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94C95-7F11-4CBC-9A22-28E33DE9D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3FF90-8438-4E49-B3CC-3783EB03D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0A894-D977-43B8-B4DD-1F582C4B7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01050-6BAB-4800-B614-63D803DF0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6E970-7B76-4174-84DE-A6E065AA8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2505AA-9529-44BB-8B54-7C82F3F30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1FC61E-EF8F-424E-A91A-B68AEE5A8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4A659-8FF0-492D-B145-65C814B79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FA694-9219-4A0D-AEAB-D9F207896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AF859-C561-46F4-B695-64A4B3EFC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AA37F-499C-4548-AFFE-5A610F883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95288" y="1752600"/>
            <a:ext cx="4107180" cy="51054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70108" y="1752600"/>
            <a:ext cx="4107180" cy="51054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81788" y="350838"/>
            <a:ext cx="2095500" cy="6507162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5288" y="350838"/>
            <a:ext cx="6165022" cy="6507162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95288" y="1752600"/>
            <a:ext cx="4107180" cy="51054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70108" y="1752600"/>
            <a:ext cx="4107180" cy="51054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81788" y="350838"/>
            <a:ext cx="2095500" cy="6507162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5288" y="350838"/>
            <a:ext cx="6165022" cy="6507162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</p:spTree>
  </p:cSld>
  <p:clrMapOvr>
    <a:masterClrMapping/>
  </p:clrMapOvr>
  <p:transition>
    <p:cut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png" /><Relationship Id="rId14" Type="http://schemas.openxmlformats.org/officeDocument/2006/relationships/image" Target="../media/image3.png" /><Relationship Id="rId15" Type="http://schemas.openxmlformats.org/officeDocument/2006/relationships/image" Target="../media/image4.png" /><Relationship Id="rId16" Type="http://schemas.openxmlformats.org/officeDocument/2006/relationships/image" Target="../media/image5.png" /><Relationship Id="rId17" Type="http://schemas.openxmlformats.org/officeDocument/2006/relationships/image" Target="../media/image6.jpeg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7.png" /><Relationship Id="rId13" Type="http://schemas.openxmlformats.org/officeDocument/2006/relationships/image" Target="../media/image8.png" /><Relationship Id="rId14" Type="http://schemas.openxmlformats.org/officeDocument/2006/relationships/image" Target="../media/image9.png" /><Relationship Id="rId15" Type="http://schemas.openxmlformats.org/officeDocument/2006/relationships/image" Target="../media/image1.png" /><Relationship Id="rId16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1039" name="Picture 161" descr="artplus_nature_naturalcity38_g"/>
          <p:cNvPicPr>
            <a:picLocks noChangeAspect="1"/>
          </p:cNvPicPr>
          <p:nvPr/>
        </p:nvPicPr>
        <p:blipFill>
          <a:blip r:embed="rId12">
            <a:lum bright="6000" contrast="6000"/>
          </a:blip>
          <a:srcRect l="12500"/>
          <a:stretch>
            <a:fillRect/>
          </a:stretch>
        </p:blipFill>
        <p:spPr>
          <a:xfrm>
            <a:off x="1905000" y="4681538"/>
            <a:ext cx="1970088" cy="17954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40" name="Picture 160" descr="artplus_nature_naturalcity38_g"/>
          <p:cNvPicPr>
            <a:picLocks noChangeAspect="1"/>
          </p:cNvPicPr>
          <p:nvPr/>
        </p:nvPicPr>
        <p:blipFill>
          <a:blip r:embed="rId12">
            <a:lum bright="6000" contrast="6000"/>
          </a:blip>
          <a:srcRect l="12500"/>
          <a:stretch>
            <a:fillRect/>
          </a:stretch>
        </p:blipFill>
        <p:spPr>
          <a:xfrm>
            <a:off x="0" y="3205163"/>
            <a:ext cx="2990850" cy="32718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41" name="Picture 159" descr="artplus_nature_naturalcity38_e"/>
          <p:cNvPicPr>
            <a:picLocks noChangeAspect="1"/>
          </p:cNvPicPr>
          <p:nvPr/>
        </p:nvPicPr>
        <p:blipFill>
          <a:blip r:embed="rId13"/>
          <a:srcRect b="11525"/>
          <a:stretch>
            <a:fillRect/>
          </a:stretch>
        </p:blipFill>
        <p:spPr>
          <a:xfrm>
            <a:off x="0" y="4114800"/>
            <a:ext cx="9144000" cy="27432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042" name="组合 1041"/>
          <p:cNvGrpSpPr/>
          <p:nvPr/>
        </p:nvGrpSpPr>
        <p:grpSpPr>
          <a:xfrm>
            <a:off x="0" y="0"/>
            <a:ext cx="9144000" cy="3200400"/>
            <a:chExt cx="5760" cy="2016"/>
          </a:xfrm>
        </p:grpSpPr>
        <p:pic>
          <p:nvPicPr>
            <p:cNvPr id="1043" name="Picture 153" descr="7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0" y="0"/>
              <a:ext cx="5760" cy="201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44" name="Picture 140" descr="04"/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3360" y="0"/>
              <a:ext cx="858" cy="733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1045" name="Picture 163" descr="water_2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2000" y="914400"/>
            <a:ext cx="866775" cy="533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46" name="Picture 165" descr="ac2fc3c48e2e65f938db490c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140200" y="5084763"/>
            <a:ext cx="936625" cy="936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47" name="Rectangle 3"/>
          <p:cNvSpPr/>
          <p:nvPr>
            <p:ph type="body"/>
          </p:nvPr>
        </p:nvSpPr>
        <p:spPr>
          <a:xfrm>
            <a:off x="395288" y="1752600"/>
            <a:ext cx="8382000" cy="51054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" name="Rectangle 2"/>
          <p:cNvSpPr/>
          <p:nvPr>
            <p:ph type="title" idx="1"/>
          </p:nvPr>
        </p:nvSpPr>
        <p:spPr>
          <a:xfrm>
            <a:off x="838200" y="350838"/>
            <a:ext cx="7239000" cy="563562"/>
          </a:xfrm>
          <a:prstGeom prst="rect">
            <a:avLst/>
          </a:prstGeom>
          <a:noFill/>
          <a:ln w="9525">
            <a:noFill/>
          </a:ln>
          <a:effectLst>
            <a:outerShdw dist="28398" dir="1593903" algn="ctr" rotWithShape="0">
              <a:schemeClr val="bg1">
                <a:alpha val="50000"/>
              </a:schemeClr>
            </a:outerShdw>
          </a:effectLst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" name="Rectangle 5"/>
          <p:cNvSpPr/>
          <p:nvPr>
            <p:ph type="ftr" sz="quarter" idx="2"/>
          </p:nvPr>
        </p:nvSpPr>
        <p:spPr>
          <a:xfrm>
            <a:off x="76200" y="6477000"/>
            <a:ext cx="28956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700" b="1" i="0" u="none" kern="1200">
                <a:solidFill>
                  <a:srgbClr val="000000"/>
                </a:solidFill>
                <a:latin typeface="Verdana"/>
                <a:ea typeface="Arial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1050" name="Rectangle 154"/>
          <p:cNvSpPr/>
          <p:nvPr>
            <p:ph type="dt" sz="quarter" idx="3"/>
          </p:nvPr>
        </p:nvSpPr>
        <p:spPr>
          <a:xfrm>
            <a:off x="6324600" y="6477000"/>
            <a:ext cx="2133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1" i="0" u="none" kern="1200">
                <a:solidFill>
                  <a:schemeClr val="tx1"/>
                </a:solidFill>
                <a:latin typeface="Verdana"/>
                <a:ea typeface="Arial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/>
          </a:p>
        </p:txBody>
      </p:sp>
      <p:sp>
        <p:nvSpPr>
          <p:cNvPr id="1051" name="Rectangle 155"/>
          <p:cNvSpPr/>
          <p:nvPr>
            <p:ph type="sldNum" sz="quarter" idx="4"/>
          </p:nvPr>
        </p:nvSpPr>
        <p:spPr>
          <a:xfrm>
            <a:off x="8534400" y="6477000"/>
            <a:ext cx="4572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1" i="0" u="none" kern="1200">
                <a:solidFill>
                  <a:schemeClr val="bg1"/>
                </a:solidFill>
                <a:latin typeface="Verdana"/>
                <a:ea typeface="Arial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ut/>
  </p:transition>
  <p:timing/>
  <p:hf hdr="0" dt="0"/>
  <p:txStyles>
    <p:titleStyle>
      <a:lvl1pPr marL="0" lv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3200" b="1" i="0" u="none" kern="1200">
          <a:solidFill>
            <a:srgbClr val="000000"/>
          </a:solidFill>
          <a:latin typeface="+mj-lt"/>
          <a:ea typeface="+mj-ea"/>
          <a:cs typeface="+mj-cs"/>
        </a:defRPr>
      </a:lvl1pPr>
      <a:lvl2pPr marL="0" lvl="1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1" i="0" u="none" kern="1200">
          <a:solidFill>
            <a:srgbClr val="000000"/>
          </a:solidFill>
          <a:latin typeface="Verdana" panose="020b0604030504040204" pitchFamily="34" charset="0"/>
          <a:ea typeface="Arial"/>
          <a:cs typeface="+mj-cs"/>
        </a:defRPr>
      </a:lvl2pPr>
      <a:lvl3pPr marL="0" lvl="2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1" i="0" u="none" kern="1200">
          <a:solidFill>
            <a:srgbClr val="000000"/>
          </a:solidFill>
          <a:latin typeface="Verdana" panose="020b0604030504040204" pitchFamily="34" charset="0"/>
          <a:ea typeface="Arial"/>
          <a:cs typeface="+mj-cs"/>
        </a:defRPr>
      </a:lvl3pPr>
      <a:lvl4pPr marL="0" lvl="3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1" i="0" u="none" kern="1200">
          <a:solidFill>
            <a:srgbClr val="000000"/>
          </a:solidFill>
          <a:latin typeface="Verdana" panose="020b0604030504040204" pitchFamily="34" charset="0"/>
          <a:ea typeface="Arial"/>
          <a:cs typeface="+mj-cs"/>
        </a:defRPr>
      </a:lvl4pPr>
      <a:lvl5pPr marL="0" lvl="4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1" i="0" u="none" kern="1200">
          <a:solidFill>
            <a:srgbClr val="000000"/>
          </a:solidFill>
          <a:latin typeface="Verdana" panose="020b0604030504040204" pitchFamily="34" charset="0"/>
          <a:ea typeface="Arial"/>
          <a:cs typeface="+mj-cs"/>
        </a:defRPr>
      </a:lvl5pPr>
    </p:titleStyle>
    <p:bodyStyle>
      <a:lvl1pPr marL="342900" lvl="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anose="05000000000000000000" pitchFamily="2" charset="2"/>
        <a:buChar char="v"/>
        <a:defRPr sz="2800" b="1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 typeface="Wingdings" panose="05000000000000000000" pitchFamily="2" charset="2"/>
        <a:buChar char="§"/>
        <a:defRPr sz="2800" b="0" i="0" u="none" kern="1200">
          <a:solidFill>
            <a:schemeClr val="tx1"/>
          </a:solidFill>
          <a:latin typeface="Arial"/>
          <a:ea typeface="Arial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Tx/>
        <a:buChar char="•"/>
        <a:defRPr sz="2400" b="0" i="0" u="none" kern="1200">
          <a:solidFill>
            <a:schemeClr val="tx1"/>
          </a:solidFill>
          <a:latin typeface="Arial"/>
          <a:ea typeface="Arial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b="0" i="0" u="none" kern="1200">
          <a:solidFill>
            <a:schemeClr val="tx1"/>
          </a:solidFill>
          <a:latin typeface="Arial"/>
          <a:ea typeface="Arial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Arial"/>
          <a:cs typeface="+mn-cs"/>
        </a:defRPr>
      </a:lvl5pPr>
      <a:lvl6pPr marL="2514600" lvl="5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Arial"/>
          <a:cs typeface="+mn-cs"/>
        </a:defRPr>
      </a:lvl6pPr>
      <a:lvl7pPr marL="2971800" lvl="6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Arial"/>
          <a:cs typeface="+mn-cs"/>
        </a:defRPr>
      </a:lvl7pPr>
      <a:lvl8pPr marL="3429000" lvl="7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Arial"/>
          <a:cs typeface="+mn-cs"/>
        </a:defRPr>
      </a:lvl8pPr>
      <a:lvl9pPr marL="3886200" lvl="8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Arial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1026" name="Picture 149" descr="4_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7" name="Picture 153" descr="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086725" y="0"/>
            <a:ext cx="1057275" cy="1343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8" name="Picture 158" descr="12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900000">
            <a:off x="76200" y="152400"/>
            <a:ext cx="862013" cy="8318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9" name="Rectangle 164"/>
          <p:cNvSpPr/>
          <p:nvPr/>
        </p:nvSpPr>
        <p:spPr>
          <a:xfrm>
            <a:off x="0" y="6553200"/>
            <a:ext cx="9144000" cy="304800"/>
          </a:xfrm>
          <a:prstGeom prst="rect">
            <a:avLst/>
          </a:prstGeom>
          <a:gradFill rotWithShape="1">
            <a:gsLst>
              <a:gs pos="0">
                <a:srgbClr val="98BF1D"/>
              </a:gs>
              <a:gs pos="100000">
                <a:srgbClr val="6A8514"/>
              </a:gs>
            </a:gsLst>
            <a:lin ang="0"/>
          </a:gra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hangingPunct="1"/>
            <a:endParaRPr lang="zh-CN" altLang="en-US"/>
          </a:p>
        </p:txBody>
      </p:sp>
      <p:pic>
        <p:nvPicPr>
          <p:cNvPr id="1030" name="Picture 163" descr="artplus_nature_naturalcity38_g"/>
          <p:cNvPicPr>
            <a:picLocks noChangeAspect="1"/>
          </p:cNvPicPr>
          <p:nvPr/>
        </p:nvPicPr>
        <p:blipFill>
          <a:blip r:embed="rId15">
            <a:lum bright="12000" contrast="12000"/>
          </a:blip>
          <a:srcRect r="31580"/>
          <a:stretch>
            <a:fillRect/>
          </a:stretch>
        </p:blipFill>
        <p:spPr>
          <a:xfrm>
            <a:off x="7543800" y="5322888"/>
            <a:ext cx="1600200" cy="15351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1" name="Rectangle 4"/>
          <p:cNvSpPr/>
          <p:nvPr>
            <p:ph type="dt" sz="half"/>
          </p:nvPr>
        </p:nvSpPr>
        <p:spPr>
          <a:xfrm>
            <a:off x="4114800" y="6537325"/>
            <a:ext cx="2133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1000" b="1" i="0" u="none" kern="1200">
                <a:solidFill>
                  <a:schemeClr val="bg1"/>
                </a:solidFill>
                <a:latin typeface="Verdana" panose="020b0604030504040204" pitchFamily="34" charset="0"/>
                <a:ea typeface="Arial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/>
          </a:p>
        </p:txBody>
      </p:sp>
      <p:sp>
        <p:nvSpPr>
          <p:cNvPr id="1032" name="Rectangle 3"/>
          <p:cNvSpPr/>
          <p:nvPr>
            <p:ph type="body" idx="1"/>
          </p:nvPr>
        </p:nvSpPr>
        <p:spPr>
          <a:xfrm>
            <a:off x="395288" y="1752600"/>
            <a:ext cx="8382000" cy="51054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33" name="Rectangle 6"/>
          <p:cNvSpPr/>
          <p:nvPr>
            <p:ph type="sldNum" sz="quarter" idx="2"/>
          </p:nvPr>
        </p:nvSpPr>
        <p:spPr>
          <a:xfrm>
            <a:off x="304800" y="6537325"/>
            <a:ext cx="5334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1000" b="1" i="0" u="none" kern="1200">
                <a:solidFill>
                  <a:schemeClr val="bg1"/>
                </a:solidFill>
                <a:latin typeface="Verdana" panose="020b0604030504040204" pitchFamily="34" charset="0"/>
                <a:ea typeface="Arial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cxnSp>
        <p:nvCxnSpPr>
          <p:cNvPr id="1034" name="Line 135"/>
          <p:cNvCxnSpPr/>
          <p:nvPr/>
        </p:nvCxnSpPr>
        <p:spPr>
          <a:xfrm>
            <a:off x="9525" y="5967413"/>
            <a:ext cx="641350" cy="0"/>
          </a:xfrm>
          <a:prstGeom prst="line">
            <a:avLst/>
          </a:prstGeom>
          <a:ln w="12700" cap="flat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1035" name="Rectangle 2"/>
          <p:cNvSpPr/>
          <p:nvPr>
            <p:ph type="title" idx="3"/>
          </p:nvPr>
        </p:nvSpPr>
        <p:spPr>
          <a:xfrm>
            <a:off x="838200" y="350838"/>
            <a:ext cx="7239000" cy="563562"/>
          </a:xfrm>
          <a:prstGeom prst="rect">
            <a:avLst/>
          </a:prstGeom>
          <a:noFill/>
          <a:ln w="9525">
            <a:noFill/>
          </a:ln>
          <a:effectLst>
            <a:outerShdw dist="28398" dir="1593903" algn="ctr" rotWithShape="0">
              <a:schemeClr val="bg1">
                <a:alpha val="50000"/>
              </a:schemeClr>
            </a:outerShdw>
          </a:effectLst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36" name="Rectangle 159"/>
          <p:cNvSpPr/>
          <p:nvPr>
            <p:ph type="ftr" sz="quarter" idx="4"/>
          </p:nvPr>
        </p:nvSpPr>
        <p:spPr>
          <a:xfrm>
            <a:off x="914400" y="6537325"/>
            <a:ext cx="2895600" cy="2444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1400" b="1" i="0" u="none" kern="1200">
                <a:solidFill>
                  <a:schemeClr val="bg1"/>
                </a:solidFill>
                <a:latin typeface="Verdana"/>
                <a:ea typeface="Arial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cut/>
  </p:transition>
  <p:timing/>
  <p:hf hdr="0" dt="0"/>
  <p:txStyles>
    <p:titleStyle>
      <a:lvl1pPr marL="0" lv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3200" b="1" i="0" u="none" kern="1200">
          <a:solidFill>
            <a:srgbClr val="000000"/>
          </a:solidFill>
          <a:latin typeface="+mj-lt"/>
          <a:ea typeface="+mj-ea"/>
          <a:cs typeface="+mj-cs"/>
        </a:defRPr>
      </a:lvl1pPr>
      <a:lvl2pPr marL="0" lvl="1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1" i="0" u="none" kern="1200">
          <a:solidFill>
            <a:srgbClr val="000000"/>
          </a:solidFill>
          <a:latin typeface="Verdana" panose="020b0604030504040204" pitchFamily="34" charset="0"/>
          <a:ea typeface="Arial"/>
          <a:cs typeface="+mj-cs"/>
        </a:defRPr>
      </a:lvl2pPr>
      <a:lvl3pPr marL="0" lvl="2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1" i="0" u="none" kern="1200">
          <a:solidFill>
            <a:srgbClr val="000000"/>
          </a:solidFill>
          <a:latin typeface="Verdana" panose="020b0604030504040204" pitchFamily="34" charset="0"/>
          <a:ea typeface="Arial"/>
          <a:cs typeface="+mj-cs"/>
        </a:defRPr>
      </a:lvl3pPr>
      <a:lvl4pPr marL="0" lvl="3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1" i="0" u="none" kern="1200">
          <a:solidFill>
            <a:srgbClr val="000000"/>
          </a:solidFill>
          <a:latin typeface="Verdana" panose="020b0604030504040204" pitchFamily="34" charset="0"/>
          <a:ea typeface="Arial"/>
          <a:cs typeface="+mj-cs"/>
        </a:defRPr>
      </a:lvl4pPr>
      <a:lvl5pPr marL="0" lvl="4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200" b="1" i="0" u="none" kern="1200">
          <a:solidFill>
            <a:srgbClr val="000000"/>
          </a:solidFill>
          <a:latin typeface="Verdana" panose="020b0604030504040204" pitchFamily="34" charset="0"/>
          <a:ea typeface="Arial"/>
          <a:cs typeface="+mj-cs"/>
        </a:defRPr>
      </a:lvl5pPr>
    </p:titleStyle>
    <p:bodyStyle>
      <a:lvl1pPr marL="342900" lvl="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anose="05000000000000000000" pitchFamily="2" charset="2"/>
        <a:buChar char="v"/>
        <a:defRPr sz="2800" b="1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 typeface="Wingdings" panose="05000000000000000000" pitchFamily="2" charset="2"/>
        <a:buChar char="§"/>
        <a:defRPr sz="2800" b="0" i="0" u="none" kern="1200">
          <a:solidFill>
            <a:schemeClr val="tx1"/>
          </a:solidFill>
          <a:latin typeface="Arial"/>
          <a:ea typeface="Arial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Tx/>
        <a:buChar char="•"/>
        <a:defRPr sz="2400" b="0" i="0" u="none" kern="1200">
          <a:solidFill>
            <a:schemeClr val="tx1"/>
          </a:solidFill>
          <a:latin typeface="Arial"/>
          <a:ea typeface="Arial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b="0" i="0" u="none" kern="1200">
          <a:solidFill>
            <a:schemeClr val="tx1"/>
          </a:solidFill>
          <a:latin typeface="Arial"/>
          <a:ea typeface="Arial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Arial"/>
          <a:cs typeface="+mn-cs"/>
        </a:defRPr>
      </a:lvl5pPr>
      <a:lvl6pPr marL="2514600" lvl="5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Arial"/>
          <a:cs typeface="+mn-cs"/>
        </a:defRPr>
      </a:lvl6pPr>
      <a:lvl7pPr marL="2971800" lvl="6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Arial"/>
          <a:cs typeface="+mn-cs"/>
        </a:defRPr>
      </a:lvl7pPr>
      <a:lvl8pPr marL="3429000" lvl="7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Arial"/>
          <a:cs typeface="+mn-cs"/>
        </a:defRPr>
      </a:lvl8pPr>
      <a:lvl9pPr marL="3886200" lvl="8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/>
          <a:ea typeface="Arial"/>
          <a:cs typeface="+mn-cs"/>
        </a:defRPr>
      </a:lvl9pPr>
    </p:bodyStyle>
    <p:otherStyle>
      <a:lvl1pPr marL="0" lvl="0" indent="0" algn="l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/>
          <a:cs typeface="+mn-cs"/>
        </a:defRPr>
      </a:lvl2pPr>
      <a:lvl3pPr marL="1143000" lvl="2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/>
          <a:cs typeface="+mn-cs"/>
        </a:defRPr>
      </a:lvl3pPr>
      <a:lvl4pPr marL="1600200" lvl="3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/>
          <a:cs typeface="+mn-cs"/>
        </a:defRPr>
      </a:lvl4pPr>
      <a:lvl5pPr marL="2057400" lvl="4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/>
          <a:cs typeface="+mn-cs"/>
        </a:defRPr>
      </a:lvl5pPr>
      <a:lvl6pPr marL="2286000" lvl="5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/>
          <a:cs typeface="+mn-cs"/>
        </a:defRPr>
      </a:lvl6pPr>
      <a:lvl7pPr marL="2743200" lvl="6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/>
          <a:cs typeface="+mn-cs"/>
        </a:defRPr>
      </a:lvl7pPr>
      <a:lvl8pPr marL="3200400" lvl="7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/>
          <a:cs typeface="+mn-cs"/>
        </a:defRPr>
      </a:lvl8pPr>
      <a:lvl9pPr marL="3657600" lvl="8" indent="-22860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>
          <a:solidFill>
            <a:schemeClr val="tx1"/>
          </a:solidFill>
          <a:latin typeface="Verdana"/>
          <a:ea typeface="Arial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Relationship Id="rId3" Type="http://schemas.openxmlformats.org/officeDocument/2006/relationships/image" Target="../media/image13.jpeg" /><Relationship Id="rId4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Relationship Id="rId3" Type="http://schemas.openxmlformats.org/officeDocument/2006/relationships/image" Target="../media/image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8.png" /><Relationship Id="rId3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53021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完整编辑ppt</a:t>
            </a:r>
            <a:endParaRPr lang="zh-CN" altLang="en-US" sz="1700" u="none">
              <a:solidFill>
                <a:srgbClr val="000000"/>
              </a:solidFill>
              <a:latin typeface="Verdana"/>
              <a:ea typeface="Arial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</a:t>
            </a:fld>
            <a:endParaRPr lang="zh-CN" altLang="en-US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2050" name="Rectangle 4"/>
          <p:cNvSpPr/>
          <p:nvPr>
            <p:ph type="ctrTitle" idx="4294967295"/>
          </p:nvPr>
        </p:nvSpPr>
        <p:spPr>
          <a:xfrm>
            <a:off x="1295400" y="2438400"/>
            <a:ext cx="6705600" cy="990600"/>
          </a:xfrm>
          <a:effectLst>
            <a:outerShdw dist="28398" dir="1593903" algn="ctr" rotWithShape="0">
              <a:schemeClr val="bg2">
                <a:alpha val="50000"/>
              </a:schemeClr>
            </a:outerShdw>
          </a:effectLst>
        </p:spPr>
        <p:txBody>
          <a:bodyPr wrap="square" lIns="91440" tIns="45720" rIns="91440" bIns="45720" anchor="ctr" anchorCtr="0"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>
                <a:solidFill>
                  <a:srgbClr val="000000"/>
                </a:solidFill>
                <a:latin typeface="Verdana" panose="020b0604030504040204" pitchFamily="34" charset="0"/>
                <a:ea typeface="Arial"/>
              </a:defRPr>
            </a:lvl1pPr>
          </a:lstStyle>
          <a:p>
            <a:pPr marL="0" lvl="0" indent="0" algn="ctr" defTabSz="914400" eaLnBrk="1" hangingPunct="1">
              <a:tabLst>
                <a:tab pos="2743200"/>
              </a:tabLst>
            </a:pPr>
            <a:r>
              <a:rPr lang="zh-CN" altLang="en-US" sz="5400">
                <a:latin typeface="Arial"/>
                <a:ea typeface="新宋体" panose="02010609030101010101" charset="-122"/>
              </a:rPr>
              <a:t>丰田供应链管理</a:t>
            </a:r>
            <a:endParaRPr lang="zh-CN" altLang="en-US" sz="5400">
              <a:latin typeface="Arial"/>
              <a:ea typeface="新宋体" panose="02010609030101010101" charset="-122"/>
            </a:endParaRPr>
          </a:p>
        </p:txBody>
      </p:sp>
      <p:pic>
        <p:nvPicPr>
          <p:cNvPr id="2051" name="Picture 23" descr="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900000">
            <a:off x="250825" y="836613"/>
            <a:ext cx="862013" cy="831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2" name="Picture 26" descr="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760000">
            <a:off x="-14287" y="779463"/>
            <a:ext cx="862012" cy="831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3" name="Picture 28" descr="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860000">
            <a:off x="1187450" y="692150"/>
            <a:ext cx="862013" cy="831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4" name="Picture 30" descr="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900000">
            <a:off x="7869238" y="706438"/>
            <a:ext cx="862012" cy="8318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5" name="TextBox 2054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2000" repeatCount="indefinite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06 -2.98797E-06 C 0.03055 0.0599 0.06111 0.12003 0.06163 0.18039 C 0.06215 0.24075 0.00729 0.29325 0.00312 0.36286 C -0.00104 0.43247 0.01788 0.5155 0.03698 0.59852" ptsTypes="">
                                      <p:cBhvr additive="base"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dur="2000" repeatCount="indefinite" ac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2.5E-06 7.46531E-06 C -0.02482 0.05366 -0.04965 0.10732 -0.04757 0.14964 C -0.04548 0.19196 0.0125 0.21925 0.01233 0.25417 C 0.01216 0.28909 -0.02916 0.30505 -0.04913 0.3587 C -0.06909 0.41236 -0.09635 0.53493 -0.10764 0.57586 C -0.11892 0.6168 -0.11788 0.61055 -0.11684 0.60454" ptsTypes="">
                                      <p:cBhvr additive="base">
                                        <p:cTn id="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1" presetID="0" presetClass="path" presetSubtype="0" dur="2000" repeatCount="indefinite" accel="5000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Motion origin="layout" path="M 0.00278 -0.01017 C 0.03333 0.04973 0.06389 0.10986 0.06441 0.17022 C 0.06493 0.23058 0.01007 0.28307 0.0059 0.35269 C 0.00174 0.4223 0.02066 0.50532 0.03976 0.58835" ptsTypes="">
                                      <p:cBhvr additive="base">
                                        <p:cTn id="12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14" presetID="0" presetClass="path" presetSubtype="0" dur="2000" repeatCount="indefinite" accel="5000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animMotion origin="layout" path="M -5.55556E-07 2.96947E-06 C 0.03524 0.04695 0.07048 0.0939 0.06614 0.17206 C 0.0618 0.25023 -0.02257 0.37951 -0.02622 0.46924 C -0.02986 0.55897 0.03281 0.67068 0.04461 0.71092" ptsTypes="">
                                      <p:cBhvr additive="base">
                                        <p:cTn id="1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2</a:t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sp>
        <p:nvSpPr>
          <p:cNvPr id="2057" name="AutoShape 8"/>
          <p:cNvSpPr/>
          <p:nvPr/>
        </p:nvSpPr>
        <p:spPr>
          <a:xfrm>
            <a:off x="1187450" y="1701800"/>
            <a:ext cx="5832475" cy="4103688"/>
          </a:xfrm>
          <a:prstGeom prst="roundRect">
            <a:avLst>
              <a:gd name="adj" fmla="val 4106"/>
            </a:avLst>
          </a:prstGeom>
          <a:solidFill>
            <a:srgbClr val="98BF1D">
              <a:alpha val="65881"/>
            </a:srgbClr>
          </a:solidFill>
          <a:ln w="19050" cap="flat" cmpd="sng">
            <a:solidFill>
              <a:srgbClr val="FFFFFF"/>
            </a:solidFill>
            <a:prstDash val="sysDot"/>
            <a:headEnd type="none" w="med" len="med"/>
            <a:tailEnd type="none" w="med" len="med"/>
          </a:ln>
        </p:spPr>
        <p:txBody>
          <a:bodyPr lIns="90000" tIns="46800" rIns="90000" bIns="46800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600" b="0">
              <a:ea typeface="新宋体" panose="02010609030101010101" charset="-122"/>
            </a:endParaRPr>
          </a:p>
        </p:txBody>
      </p:sp>
      <p:grpSp>
        <p:nvGrpSpPr>
          <p:cNvPr id="2058" name="组合 2057"/>
          <p:cNvGrpSpPr/>
          <p:nvPr/>
        </p:nvGrpSpPr>
        <p:grpSpPr>
          <a:xfrm>
            <a:off x="1123950" y="61913"/>
            <a:ext cx="5880100" cy="1016000"/>
            <a:chOff x="703" y="38"/>
            <a:chExt cx="3704" cy="640"/>
          </a:xfrm>
        </p:grpSpPr>
        <p:pic>
          <p:nvPicPr>
            <p:cNvPr id="2059" name="Picture 3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3" y="38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60" name="Rectangle 4"/>
            <p:cNvSpPr/>
            <p:nvPr/>
          </p:nvSpPr>
          <p:spPr>
            <a:xfrm>
              <a:off x="975" y="119"/>
              <a:ext cx="1773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zh-CN" altLang="en-US" sz="40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目	录</a:t>
              </a:r>
              <a:endParaRPr lang="zh-CN" altLang="en-US" sz="4000" b="0">
                <a:solidFill>
                  <a:schemeClr val="bg2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061" name="组合 2060"/>
          <p:cNvGrpSpPr/>
          <p:nvPr/>
        </p:nvGrpSpPr>
        <p:grpSpPr>
          <a:xfrm>
            <a:off x="1122363" y="63500"/>
            <a:ext cx="5880100" cy="1016000"/>
            <a:chOff x="884" y="799"/>
            <a:chExt cx="3704" cy="640"/>
          </a:xfrm>
        </p:grpSpPr>
        <p:pic>
          <p:nvPicPr>
            <p:cNvPr id="2062" name="Picture 6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84" y="799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63" name="Rectangle 7"/>
            <p:cNvSpPr/>
            <p:nvPr/>
          </p:nvSpPr>
          <p:spPr>
            <a:xfrm>
              <a:off x="1156" y="880"/>
              <a:ext cx="1773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 </a:t>
              </a:r>
              <a:r>
                <a:rPr lang="zh-CN" altLang="en-US" sz="400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目	录</a:t>
              </a:r>
              <a:endParaRPr lang="zh-CN" altLang="en-US" sz="4000">
                <a:solidFill>
                  <a:srgbClr val="660066"/>
                </a:solidFill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064" name="组合 2063"/>
          <p:cNvGrpSpPr/>
          <p:nvPr/>
        </p:nvGrpSpPr>
        <p:grpSpPr>
          <a:xfrm>
            <a:off x="2116138" y="2060575"/>
            <a:ext cx="3497262" cy="576263"/>
            <a:chOff x="541" y="1355"/>
            <a:chExt cx="2203" cy="363"/>
          </a:xfrm>
        </p:grpSpPr>
        <p:cxnSp>
          <p:nvCxnSpPr>
            <p:cNvPr id="2065" name="Line 10"/>
            <p:cNvCxnSpPr/>
            <p:nvPr/>
          </p:nvCxnSpPr>
          <p:spPr>
            <a:xfrm>
              <a:off x="790" y="1706"/>
              <a:ext cx="1954" cy="0"/>
            </a:xfrm>
            <a:prstGeom prst="line">
              <a:avLst/>
            </a:prstGeom>
            <a:ln w="25400" cap="flat" cmpd="sng">
              <a:solidFill>
                <a:srgbClr val="008080"/>
              </a:solidFill>
              <a:prstDash val="sysDot"/>
              <a:headEnd type="none" w="med" len="med"/>
              <a:tailEnd type="oval" w="med" len="med"/>
            </a:ln>
          </p:spPr>
        </p:cxnSp>
        <p:sp>
          <p:nvSpPr>
            <p:cNvPr id="2066" name="Text Box 11"/>
            <p:cNvSpPr/>
            <p:nvPr/>
          </p:nvSpPr>
          <p:spPr>
            <a:xfrm>
              <a:off x="1325" y="1403"/>
              <a:ext cx="820" cy="26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r>
                <a:rPr lang="zh-CN" altLang="en-US" sz="2200">
                  <a:effectLst>
                    <a:outerShdw blurRad="38100" dist="38100" dir="2700000">
                      <a:srgbClr val="C0C0C0"/>
                    </a:outerShdw>
                  </a:effectLst>
                  <a:ea typeface="新宋体" panose="02010609030101010101" charset="-122"/>
                </a:rPr>
                <a:t>企业背景</a:t>
              </a:r>
              <a:endParaRPr lang="zh-CN" altLang="en-US" sz="2200">
                <a:effectLst>
                  <a:outerShdw blurRad="38100" dist="38100" dir="2700000">
                    <a:srgbClr val="C0C0C0"/>
                  </a:outerShdw>
                </a:effectLst>
                <a:ea typeface="新宋体" panose="02010609030101010101" charset="-122"/>
              </a:endParaRPr>
            </a:p>
          </p:txBody>
        </p:sp>
        <p:grpSp>
          <p:nvGrpSpPr>
            <p:cNvPr id="2067" name="组合 2066"/>
            <p:cNvGrpSpPr/>
            <p:nvPr/>
          </p:nvGrpSpPr>
          <p:grpSpPr>
            <a:xfrm>
              <a:off x="541" y="1355"/>
              <a:ext cx="363" cy="363"/>
              <a:chOff x="3061" y="1389"/>
              <a:chExt cx="363" cy="363"/>
            </a:xfrm>
          </p:grpSpPr>
          <p:grpSp>
            <p:nvGrpSpPr>
              <p:cNvPr id="2068" name="组合 2067"/>
              <p:cNvGrpSpPr/>
              <p:nvPr/>
            </p:nvGrpSpPr>
            <p:grpSpPr>
              <a:xfrm>
                <a:off x="3061" y="1389"/>
                <a:ext cx="363" cy="363"/>
                <a:chOff x="385" y="3067"/>
                <a:chExt cx="680" cy="680"/>
              </a:xfrm>
            </p:grpSpPr>
            <p:sp>
              <p:nvSpPr>
                <p:cNvPr id="2069" name="Oval 14"/>
                <p:cNvSpPr/>
                <p:nvPr/>
              </p:nvSpPr>
              <p:spPr>
                <a:xfrm>
                  <a:off x="385" y="2965"/>
                  <a:ext cx="680" cy="96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185E18"/>
                    </a:gs>
                    <a:gs pos="100000">
                      <a:srgbClr val="33CC33">
                        <a:alpha val="0"/>
                      </a:srgbClr>
                    </a:gs>
                  </a:gsLst>
                  <a:lin ang="2700000"/>
                </a:gradFill>
                <a:ln w="9525">
                  <a:noFill/>
                </a:ln>
              </p:spPr>
              <p:txBody>
                <a:bodyPr anchor="ctr" anchorCtr="0">
                  <a:spAutoFit/>
                </a:bodyPr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sp>
              <p:nvSpPr>
                <p:cNvPr id="2070" name="Oval 15"/>
                <p:cNvSpPr/>
                <p:nvPr/>
              </p:nvSpPr>
              <p:spPr>
                <a:xfrm>
                  <a:off x="421" y="2976"/>
                  <a:ext cx="305" cy="967"/>
                </a:xfrm>
                <a:prstGeom prst="ellipse">
                  <a:avLst/>
                </a:prstGeom>
                <a:solidFill>
                  <a:srgbClr val="FF9900"/>
                </a:solidFill>
                <a:ln w="9525">
                  <a:noFill/>
                </a:ln>
              </p:spPr>
              <p:txBody>
                <a:bodyPr wrap="none" anchor="ctr" anchorCtr="0">
                  <a:spAutoFit/>
                </a:bodyPr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sp>
              <p:nvSpPr>
                <p:cNvPr id="2071" name="Oval 16"/>
                <p:cNvSpPr/>
                <p:nvPr/>
              </p:nvSpPr>
              <p:spPr>
                <a:xfrm>
                  <a:off x="443" y="2982"/>
                  <a:ext cx="564" cy="96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FFFFFF">
                        <a:alpha val="59999"/>
                      </a:srgbClr>
                    </a:gs>
                    <a:gs pos="100000">
                      <a:srgbClr val="006699">
                        <a:alpha val="0"/>
                      </a:srgbClr>
                    </a:gs>
                  </a:gsLst>
                  <a:lin ang="5400000"/>
                </a:gradFill>
                <a:ln w="9525">
                  <a:noFill/>
                </a:ln>
              </p:spPr>
              <p:txBody>
                <a:bodyPr anchor="ctr" anchorCtr="0">
                  <a:spAutoFit/>
                </a:bodyPr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sp>
              <p:nvSpPr>
                <p:cNvPr id="2072" name="Oval 17"/>
                <p:cNvSpPr/>
                <p:nvPr/>
              </p:nvSpPr>
              <p:spPr>
                <a:xfrm>
                  <a:off x="491" y="3126"/>
                  <a:ext cx="467" cy="967"/>
                </a:xfrm>
                <a:prstGeom prst="ellipse">
                  <a:avLst/>
                </a:prstGeom>
                <a:solidFill>
                  <a:srgbClr val="FF9900">
                    <a:alpha val="59999"/>
                  </a:srgbClr>
                </a:solidFill>
                <a:ln w="9525">
                  <a:noFill/>
                </a:ln>
              </p:spPr>
              <p:txBody>
                <a:bodyPr anchor="ctr" anchorCtr="0">
                  <a:spAutoFit/>
                </a:bodyPr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</p:grpSp>
          <p:sp>
            <p:nvSpPr>
              <p:cNvPr id="2073" name="Text Box 18"/>
              <p:cNvSpPr/>
              <p:nvPr/>
            </p:nvSpPr>
            <p:spPr>
              <a:xfrm>
                <a:off x="3131" y="1440"/>
                <a:ext cx="222" cy="28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2400">
                    <a:ea typeface="新宋体" panose="02010609030101010101" charset="-122"/>
                  </a:rPr>
                  <a:t>1</a:t>
                </a:r>
                <a:endParaRPr lang="en-US" altLang="zh-CN" sz="2400">
                  <a:ea typeface="新宋体" panose="02010609030101010101" charset="-122"/>
                </a:endParaRPr>
              </a:p>
            </p:txBody>
          </p:sp>
        </p:grpSp>
      </p:grpSp>
      <p:grpSp>
        <p:nvGrpSpPr>
          <p:cNvPr id="2074" name="组合 2073"/>
          <p:cNvGrpSpPr/>
          <p:nvPr/>
        </p:nvGrpSpPr>
        <p:grpSpPr>
          <a:xfrm>
            <a:off x="2116138" y="3213100"/>
            <a:ext cx="3497262" cy="576263"/>
            <a:chOff x="541" y="1889"/>
            <a:chExt cx="2203" cy="363"/>
          </a:xfrm>
        </p:grpSpPr>
        <p:cxnSp>
          <p:nvCxnSpPr>
            <p:cNvPr id="2075" name="Line 20"/>
            <p:cNvCxnSpPr/>
            <p:nvPr/>
          </p:nvCxnSpPr>
          <p:spPr>
            <a:xfrm>
              <a:off x="790" y="2246"/>
              <a:ext cx="1954" cy="0"/>
            </a:xfrm>
            <a:prstGeom prst="line">
              <a:avLst/>
            </a:prstGeom>
            <a:ln w="25400" cap="flat" cmpd="sng">
              <a:solidFill>
                <a:srgbClr val="008080"/>
              </a:solidFill>
              <a:prstDash val="sysDot"/>
              <a:headEnd type="none" w="med" len="med"/>
              <a:tailEnd type="oval" w="med" len="med"/>
            </a:ln>
          </p:spPr>
        </p:cxnSp>
        <p:sp>
          <p:nvSpPr>
            <p:cNvPr id="2076" name="Text Box 21"/>
            <p:cNvSpPr/>
            <p:nvPr/>
          </p:nvSpPr>
          <p:spPr>
            <a:xfrm>
              <a:off x="1325" y="1925"/>
              <a:ext cx="996" cy="26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r>
                <a:rPr lang="zh-CN" altLang="en-US" sz="2200">
                  <a:ea typeface="新宋体" panose="02010609030101010101" charset="-122"/>
                </a:rPr>
                <a:t>精益供应链</a:t>
              </a:r>
              <a:endParaRPr lang="zh-CN" altLang="en-US" sz="2200">
                <a:ea typeface="新宋体" panose="02010609030101010101" charset="-122"/>
              </a:endParaRPr>
            </a:p>
          </p:txBody>
        </p:sp>
        <p:grpSp>
          <p:nvGrpSpPr>
            <p:cNvPr id="2077" name="组合 2076"/>
            <p:cNvGrpSpPr/>
            <p:nvPr/>
          </p:nvGrpSpPr>
          <p:grpSpPr>
            <a:xfrm>
              <a:off x="541" y="1889"/>
              <a:ext cx="363" cy="363"/>
              <a:chOff x="790" y="1808"/>
              <a:chExt cx="363" cy="363"/>
            </a:xfrm>
          </p:grpSpPr>
          <p:grpSp>
            <p:nvGrpSpPr>
              <p:cNvPr id="2078" name="组合 2077"/>
              <p:cNvGrpSpPr/>
              <p:nvPr/>
            </p:nvGrpSpPr>
            <p:grpSpPr>
              <a:xfrm>
                <a:off x="790" y="1808"/>
                <a:ext cx="363" cy="363"/>
                <a:chOff x="4698" y="3067"/>
                <a:chExt cx="680" cy="680"/>
              </a:xfrm>
            </p:grpSpPr>
            <p:sp>
              <p:nvSpPr>
                <p:cNvPr id="2079" name="Oval 24"/>
                <p:cNvSpPr/>
                <p:nvPr/>
              </p:nvSpPr>
              <p:spPr>
                <a:xfrm>
                  <a:off x="4698" y="2965"/>
                  <a:ext cx="680" cy="96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B00"/>
                    </a:gs>
                    <a:gs pos="100000">
                      <a:srgbClr val="008000">
                        <a:alpha val="0"/>
                      </a:srgbClr>
                    </a:gs>
                  </a:gsLst>
                  <a:lin ang="2700000"/>
                </a:gradFill>
                <a:ln w="9525">
                  <a:noFill/>
                </a:ln>
              </p:spPr>
              <p:txBody>
                <a:bodyPr anchor="ctr" anchorCtr="0">
                  <a:spAutoFit/>
                </a:bodyPr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sp>
              <p:nvSpPr>
                <p:cNvPr id="2080" name="Oval 25"/>
                <p:cNvSpPr/>
                <p:nvPr/>
              </p:nvSpPr>
              <p:spPr>
                <a:xfrm>
                  <a:off x="4734" y="2976"/>
                  <a:ext cx="305" cy="967"/>
                </a:xfrm>
                <a:prstGeom prst="ellipse">
                  <a:avLst/>
                </a:prstGeom>
                <a:solidFill>
                  <a:srgbClr val="008000"/>
                </a:solidFill>
                <a:ln w="9525">
                  <a:noFill/>
                </a:ln>
              </p:spPr>
              <p:txBody>
                <a:bodyPr wrap="none" anchor="ctr" anchorCtr="0">
                  <a:spAutoFit/>
                </a:bodyPr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sp>
              <p:nvSpPr>
                <p:cNvPr id="2081" name="Oval 26"/>
                <p:cNvSpPr/>
                <p:nvPr/>
              </p:nvSpPr>
              <p:spPr>
                <a:xfrm>
                  <a:off x="4758" y="2982"/>
                  <a:ext cx="564" cy="96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FFFFFF">
                        <a:alpha val="59999"/>
                      </a:srgbClr>
                    </a:gs>
                    <a:gs pos="100000">
                      <a:srgbClr val="FF6699">
                        <a:alpha val="0"/>
                      </a:srgbClr>
                    </a:gs>
                  </a:gsLst>
                  <a:lin ang="5400000"/>
                </a:gradFill>
                <a:ln w="9525">
                  <a:noFill/>
                </a:ln>
              </p:spPr>
              <p:txBody>
                <a:bodyPr anchor="ctr" anchorCtr="0">
                  <a:spAutoFit/>
                </a:bodyPr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sp>
              <p:nvSpPr>
                <p:cNvPr id="2082" name="Oval 27"/>
                <p:cNvSpPr/>
                <p:nvPr/>
              </p:nvSpPr>
              <p:spPr>
                <a:xfrm>
                  <a:off x="4806" y="3139"/>
                  <a:ext cx="467" cy="967"/>
                </a:xfrm>
                <a:prstGeom prst="ellipse">
                  <a:avLst/>
                </a:prstGeom>
                <a:solidFill>
                  <a:srgbClr val="008000">
                    <a:alpha val="59999"/>
                  </a:srgbClr>
                </a:solidFill>
                <a:ln w="9525">
                  <a:noFill/>
                </a:ln>
              </p:spPr>
              <p:txBody>
                <a:bodyPr anchor="ctr" anchorCtr="0">
                  <a:spAutoFit/>
                </a:bodyPr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</p:grpSp>
          <p:sp>
            <p:nvSpPr>
              <p:cNvPr id="2083" name="Text Box 28"/>
              <p:cNvSpPr/>
              <p:nvPr/>
            </p:nvSpPr>
            <p:spPr>
              <a:xfrm>
                <a:off x="860" y="1845"/>
                <a:ext cx="222" cy="28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2400">
                    <a:ea typeface="新宋体" panose="02010609030101010101" charset="-122"/>
                  </a:rPr>
                  <a:t>2</a:t>
                </a:r>
                <a:endParaRPr lang="en-US" altLang="zh-CN" sz="2400">
                  <a:ea typeface="新宋体" panose="02010609030101010101" charset="-122"/>
                </a:endParaRPr>
              </a:p>
            </p:txBody>
          </p:sp>
        </p:grpSp>
      </p:grpSp>
      <p:grpSp>
        <p:nvGrpSpPr>
          <p:cNvPr id="2084" name="组合 2083"/>
          <p:cNvGrpSpPr/>
          <p:nvPr/>
        </p:nvGrpSpPr>
        <p:grpSpPr>
          <a:xfrm>
            <a:off x="2082800" y="4508500"/>
            <a:ext cx="3497263" cy="576263"/>
            <a:chOff x="541" y="1355"/>
            <a:chExt cx="2203" cy="363"/>
          </a:xfrm>
        </p:grpSpPr>
        <p:cxnSp>
          <p:nvCxnSpPr>
            <p:cNvPr id="2085" name="Line 74"/>
            <p:cNvCxnSpPr/>
            <p:nvPr/>
          </p:nvCxnSpPr>
          <p:spPr>
            <a:xfrm>
              <a:off x="790" y="1706"/>
              <a:ext cx="1954" cy="0"/>
            </a:xfrm>
            <a:prstGeom prst="line">
              <a:avLst/>
            </a:prstGeom>
            <a:ln w="25400" cap="flat" cmpd="sng">
              <a:solidFill>
                <a:srgbClr val="008080"/>
              </a:solidFill>
              <a:prstDash val="sysDot"/>
              <a:headEnd type="none" w="med" len="med"/>
              <a:tailEnd type="oval" w="med" len="med"/>
            </a:ln>
          </p:spPr>
        </p:cxnSp>
        <p:sp>
          <p:nvSpPr>
            <p:cNvPr id="2086" name="Text Box 75"/>
            <p:cNvSpPr/>
            <p:nvPr/>
          </p:nvSpPr>
          <p:spPr>
            <a:xfrm>
              <a:off x="1325" y="1403"/>
              <a:ext cx="996" cy="26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r>
                <a:rPr lang="zh-CN" altLang="en-US" sz="2200">
                  <a:effectLst>
                    <a:outerShdw blurRad="38100" dist="38100" dir="2700000">
                      <a:srgbClr val="C0C0C0"/>
                    </a:outerShdw>
                  </a:effectLst>
                  <a:ea typeface="新宋体" panose="02010609030101010101" charset="-122"/>
                </a:rPr>
                <a:t>总结与启示</a:t>
              </a:r>
              <a:endParaRPr lang="zh-CN" altLang="en-US" sz="2200">
                <a:effectLst>
                  <a:outerShdw blurRad="38100" dist="38100" dir="2700000">
                    <a:srgbClr val="C0C0C0"/>
                  </a:outerShdw>
                </a:effectLst>
                <a:ea typeface="新宋体" panose="02010609030101010101" charset="-122"/>
              </a:endParaRPr>
            </a:p>
          </p:txBody>
        </p:sp>
        <p:grpSp>
          <p:nvGrpSpPr>
            <p:cNvPr id="2087" name="组合 2086"/>
            <p:cNvGrpSpPr/>
            <p:nvPr/>
          </p:nvGrpSpPr>
          <p:grpSpPr>
            <a:xfrm>
              <a:off x="541" y="1355"/>
              <a:ext cx="363" cy="363"/>
              <a:chOff x="3061" y="1389"/>
              <a:chExt cx="363" cy="363"/>
            </a:xfrm>
          </p:grpSpPr>
          <p:grpSp>
            <p:nvGrpSpPr>
              <p:cNvPr id="2088" name="组合 2087"/>
              <p:cNvGrpSpPr/>
              <p:nvPr/>
            </p:nvGrpSpPr>
            <p:grpSpPr>
              <a:xfrm>
                <a:off x="3061" y="1389"/>
                <a:ext cx="363" cy="363"/>
                <a:chOff x="385" y="3067"/>
                <a:chExt cx="680" cy="680"/>
              </a:xfrm>
            </p:grpSpPr>
            <p:sp>
              <p:nvSpPr>
                <p:cNvPr id="2089" name="Oval 78"/>
                <p:cNvSpPr/>
                <p:nvPr/>
              </p:nvSpPr>
              <p:spPr>
                <a:xfrm>
                  <a:off x="385" y="2965"/>
                  <a:ext cx="680" cy="96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185E18"/>
                    </a:gs>
                    <a:gs pos="100000">
                      <a:srgbClr val="33CC33">
                        <a:alpha val="0"/>
                      </a:srgbClr>
                    </a:gs>
                  </a:gsLst>
                  <a:lin ang="2700000"/>
                </a:gradFill>
                <a:ln w="9525">
                  <a:noFill/>
                </a:ln>
              </p:spPr>
              <p:txBody>
                <a:bodyPr anchor="ctr" anchorCtr="0">
                  <a:spAutoFit/>
                </a:bodyPr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sp>
              <p:nvSpPr>
                <p:cNvPr id="2090" name="Oval 79"/>
                <p:cNvSpPr/>
                <p:nvPr/>
              </p:nvSpPr>
              <p:spPr>
                <a:xfrm>
                  <a:off x="421" y="2976"/>
                  <a:ext cx="305" cy="967"/>
                </a:xfrm>
                <a:prstGeom prst="ellipse">
                  <a:avLst/>
                </a:prstGeom>
                <a:solidFill>
                  <a:srgbClr val="FF9900"/>
                </a:solidFill>
                <a:ln w="9525">
                  <a:noFill/>
                </a:ln>
              </p:spPr>
              <p:txBody>
                <a:bodyPr wrap="none" anchor="ctr" anchorCtr="0">
                  <a:spAutoFit/>
                </a:bodyPr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sp>
              <p:nvSpPr>
                <p:cNvPr id="2091" name="Oval 80"/>
                <p:cNvSpPr/>
                <p:nvPr/>
              </p:nvSpPr>
              <p:spPr>
                <a:xfrm>
                  <a:off x="443" y="2982"/>
                  <a:ext cx="564" cy="96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FFFFFF">
                        <a:alpha val="59999"/>
                      </a:srgbClr>
                    </a:gs>
                    <a:gs pos="100000">
                      <a:srgbClr val="006699">
                        <a:alpha val="0"/>
                      </a:srgbClr>
                    </a:gs>
                  </a:gsLst>
                  <a:lin ang="5400000"/>
                </a:gradFill>
                <a:ln w="9525">
                  <a:noFill/>
                </a:ln>
              </p:spPr>
              <p:txBody>
                <a:bodyPr anchor="ctr" anchorCtr="0">
                  <a:spAutoFit/>
                </a:bodyPr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sp>
              <p:nvSpPr>
                <p:cNvPr id="2092" name="Oval 81"/>
                <p:cNvSpPr/>
                <p:nvPr/>
              </p:nvSpPr>
              <p:spPr>
                <a:xfrm>
                  <a:off x="491" y="3126"/>
                  <a:ext cx="467" cy="967"/>
                </a:xfrm>
                <a:prstGeom prst="ellipse">
                  <a:avLst/>
                </a:prstGeom>
                <a:solidFill>
                  <a:srgbClr val="FF9900">
                    <a:alpha val="59999"/>
                  </a:srgbClr>
                </a:solidFill>
                <a:ln w="9525">
                  <a:noFill/>
                </a:ln>
              </p:spPr>
              <p:txBody>
                <a:bodyPr anchor="ctr" anchorCtr="0">
                  <a:spAutoFit/>
                </a:bodyPr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</p:grpSp>
          <p:sp>
            <p:nvSpPr>
              <p:cNvPr id="2093" name="Text Box 82"/>
              <p:cNvSpPr/>
              <p:nvPr/>
            </p:nvSpPr>
            <p:spPr>
              <a:xfrm>
                <a:off x="3131" y="1440"/>
                <a:ext cx="222" cy="28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2400">
                    <a:ea typeface="新宋体" panose="02010609030101010101" charset="-122"/>
                  </a:rPr>
                  <a:t>3</a:t>
                </a:r>
                <a:endParaRPr lang="en-US" altLang="zh-CN" sz="2400">
                  <a:ea typeface="新宋体" panose="02010609030101010101" charset="-122"/>
                </a:endParaRPr>
              </a:p>
            </p:txBody>
          </p:sp>
        </p:grpSp>
      </p:grp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11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18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21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24" dur="500"/>
                                        <p:tgtEl>
                                          <p:spTgt spid="2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3</a:t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grpSp>
        <p:nvGrpSpPr>
          <p:cNvPr id="2096" name="组合 2095"/>
          <p:cNvGrpSpPr/>
          <p:nvPr/>
        </p:nvGrpSpPr>
        <p:grpSpPr>
          <a:xfrm>
            <a:off x="1141413" y="119063"/>
            <a:ext cx="5880100" cy="1016000"/>
            <a:chOff x="708" y="39"/>
            <a:chExt cx="3704" cy="640"/>
          </a:xfrm>
        </p:grpSpPr>
        <p:pic>
          <p:nvPicPr>
            <p:cNvPr id="2097" name="Picture 3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8" y="39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098" name="Rectangle 4"/>
            <p:cNvSpPr/>
            <p:nvPr/>
          </p:nvSpPr>
          <p:spPr>
            <a:xfrm>
              <a:off x="985" y="12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zh-CN" altLang="en-US" sz="40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企业背景</a:t>
              </a:r>
              <a:endParaRPr lang="zh-CN" altLang="en-US" sz="4000" b="0">
                <a:solidFill>
                  <a:schemeClr val="bg2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099" name="组合 2098"/>
          <p:cNvGrpSpPr/>
          <p:nvPr/>
        </p:nvGrpSpPr>
        <p:grpSpPr>
          <a:xfrm>
            <a:off x="1141413" y="109538"/>
            <a:ext cx="5880100" cy="1016000"/>
            <a:chOff x="719" y="658"/>
            <a:chExt cx="3704" cy="640"/>
          </a:xfrm>
        </p:grpSpPr>
        <p:pic>
          <p:nvPicPr>
            <p:cNvPr id="2100" name="Picture 6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19" y="658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01" name="Rectangle 7"/>
            <p:cNvSpPr/>
            <p:nvPr/>
          </p:nvSpPr>
          <p:spPr>
            <a:xfrm>
              <a:off x="991" y="73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en-US" altLang="zh-CN" sz="400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1.</a:t>
              </a:r>
              <a:r>
                <a:rPr lang="zh-CN" altLang="en-US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企业背景</a:t>
              </a:r>
              <a:endParaRPr lang="zh-CN" altLang="en-US" sz="4000">
                <a:solidFill>
                  <a:srgbClr val="660066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aphicFrame>
        <p:nvGraphicFramePr>
          <p:cNvPr id="2102" name="表格 2101"/>
          <p:cNvGraphicFramePr>
            <a:graphicFrameLocks noGrp="1"/>
          </p:cNvGraphicFramePr>
          <p:nvPr/>
        </p:nvGraphicFramePr>
        <p:xfrm>
          <a:off x="468313" y="1196975"/>
          <a:ext cx="8137525" cy="5300663"/>
        </p:xfrm>
        <a:graphic>
          <a:graphicData uri="http://schemas.openxmlformats.org/drawingml/2006/table">
            <a:tbl>
              <a:tblPr/>
              <a:tblGrid>
                <a:gridCol w="2419350"/>
                <a:gridCol w="5718175"/>
              </a:tblGrid>
              <a:tr h="642938"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1924</a:t>
                      </a:r>
                      <a:r>
                        <a:rPr lang="zh-CN" altLang="en-US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年</a:t>
                      </a:r>
                      <a:endParaRPr lang="zh-CN" altLang="en-US" sz="24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l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丰田佐吉发明“不停止自动换梭丰田自动织机（</a:t>
                      </a:r>
                      <a:r>
                        <a:rPr lang="en-US" altLang="zh-CN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G</a:t>
                      </a:r>
                      <a:r>
                        <a:rPr lang="zh-CN" altLang="en-US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型）” </a:t>
                      </a:r>
                      <a:endParaRPr lang="zh-CN" altLang="en-US" sz="16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4525"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1930</a:t>
                      </a:r>
                      <a:r>
                        <a:rPr lang="zh-CN" altLang="en-US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年</a:t>
                      </a:r>
                      <a:endParaRPr lang="zh-CN" altLang="en-US" sz="24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l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丰田喜一郎开始研究开发小型汽油发动机 </a:t>
                      </a:r>
                      <a:endParaRPr lang="zh-CN" altLang="en-US" sz="16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2937"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1933</a:t>
                      </a:r>
                      <a:r>
                        <a:rPr lang="zh-CN" altLang="en-US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年</a:t>
                      </a:r>
                      <a:endParaRPr lang="zh-CN" altLang="en-US" sz="24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l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在丰田自动织机制作所内设立汽车部 </a:t>
                      </a:r>
                      <a:endParaRPr lang="zh-CN" altLang="en-US" sz="16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4525"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1937</a:t>
                      </a:r>
                      <a:r>
                        <a:rPr lang="zh-CN" altLang="en-US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年</a:t>
                      </a:r>
                      <a:endParaRPr lang="zh-CN" altLang="en-US" sz="24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l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丰田汽车工业公司诞生（资本金</a:t>
                      </a:r>
                      <a:r>
                        <a:rPr lang="en-US" altLang="zh-CN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1,200</a:t>
                      </a:r>
                      <a:r>
                        <a:rPr lang="zh-CN" altLang="en-US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万日元）</a:t>
                      </a:r>
                      <a:r>
                        <a:rPr lang="zh-CN" altLang="en-US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 </a:t>
                      </a:r>
                      <a:endParaRPr lang="zh-CN" altLang="en-US" sz="24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2938"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1938</a:t>
                      </a:r>
                      <a:r>
                        <a:rPr lang="zh-CN" altLang="en-US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年</a:t>
                      </a:r>
                      <a:endParaRPr lang="zh-CN" altLang="en-US" sz="24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l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举母工厂（现在的总公司工厂）建成投产</a:t>
                      </a:r>
                      <a:r>
                        <a:rPr lang="zh-CN" altLang="en-US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 </a:t>
                      </a:r>
                      <a:endParaRPr lang="zh-CN" altLang="en-US" sz="24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4525"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1957</a:t>
                      </a:r>
                      <a:r>
                        <a:rPr lang="zh-CN" altLang="en-US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年</a:t>
                      </a:r>
                      <a:endParaRPr lang="zh-CN" altLang="en-US" sz="24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l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首次出口丰田轿车</a:t>
                      </a:r>
                      <a:r>
                        <a:rPr lang="zh-CN" altLang="en-US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 （</a:t>
                      </a:r>
                      <a:r>
                        <a:rPr lang="zh-CN" altLang="en-US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美国</a:t>
                      </a:r>
                      <a:r>
                        <a:rPr lang="zh-CN" altLang="en-US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）</a:t>
                      </a:r>
                      <a:endParaRPr lang="zh-CN" altLang="en-US" sz="24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2937"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1982</a:t>
                      </a:r>
                      <a:r>
                        <a:rPr lang="zh-CN" altLang="en-US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年</a:t>
                      </a:r>
                      <a:endParaRPr lang="zh-CN" altLang="en-US" sz="24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l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丰田汽车工业公司与丰田汽车销售公司合并为丰田汽车公司 </a:t>
                      </a:r>
                      <a:endParaRPr lang="zh-CN" altLang="en-US" sz="16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5338"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ctr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en-US" altLang="zh-CN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1999</a:t>
                      </a:r>
                      <a:r>
                        <a:rPr lang="zh-CN" altLang="en-US" sz="24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年</a:t>
                      </a:r>
                      <a:endParaRPr lang="zh-CN" altLang="en-US" sz="24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457200" lvl="1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3200" b="1" i="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algn="l" eaLnBrk="1" hangingPunct="1">
                        <a:spcBef>
                          <a:spcPct val="20000"/>
                        </a:spcBef>
                        <a:buClr>
                          <a:schemeClr val="tx1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lang="zh-CN" altLang="en-US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在纽约和伦敦证券市场分别上市，日本国内累计汽车产量达到</a:t>
                      </a:r>
                      <a:r>
                        <a:rPr lang="en-US" altLang="zh-CN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1</a:t>
                      </a:r>
                      <a:r>
                        <a:rPr lang="zh-CN" altLang="en-US" sz="1600">
                          <a:latin typeface="Verdana" panose="020b0604030504040204" pitchFamily="34" charset="0"/>
                          <a:ea typeface="新宋体" panose="02010609030101010101" charset="-122"/>
                        </a:rPr>
                        <a:t>亿辆  </a:t>
                      </a:r>
                      <a:endParaRPr lang="zh-CN" altLang="en-US" sz="1600">
                        <a:latin typeface="Verdana" panose="020b0604030504040204" pitchFamily="34" charset="0"/>
                        <a:ea typeface="新宋体" panose="0201060903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/>
                                        <p:tgtEl>
                                          <p:spTgt spid="2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11" dur="1000"/>
                                        <p:tgtEl>
                                          <p:spTgt spid="2096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3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 additive="base">
                                        <p:cTn id="15" dur="1000"/>
                                        <p:tgtEl>
                                          <p:spTgt spid="2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8" dur="1000"/>
                                        <p:tgtEl>
                                          <p:spTgt spid="2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4</a:t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grpSp>
        <p:nvGrpSpPr>
          <p:cNvPr id="2136" name="组合 2135"/>
          <p:cNvGrpSpPr/>
          <p:nvPr/>
        </p:nvGrpSpPr>
        <p:grpSpPr>
          <a:xfrm>
            <a:off x="1141413" y="119063"/>
            <a:ext cx="5880100" cy="1016000"/>
            <a:chOff x="708" y="39"/>
            <a:chExt cx="3704" cy="640"/>
          </a:xfrm>
        </p:grpSpPr>
        <p:pic>
          <p:nvPicPr>
            <p:cNvPr id="2137" name="Picture 3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8" y="39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38" name="Rectangle 4"/>
            <p:cNvSpPr/>
            <p:nvPr/>
          </p:nvSpPr>
          <p:spPr>
            <a:xfrm>
              <a:off x="985" y="12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zh-CN" altLang="en-US" sz="40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企业背景</a:t>
              </a:r>
              <a:endParaRPr lang="zh-CN" altLang="en-US" sz="4000" b="0">
                <a:solidFill>
                  <a:schemeClr val="bg2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139" name="组合 2138"/>
          <p:cNvGrpSpPr/>
          <p:nvPr/>
        </p:nvGrpSpPr>
        <p:grpSpPr>
          <a:xfrm>
            <a:off x="1141413" y="109538"/>
            <a:ext cx="5880100" cy="1016000"/>
            <a:chOff x="719" y="658"/>
            <a:chExt cx="3704" cy="640"/>
          </a:xfrm>
        </p:grpSpPr>
        <p:pic>
          <p:nvPicPr>
            <p:cNvPr id="2140" name="Picture 6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19" y="658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41" name="Rectangle 7"/>
            <p:cNvSpPr/>
            <p:nvPr/>
          </p:nvSpPr>
          <p:spPr>
            <a:xfrm>
              <a:off x="991" y="73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en-US" altLang="zh-CN" sz="400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1.</a:t>
              </a:r>
              <a:r>
                <a:rPr lang="zh-CN" altLang="en-US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企业背景</a:t>
              </a:r>
              <a:endParaRPr lang="zh-CN" altLang="en-US" sz="4000">
                <a:solidFill>
                  <a:srgbClr val="660066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142" name="组合 2141"/>
          <p:cNvGrpSpPr/>
          <p:nvPr/>
        </p:nvGrpSpPr>
        <p:grpSpPr>
          <a:xfrm>
            <a:off x="900113" y="1322388"/>
            <a:ext cx="7740650" cy="865187"/>
            <a:chOff x="476" y="799"/>
            <a:chExt cx="4876" cy="545"/>
          </a:xfrm>
        </p:grpSpPr>
        <p:sp>
          <p:nvSpPr>
            <p:cNvPr id="2143" name="Rectangle 45"/>
            <p:cNvSpPr/>
            <p:nvPr/>
          </p:nvSpPr>
          <p:spPr>
            <a:xfrm>
              <a:off x="476" y="799"/>
              <a:ext cx="4876" cy="545"/>
            </a:xfrm>
            <a:prstGeom prst="rect">
              <a:avLst/>
            </a:prstGeom>
            <a:gradFill rotWithShape="1">
              <a:gsLst>
                <a:gs pos="0">
                  <a:srgbClr val="1BAFC3">
                    <a:alpha val="25098"/>
                  </a:srgbClr>
                </a:gs>
                <a:gs pos="100000">
                  <a:srgbClr val="116F7C"/>
                </a:gs>
              </a:gsLst>
              <a:lin ang="0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144" name="Text Box 46"/>
            <p:cNvSpPr/>
            <p:nvPr/>
          </p:nvSpPr>
          <p:spPr>
            <a:xfrm>
              <a:off x="3198" y="890"/>
              <a:ext cx="1921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>
                  <a:solidFill>
                    <a:schemeClr val="bg1"/>
                  </a:solidFill>
                  <a:ea typeface="新宋体" panose="02010609030101010101" charset="-122"/>
                </a:rPr>
                <a:t>把超市开进车间</a:t>
              </a:r>
              <a:endParaRPr lang="zh-CN" altLang="en-US" sz="2400">
                <a:solidFill>
                  <a:schemeClr val="bg1"/>
                </a:solidFill>
                <a:ea typeface="新宋体" panose="02010609030101010101" charset="-122"/>
              </a:endParaRPr>
            </a:p>
          </p:txBody>
        </p:sp>
      </p:grpSp>
      <p:grpSp>
        <p:nvGrpSpPr>
          <p:cNvPr id="2145" name="组合 2144"/>
          <p:cNvGrpSpPr/>
          <p:nvPr/>
        </p:nvGrpSpPr>
        <p:grpSpPr>
          <a:xfrm>
            <a:off x="828675" y="1322388"/>
            <a:ext cx="3887788" cy="1149350"/>
            <a:chOff x="431" y="799"/>
            <a:chExt cx="2449" cy="724"/>
          </a:xfrm>
        </p:grpSpPr>
        <p:grpSp>
          <p:nvGrpSpPr>
            <p:cNvPr id="2146" name="组合 2145"/>
            <p:cNvGrpSpPr/>
            <p:nvPr/>
          </p:nvGrpSpPr>
          <p:grpSpPr>
            <a:xfrm>
              <a:off x="431" y="799"/>
              <a:ext cx="2449" cy="545"/>
              <a:chOff x="404" y="1980"/>
              <a:chExt cx="1294" cy="298"/>
            </a:xfrm>
          </p:grpSpPr>
          <p:sp>
            <p:nvSpPr>
              <p:cNvPr id="2147" name="Rectangle 49"/>
              <p:cNvSpPr/>
              <p:nvPr/>
            </p:nvSpPr>
            <p:spPr>
              <a:xfrm>
                <a:off x="404" y="1980"/>
                <a:ext cx="1205" cy="298"/>
              </a:xfrm>
              <a:prstGeom prst="rect">
                <a:avLst/>
              </a:prstGeom>
              <a:solidFill>
                <a:srgbClr val="98BF1D"/>
              </a:solidFill>
              <a:ln w="9525">
                <a:noFill/>
              </a:ln>
              <a:effectLst>
                <a:outerShdw dist="63500" algn="ctr" rotWithShape="0">
                  <a:schemeClr val="tx1">
                    <a:alpha val="50000"/>
                  </a:schemeClr>
                </a:outerShdw>
              </a:effectLst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148" name="AutoShape 50"/>
              <p:cNvSpPr/>
              <p:nvPr/>
            </p:nvSpPr>
            <p:spPr>
              <a:xfrm rot="5400000">
                <a:off x="1569" y="2070"/>
                <a:ext cx="139" cy="120"/>
              </a:xfrm>
              <a:prstGeom prst="triangle">
                <a:avLst>
                  <a:gd name="adj" fmla="val 50000"/>
                </a:avLst>
              </a:prstGeom>
              <a:solidFill>
                <a:srgbClr val="98BF1D"/>
              </a:solidFill>
              <a:ln w="9525">
                <a:noFill/>
              </a:ln>
              <a:effectLst>
                <a:outerShdw dist="63500" algn="ctr" rotWithShape="0">
                  <a:schemeClr val="tx1">
                    <a:alpha val="50000"/>
                  </a:schemeClr>
                </a:outerShdw>
              </a:effectLst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</p:grpSp>
        <p:sp>
          <p:nvSpPr>
            <p:cNvPr id="2149" name="Rectangle 51"/>
            <p:cNvSpPr/>
            <p:nvPr/>
          </p:nvSpPr>
          <p:spPr>
            <a:xfrm>
              <a:off x="476" y="890"/>
              <a:ext cx="2090" cy="634"/>
            </a:xfrm>
            <a:prstGeom prst="rect">
              <a:avLst/>
            </a:prstGeom>
            <a:noFill/>
            <a:ln w="9525">
              <a:noFill/>
            </a:ln>
            <a:effectLst>
              <a:outerShdw dist="17961" dir="2699999" algn="ctr" rotWithShape="0">
                <a:srgbClr val="003300"/>
              </a:outerShdw>
            </a:effectLst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>
                  <a:solidFill>
                    <a:schemeClr val="bg1"/>
                  </a:solidFill>
                  <a:ea typeface="新宋体" panose="02010609030101010101" charset="-122"/>
                </a:rPr>
                <a:t>生产国产车减少浪费</a:t>
              </a:r>
              <a:endParaRPr lang="zh-CN" altLang="en-US" sz="2400">
                <a:solidFill>
                  <a:schemeClr val="bg1"/>
                </a:solidFill>
                <a:ea typeface="新宋体" panose="02010609030101010101" charset="-122"/>
              </a:endParaRPr>
            </a:p>
            <a:p>
              <a:pPr algn="ctr">
                <a:spcBef>
                  <a:spcPct val="50000"/>
                </a:spcBef>
              </a:pPr>
              <a:endParaRPr lang="en-US" altLang="zh-CN" sz="2400">
                <a:solidFill>
                  <a:srgbClr val="FFFFFF"/>
                </a:solidFill>
                <a:ea typeface="新宋体" panose="02010609030101010101" charset="-122"/>
              </a:endParaRPr>
            </a:p>
          </p:txBody>
        </p:sp>
      </p:grpSp>
      <p:sp>
        <p:nvSpPr>
          <p:cNvPr id="2150" name="AutoShape 52"/>
          <p:cNvSpPr/>
          <p:nvPr/>
        </p:nvSpPr>
        <p:spPr>
          <a:xfrm>
            <a:off x="4240213" y="2646363"/>
            <a:ext cx="368300" cy="273050"/>
          </a:xfrm>
          <a:prstGeom prst="rightArrow">
            <a:avLst>
              <a:gd name="adj1" fmla="val 50000"/>
              <a:gd name="adj2" fmla="val 59080"/>
            </a:avLst>
          </a:prstGeom>
          <a:solidFill>
            <a:srgbClr val="FFFF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新宋体" panose="02010609030101010101" charset="-122"/>
            </a:endParaRPr>
          </a:p>
        </p:txBody>
      </p:sp>
      <p:sp>
        <p:nvSpPr>
          <p:cNvPr id="2151" name="AutoShape 53"/>
          <p:cNvSpPr/>
          <p:nvPr/>
        </p:nvSpPr>
        <p:spPr>
          <a:xfrm>
            <a:off x="6269038" y="2646363"/>
            <a:ext cx="368300" cy="273050"/>
          </a:xfrm>
          <a:prstGeom prst="rightArrow">
            <a:avLst>
              <a:gd name="adj1" fmla="val 50000"/>
              <a:gd name="adj2" fmla="val 59080"/>
            </a:avLst>
          </a:prstGeom>
          <a:solidFill>
            <a:srgbClr val="FFFF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新宋体" panose="02010609030101010101" charset="-122"/>
            </a:endParaRPr>
          </a:p>
        </p:txBody>
      </p:sp>
      <p:grpSp>
        <p:nvGrpSpPr>
          <p:cNvPr id="2152" name="组合 2151"/>
          <p:cNvGrpSpPr/>
          <p:nvPr/>
        </p:nvGrpSpPr>
        <p:grpSpPr>
          <a:xfrm>
            <a:off x="755650" y="2259013"/>
            <a:ext cx="2089150" cy="1114425"/>
            <a:chOff x="385" y="1389"/>
            <a:chExt cx="1316" cy="702"/>
          </a:xfrm>
        </p:grpSpPr>
        <p:sp>
          <p:nvSpPr>
            <p:cNvPr id="2153" name="AutoShape 55"/>
            <p:cNvSpPr/>
            <p:nvPr/>
          </p:nvSpPr>
          <p:spPr>
            <a:xfrm>
              <a:off x="385" y="1389"/>
              <a:ext cx="1316" cy="702"/>
            </a:xfrm>
            <a:prstGeom prst="diamond">
              <a:avLst/>
            </a:prstGeom>
            <a:solidFill>
              <a:srgbClr val="98BF1D"/>
            </a:solidFill>
            <a:ln w="9525" cap="flat" cmpd="sng">
              <a:prstDash val="solid"/>
              <a:miter/>
              <a:headEnd type="none" w="med" len="med"/>
              <a:tailEnd type="none" w="med" len="med"/>
            </a:ln>
            <a:scene3d>
              <a:camera prst="legacyPerspectiveBottom">
                <a:rot lat="20940000" lon="0" rev="0"/>
              </a:camera>
              <a:lightRig rig="legacyFlat4" dir="b"/>
            </a:scene3d>
            <a:sp3d extrusionH="1635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</p:spPr>
          <p:txBody>
            <a:bodyPr wrap="none" anchor="ctr" anchorCtr="0">
              <a:flatTx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154" name="Text Box 56"/>
            <p:cNvSpPr/>
            <p:nvPr/>
          </p:nvSpPr>
          <p:spPr>
            <a:xfrm>
              <a:off x="385" y="1616"/>
              <a:ext cx="1272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>
                  <a:ea typeface="新宋体" panose="02010609030101010101" charset="-122"/>
                </a:rPr>
                <a:t>丰田喜一郎</a:t>
              </a:r>
              <a:endParaRPr lang="zh-CN" altLang="en-US" sz="2400">
                <a:ea typeface="新宋体" panose="02010609030101010101" charset="-122"/>
              </a:endParaRPr>
            </a:p>
          </p:txBody>
        </p:sp>
      </p:grpSp>
      <p:grpSp>
        <p:nvGrpSpPr>
          <p:cNvPr id="2155" name="组合 2154"/>
          <p:cNvGrpSpPr/>
          <p:nvPr/>
        </p:nvGrpSpPr>
        <p:grpSpPr>
          <a:xfrm>
            <a:off x="5003800" y="2259013"/>
            <a:ext cx="2122488" cy="1114425"/>
            <a:chOff x="3061" y="1389"/>
            <a:chExt cx="1337" cy="702"/>
          </a:xfrm>
        </p:grpSpPr>
        <p:sp>
          <p:nvSpPr>
            <p:cNvPr id="2156" name="AutoShape 58"/>
            <p:cNvSpPr/>
            <p:nvPr/>
          </p:nvSpPr>
          <p:spPr>
            <a:xfrm>
              <a:off x="3061" y="1389"/>
              <a:ext cx="1337" cy="702"/>
            </a:xfrm>
            <a:prstGeom prst="diamond">
              <a:avLst/>
            </a:prstGeom>
            <a:solidFill>
              <a:srgbClr val="1BAFC3"/>
            </a:solidFill>
            <a:ln w="9525" cap="flat" cmpd="sng">
              <a:prstDash val="solid"/>
              <a:miter/>
              <a:headEnd type="none" w="med" len="med"/>
              <a:tailEnd type="none" w="med" len="med"/>
            </a:ln>
            <a:scene3d>
              <a:camera prst="legacyPerspectiveBottom">
                <a:rot lat="20940000" lon="0" rev="0"/>
              </a:camera>
              <a:lightRig rig="legacyFlat4" dir="b"/>
            </a:scene3d>
            <a:sp3d extrusionH="163500" prstMaterial="legacyMatte">
              <a:bevelT w="13500" h="13500" prst="angle"/>
              <a:bevelB w="13500" h="13500" prst="angle"/>
              <a:extrusionClr>
                <a:schemeClr val="accent2"/>
              </a:extrusionClr>
            </a:sp3d>
          </p:spPr>
          <p:txBody>
            <a:bodyPr wrap="none" anchor="ctr" anchorCtr="0">
              <a:flatTx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157" name="Text Box 59"/>
            <p:cNvSpPr/>
            <p:nvPr/>
          </p:nvSpPr>
          <p:spPr>
            <a:xfrm>
              <a:off x="3198" y="1661"/>
              <a:ext cx="1091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400">
                  <a:solidFill>
                    <a:srgbClr val="FFFFFF"/>
                  </a:solidFill>
                  <a:ea typeface="新宋体" panose="02010609030101010101" charset="-122"/>
                </a:rPr>
                <a:t>大野耐一</a:t>
              </a:r>
              <a:endParaRPr lang="zh-CN" altLang="en-US" sz="2400">
                <a:solidFill>
                  <a:srgbClr val="FFFFFF"/>
                </a:solidFill>
                <a:ea typeface="新宋体" panose="02010609030101010101" charset="-122"/>
              </a:endParaRPr>
            </a:p>
          </p:txBody>
        </p:sp>
      </p:grpSp>
      <p:sp>
        <p:nvSpPr>
          <p:cNvPr id="2158" name="Text Box 60"/>
          <p:cNvSpPr/>
          <p:nvPr/>
        </p:nvSpPr>
        <p:spPr>
          <a:xfrm>
            <a:off x="2628900" y="3698875"/>
            <a:ext cx="2187575" cy="25320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1800" b="0">
                <a:solidFill>
                  <a:srgbClr val="000000"/>
                </a:solidFill>
                <a:ea typeface="新宋体" panose="02010609030101010101" charset="-122"/>
              </a:rPr>
              <a:t> </a:t>
            </a:r>
            <a:r>
              <a:rPr lang="zh-CN" altLang="en-US" sz="2000">
                <a:latin typeface="仿宋_GB2312" pitchFamily="49" charset="-122"/>
                <a:ea typeface="新宋体" panose="02010609030101010101" charset="-122"/>
              </a:rPr>
              <a:t>设计小型轿车使其商品化</a:t>
            </a:r>
            <a:endParaRPr lang="zh-CN" altLang="en-US" sz="2000">
              <a:latin typeface="仿宋_GB2312" pitchFamily="49" charset="-122"/>
              <a:ea typeface="新宋体" panose="02010609030101010101" charset="-122"/>
            </a:endParaRPr>
          </a:p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en-US" altLang="zh-CN" sz="2000">
                <a:latin typeface="仿宋_GB2312" pitchFamily="49" charset="-122"/>
                <a:ea typeface="新宋体" panose="02010609030101010101" charset="-122"/>
              </a:rPr>
              <a:t> 1927</a:t>
            </a:r>
            <a:r>
              <a:rPr lang="zh-CN" altLang="en-US" sz="2000">
                <a:latin typeface="仿宋_GB2312" pitchFamily="49" charset="-122"/>
                <a:ea typeface="新宋体" panose="02010609030101010101" charset="-122"/>
              </a:rPr>
              <a:t>年完成了</a:t>
            </a:r>
            <a:r>
              <a:rPr lang="zh-CN" altLang="en-US" sz="2000">
                <a:latin typeface="Adobe 繁黑體 Std B" pitchFamily="34" charset="-128"/>
                <a:ea typeface="新宋体" panose="02010609030101010101" charset="-122"/>
              </a:rPr>
              <a:t>“</a:t>
            </a:r>
            <a:r>
              <a:rPr lang="zh-CN" altLang="en-US" sz="2000">
                <a:latin typeface="仿宋_GB2312" pitchFamily="49" charset="-122"/>
                <a:ea typeface="新宋体" panose="02010609030101010101" charset="-122"/>
              </a:rPr>
              <a:t>即时到位</a:t>
            </a:r>
            <a:r>
              <a:rPr lang="zh-CN" altLang="en-US" sz="2000">
                <a:latin typeface="Adobe 繁黑體 Std B" pitchFamily="34" charset="-128"/>
                <a:ea typeface="新宋体" panose="02010609030101010101" charset="-122"/>
              </a:rPr>
              <a:t>”</a:t>
            </a:r>
            <a:r>
              <a:rPr lang="zh-CN" altLang="en-US" sz="2000">
                <a:latin typeface="仿宋_GB2312" pitchFamily="49" charset="-122"/>
                <a:ea typeface="新宋体" panose="02010609030101010101" charset="-122"/>
              </a:rPr>
              <a:t>的生产思想和方法 ，</a:t>
            </a:r>
            <a:r>
              <a:rPr lang="en-US" altLang="zh-CN" sz="2000">
                <a:latin typeface="仿宋_GB2312" pitchFamily="49" charset="-122"/>
                <a:ea typeface="新宋体" panose="02010609030101010101" charset="-122"/>
              </a:rPr>
              <a:t>JIT</a:t>
            </a:r>
            <a:r>
              <a:rPr lang="zh-CN" altLang="en-US" sz="2000">
                <a:latin typeface="仿宋_GB2312" pitchFamily="49" charset="-122"/>
                <a:ea typeface="新宋体" panose="02010609030101010101" charset="-122"/>
              </a:rPr>
              <a:t>的基础</a:t>
            </a:r>
            <a:endParaRPr lang="zh-CN" altLang="en-US" sz="2000">
              <a:latin typeface="仿宋_GB2312" pitchFamily="49" charset="-122"/>
              <a:ea typeface="新宋体" panose="02010609030101010101" charset="-122"/>
            </a:endParaRPr>
          </a:p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2000">
                <a:latin typeface="仿宋_GB2312" pitchFamily="49" charset="-122"/>
                <a:ea typeface="新宋体" panose="02010609030101010101" charset="-122"/>
              </a:rPr>
              <a:t>看板方式</a:t>
            </a:r>
            <a:endParaRPr lang="zh-CN" altLang="en-US" sz="2000">
              <a:latin typeface="仿宋_GB2312" pitchFamily="49" charset="-122"/>
              <a:ea typeface="新宋体" panose="02010609030101010101" charset="-122"/>
            </a:endParaRPr>
          </a:p>
        </p:txBody>
      </p:sp>
      <p:sp>
        <p:nvSpPr>
          <p:cNvPr id="2159" name="Text Box 61"/>
          <p:cNvSpPr/>
          <p:nvPr/>
        </p:nvSpPr>
        <p:spPr>
          <a:xfrm>
            <a:off x="6948488" y="3770313"/>
            <a:ext cx="1874837" cy="19827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2400" b="0">
                <a:solidFill>
                  <a:srgbClr val="000000"/>
                </a:solidFill>
                <a:ea typeface="新宋体" panose="02010609030101010101" charset="-122"/>
              </a:rPr>
              <a:t> </a:t>
            </a:r>
            <a:r>
              <a:rPr lang="zh-CN" altLang="en-US" sz="2000">
                <a:solidFill>
                  <a:srgbClr val="000000"/>
                </a:solidFill>
                <a:latin typeface="仿宋_GB2312" pitchFamily="49" charset="-122"/>
                <a:ea typeface="新宋体" panose="02010609030101010101" charset="-122"/>
              </a:rPr>
              <a:t>简单、有效、有节奏</a:t>
            </a:r>
            <a:endParaRPr lang="zh-CN" altLang="en-US" sz="2000">
              <a:solidFill>
                <a:srgbClr val="000000"/>
              </a:solidFill>
              <a:latin typeface="仿宋_GB2312" pitchFamily="49" charset="-122"/>
              <a:ea typeface="新宋体" panose="02010609030101010101" charset="-122"/>
            </a:endParaRPr>
          </a:p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en-US" altLang="zh-CN" sz="2000">
                <a:solidFill>
                  <a:srgbClr val="000000"/>
                </a:solidFill>
                <a:latin typeface="仿宋_GB2312" pitchFamily="49" charset="-122"/>
                <a:ea typeface="新宋体" panose="02010609030101010101" charset="-122"/>
              </a:rPr>
              <a:t> </a:t>
            </a:r>
            <a:r>
              <a:rPr lang="zh-CN" altLang="en-US" sz="2000">
                <a:solidFill>
                  <a:srgbClr val="000000"/>
                </a:solidFill>
                <a:latin typeface="仿宋_GB2312" pitchFamily="49" charset="-122"/>
                <a:ea typeface="新宋体" panose="02010609030101010101" charset="-122"/>
              </a:rPr>
              <a:t>牵引系组</a:t>
            </a:r>
            <a:endParaRPr lang="zh-CN" altLang="en-US" sz="2000">
              <a:solidFill>
                <a:srgbClr val="000000"/>
              </a:solidFill>
              <a:latin typeface="仿宋_GB2312" pitchFamily="49" charset="-122"/>
              <a:ea typeface="新宋体" panose="02010609030101010101" charset="-122"/>
            </a:endParaRPr>
          </a:p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2000">
                <a:solidFill>
                  <a:srgbClr val="000000"/>
                </a:solidFill>
                <a:latin typeface="仿宋_GB2312" pitchFamily="49" charset="-122"/>
                <a:ea typeface="新宋体" panose="02010609030101010101" charset="-122"/>
              </a:rPr>
              <a:t>买方</a:t>
            </a:r>
            <a:r>
              <a:rPr lang="en-US" altLang="zh-CN" sz="2000">
                <a:solidFill>
                  <a:srgbClr val="000000"/>
                </a:solidFill>
                <a:ea typeface="新宋体" panose="02010609030101010101" charset="-122"/>
              </a:rPr>
              <a:t>—</a:t>
            </a:r>
            <a:r>
              <a:rPr lang="zh-CN" altLang="en-US" sz="2000">
                <a:solidFill>
                  <a:srgbClr val="000000"/>
                </a:solidFill>
                <a:latin typeface="仿宋_GB2312" pitchFamily="49" charset="-122"/>
                <a:ea typeface="新宋体" panose="02010609030101010101" charset="-122"/>
              </a:rPr>
              <a:t>价格的主导</a:t>
            </a:r>
            <a:endParaRPr lang="zh-CN" altLang="en-US" sz="2000">
              <a:solidFill>
                <a:srgbClr val="000000"/>
              </a:solidFill>
              <a:latin typeface="仿宋_GB2312" pitchFamily="49" charset="-122"/>
              <a:ea typeface="新宋体" panose="02010609030101010101" charset="-122"/>
            </a:endParaRPr>
          </a:p>
        </p:txBody>
      </p:sp>
      <p:pic>
        <p:nvPicPr>
          <p:cNvPr id="2160" name="Picture 62" descr="2010120110031965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5" y="3770313"/>
            <a:ext cx="1584325" cy="2133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61" name="Picture 63" descr="getimage?image=228290330135229279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7188" y="3914775"/>
            <a:ext cx="1368425" cy="18732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/>
                                        <p:tgtEl>
                                          <p:spTgt spid="2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11" dur="1000"/>
                                        <p:tgtEl>
                                          <p:spTgt spid="2136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1000"/>
                                        <p:tgtEl>
                                          <p:spTgt spid="2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18" dur="500"/>
                                        <p:tgtEl>
                                          <p:spTgt spid="2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21" dur="1000"/>
                                        <p:tgtEl>
                                          <p:spTgt spid="2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2" presetClass="entr" presetSubtype="1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25" dur="500"/>
                                        <p:tgtEl>
                                          <p:spTgt spid="2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1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28" dur="500"/>
                                        <p:tgtEl>
                                          <p:spTgt spid="2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4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31" dur="500"/>
                                        <p:tgtEl>
                                          <p:spTgt spid="2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4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34" dur="500"/>
                                        <p:tgtEl>
                                          <p:spTgt spid="2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6" presetID="12" presetClass="entr" presetSubtype="8" dur="100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38" dur="1000"/>
                                        <p:tgtEl>
                                          <p:spTgt spid="2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8" dur="100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41" dur="1000"/>
                                        <p:tgtEl>
                                          <p:spTgt spid="2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8" grpId="0"/>
      <p:bldP spid="215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5</a:t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grpSp>
        <p:nvGrpSpPr>
          <p:cNvPr id="2164" name="组合 2163"/>
          <p:cNvGrpSpPr/>
          <p:nvPr/>
        </p:nvGrpSpPr>
        <p:grpSpPr>
          <a:xfrm>
            <a:off x="1141413" y="119063"/>
            <a:ext cx="5880100" cy="1016000"/>
            <a:chOff x="708" y="39"/>
            <a:chExt cx="3704" cy="640"/>
          </a:xfrm>
        </p:grpSpPr>
        <p:pic>
          <p:nvPicPr>
            <p:cNvPr id="2165" name="Picture 3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8" y="39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66" name="Rectangle 4"/>
            <p:cNvSpPr/>
            <p:nvPr/>
          </p:nvSpPr>
          <p:spPr>
            <a:xfrm>
              <a:off x="985" y="12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zh-CN" altLang="en-US" sz="40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企业背景</a:t>
              </a:r>
              <a:endParaRPr lang="zh-CN" altLang="en-US" sz="4000" b="0">
                <a:solidFill>
                  <a:schemeClr val="bg2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167" name="组合 2166"/>
          <p:cNvGrpSpPr/>
          <p:nvPr/>
        </p:nvGrpSpPr>
        <p:grpSpPr>
          <a:xfrm>
            <a:off x="1141413" y="109538"/>
            <a:ext cx="5880100" cy="1016000"/>
            <a:chOff x="719" y="658"/>
            <a:chExt cx="3704" cy="640"/>
          </a:xfrm>
        </p:grpSpPr>
        <p:pic>
          <p:nvPicPr>
            <p:cNvPr id="2168" name="Picture 6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19" y="658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69" name="Rectangle 7"/>
            <p:cNvSpPr/>
            <p:nvPr/>
          </p:nvSpPr>
          <p:spPr>
            <a:xfrm>
              <a:off x="991" y="73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en-US" altLang="zh-CN" sz="400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1</a:t>
              </a:r>
              <a:r>
                <a:rPr lang="en-US" altLang="zh-CN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.</a:t>
              </a:r>
              <a:r>
                <a:rPr lang="zh-CN" altLang="en-US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企业背景</a:t>
              </a:r>
              <a:endParaRPr lang="zh-CN" altLang="en-US" sz="4000">
                <a:solidFill>
                  <a:srgbClr val="660066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pic>
        <p:nvPicPr>
          <p:cNvPr id="2170" name="Picture 38" descr="P~7VSD()2{IPN$$5OG2RZ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388" y="14288"/>
            <a:ext cx="3887787" cy="44640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71" name="Picture 3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7175" y="0"/>
            <a:ext cx="4924425" cy="3390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72" name="Rectangle 46"/>
          <p:cNvSpPr/>
          <p:nvPr/>
        </p:nvSpPr>
        <p:spPr>
          <a:xfrm>
            <a:off x="4427538" y="3213100"/>
            <a:ext cx="4581525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>
                <a:latin typeface="仿宋_GB2312" pitchFamily="49" charset="-122"/>
                <a:ea typeface="新宋体" panose="02010609030101010101" charset="-122"/>
              </a:rPr>
              <a:t>截止到</a:t>
            </a:r>
            <a:r>
              <a:rPr lang="en-US" altLang="zh-CN" sz="1800">
                <a:latin typeface="仿宋_GB2312" pitchFamily="49" charset="-122"/>
                <a:ea typeface="新宋体" panose="02010609030101010101" charset="-122"/>
              </a:rPr>
              <a:t>2005</a:t>
            </a:r>
            <a:r>
              <a:rPr lang="zh-CN" altLang="en-US" sz="1800">
                <a:latin typeface="仿宋_GB2312" pitchFamily="49" charset="-122"/>
                <a:ea typeface="新宋体" panose="02010609030101010101" charset="-122"/>
              </a:rPr>
              <a:t>年底，丰田在</a:t>
            </a:r>
            <a:r>
              <a:rPr lang="en-US" altLang="zh-CN" sz="1800">
                <a:latin typeface="仿宋_GB2312" pitchFamily="49" charset="-122"/>
                <a:ea typeface="新宋体" panose="02010609030101010101" charset="-122"/>
              </a:rPr>
              <a:t>27</a:t>
            </a:r>
            <a:r>
              <a:rPr lang="zh-CN" altLang="en-US" sz="1800">
                <a:latin typeface="仿宋_GB2312" pitchFamily="49" charset="-122"/>
                <a:ea typeface="新宋体" panose="02010609030101010101" charset="-122"/>
              </a:rPr>
              <a:t>个国家和地区建立了</a:t>
            </a:r>
            <a:r>
              <a:rPr lang="en-US" altLang="zh-CN" sz="1800">
                <a:latin typeface="仿宋_GB2312" pitchFamily="49" charset="-122"/>
                <a:ea typeface="新宋体" panose="02010609030101010101" charset="-122"/>
              </a:rPr>
              <a:t>50</a:t>
            </a:r>
            <a:r>
              <a:rPr lang="zh-CN" altLang="en-US" sz="1800">
                <a:latin typeface="仿宋_GB2312" pitchFamily="49" charset="-122"/>
                <a:ea typeface="新宋体" panose="02010609030101010101" charset="-122"/>
              </a:rPr>
              <a:t>个国外生产网点，在全球范围内</a:t>
            </a:r>
            <a:endParaRPr lang="zh-CN" altLang="en-US" sz="1800">
              <a:latin typeface="仿宋_GB2312" pitchFamily="49" charset="-122"/>
              <a:ea typeface="新宋体" panose="02010609030101010101" charset="-122"/>
            </a:endParaRPr>
          </a:p>
          <a:p>
            <a:pPr algn="ctr"/>
            <a:r>
              <a:rPr lang="zh-CN" altLang="en-US" sz="1800">
                <a:latin typeface="仿宋_GB2312" pitchFamily="49" charset="-122"/>
                <a:ea typeface="新宋体" panose="02010609030101010101" charset="-122"/>
              </a:rPr>
              <a:t>开展汽车业务。此外，丰田还在全球</a:t>
            </a:r>
            <a:r>
              <a:rPr lang="en-US" altLang="zh-CN" sz="1800">
                <a:latin typeface="仿宋_GB2312" pitchFamily="49" charset="-122"/>
                <a:ea typeface="新宋体" panose="02010609030101010101" charset="-122"/>
              </a:rPr>
              <a:t>170</a:t>
            </a:r>
            <a:r>
              <a:rPr lang="zh-CN" altLang="en-US" sz="1800">
                <a:latin typeface="仿宋_GB2312" pitchFamily="49" charset="-122"/>
                <a:ea typeface="新宋体" panose="02010609030101010101" charset="-122"/>
              </a:rPr>
              <a:t>多个国家进行销售</a:t>
            </a:r>
            <a:endParaRPr lang="zh-CN" altLang="en-US" sz="1800">
              <a:latin typeface="仿宋_GB2312" pitchFamily="49" charset="-122"/>
              <a:ea typeface="新宋体" panose="02010609030101010101" charset="-122"/>
            </a:endParaRPr>
          </a:p>
        </p:txBody>
      </p:sp>
      <p:sp>
        <p:nvSpPr>
          <p:cNvPr id="2173" name="Rectangle 47"/>
          <p:cNvSpPr/>
          <p:nvPr/>
        </p:nvSpPr>
        <p:spPr>
          <a:xfrm>
            <a:off x="611188" y="5072063"/>
            <a:ext cx="7826375" cy="91598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>
                <a:ea typeface="新宋体" panose="02010609030101010101" charset="-122"/>
              </a:rPr>
              <a:t>目前，丰田是世界第一大汽车公司，在世界汽车生产业中有着举足轻重的用，依然是日本军用汽车与装甲车的最大生产商，并且每年负责大量日本装甲车与军用汽车维护。 </a:t>
            </a:r>
            <a:endParaRPr lang="zh-CN" altLang="en-US" sz="1800">
              <a:ea typeface="新宋体" panose="02010609030101010101" charset="-122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/>
                                        <p:tgtEl>
                                          <p:spTgt spid="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11" dur="1000"/>
                                        <p:tgtEl>
                                          <p:spTgt spid="2164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1000"/>
                                        <p:tgtEl>
                                          <p:spTgt spid="2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30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9" dur="800" decel="100000"/>
                                        <p:tgtEl>
                                          <p:spTgt spid="2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0" dur="800" decel="100000" fill="hold"/>
                                        <p:tgtEl>
                                          <p:spTgt spid="2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800" decel="100000" fill="hold"/>
                                        <p:tgtEl>
                                          <p:spTgt spid="2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800" decel="100000" fill="hold"/>
                                        <p:tgtEl>
                                          <p:spTgt spid="2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0" presetClass="entr" presetSubtype="0" dur="1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7" dur="800" decel="100000"/>
                                        <p:tgtEl>
                                          <p:spTgt spid="2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8" dur="800" decel="100000" fill="hold"/>
                                        <p:tgtEl>
                                          <p:spTgt spid="2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800" decel="100000" fill="hold"/>
                                        <p:tgtEl>
                                          <p:spTgt spid="2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800" decel="100000" fill="hold"/>
                                        <p:tgtEl>
                                          <p:spTgt spid="2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54" presetClass="entr" presetSubtype="0" dur="500" ac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39" dur="500"/>
                                        <p:tgtEl>
                                          <p:spTgt spid="2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base">
                                        <p:cTn id="44" dur="80" fill="hold"/>
                                        <p:tgtEl>
                                          <p:spTgt spid="2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base">
                                        <p:cTn id="45" dur="80" fill="hold"/>
                                        <p:tgtEl>
                                          <p:spTgt spid="2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46" dur="80" fill="hold"/>
                                        <p:tgtEl>
                                          <p:spTgt spid="2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7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6</a:t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grpSp>
        <p:nvGrpSpPr>
          <p:cNvPr id="2176" name="组合 2175"/>
          <p:cNvGrpSpPr/>
          <p:nvPr/>
        </p:nvGrpSpPr>
        <p:grpSpPr>
          <a:xfrm>
            <a:off x="1141413" y="119063"/>
            <a:ext cx="5880100" cy="1016000"/>
            <a:chOff x="708" y="39"/>
            <a:chExt cx="3704" cy="640"/>
          </a:xfrm>
        </p:grpSpPr>
        <p:pic>
          <p:nvPicPr>
            <p:cNvPr id="2177" name="Picture 3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8" y="39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78" name="Rectangle 4"/>
            <p:cNvSpPr/>
            <p:nvPr/>
          </p:nvSpPr>
          <p:spPr>
            <a:xfrm>
              <a:off x="985" y="12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zh-CN" altLang="en-US" sz="40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精益供应链</a:t>
              </a:r>
              <a:endParaRPr lang="zh-CN" altLang="en-US" sz="4000" b="0">
                <a:solidFill>
                  <a:schemeClr val="bg2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179" name="组合 2178"/>
          <p:cNvGrpSpPr/>
          <p:nvPr/>
        </p:nvGrpSpPr>
        <p:grpSpPr>
          <a:xfrm>
            <a:off x="1141413" y="115888"/>
            <a:ext cx="5880100" cy="1016000"/>
            <a:chOff x="719" y="477"/>
            <a:chExt cx="3704" cy="640"/>
          </a:xfrm>
        </p:grpSpPr>
        <p:pic>
          <p:nvPicPr>
            <p:cNvPr id="2180" name="Picture 6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19" y="477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81" name="Rectangle 7"/>
            <p:cNvSpPr/>
            <p:nvPr/>
          </p:nvSpPr>
          <p:spPr>
            <a:xfrm>
              <a:off x="991" y="558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en-US" altLang="zh-CN" sz="400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2.</a:t>
              </a:r>
              <a:r>
                <a:rPr lang="zh-CN" altLang="en-US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精益供应链</a:t>
              </a:r>
              <a:endParaRPr lang="zh-CN" altLang="en-US" sz="4000">
                <a:solidFill>
                  <a:srgbClr val="660066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182" name="组合 2181"/>
          <p:cNvGrpSpPr/>
          <p:nvPr/>
        </p:nvGrpSpPr>
        <p:grpSpPr>
          <a:xfrm>
            <a:off x="323850" y="3860800"/>
            <a:ext cx="2879725" cy="3005138"/>
            <a:chOff x="113" y="2160"/>
            <a:chExt cx="1905" cy="1893"/>
          </a:xfrm>
        </p:grpSpPr>
        <p:grpSp>
          <p:nvGrpSpPr>
            <p:cNvPr id="2183" name="组合 2182"/>
            <p:cNvGrpSpPr/>
            <p:nvPr/>
          </p:nvGrpSpPr>
          <p:grpSpPr>
            <a:xfrm>
              <a:off x="113" y="2160"/>
              <a:ext cx="1905" cy="1708"/>
              <a:chOff x="431" y="2432"/>
              <a:chExt cx="1905" cy="1708"/>
            </a:xfrm>
          </p:grpSpPr>
          <p:sp>
            <p:nvSpPr>
              <p:cNvPr id="2184" name="AutoShape 111"/>
              <p:cNvSpPr/>
              <p:nvPr/>
            </p:nvSpPr>
            <p:spPr>
              <a:xfrm>
                <a:off x="431" y="2432"/>
                <a:ext cx="1905" cy="1708"/>
              </a:xfrm>
              <a:prstGeom prst="roundRect">
                <a:avLst>
                  <a:gd name="adj" fmla="val 12699"/>
                </a:avLst>
              </a:prstGeom>
              <a:solidFill>
                <a:srgbClr val="646AD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185" name="AutoShape 112"/>
              <p:cNvSpPr/>
              <p:nvPr/>
            </p:nvSpPr>
            <p:spPr>
              <a:xfrm>
                <a:off x="476" y="2779"/>
                <a:ext cx="1834" cy="1315"/>
              </a:xfrm>
              <a:prstGeom prst="roundRect">
                <a:avLst>
                  <a:gd name="adj" fmla="val 16667"/>
                </a:avLst>
              </a:prstGeom>
              <a:solidFill>
                <a:srgbClr val="FFFFFF"/>
              </a:solidFill>
              <a:ln w="9525">
                <a:noFill/>
              </a:ln>
              <a:effectLst>
                <a:prstShdw prst="shdw17" dist="17961" dir="13499999">
                  <a:srgbClr val="999999"/>
                </a:prstShdw>
              </a:effectLst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186" name="Text Box 18"/>
              <p:cNvSpPr/>
              <p:nvPr/>
            </p:nvSpPr>
            <p:spPr>
              <a:xfrm>
                <a:off x="748" y="2478"/>
                <a:ext cx="1264" cy="25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sz="2000">
                    <a:solidFill>
                      <a:srgbClr val="FFFFFF"/>
                    </a:solidFill>
                    <a:ea typeface="新宋体" panose="02010609030101010101" charset="-122"/>
                  </a:rPr>
                  <a:t>供应链的改善</a:t>
                </a:r>
                <a:endParaRPr lang="zh-CN" altLang="en-US" sz="2000">
                  <a:solidFill>
                    <a:srgbClr val="FFFFFF"/>
                  </a:solidFill>
                  <a:ea typeface="新宋体" panose="02010609030101010101" charset="-122"/>
                </a:endParaRPr>
              </a:p>
            </p:txBody>
          </p:sp>
        </p:grpSp>
        <p:sp>
          <p:nvSpPr>
            <p:cNvPr id="2187" name="Text Box 9"/>
            <p:cNvSpPr/>
            <p:nvPr/>
          </p:nvSpPr>
          <p:spPr>
            <a:xfrm>
              <a:off x="113" y="2523"/>
              <a:ext cx="1863" cy="152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1800">
                  <a:ea typeface="新宋体" panose="02010609030101010101" charset="-122"/>
                </a:rPr>
                <a:t>全员改善</a:t>
              </a:r>
              <a:r>
                <a:rPr lang="en-US" altLang="zh-CN" sz="1800">
                  <a:ea typeface="新宋体" panose="02010609030101010101" charset="-122"/>
                </a:rPr>
                <a:t>—</a:t>
              </a:r>
              <a:r>
                <a:rPr lang="zh-CN" altLang="en-US" sz="1800">
                  <a:ea typeface="新宋体" panose="02010609030101010101" charset="-122"/>
                </a:rPr>
                <a:t>创意工夫</a:t>
              </a:r>
              <a:endParaRPr lang="zh-CN" altLang="en-US" sz="1800">
                <a:ea typeface="新宋体" panose="02010609030101010101" charset="-122"/>
              </a:endParaRPr>
            </a:p>
            <a:p>
              <a:pPr algn="ctr" eaLnBrk="0" hangingPunct="0"/>
              <a:r>
                <a:rPr lang="zh-CN" altLang="en-US" sz="1800">
                  <a:ea typeface="新宋体" panose="02010609030101010101" charset="-122"/>
                </a:rPr>
                <a:t>小组的改善</a:t>
              </a:r>
              <a:r>
                <a:rPr lang="en-US" altLang="zh-CN" sz="1800">
                  <a:ea typeface="新宋体" panose="02010609030101010101" charset="-122"/>
                </a:rPr>
                <a:t>—QC</a:t>
              </a:r>
              <a:r>
                <a:rPr lang="zh-CN" altLang="en-US" sz="1800">
                  <a:ea typeface="新宋体" panose="02010609030101010101" charset="-122"/>
                </a:rPr>
                <a:t>活动</a:t>
              </a:r>
              <a:endParaRPr lang="zh-CN" altLang="en-US" sz="1800">
                <a:ea typeface="新宋体" panose="02010609030101010101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en-US" sz="1800">
                  <a:ea typeface="新宋体" panose="02010609030101010101" charset="-122"/>
                </a:rPr>
                <a:t>高层推动的改善</a:t>
              </a:r>
              <a:r>
                <a:rPr lang="en-US" altLang="zh-CN" sz="1800">
                  <a:ea typeface="新宋体" panose="02010609030101010101" charset="-122"/>
                </a:rPr>
                <a:t>—</a:t>
              </a:r>
              <a:r>
                <a:rPr lang="zh-CN" altLang="en-US" sz="1800">
                  <a:ea typeface="新宋体" panose="02010609030101010101" charset="-122"/>
                </a:rPr>
                <a:t>项目改善</a:t>
              </a:r>
              <a:endParaRPr lang="zh-CN" altLang="en-US" sz="1800">
                <a:ea typeface="新宋体" panose="02010609030101010101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en-US" sz="1800">
                  <a:ea typeface="新宋体" panose="02010609030101010101" charset="-122"/>
                </a:rPr>
                <a:t>      推进服务商改善</a:t>
              </a:r>
              <a:endParaRPr lang="zh-CN" altLang="en-US" sz="1800">
                <a:ea typeface="新宋体" panose="02010609030101010101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en-US" sz="1800">
                  <a:ea typeface="新宋体" panose="02010609030101010101" charset="-122"/>
                </a:rPr>
                <a:t>   对待问题的积极态度</a:t>
              </a:r>
              <a:endParaRPr lang="zh-CN" altLang="en-US" sz="1800">
                <a:ea typeface="新宋体" panose="02010609030101010101" charset="-122"/>
              </a:endParaRPr>
            </a:p>
            <a:p>
              <a:pPr algn="ctr" eaLnBrk="0" hangingPunct="0"/>
              <a:endParaRPr lang="en-US" altLang="zh-CN" sz="1800">
                <a:ea typeface="新宋体" panose="02010609030101010101" charset="-122"/>
              </a:endParaRPr>
            </a:p>
          </p:txBody>
        </p:sp>
      </p:grpSp>
      <p:grpSp>
        <p:nvGrpSpPr>
          <p:cNvPr id="2188" name="组合 2187"/>
          <p:cNvGrpSpPr/>
          <p:nvPr/>
        </p:nvGrpSpPr>
        <p:grpSpPr>
          <a:xfrm>
            <a:off x="179388" y="1341438"/>
            <a:ext cx="3190875" cy="1184275"/>
            <a:chOff x="288" y="960"/>
            <a:chExt cx="1602" cy="746"/>
          </a:xfrm>
        </p:grpSpPr>
        <p:sp>
          <p:nvSpPr>
            <p:cNvPr id="2189" name="AutoShape 116"/>
            <p:cNvSpPr/>
            <p:nvPr/>
          </p:nvSpPr>
          <p:spPr>
            <a:xfrm>
              <a:off x="288" y="960"/>
              <a:ext cx="1602" cy="746"/>
            </a:xfrm>
            <a:prstGeom prst="roundRect">
              <a:avLst>
                <a:gd name="adj" fmla="val 12699"/>
              </a:avLst>
            </a:prstGeom>
            <a:solidFill>
              <a:srgbClr val="90A8B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190" name="Text Box 18"/>
            <p:cNvSpPr/>
            <p:nvPr/>
          </p:nvSpPr>
          <p:spPr>
            <a:xfrm>
              <a:off x="431" y="981"/>
              <a:ext cx="1218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000">
                  <a:solidFill>
                    <a:srgbClr val="FFFFFF"/>
                  </a:solidFill>
                  <a:ea typeface="新宋体" panose="02010609030101010101" charset="-122"/>
                </a:rPr>
                <a:t>供应链的设计</a:t>
              </a:r>
              <a:endParaRPr lang="zh-CN" altLang="en-US" sz="2000">
                <a:solidFill>
                  <a:srgbClr val="FFFFFF"/>
                </a:solidFill>
                <a:ea typeface="新宋体" panose="02010609030101010101" charset="-122"/>
              </a:endParaRPr>
            </a:p>
          </p:txBody>
        </p:sp>
        <p:grpSp>
          <p:nvGrpSpPr>
            <p:cNvPr id="2191" name="组合 2190"/>
            <p:cNvGrpSpPr/>
            <p:nvPr/>
          </p:nvGrpSpPr>
          <p:grpSpPr>
            <a:xfrm>
              <a:off x="295" y="1253"/>
              <a:ext cx="1517" cy="431"/>
              <a:chOff x="295" y="1434"/>
              <a:chExt cx="1517" cy="431"/>
            </a:xfrm>
          </p:grpSpPr>
          <p:sp>
            <p:nvSpPr>
              <p:cNvPr id="2192" name="AutoShape 119"/>
              <p:cNvSpPr/>
              <p:nvPr/>
            </p:nvSpPr>
            <p:spPr>
              <a:xfrm>
                <a:off x="295" y="1434"/>
                <a:ext cx="1517" cy="431"/>
              </a:xfrm>
              <a:prstGeom prst="roundRect">
                <a:avLst>
                  <a:gd name="adj" fmla="val 16667"/>
                </a:avLst>
              </a:prstGeom>
              <a:solidFill>
                <a:srgbClr val="FFFFFF"/>
              </a:solidFill>
              <a:ln w="9525">
                <a:noFill/>
              </a:ln>
              <a:effectLst>
                <a:prstShdw prst="shdw17" dist="17961" dir="13499999">
                  <a:srgbClr val="999999"/>
                </a:prstShdw>
              </a:effectLst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193" name="Text Box 9"/>
              <p:cNvSpPr/>
              <p:nvPr/>
            </p:nvSpPr>
            <p:spPr>
              <a:xfrm>
                <a:off x="340" y="1525"/>
                <a:ext cx="1461" cy="23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zh-CN" altLang="en-US" sz="1800">
                    <a:ea typeface="新宋体" panose="02010609030101010101" charset="-122"/>
                  </a:rPr>
                  <a:t>一体化思想</a:t>
                </a:r>
                <a:endParaRPr lang="zh-CN" altLang="en-US" sz="1800">
                  <a:ea typeface="新宋体" panose="02010609030101010101" charset="-122"/>
                </a:endParaRPr>
              </a:p>
            </p:txBody>
          </p:sp>
        </p:grpSp>
      </p:grpSp>
      <p:grpSp>
        <p:nvGrpSpPr>
          <p:cNvPr id="2194" name="组合 2193"/>
          <p:cNvGrpSpPr/>
          <p:nvPr/>
        </p:nvGrpSpPr>
        <p:grpSpPr>
          <a:xfrm>
            <a:off x="6011863" y="4797425"/>
            <a:ext cx="3060700" cy="1527175"/>
            <a:chOff x="3822" y="2448"/>
            <a:chExt cx="1602" cy="1008"/>
          </a:xfrm>
        </p:grpSpPr>
        <p:sp>
          <p:nvSpPr>
            <p:cNvPr id="2195" name="AutoShape 122"/>
            <p:cNvSpPr/>
            <p:nvPr/>
          </p:nvSpPr>
          <p:spPr>
            <a:xfrm>
              <a:off x="3822" y="2448"/>
              <a:ext cx="1602" cy="1008"/>
            </a:xfrm>
            <a:prstGeom prst="roundRect">
              <a:avLst>
                <a:gd name="adj" fmla="val 12699"/>
              </a:avLst>
            </a:prstGeom>
            <a:solidFill>
              <a:srgbClr val="98BF1D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196" name="AutoShape 123"/>
            <p:cNvSpPr/>
            <p:nvPr/>
          </p:nvSpPr>
          <p:spPr>
            <a:xfrm>
              <a:off x="3856" y="2718"/>
              <a:ext cx="1517" cy="702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noFill/>
            </a:ln>
            <a:effectLst>
              <a:prstShdw prst="shdw17" dist="17961" dir="13499999">
                <a:srgbClr val="999999"/>
              </a:prst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197" name="Text Box 18"/>
            <p:cNvSpPr/>
            <p:nvPr/>
          </p:nvSpPr>
          <p:spPr>
            <a:xfrm>
              <a:off x="4109" y="2463"/>
              <a:ext cx="1042" cy="2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800">
                  <a:solidFill>
                    <a:srgbClr val="FFFFFF"/>
                  </a:solidFill>
                  <a:ea typeface="新宋体" panose="02010609030101010101" charset="-122"/>
                </a:rPr>
                <a:t>供应链的监控</a:t>
              </a:r>
              <a:endParaRPr lang="zh-CN" altLang="en-US" sz="1800">
                <a:solidFill>
                  <a:srgbClr val="FFFFFF"/>
                </a:solidFill>
                <a:ea typeface="新宋体" panose="02010609030101010101" charset="-122"/>
              </a:endParaRPr>
            </a:p>
          </p:txBody>
        </p:sp>
        <p:sp>
          <p:nvSpPr>
            <p:cNvPr id="2198" name="Text Box 9"/>
            <p:cNvSpPr/>
            <p:nvPr/>
          </p:nvSpPr>
          <p:spPr>
            <a:xfrm>
              <a:off x="3882" y="2767"/>
              <a:ext cx="1461" cy="51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800">
                  <a:ea typeface="新宋体" panose="02010609030101010101" charset="-122"/>
                </a:rPr>
                <a:t>可视化：过程异常反馈，</a:t>
              </a:r>
              <a:endParaRPr lang="zh-CN" altLang="en-US" sz="1800">
                <a:ea typeface="新宋体" panose="02010609030101010101" charset="-122"/>
              </a:endParaRPr>
            </a:p>
            <a:p>
              <a:pPr>
                <a:spcBef>
                  <a:spcPct val="50000"/>
                </a:spcBef>
              </a:pPr>
              <a:r>
                <a:rPr lang="zh-CN" altLang="en-US" sz="1800">
                  <a:ea typeface="新宋体" panose="02010609030101010101" charset="-122"/>
                </a:rPr>
                <a:t>               结果</a:t>
              </a:r>
              <a:r>
                <a:rPr lang="en-US" altLang="zh-CN" sz="1800">
                  <a:ea typeface="新宋体" panose="02010609030101010101" charset="-122"/>
                </a:rPr>
                <a:t>KIP</a:t>
              </a:r>
              <a:r>
                <a:rPr lang="zh-CN" altLang="en-US" sz="1800">
                  <a:ea typeface="新宋体" panose="02010609030101010101" charset="-122"/>
                </a:rPr>
                <a:t>分析</a:t>
              </a:r>
              <a:endParaRPr lang="zh-CN" altLang="en-US" sz="1800">
                <a:ea typeface="新宋体" panose="02010609030101010101" charset="-122"/>
              </a:endParaRPr>
            </a:p>
          </p:txBody>
        </p:sp>
      </p:grpSp>
      <p:grpSp>
        <p:nvGrpSpPr>
          <p:cNvPr id="2199" name="组合 2198"/>
          <p:cNvGrpSpPr/>
          <p:nvPr/>
        </p:nvGrpSpPr>
        <p:grpSpPr>
          <a:xfrm>
            <a:off x="6227763" y="1412875"/>
            <a:ext cx="2916237" cy="1368425"/>
            <a:chOff x="3822" y="935"/>
            <a:chExt cx="1662" cy="771"/>
          </a:xfrm>
        </p:grpSpPr>
        <p:sp>
          <p:nvSpPr>
            <p:cNvPr id="2200" name="AutoShape 127"/>
            <p:cNvSpPr/>
            <p:nvPr/>
          </p:nvSpPr>
          <p:spPr>
            <a:xfrm>
              <a:off x="3822" y="960"/>
              <a:ext cx="1602" cy="746"/>
            </a:xfrm>
            <a:prstGeom prst="roundRect">
              <a:avLst>
                <a:gd name="adj" fmla="val 12699"/>
              </a:avLst>
            </a:prstGeom>
            <a:solidFill>
              <a:srgbClr val="1BAFC3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grpSp>
          <p:nvGrpSpPr>
            <p:cNvPr id="2201" name="组合 2200"/>
            <p:cNvGrpSpPr/>
            <p:nvPr/>
          </p:nvGrpSpPr>
          <p:grpSpPr>
            <a:xfrm>
              <a:off x="3833" y="935"/>
              <a:ext cx="1651" cy="680"/>
              <a:chOff x="3833" y="981"/>
              <a:chExt cx="1651" cy="680"/>
            </a:xfrm>
          </p:grpSpPr>
          <p:sp>
            <p:nvSpPr>
              <p:cNvPr id="2202" name="AutoShape 129"/>
              <p:cNvSpPr/>
              <p:nvPr/>
            </p:nvSpPr>
            <p:spPr>
              <a:xfrm>
                <a:off x="3856" y="1230"/>
                <a:ext cx="1517" cy="431"/>
              </a:xfrm>
              <a:prstGeom prst="roundRect">
                <a:avLst>
                  <a:gd name="adj" fmla="val 16667"/>
                </a:avLst>
              </a:prstGeom>
              <a:solidFill>
                <a:srgbClr val="FFFFFF"/>
              </a:solidFill>
              <a:ln w="9525">
                <a:noFill/>
              </a:ln>
              <a:effectLst>
                <a:prstShdw prst="shdw17" dist="17961" dir="13499999">
                  <a:srgbClr val="999999"/>
                </a:prstShdw>
              </a:effectLst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203" name="Text Box 18"/>
              <p:cNvSpPr/>
              <p:nvPr/>
            </p:nvSpPr>
            <p:spPr>
              <a:xfrm>
                <a:off x="3833" y="981"/>
                <a:ext cx="1655" cy="20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sz="1800">
                    <a:solidFill>
                      <a:srgbClr val="FFFFFF"/>
                    </a:solidFill>
                    <a:ea typeface="新宋体" panose="02010609030101010101" charset="-122"/>
                  </a:rPr>
                  <a:t>供应链的运行管理</a:t>
                </a:r>
                <a:endParaRPr lang="zh-CN" altLang="en-US" sz="1800">
                  <a:solidFill>
                    <a:srgbClr val="FFFFFF"/>
                  </a:solidFill>
                  <a:ea typeface="新宋体" panose="02010609030101010101" charset="-122"/>
                </a:endParaRPr>
              </a:p>
            </p:txBody>
          </p:sp>
          <p:sp>
            <p:nvSpPr>
              <p:cNvPr id="2204" name="Text Box 9"/>
              <p:cNvSpPr/>
              <p:nvPr/>
            </p:nvSpPr>
            <p:spPr>
              <a:xfrm>
                <a:off x="3882" y="1279"/>
                <a:ext cx="1461" cy="20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zh-CN" altLang="en-US" sz="1800">
                    <a:ea typeface="新宋体" panose="02010609030101010101" charset="-122"/>
                  </a:rPr>
                  <a:t>过程控制的管理方法</a:t>
                </a:r>
                <a:r>
                  <a:rPr lang="en-US" altLang="zh-CN" sz="1400">
                    <a:solidFill>
                      <a:srgbClr val="000000"/>
                    </a:solidFill>
                    <a:ea typeface="新宋体" panose="02010609030101010101" charset="-122"/>
                  </a:rPr>
                  <a:t>.</a:t>
                </a:r>
                <a:endParaRPr lang="en-US" altLang="zh-CN" sz="1400">
                  <a:solidFill>
                    <a:srgbClr val="000000"/>
                  </a:solidFill>
                  <a:ea typeface="新宋体" panose="02010609030101010101" charset="-122"/>
                </a:endParaRPr>
              </a:p>
            </p:txBody>
          </p:sp>
        </p:grpSp>
      </p:grpSp>
      <p:sp>
        <p:nvSpPr>
          <p:cNvPr id="2205" name="Rectangle 132"/>
          <p:cNvSpPr/>
          <p:nvPr/>
        </p:nvSpPr>
        <p:spPr>
          <a:xfrm>
            <a:off x="4067175" y="3141663"/>
            <a:ext cx="1300163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rgbClr val="D43636"/>
                </a:solidFill>
                <a:ea typeface="新宋体" panose="02010609030101010101" charset="-122"/>
              </a:rPr>
              <a:t>PDCA</a:t>
            </a:r>
            <a:endParaRPr lang="en-US" altLang="zh-CN" sz="2800">
              <a:solidFill>
                <a:srgbClr val="D43636"/>
              </a:solidFill>
              <a:ea typeface="新宋体" panose="02010609030101010101" charset="-122"/>
            </a:endParaRPr>
          </a:p>
          <a:p>
            <a:pPr algn="ctr"/>
            <a:r>
              <a:rPr lang="zh-CN" altLang="en-US" sz="2800">
                <a:solidFill>
                  <a:srgbClr val="D43636"/>
                </a:solidFill>
                <a:ea typeface="新宋体" panose="02010609030101010101" charset="-122"/>
              </a:rPr>
              <a:t>循环</a:t>
            </a:r>
            <a:endParaRPr lang="zh-CN" altLang="en-US" sz="2800">
              <a:solidFill>
                <a:srgbClr val="D43636"/>
              </a:solidFill>
              <a:ea typeface="新宋体" panose="02010609030101010101" charset="-122"/>
            </a:endParaRPr>
          </a:p>
        </p:txBody>
      </p:sp>
      <p:sp>
        <p:nvSpPr>
          <p:cNvPr id="2206" name="Rectangle 133"/>
          <p:cNvSpPr/>
          <p:nvPr/>
        </p:nvSpPr>
        <p:spPr>
          <a:xfrm>
            <a:off x="7092950" y="2636838"/>
            <a:ext cx="73025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endParaRPr lang="zh-CN" altLang="en-US" sz="1800">
              <a:solidFill>
                <a:srgbClr val="000000"/>
              </a:solidFill>
              <a:ea typeface="新宋体" panose="02010609030101010101" charset="-122"/>
            </a:endParaRPr>
          </a:p>
        </p:txBody>
      </p:sp>
      <p:grpSp>
        <p:nvGrpSpPr>
          <p:cNvPr id="2207" name="组合 2206"/>
          <p:cNvGrpSpPr/>
          <p:nvPr/>
        </p:nvGrpSpPr>
        <p:grpSpPr>
          <a:xfrm>
            <a:off x="3059113" y="1916113"/>
            <a:ext cx="3395662" cy="3235325"/>
            <a:chOff x="1701" y="935"/>
            <a:chExt cx="2139" cy="2038"/>
          </a:xfrm>
        </p:grpSpPr>
        <p:grpSp>
          <p:nvGrpSpPr>
            <p:cNvPr id="2208" name="组合 2207"/>
            <p:cNvGrpSpPr/>
            <p:nvPr/>
          </p:nvGrpSpPr>
          <p:grpSpPr>
            <a:xfrm>
              <a:off x="1701" y="935"/>
              <a:ext cx="2139" cy="2038"/>
              <a:chOff x="1968" y="1488"/>
              <a:chExt cx="1776" cy="1766"/>
            </a:xfrm>
          </p:grpSpPr>
          <p:sp>
            <p:nvSpPr>
              <p:cNvPr id="2209" name="AutoShape 137"/>
              <p:cNvSpPr/>
              <p:nvPr/>
            </p:nvSpPr>
            <p:spPr>
              <a:xfrm rot="6720000">
                <a:off x="2004" y="1578"/>
                <a:ext cx="1688" cy="1664"/>
              </a:xfrm>
              <a:gradFill rotWithShape="1">
                <a:gsLst>
                  <a:gs pos="0">
                    <a:srgbClr val="000000"/>
                  </a:gs>
                  <a:gs pos="100000">
                    <a:srgbClr val="98BF1D"/>
                  </a:gs>
                </a:gsLst>
                <a:lin ang="2700000"/>
              </a:gradFill>
              <a:ln w="9525" cap="flat" cmpd="sng">
                <a:prstDash val="solid"/>
                <a:headEnd type="none" w="med" len="med"/>
                <a:tailEnd type="none" w="med" len="med"/>
              </a:ln>
              <a:scene3d>
                <a:camera prst="legacyObliqueTopRight">
                  <a:rot lat="0" lon="0" rev="0"/>
                </a:camera>
                <a:lightRig rig="legacyFlat3" dir="b"/>
              </a:scene3d>
              <a:sp3d extrusionH="176200" prstMaterial="legacyMatte">
                <a:bevelT w="13500" h="13500" prst="angle"/>
                <a:bevelB w="13500" h="13500" prst="angle"/>
                <a:extrusionClr>
                  <a:schemeClr val="hlink"/>
                </a:extrusionClr>
              </a:sp3d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0" name="AutoShape 138"/>
              <p:cNvSpPr/>
              <p:nvPr/>
            </p:nvSpPr>
            <p:spPr>
              <a:xfrm rot="12120000">
                <a:off x="1968" y="1567"/>
                <a:ext cx="1688" cy="1664"/>
              </a:xfrm>
              <a:gradFill rotWithShape="1">
                <a:gsLst>
                  <a:gs pos="0">
                    <a:srgbClr val="000000"/>
                  </a:gs>
                  <a:gs pos="100000">
                    <a:srgbClr val="646ADE"/>
                  </a:gs>
                </a:gsLst>
                <a:lin ang="2700000"/>
              </a:gradFill>
              <a:ln w="9525" cap="flat" cmpd="sng">
                <a:prstDash val="solid"/>
                <a:headEnd type="none" w="med" len="med"/>
                <a:tailEnd type="none" w="med" len="med"/>
              </a:ln>
              <a:scene3d>
                <a:camera prst="legacyObliqueTopRight">
                  <a:rot lat="0" lon="0" rev="0"/>
                </a:camera>
                <a:lightRig rig="legacyFlat3" dir="b"/>
              </a:scene3d>
              <a:sp3d extrusionH="176200" prstMaterial="legacyMatte">
                <a:bevelT w="13500" h="13500" prst="angle"/>
                <a:bevelB w="13500" h="13500" prst="angle"/>
                <a:extrusionClr>
                  <a:schemeClr val="accent1"/>
                </a:extrusionClr>
              </a:sp3d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1" name="AutoShape 139"/>
              <p:cNvSpPr/>
              <p:nvPr/>
            </p:nvSpPr>
            <p:spPr>
              <a:xfrm rot="17520000">
                <a:off x="2029" y="1500"/>
                <a:ext cx="1688" cy="1664"/>
              </a:xfrm>
              <a:gradFill rotWithShape="1">
                <a:gsLst>
                  <a:gs pos="0">
                    <a:srgbClr val="090B0B"/>
                  </a:gs>
                  <a:gs pos="100000">
                    <a:srgbClr val="90A8B0"/>
                  </a:gs>
                </a:gsLst>
                <a:lin ang="2700000"/>
              </a:gradFill>
              <a:ln w="9525" cap="flat" cmpd="sng">
                <a:prstDash val="solid"/>
                <a:headEnd type="none" w="med" len="med"/>
                <a:tailEnd type="none" w="med" len="med"/>
              </a:ln>
              <a:scene3d>
                <a:camera prst="legacyObliqueTopRight">
                  <a:rot lat="0" lon="0" rev="0"/>
                </a:camera>
                <a:lightRig rig="legacyFlat3" dir="b"/>
              </a:scene3d>
              <a:sp3d extrusionH="176200" prstMaterial="legacyMatte">
                <a:bevelT w="13500" h="13500" prst="angle"/>
                <a:bevelB w="13500" h="13500" prst="angle"/>
                <a:extrusionClr>
                  <a:schemeClr val="folHlink"/>
                </a:extrusionClr>
              </a:sp3d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2" name="AutoShape 140"/>
              <p:cNvSpPr/>
              <p:nvPr/>
            </p:nvSpPr>
            <p:spPr>
              <a:xfrm rot="1320000">
                <a:off x="2056" y="1536"/>
                <a:ext cx="1688" cy="1665"/>
              </a:xfrm>
              <a:gradFill rotWithShape="1">
                <a:gsLst>
                  <a:gs pos="0">
                    <a:srgbClr val="000000"/>
                  </a:gs>
                  <a:gs pos="100000">
                    <a:srgbClr val="1BAFC3"/>
                  </a:gs>
                </a:gsLst>
                <a:lin ang="2700000"/>
              </a:gradFill>
              <a:ln w="9525" cap="flat" cmpd="sng">
                <a:prstDash val="solid"/>
                <a:headEnd type="none" w="med" len="med"/>
                <a:tailEnd type="none" w="med" len="med"/>
              </a:ln>
              <a:scene3d>
                <a:camera prst="legacyObliqueTopRight">
                  <a:rot lat="0" lon="0" rev="0"/>
                </a:camera>
                <a:lightRig rig="legacyFlat3" dir="b"/>
              </a:scene3d>
              <a:sp3d extrusionH="176200" prstMaterial="legacyMatte">
                <a:bevelT w="13500" h="13500" prst="angle"/>
                <a:bevelB w="13500" h="13500" prst="angle"/>
                <a:extrusionClr>
                  <a:schemeClr val="accent2"/>
                </a:extrusionClr>
              </a:sp3d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213" name="Rectangle 141"/>
            <p:cNvSpPr/>
            <p:nvPr/>
          </p:nvSpPr>
          <p:spPr>
            <a:xfrm>
              <a:off x="2245" y="981"/>
              <a:ext cx="333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/>
              <a:r>
                <a:rPr lang="en-US" altLang="zh-CN" sz="2800">
                  <a:solidFill>
                    <a:srgbClr val="000000"/>
                  </a:solidFill>
                  <a:ea typeface="新宋体" panose="02010609030101010101" charset="-122"/>
                </a:rPr>
                <a:t>P</a:t>
              </a:r>
              <a:endParaRPr lang="en-US" altLang="zh-CN" sz="2800">
                <a:solidFill>
                  <a:srgbClr val="000000"/>
                </a:solidFill>
                <a:ea typeface="新宋体" panose="02010609030101010101" charset="-122"/>
              </a:endParaRPr>
            </a:p>
          </p:txBody>
        </p:sp>
        <p:sp>
          <p:nvSpPr>
            <p:cNvPr id="2214" name="Rectangle 142"/>
            <p:cNvSpPr/>
            <p:nvPr/>
          </p:nvSpPr>
          <p:spPr>
            <a:xfrm>
              <a:off x="3470" y="1525"/>
              <a:ext cx="226" cy="27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ea typeface="新宋体" panose="02010609030101010101" charset="-122"/>
                </a:rPr>
                <a:t>D</a:t>
              </a:r>
              <a:endParaRPr lang="en-US" altLang="zh-CN" sz="2800">
                <a:ea typeface="新宋体" panose="02010609030101010101" charset="-122"/>
              </a:endParaRPr>
            </a:p>
          </p:txBody>
        </p:sp>
        <p:sp>
          <p:nvSpPr>
            <p:cNvPr id="2215" name="Rectangle 143"/>
            <p:cNvSpPr/>
            <p:nvPr/>
          </p:nvSpPr>
          <p:spPr>
            <a:xfrm>
              <a:off x="1882" y="2205"/>
              <a:ext cx="27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/>
              <a:r>
                <a:rPr lang="en-US" altLang="zh-CN" sz="2800">
                  <a:ea typeface="新宋体" panose="02010609030101010101" charset="-122"/>
                </a:rPr>
                <a:t>A</a:t>
              </a:r>
              <a:endParaRPr lang="en-US" altLang="zh-CN" sz="2800">
                <a:ea typeface="新宋体" panose="02010609030101010101" charset="-122"/>
              </a:endParaRPr>
            </a:p>
          </p:txBody>
        </p:sp>
        <p:sp>
          <p:nvSpPr>
            <p:cNvPr id="2216" name="Rectangle 144"/>
            <p:cNvSpPr/>
            <p:nvPr/>
          </p:nvSpPr>
          <p:spPr>
            <a:xfrm rot="-10800000" flipV="1">
              <a:off x="3107" y="2478"/>
              <a:ext cx="220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/>
              <a:r>
                <a:rPr lang="en-US" altLang="zh-CN" sz="2800">
                  <a:ea typeface="新宋体" panose="02010609030101010101" charset="-122"/>
                </a:rPr>
                <a:t>C</a:t>
              </a:r>
              <a:endParaRPr lang="en-US" altLang="zh-CN" sz="2800">
                <a:ea typeface="新宋体" panose="02010609030101010101" charset="-122"/>
              </a:endParaRPr>
            </a:p>
          </p:txBody>
        </p:sp>
      </p:grpSp>
      <p:sp>
        <p:nvSpPr>
          <p:cNvPr id="2217" name="Text Box 145"/>
          <p:cNvSpPr/>
          <p:nvPr/>
        </p:nvSpPr>
        <p:spPr>
          <a:xfrm>
            <a:off x="2411413" y="2060575"/>
            <a:ext cx="54102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ea typeface="新宋体" panose="02010609030101010101" charset="-122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/>
                                        <p:tgtEl>
                                          <p:spTgt spid="2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11" dur="1000"/>
                                        <p:tgtEl>
                                          <p:spTgt spid="2176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1000"/>
                                        <p:tgtEl>
                                          <p:spTgt spid="2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18" dur="500"/>
                                        <p:tgtEl>
                                          <p:spTgt spid="2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9" presetClass="entr" presetSubtype="0" dur="1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2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24" dur="1000"/>
                                        <p:tgtEl>
                                          <p:spTgt spid="2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29" dur="500"/>
                                        <p:tgtEl>
                                          <p:spTgt spid="2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34" dur="500"/>
                                        <p:tgtEl>
                                          <p:spTgt spid="2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39" dur="500"/>
                                        <p:tgtEl>
                                          <p:spTgt spid="2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44" dur="500"/>
                                        <p:tgtEl>
                                          <p:spTgt spid="2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0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7</a:t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grpSp>
        <p:nvGrpSpPr>
          <p:cNvPr id="2220" name="组合 2219"/>
          <p:cNvGrpSpPr/>
          <p:nvPr/>
        </p:nvGrpSpPr>
        <p:grpSpPr>
          <a:xfrm>
            <a:off x="1141413" y="119063"/>
            <a:ext cx="5880100" cy="1016000"/>
            <a:chOff x="708" y="39"/>
            <a:chExt cx="3704" cy="640"/>
          </a:xfrm>
        </p:grpSpPr>
        <p:pic>
          <p:nvPicPr>
            <p:cNvPr id="2221" name="Picture 3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8" y="39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222" name="Rectangle 4"/>
            <p:cNvSpPr/>
            <p:nvPr/>
          </p:nvSpPr>
          <p:spPr>
            <a:xfrm>
              <a:off x="985" y="12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zh-CN" altLang="en-US" sz="40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精益供应链</a:t>
              </a:r>
              <a:endParaRPr lang="zh-CN" altLang="en-US" sz="4000" b="0">
                <a:solidFill>
                  <a:schemeClr val="bg2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223" name="组合 2222"/>
          <p:cNvGrpSpPr/>
          <p:nvPr/>
        </p:nvGrpSpPr>
        <p:grpSpPr>
          <a:xfrm>
            <a:off x="1141413" y="115888"/>
            <a:ext cx="5880100" cy="1016000"/>
            <a:chOff x="719" y="477"/>
            <a:chExt cx="3704" cy="640"/>
          </a:xfrm>
        </p:grpSpPr>
        <p:pic>
          <p:nvPicPr>
            <p:cNvPr id="2224" name="Picture 6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19" y="477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225" name="Rectangle 7"/>
            <p:cNvSpPr/>
            <p:nvPr/>
          </p:nvSpPr>
          <p:spPr>
            <a:xfrm>
              <a:off x="991" y="558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en-US" altLang="zh-CN" sz="400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2.1</a:t>
              </a:r>
              <a:r>
                <a:rPr lang="zh-CN" altLang="en-US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一体化思想</a:t>
              </a:r>
              <a:endParaRPr lang="zh-CN" altLang="en-US" sz="4000">
                <a:solidFill>
                  <a:srgbClr val="660066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226" name="组合 2225"/>
          <p:cNvGrpSpPr/>
          <p:nvPr/>
        </p:nvGrpSpPr>
        <p:grpSpPr>
          <a:xfrm>
            <a:off x="3494088" y="3025775"/>
            <a:ext cx="1152525" cy="1152525"/>
            <a:chOff x="2517" y="2024"/>
            <a:chExt cx="726" cy="726"/>
          </a:xfrm>
        </p:grpSpPr>
        <p:sp>
          <p:nvSpPr>
            <p:cNvPr id="2227" name="Oval 45"/>
            <p:cNvSpPr/>
            <p:nvPr/>
          </p:nvSpPr>
          <p:spPr>
            <a:xfrm>
              <a:off x="2517" y="2024"/>
              <a:ext cx="726" cy="726"/>
            </a:xfrm>
            <a:prstGeom prst="ellipse">
              <a:avLst/>
            </a:prstGeom>
            <a:solidFill>
              <a:srgbClr val="CC33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228" name="Text Box 46"/>
            <p:cNvSpPr/>
            <p:nvPr/>
          </p:nvSpPr>
          <p:spPr>
            <a:xfrm>
              <a:off x="2608" y="2205"/>
              <a:ext cx="592" cy="40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3600">
                  <a:solidFill>
                    <a:schemeClr val="bg1"/>
                  </a:solidFill>
                  <a:ea typeface="新宋体" panose="02010609030101010101" charset="-122"/>
                </a:rPr>
                <a:t>JIT</a:t>
              </a:r>
              <a:endParaRPr lang="en-US" altLang="zh-CN" sz="3600">
                <a:solidFill>
                  <a:schemeClr val="bg1"/>
                </a:solidFill>
                <a:ea typeface="新宋体" panose="02010609030101010101" charset="-122"/>
              </a:endParaRPr>
            </a:p>
          </p:txBody>
        </p:sp>
      </p:grpSp>
      <p:sp>
        <p:nvSpPr>
          <p:cNvPr id="2229" name="AutoShape 47"/>
          <p:cNvSpPr/>
          <p:nvPr/>
        </p:nvSpPr>
        <p:spPr>
          <a:xfrm>
            <a:off x="2484438" y="3313113"/>
            <a:ext cx="722312" cy="576262"/>
          </a:xfrm>
          <a:prstGeom prst="rightArrow">
            <a:avLst>
              <a:gd name="adj1" fmla="val 50000"/>
              <a:gd name="adj2" fmla="val 30610"/>
            </a:avLst>
          </a:prstGeom>
          <a:noFill/>
          <a:ln w="19050" cap="flat" cmpd="sng">
            <a:solidFill>
              <a:srgbClr val="D43636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新宋体" panose="02010609030101010101" charset="-122"/>
            </a:endParaRPr>
          </a:p>
        </p:txBody>
      </p:sp>
      <p:sp>
        <p:nvSpPr>
          <p:cNvPr id="2230" name="AutoShape 48"/>
          <p:cNvSpPr/>
          <p:nvPr/>
        </p:nvSpPr>
        <p:spPr>
          <a:xfrm rot="5400000">
            <a:off x="3709988" y="2233613"/>
            <a:ext cx="722312" cy="576262"/>
          </a:xfrm>
          <a:prstGeom prst="rightArrow">
            <a:avLst>
              <a:gd name="adj1" fmla="val 50000"/>
              <a:gd name="adj2" fmla="val 30610"/>
            </a:avLst>
          </a:prstGeom>
          <a:noFill/>
          <a:ln w="19050" cap="flat" cmpd="sng">
            <a:solidFill>
              <a:srgbClr val="D43636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新宋体" panose="02010609030101010101" charset="-122"/>
            </a:endParaRPr>
          </a:p>
        </p:txBody>
      </p:sp>
      <p:sp>
        <p:nvSpPr>
          <p:cNvPr id="2231" name="AutoShape 49"/>
          <p:cNvSpPr/>
          <p:nvPr/>
        </p:nvSpPr>
        <p:spPr>
          <a:xfrm rot="10800000">
            <a:off x="4859338" y="3313113"/>
            <a:ext cx="722312" cy="576262"/>
          </a:xfrm>
          <a:prstGeom prst="rightArrow">
            <a:avLst>
              <a:gd name="adj1" fmla="val 50000"/>
              <a:gd name="adj2" fmla="val 30610"/>
            </a:avLst>
          </a:prstGeom>
          <a:noFill/>
          <a:ln w="19050" cap="flat" cmpd="sng">
            <a:solidFill>
              <a:srgbClr val="D43636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新宋体" panose="02010609030101010101" charset="-122"/>
            </a:endParaRPr>
          </a:p>
        </p:txBody>
      </p:sp>
      <p:sp>
        <p:nvSpPr>
          <p:cNvPr id="2232" name="AutoShape 50"/>
          <p:cNvSpPr/>
          <p:nvPr/>
        </p:nvSpPr>
        <p:spPr>
          <a:xfrm rot="16200000">
            <a:off x="3708400" y="4394200"/>
            <a:ext cx="722313" cy="576263"/>
          </a:xfrm>
          <a:prstGeom prst="rightArrow">
            <a:avLst>
              <a:gd name="adj1" fmla="val 50000"/>
              <a:gd name="adj2" fmla="val 30610"/>
            </a:avLst>
          </a:prstGeom>
          <a:noFill/>
          <a:ln w="19050" cap="flat" cmpd="sng">
            <a:solidFill>
              <a:srgbClr val="D43636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新宋体" panose="02010609030101010101" charset="-122"/>
            </a:endParaRPr>
          </a:p>
        </p:txBody>
      </p:sp>
      <p:sp>
        <p:nvSpPr>
          <p:cNvPr id="2233" name="Text Box 51"/>
          <p:cNvSpPr/>
          <p:nvPr/>
        </p:nvSpPr>
        <p:spPr>
          <a:xfrm>
            <a:off x="3060700" y="1512888"/>
            <a:ext cx="2090738" cy="366712"/>
          </a:xfrm>
          <a:prstGeom prst="rect">
            <a:avLst/>
          </a:prstGeom>
          <a:noFill/>
          <a:ln w="9525" cap="flat" cmpd="sng">
            <a:solidFill>
              <a:srgbClr val="646ADE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rgbClr val="FF0000"/>
                </a:solidFill>
                <a:ea typeface="新宋体" panose="02010609030101010101" charset="-122"/>
              </a:rPr>
              <a:t>思想上：整体最优</a:t>
            </a:r>
            <a:endParaRPr lang="zh-CN" altLang="en-US" sz="1800">
              <a:solidFill>
                <a:srgbClr val="FF0000"/>
              </a:solidFill>
              <a:ea typeface="新宋体" panose="02010609030101010101" charset="-122"/>
            </a:endParaRPr>
          </a:p>
        </p:txBody>
      </p:sp>
      <p:sp>
        <p:nvSpPr>
          <p:cNvPr id="2234" name="Text Box 52"/>
          <p:cNvSpPr/>
          <p:nvPr/>
        </p:nvSpPr>
        <p:spPr>
          <a:xfrm>
            <a:off x="611188" y="3440113"/>
            <a:ext cx="1587500" cy="366712"/>
          </a:xfrm>
          <a:prstGeom prst="rect">
            <a:avLst/>
          </a:prstGeom>
          <a:noFill/>
          <a:ln w="9525" cap="flat" cmpd="sng">
            <a:solidFill>
              <a:srgbClr val="646ADE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rgbClr val="FF0000"/>
                </a:solidFill>
                <a:ea typeface="新宋体" panose="02010609030101010101" charset="-122"/>
              </a:rPr>
              <a:t>工具上：三化</a:t>
            </a:r>
            <a:endParaRPr lang="zh-CN" altLang="en-US" sz="1800">
              <a:solidFill>
                <a:srgbClr val="FF0000"/>
              </a:solidFill>
              <a:ea typeface="新宋体" panose="02010609030101010101" charset="-122"/>
            </a:endParaRPr>
          </a:p>
        </p:txBody>
      </p:sp>
      <p:sp>
        <p:nvSpPr>
          <p:cNvPr id="2235" name="Text Box 53"/>
          <p:cNvSpPr/>
          <p:nvPr/>
        </p:nvSpPr>
        <p:spPr>
          <a:xfrm>
            <a:off x="5795963" y="3440113"/>
            <a:ext cx="3425825" cy="366712"/>
          </a:xfrm>
          <a:prstGeom prst="rect">
            <a:avLst/>
          </a:prstGeom>
          <a:noFill/>
          <a:ln w="9525" cap="flat" cmpd="sng">
            <a:solidFill>
              <a:srgbClr val="90A8B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rgbClr val="FF0000"/>
                </a:solidFill>
                <a:ea typeface="新宋体" panose="02010609030101010101" charset="-122"/>
              </a:rPr>
              <a:t>方法上：平准化，小批量多频次</a:t>
            </a:r>
            <a:endParaRPr lang="zh-CN" altLang="en-US" sz="1800">
              <a:solidFill>
                <a:srgbClr val="FF0000"/>
              </a:solidFill>
              <a:ea typeface="新宋体" panose="02010609030101010101" charset="-122"/>
            </a:endParaRPr>
          </a:p>
        </p:txBody>
      </p:sp>
      <p:sp>
        <p:nvSpPr>
          <p:cNvPr id="2236" name="Text Box 54"/>
          <p:cNvSpPr/>
          <p:nvPr/>
        </p:nvSpPr>
        <p:spPr>
          <a:xfrm>
            <a:off x="3132138" y="5113338"/>
            <a:ext cx="2092325" cy="366712"/>
          </a:xfrm>
          <a:prstGeom prst="rect">
            <a:avLst/>
          </a:prstGeom>
          <a:noFill/>
          <a:ln w="9525" cap="flat" cmpd="sng">
            <a:solidFill>
              <a:srgbClr val="646ADE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rgbClr val="FF0000"/>
                </a:solidFill>
                <a:ea typeface="新宋体" panose="02010609030101010101" charset="-122"/>
              </a:rPr>
              <a:t>效果上：快速响应</a:t>
            </a:r>
            <a:endParaRPr lang="zh-CN" altLang="en-US" sz="1800">
              <a:solidFill>
                <a:srgbClr val="FF0000"/>
              </a:solidFill>
              <a:ea typeface="新宋体" panose="02010609030101010101" charset="-122"/>
            </a:endParaRPr>
          </a:p>
        </p:txBody>
      </p:sp>
      <p:sp>
        <p:nvSpPr>
          <p:cNvPr id="2237" name="Text Box 55"/>
          <p:cNvSpPr/>
          <p:nvPr/>
        </p:nvSpPr>
        <p:spPr>
          <a:xfrm>
            <a:off x="5292725" y="1184275"/>
            <a:ext cx="2598738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一体化物流模式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物流信息流平顺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成本和效率的平衡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</p:txBody>
      </p:sp>
      <p:sp>
        <p:nvSpPr>
          <p:cNvPr id="2238" name="Text Box 56"/>
          <p:cNvSpPr/>
          <p:nvPr/>
        </p:nvSpPr>
        <p:spPr>
          <a:xfrm>
            <a:off x="395288" y="4097338"/>
            <a:ext cx="2814637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标准化，系列化，通用化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</p:txBody>
      </p:sp>
      <p:sp>
        <p:nvSpPr>
          <p:cNvPr id="2239" name="Text Box 57"/>
          <p:cNvSpPr/>
          <p:nvPr/>
        </p:nvSpPr>
        <p:spPr>
          <a:xfrm>
            <a:off x="6084888" y="3960813"/>
            <a:ext cx="3030537" cy="16017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基于精确的时间管理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推拉结合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结合货物特点分类考虑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逐级细分的小批量化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</p:txBody>
      </p:sp>
      <p:sp>
        <p:nvSpPr>
          <p:cNvPr id="2240" name="Text Box 58"/>
          <p:cNvSpPr/>
          <p:nvPr/>
        </p:nvSpPr>
        <p:spPr>
          <a:xfrm>
            <a:off x="2987675" y="5621338"/>
            <a:ext cx="2959100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信息集中性高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信息及时性强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  <a:p>
            <a:pPr>
              <a:spcBef>
                <a:spcPct val="50000"/>
              </a:spcBef>
              <a:buClr>
                <a:srgbClr val="FF0000"/>
              </a:buClr>
              <a:buChar char="•"/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异常对应的标准手册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/>
                                        <p:tgtEl>
                                          <p:spTgt spid="2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11" dur="1000"/>
                                        <p:tgtEl>
                                          <p:spTgt spid="2220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1000"/>
                                        <p:tgtEl>
                                          <p:spTgt spid="2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" presetClass="entr" presetSubtype="10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9" dur="500"/>
                                        <p:tgtEl>
                                          <p:spTgt spid="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1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24" dur="500"/>
                                        <p:tgtEl>
                                          <p:spTgt spid="2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27" dur="500"/>
                                        <p:tgtEl>
                                          <p:spTgt spid="2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2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30" dur="500"/>
                                        <p:tgtEl>
                                          <p:spTgt spid="2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2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33" dur="500"/>
                                        <p:tgtEl>
                                          <p:spTgt spid="2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36" dur="500"/>
                                        <p:tgtEl>
                                          <p:spTgt spid="2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39" dur="500"/>
                                        <p:tgtEl>
                                          <p:spTgt spid="2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42" dur="500"/>
                                        <p:tgtEl>
                                          <p:spTgt spid="2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45" dur="500"/>
                                        <p:tgtEl>
                                          <p:spTgt spid="2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  <p:cond evt="onBegin" delay="0">
                          <p:tn val="45"/>
                        </p:cond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ntr" presetSubtype="0" dur="8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base">
                                        <p:cTn id="50" dur="80" fill="hold"/>
                                        <p:tgtEl>
                                          <p:spTgt spid="22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base">
                                        <p:cTn id="51" dur="80" fill="hold"/>
                                        <p:tgtEl>
                                          <p:spTgt spid="22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52" dur="80" fill="hold"/>
                                        <p:tgtEl>
                                          <p:spTgt spid="22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  <p:cond evt="onBegin" delay="0">
                          <p:tn val="52"/>
                        </p:cond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7" presetClass="entr" presetSubtype="0" dur="8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base">
                                        <p:cTn id="57" dur="80" fill="hold"/>
                                        <p:tgtEl>
                                          <p:spTgt spid="22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base">
                                        <p:cTn id="58" dur="80" fill="hold"/>
                                        <p:tgtEl>
                                          <p:spTgt spid="22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59" dur="80" fill="hold"/>
                                        <p:tgtEl>
                                          <p:spTgt spid="22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7" presetClass="entr" presetSubtype="0" dur="8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base">
                                        <p:cTn id="64" dur="80" fill="hold"/>
                                        <p:tgtEl>
                                          <p:spTgt spid="22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base">
                                        <p:cTn id="65" dur="80" fill="hold"/>
                                        <p:tgtEl>
                                          <p:spTgt spid="22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66" dur="80" fill="hold"/>
                                        <p:tgtEl>
                                          <p:spTgt spid="22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  <p:cond evt="onBegin" delay="0">
                          <p:tn val="66"/>
                        </p:cond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7" presetClass="entr" presetSubtype="0" dur="8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base">
                                        <p:cTn id="71" dur="80" fill="hold"/>
                                        <p:tgtEl>
                                          <p:spTgt spid="22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base">
                                        <p:cTn id="72" dur="80" fill="hold"/>
                                        <p:tgtEl>
                                          <p:spTgt spid="22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73" dur="80" fill="hold"/>
                                        <p:tgtEl>
                                          <p:spTgt spid="22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29" grpId="0"/>
      <p:bldP spid="2230" grpId="1"/>
      <p:bldP spid="2231" grpId="2"/>
      <p:bldP spid="2232" grpId="3"/>
      <p:bldP spid="2233" grpId="4"/>
      <p:bldP spid="2234" grpId="5"/>
      <p:bldP spid="2235" grpId="6"/>
      <p:bldP spid="2236" grpId="7"/>
      <p:bldP spid="2237" grpId="8"/>
      <p:bldP spid="2238" grpId="9"/>
      <p:bldP spid="2239" grpId="10"/>
      <p:bldP spid="2240" grpId="1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8</a:t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grpSp>
        <p:nvGrpSpPr>
          <p:cNvPr id="2243" name="组合 2242"/>
          <p:cNvGrpSpPr/>
          <p:nvPr/>
        </p:nvGrpSpPr>
        <p:grpSpPr>
          <a:xfrm>
            <a:off x="1141413" y="119063"/>
            <a:ext cx="5880100" cy="1016000"/>
            <a:chOff x="708" y="39"/>
            <a:chExt cx="3704" cy="640"/>
          </a:xfrm>
        </p:grpSpPr>
        <p:pic>
          <p:nvPicPr>
            <p:cNvPr id="2244" name="Picture 3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8" y="39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245" name="Rectangle 4"/>
            <p:cNvSpPr/>
            <p:nvPr/>
          </p:nvSpPr>
          <p:spPr>
            <a:xfrm>
              <a:off x="985" y="12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zh-CN" altLang="en-US" sz="40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精益供应链</a:t>
              </a:r>
              <a:endParaRPr lang="zh-CN" altLang="en-US" sz="4000" b="0">
                <a:solidFill>
                  <a:schemeClr val="bg2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246" name="组合 2245"/>
          <p:cNvGrpSpPr/>
          <p:nvPr/>
        </p:nvGrpSpPr>
        <p:grpSpPr>
          <a:xfrm>
            <a:off x="1141413" y="115888"/>
            <a:ext cx="5880100" cy="1016000"/>
            <a:chOff x="719" y="477"/>
            <a:chExt cx="3704" cy="640"/>
          </a:xfrm>
        </p:grpSpPr>
        <p:pic>
          <p:nvPicPr>
            <p:cNvPr id="2247" name="Picture 6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19" y="477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248" name="Rectangle 7"/>
            <p:cNvSpPr/>
            <p:nvPr/>
          </p:nvSpPr>
          <p:spPr>
            <a:xfrm>
              <a:off x="991" y="558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zh-CN" altLang="en-US" sz="2800" b="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en-US" altLang="zh-CN" sz="400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2.1</a:t>
              </a:r>
              <a:r>
                <a:rPr lang="zh-CN" altLang="en-US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一体化思想</a:t>
              </a:r>
              <a:endParaRPr lang="zh-CN" altLang="en-US" sz="4000">
                <a:solidFill>
                  <a:srgbClr val="660066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sp>
        <p:nvSpPr>
          <p:cNvPr id="2249" name="Text Box 23"/>
          <p:cNvSpPr/>
          <p:nvPr/>
        </p:nvSpPr>
        <p:spPr>
          <a:xfrm>
            <a:off x="468313" y="1196975"/>
            <a:ext cx="533717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hlink"/>
              </a:buClr>
              <a:buFont typeface="Wingdings" panose="05000000000000000000" pitchFamily="2" charset="2"/>
              <a:buChar char="Ø"/>
            </a:pPr>
            <a:r>
              <a:rPr lang="zh-CN" altLang="en-US" sz="2800">
                <a:latin typeface="黑体" panose="02010609060101010101" pitchFamily="49" charset="-122"/>
                <a:ea typeface="新宋体" panose="02010609030101010101" charset="-122"/>
              </a:rPr>
              <a:t>一体化设计思想</a:t>
            </a:r>
            <a:r>
              <a:rPr lang="en-US" altLang="zh-CN" sz="2800">
                <a:ea typeface="新宋体" panose="02010609030101010101" charset="-122"/>
              </a:rPr>
              <a:t>——</a:t>
            </a:r>
            <a:r>
              <a:rPr lang="zh-CN" altLang="en-US" sz="2800">
                <a:solidFill>
                  <a:srgbClr val="D7181F"/>
                </a:solidFill>
                <a:latin typeface="黑体" panose="02010609060101010101" pitchFamily="49" charset="-122"/>
                <a:ea typeface="新宋体" panose="02010609030101010101" charset="-122"/>
              </a:rPr>
              <a:t>整体最优</a:t>
            </a:r>
            <a:endParaRPr lang="zh-CN" altLang="en-US" sz="2800">
              <a:solidFill>
                <a:srgbClr val="D7181F"/>
              </a:solidFill>
              <a:latin typeface="黑体" panose="02010609060101010101" pitchFamily="49" charset="-122"/>
              <a:ea typeface="新宋体" panose="02010609030101010101" charset="-122"/>
            </a:endParaRPr>
          </a:p>
        </p:txBody>
      </p:sp>
      <p:sp>
        <p:nvSpPr>
          <p:cNvPr id="2250" name="Text Box 24"/>
          <p:cNvSpPr/>
          <p:nvPr/>
        </p:nvSpPr>
        <p:spPr>
          <a:xfrm>
            <a:off x="0" y="2060575"/>
            <a:ext cx="3570288" cy="1570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003399"/>
                </a:solidFill>
                <a:ea typeface="新宋体" panose="02010609030101010101" charset="-122"/>
              </a:rPr>
              <a:t>传统的考虑方法</a:t>
            </a:r>
            <a:endParaRPr lang="zh-CN" altLang="en-US" sz="2400">
              <a:solidFill>
                <a:srgbClr val="003399"/>
              </a:solidFill>
              <a:ea typeface="新宋体" panose="02010609030101010101" charset="-122"/>
            </a:endParaRPr>
          </a:p>
          <a:p>
            <a:pPr>
              <a:lnSpc>
                <a:spcPct val="85000"/>
              </a:lnSpc>
              <a:spcBef>
                <a:spcPct val="50000"/>
              </a:spcBef>
            </a:pPr>
            <a:r>
              <a:rPr lang="zh-CN" altLang="en-US" sz="1800">
                <a:solidFill>
                  <a:srgbClr val="0000CC"/>
                </a:solidFill>
                <a:ea typeface="新宋体" panose="02010609030101010101" charset="-122"/>
              </a:rPr>
              <a:t>在库的害处：</a:t>
            </a:r>
            <a:endParaRPr lang="zh-CN" altLang="en-US" sz="1800">
              <a:solidFill>
                <a:srgbClr val="0000CC"/>
              </a:solidFill>
              <a:ea typeface="新宋体" panose="02010609030101010101" charset="-122"/>
            </a:endParaRPr>
          </a:p>
          <a:p>
            <a:pPr>
              <a:lnSpc>
                <a:spcPct val="85000"/>
              </a:lnSpc>
              <a:spcBef>
                <a:spcPct val="50000"/>
              </a:spcBef>
            </a:pPr>
            <a:r>
              <a:rPr lang="zh-CN" altLang="en-US" sz="1800">
                <a:solidFill>
                  <a:srgbClr val="FF3300"/>
                </a:solidFill>
                <a:ea typeface="新宋体" panose="02010609030101010101" charset="-122"/>
              </a:rPr>
              <a:t>①</a:t>
            </a:r>
            <a:r>
              <a:rPr lang="zh-CN" altLang="en-US" sz="1800">
                <a:solidFill>
                  <a:srgbClr val="0000CC"/>
                </a:solidFill>
                <a:ea typeface="新宋体" panose="02010609030101010101" charset="-122"/>
              </a:rPr>
              <a:t>阶段最优，并非整体最优</a:t>
            </a:r>
            <a:endParaRPr lang="zh-CN" altLang="en-US" sz="1800">
              <a:solidFill>
                <a:srgbClr val="0000CC"/>
              </a:solidFill>
              <a:ea typeface="新宋体" panose="02010609030101010101" charset="-122"/>
            </a:endParaRPr>
          </a:p>
          <a:p>
            <a:pPr>
              <a:lnSpc>
                <a:spcPct val="85000"/>
              </a:lnSpc>
              <a:spcBef>
                <a:spcPct val="50000"/>
              </a:spcBef>
            </a:pPr>
            <a:r>
              <a:rPr lang="zh-CN" altLang="en-US" sz="1800">
                <a:solidFill>
                  <a:srgbClr val="FF3300"/>
                </a:solidFill>
                <a:ea typeface="新宋体" panose="02010609030101010101" charset="-122"/>
              </a:rPr>
              <a:t>②</a:t>
            </a:r>
            <a:r>
              <a:rPr lang="zh-CN" altLang="en-US" sz="1800">
                <a:solidFill>
                  <a:srgbClr val="0000CC"/>
                </a:solidFill>
                <a:ea typeface="新宋体" panose="02010609030101010101" charset="-122"/>
              </a:rPr>
              <a:t>掩盖了供应链问题</a:t>
            </a:r>
            <a:endParaRPr lang="zh-CN" altLang="en-US" sz="1800">
              <a:solidFill>
                <a:srgbClr val="0000CC"/>
              </a:solidFill>
              <a:ea typeface="新宋体" panose="02010609030101010101" charset="-122"/>
            </a:endParaRPr>
          </a:p>
        </p:txBody>
      </p:sp>
      <p:grpSp>
        <p:nvGrpSpPr>
          <p:cNvPr id="2251" name="组合 2250"/>
          <p:cNvGrpSpPr/>
          <p:nvPr/>
        </p:nvGrpSpPr>
        <p:grpSpPr>
          <a:xfrm>
            <a:off x="3203575" y="2060575"/>
            <a:ext cx="5329238" cy="763588"/>
            <a:chOff x="2018" y="1298"/>
            <a:chExt cx="3357" cy="481"/>
          </a:xfrm>
        </p:grpSpPr>
        <p:sp>
          <p:nvSpPr>
            <p:cNvPr id="2252" name="Text Box 26"/>
            <p:cNvSpPr/>
            <p:nvPr/>
          </p:nvSpPr>
          <p:spPr>
            <a:xfrm>
              <a:off x="2018" y="1344"/>
              <a:ext cx="819" cy="404"/>
            </a:xfrm>
            <a:prstGeom prst="rect">
              <a:avLst/>
            </a:prstGeom>
            <a:solidFill>
              <a:srgbClr val="E0860E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800">
                  <a:ea typeface="新宋体" panose="02010609030101010101" charset="-122"/>
                </a:rPr>
                <a:t>零件入厂物流</a:t>
              </a:r>
              <a:endParaRPr lang="zh-CN" altLang="en-US" sz="1800">
                <a:ea typeface="新宋体" panose="02010609030101010101" charset="-122"/>
              </a:endParaRPr>
            </a:p>
          </p:txBody>
        </p:sp>
        <p:sp>
          <p:nvSpPr>
            <p:cNvPr id="2253" name="Oval 27"/>
            <p:cNvSpPr/>
            <p:nvPr/>
          </p:nvSpPr>
          <p:spPr>
            <a:xfrm>
              <a:off x="2835" y="1298"/>
              <a:ext cx="680" cy="453"/>
            </a:xfrm>
            <a:prstGeom prst="ellipse">
              <a:avLst/>
            </a:prstGeom>
            <a:solidFill>
              <a:srgbClr val="51944E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254" name="Text Box 28"/>
            <p:cNvSpPr/>
            <p:nvPr/>
          </p:nvSpPr>
          <p:spPr>
            <a:xfrm>
              <a:off x="2880" y="1348"/>
              <a:ext cx="637" cy="40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800">
                  <a:solidFill>
                    <a:schemeClr val="bg2"/>
                  </a:solidFill>
                  <a:ea typeface="新宋体" panose="02010609030101010101" charset="-122"/>
                </a:rPr>
                <a:t>零部件在库</a:t>
              </a:r>
              <a:endParaRPr lang="zh-CN" altLang="en-US" sz="1800">
                <a:solidFill>
                  <a:schemeClr val="bg2"/>
                </a:solidFill>
                <a:ea typeface="新宋体" panose="02010609030101010101" charset="-122"/>
              </a:endParaRPr>
            </a:p>
          </p:txBody>
        </p:sp>
        <p:sp>
          <p:nvSpPr>
            <p:cNvPr id="2255" name="Text Box 29"/>
            <p:cNvSpPr/>
            <p:nvPr/>
          </p:nvSpPr>
          <p:spPr>
            <a:xfrm>
              <a:off x="3515" y="1348"/>
              <a:ext cx="546" cy="404"/>
            </a:xfrm>
            <a:prstGeom prst="rect">
              <a:avLst/>
            </a:prstGeom>
            <a:solidFill>
              <a:srgbClr val="E0860E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800">
                  <a:ea typeface="新宋体" panose="02010609030101010101" charset="-122"/>
                </a:rPr>
                <a:t>厂内物流</a:t>
              </a:r>
              <a:endParaRPr lang="zh-CN" altLang="en-US" sz="1800">
                <a:ea typeface="新宋体" panose="02010609030101010101" charset="-122"/>
              </a:endParaRPr>
            </a:p>
          </p:txBody>
        </p:sp>
        <p:sp>
          <p:nvSpPr>
            <p:cNvPr id="2256" name="Oval 30"/>
            <p:cNvSpPr/>
            <p:nvPr/>
          </p:nvSpPr>
          <p:spPr>
            <a:xfrm>
              <a:off x="4059" y="1344"/>
              <a:ext cx="635" cy="408"/>
            </a:xfrm>
            <a:prstGeom prst="ellipse">
              <a:avLst/>
            </a:prstGeom>
            <a:solidFill>
              <a:srgbClr val="51944E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257" name="Text Box 31"/>
            <p:cNvSpPr/>
            <p:nvPr/>
          </p:nvSpPr>
          <p:spPr>
            <a:xfrm>
              <a:off x="4059" y="1375"/>
              <a:ext cx="637" cy="40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800">
                  <a:solidFill>
                    <a:schemeClr val="bg2"/>
                  </a:solidFill>
                  <a:ea typeface="新宋体" panose="02010609030101010101" charset="-122"/>
                </a:rPr>
                <a:t>商品车在库</a:t>
              </a:r>
              <a:endParaRPr lang="zh-CN" altLang="en-US" sz="1800">
                <a:solidFill>
                  <a:schemeClr val="bg2"/>
                </a:solidFill>
                <a:ea typeface="新宋体" panose="02010609030101010101" charset="-122"/>
              </a:endParaRPr>
            </a:p>
          </p:txBody>
        </p:sp>
        <p:sp>
          <p:nvSpPr>
            <p:cNvPr id="2258" name="Text Box 32"/>
            <p:cNvSpPr/>
            <p:nvPr/>
          </p:nvSpPr>
          <p:spPr>
            <a:xfrm>
              <a:off x="4694" y="1344"/>
              <a:ext cx="683" cy="404"/>
            </a:xfrm>
            <a:prstGeom prst="rect">
              <a:avLst/>
            </a:prstGeom>
            <a:solidFill>
              <a:srgbClr val="E0860E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800">
                  <a:ea typeface="新宋体" panose="02010609030101010101" charset="-122"/>
                </a:rPr>
                <a:t>商品车物流</a:t>
              </a:r>
              <a:endParaRPr lang="zh-CN" altLang="en-US" sz="1800">
                <a:ea typeface="新宋体" panose="02010609030101010101" charset="-122"/>
              </a:endParaRPr>
            </a:p>
          </p:txBody>
        </p:sp>
      </p:grpSp>
      <p:cxnSp>
        <p:nvCxnSpPr>
          <p:cNvPr id="2259" name="Line 33"/>
          <p:cNvCxnSpPr/>
          <p:nvPr/>
        </p:nvCxnSpPr>
        <p:spPr>
          <a:xfrm flipH="1">
            <a:off x="3203575" y="2852738"/>
            <a:ext cx="0" cy="720725"/>
          </a:xfrm>
          <a:prstGeom prst="line">
            <a:avLst/>
          </a:prstGeom>
          <a:ln w="9525" cap="flat" cmpd="sng">
            <a:solidFill>
              <a:srgbClr val="292929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260" name="Line 34"/>
          <p:cNvCxnSpPr/>
          <p:nvPr/>
        </p:nvCxnSpPr>
        <p:spPr>
          <a:xfrm flipH="1">
            <a:off x="4500563" y="2852738"/>
            <a:ext cx="0" cy="720725"/>
          </a:xfrm>
          <a:prstGeom prst="line">
            <a:avLst/>
          </a:prstGeom>
          <a:ln w="9525" cap="flat" cmpd="sng">
            <a:solidFill>
              <a:srgbClr val="292929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261" name="Line 35"/>
          <p:cNvCxnSpPr/>
          <p:nvPr/>
        </p:nvCxnSpPr>
        <p:spPr>
          <a:xfrm flipH="1">
            <a:off x="5580063" y="2852738"/>
            <a:ext cx="0" cy="720725"/>
          </a:xfrm>
          <a:prstGeom prst="line">
            <a:avLst/>
          </a:prstGeom>
          <a:ln w="9525" cap="flat" cmpd="sng">
            <a:solidFill>
              <a:srgbClr val="292929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262" name="Line 36"/>
          <p:cNvCxnSpPr/>
          <p:nvPr/>
        </p:nvCxnSpPr>
        <p:spPr>
          <a:xfrm flipH="1">
            <a:off x="6443663" y="2852738"/>
            <a:ext cx="0" cy="720725"/>
          </a:xfrm>
          <a:prstGeom prst="line">
            <a:avLst/>
          </a:prstGeom>
          <a:ln w="9525" cap="flat" cmpd="sng">
            <a:solidFill>
              <a:srgbClr val="292929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263" name="Line 37"/>
          <p:cNvCxnSpPr/>
          <p:nvPr/>
        </p:nvCxnSpPr>
        <p:spPr>
          <a:xfrm flipH="1">
            <a:off x="7451725" y="2852738"/>
            <a:ext cx="0" cy="720725"/>
          </a:xfrm>
          <a:prstGeom prst="line">
            <a:avLst/>
          </a:prstGeom>
          <a:ln w="9525" cap="flat" cmpd="sng">
            <a:solidFill>
              <a:srgbClr val="292929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264" name="Line 38"/>
          <p:cNvCxnSpPr/>
          <p:nvPr/>
        </p:nvCxnSpPr>
        <p:spPr>
          <a:xfrm flipH="1">
            <a:off x="8532813" y="2852738"/>
            <a:ext cx="0" cy="720725"/>
          </a:xfrm>
          <a:prstGeom prst="line">
            <a:avLst/>
          </a:prstGeom>
          <a:ln w="9525" cap="flat" cmpd="sng">
            <a:solidFill>
              <a:srgbClr val="292929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265" name="Line 39"/>
          <p:cNvCxnSpPr/>
          <p:nvPr/>
        </p:nvCxnSpPr>
        <p:spPr>
          <a:xfrm>
            <a:off x="3276600" y="3141663"/>
            <a:ext cx="1150938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triangle" w="med" len="med"/>
            <a:tailEnd type="triangle" w="med" len="med"/>
          </a:ln>
        </p:spPr>
      </p:cxnSp>
      <p:cxnSp>
        <p:nvCxnSpPr>
          <p:cNvPr id="2266" name="Line 40"/>
          <p:cNvCxnSpPr/>
          <p:nvPr/>
        </p:nvCxnSpPr>
        <p:spPr>
          <a:xfrm>
            <a:off x="5608638" y="3141663"/>
            <a:ext cx="792162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triangle" w="med" len="med"/>
            <a:tailEnd type="triangle" w="med" len="med"/>
          </a:ln>
        </p:spPr>
      </p:cxnSp>
      <p:cxnSp>
        <p:nvCxnSpPr>
          <p:cNvPr id="2267" name="Line 41"/>
          <p:cNvCxnSpPr/>
          <p:nvPr/>
        </p:nvCxnSpPr>
        <p:spPr>
          <a:xfrm>
            <a:off x="7523163" y="3141663"/>
            <a:ext cx="936625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triangle" w="med" len="med"/>
            <a:tailEnd type="triangle" w="med" len="med"/>
          </a:ln>
        </p:spPr>
      </p:cxnSp>
      <p:sp>
        <p:nvSpPr>
          <p:cNvPr id="2268" name="Text Box 42"/>
          <p:cNvSpPr/>
          <p:nvPr/>
        </p:nvSpPr>
        <p:spPr>
          <a:xfrm>
            <a:off x="3492500" y="3213100"/>
            <a:ext cx="720725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最优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</p:txBody>
      </p:sp>
      <p:sp>
        <p:nvSpPr>
          <p:cNvPr id="2269" name="Text Box 43"/>
          <p:cNvSpPr/>
          <p:nvPr/>
        </p:nvSpPr>
        <p:spPr>
          <a:xfrm>
            <a:off x="5722938" y="3213100"/>
            <a:ext cx="720725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最优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</p:txBody>
      </p:sp>
      <p:sp>
        <p:nvSpPr>
          <p:cNvPr id="2270" name="Text Box 44"/>
          <p:cNvSpPr/>
          <p:nvPr/>
        </p:nvSpPr>
        <p:spPr>
          <a:xfrm>
            <a:off x="7667625" y="3213100"/>
            <a:ext cx="720725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最优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</p:txBody>
      </p:sp>
      <p:sp>
        <p:nvSpPr>
          <p:cNvPr id="2271" name="Text Box 45"/>
          <p:cNvSpPr/>
          <p:nvPr/>
        </p:nvSpPr>
        <p:spPr>
          <a:xfrm>
            <a:off x="179388" y="4652963"/>
            <a:ext cx="2814637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FF0000"/>
                </a:solidFill>
                <a:ea typeface="新宋体" panose="02010609030101010101" charset="-122"/>
              </a:rPr>
              <a:t>丰田供应链的考虑方法：</a:t>
            </a:r>
            <a:endParaRPr lang="zh-CN" altLang="en-US" sz="2000">
              <a:solidFill>
                <a:srgbClr val="FF0000"/>
              </a:solidFill>
              <a:ea typeface="新宋体" panose="02010609030101010101" charset="-122"/>
            </a:endParaRPr>
          </a:p>
        </p:txBody>
      </p:sp>
      <p:grpSp>
        <p:nvGrpSpPr>
          <p:cNvPr id="2272" name="组合 2271"/>
          <p:cNvGrpSpPr/>
          <p:nvPr/>
        </p:nvGrpSpPr>
        <p:grpSpPr>
          <a:xfrm>
            <a:off x="3203575" y="4508500"/>
            <a:ext cx="3962400" cy="641350"/>
            <a:chOff x="2018" y="2840"/>
            <a:chExt cx="2496" cy="404"/>
          </a:xfrm>
        </p:grpSpPr>
        <p:sp>
          <p:nvSpPr>
            <p:cNvPr id="2273" name="Text Box 47"/>
            <p:cNvSpPr/>
            <p:nvPr/>
          </p:nvSpPr>
          <p:spPr>
            <a:xfrm>
              <a:off x="2018" y="2840"/>
              <a:ext cx="819" cy="404"/>
            </a:xfrm>
            <a:prstGeom prst="rect">
              <a:avLst/>
            </a:prstGeom>
            <a:solidFill>
              <a:srgbClr val="E0860E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800">
                  <a:ea typeface="新宋体" panose="02010609030101010101" charset="-122"/>
                </a:rPr>
                <a:t>零件入厂物流</a:t>
              </a:r>
              <a:endParaRPr lang="zh-CN" altLang="en-US" sz="1800">
                <a:ea typeface="新宋体" panose="02010609030101010101" charset="-122"/>
              </a:endParaRPr>
            </a:p>
          </p:txBody>
        </p:sp>
        <p:sp>
          <p:nvSpPr>
            <p:cNvPr id="2274" name="Text Box 48"/>
            <p:cNvSpPr/>
            <p:nvPr/>
          </p:nvSpPr>
          <p:spPr>
            <a:xfrm>
              <a:off x="3061" y="2840"/>
              <a:ext cx="546" cy="404"/>
            </a:xfrm>
            <a:prstGeom prst="rect">
              <a:avLst/>
            </a:prstGeom>
            <a:solidFill>
              <a:srgbClr val="E0860E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800">
                  <a:ea typeface="新宋体" panose="02010609030101010101" charset="-122"/>
                </a:rPr>
                <a:t>厂内物流</a:t>
              </a:r>
              <a:endParaRPr lang="zh-CN" altLang="en-US" sz="1800">
                <a:ea typeface="新宋体" panose="02010609030101010101" charset="-122"/>
              </a:endParaRPr>
            </a:p>
          </p:txBody>
        </p:sp>
        <p:sp>
          <p:nvSpPr>
            <p:cNvPr id="2275" name="Text Box 49"/>
            <p:cNvSpPr/>
            <p:nvPr/>
          </p:nvSpPr>
          <p:spPr>
            <a:xfrm>
              <a:off x="3833" y="2840"/>
              <a:ext cx="683" cy="404"/>
            </a:xfrm>
            <a:prstGeom prst="rect">
              <a:avLst/>
            </a:prstGeom>
            <a:solidFill>
              <a:srgbClr val="E0860E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800">
                  <a:ea typeface="新宋体" panose="02010609030101010101" charset="-122"/>
                </a:rPr>
                <a:t>商品车物流</a:t>
              </a:r>
              <a:endParaRPr lang="zh-CN" altLang="en-US" sz="1800">
                <a:ea typeface="新宋体" panose="02010609030101010101" charset="-122"/>
              </a:endParaRPr>
            </a:p>
          </p:txBody>
        </p:sp>
      </p:grpSp>
      <p:cxnSp>
        <p:nvCxnSpPr>
          <p:cNvPr id="2276" name="Line 50"/>
          <p:cNvCxnSpPr/>
          <p:nvPr/>
        </p:nvCxnSpPr>
        <p:spPr>
          <a:xfrm flipH="1">
            <a:off x="3203575" y="5300663"/>
            <a:ext cx="0" cy="720725"/>
          </a:xfrm>
          <a:prstGeom prst="line">
            <a:avLst/>
          </a:prstGeom>
          <a:ln w="9525" cap="flat" cmpd="sng">
            <a:solidFill>
              <a:srgbClr val="292929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277" name="Line 51"/>
          <p:cNvCxnSpPr/>
          <p:nvPr/>
        </p:nvCxnSpPr>
        <p:spPr>
          <a:xfrm flipH="1">
            <a:off x="7164388" y="5300663"/>
            <a:ext cx="0" cy="720725"/>
          </a:xfrm>
          <a:prstGeom prst="line">
            <a:avLst/>
          </a:prstGeom>
          <a:ln w="9525" cap="flat" cmpd="sng">
            <a:solidFill>
              <a:srgbClr val="292929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2278" name="Line 52"/>
          <p:cNvCxnSpPr/>
          <p:nvPr/>
        </p:nvCxnSpPr>
        <p:spPr>
          <a:xfrm>
            <a:off x="3276600" y="5589588"/>
            <a:ext cx="3743325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triangle" w="med" len="med"/>
            <a:tailEnd type="triangle" w="med" len="med"/>
          </a:ln>
        </p:spPr>
      </p:cxnSp>
      <p:sp>
        <p:nvSpPr>
          <p:cNvPr id="2279" name="Text Box 53"/>
          <p:cNvSpPr/>
          <p:nvPr/>
        </p:nvSpPr>
        <p:spPr>
          <a:xfrm>
            <a:off x="4716463" y="5661025"/>
            <a:ext cx="720725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rgbClr val="292929"/>
                </a:solidFill>
                <a:ea typeface="新宋体" panose="02010609030101010101" charset="-122"/>
              </a:rPr>
              <a:t>最优</a:t>
            </a:r>
            <a:endParaRPr lang="zh-CN" altLang="en-US" sz="1800">
              <a:solidFill>
                <a:srgbClr val="292929"/>
              </a:solidFill>
              <a:ea typeface="新宋体" panose="02010609030101010101" charset="-122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/>
                                        <p:tgtEl>
                                          <p:spTgt spid="2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11" dur="1000"/>
                                        <p:tgtEl>
                                          <p:spTgt spid="2243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1000"/>
                                        <p:tgtEl>
                                          <p:spTgt spid="2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" presetClass="entr" presetSubtype="10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9" dur="500"/>
                                        <p:tgtEl>
                                          <p:spTgt spid="2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9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26" dur="1000"/>
                                        <p:tgtEl>
                                          <p:spTgt spid="2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6" presetClass="entr" presetSubtype="37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30" dur="500"/>
                                        <p:tgtEl>
                                          <p:spTgt spid="2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37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33" dur="500"/>
                                        <p:tgtEl>
                                          <p:spTgt spid="2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37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36" dur="500"/>
                                        <p:tgtEl>
                                          <p:spTgt spid="2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37" dur="500" fill="hold" grpId="2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39" dur="500"/>
                                        <p:tgtEl>
                                          <p:spTgt spid="2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37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42" dur="500"/>
                                        <p:tgtEl>
                                          <p:spTgt spid="2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37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45" dur="500"/>
                                        <p:tgtEl>
                                          <p:spTgt spid="2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37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48" dur="500"/>
                                        <p:tgtEl>
                                          <p:spTgt spid="2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37" dur="500" fill="hold" grpId="3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51" dur="500"/>
                                        <p:tgtEl>
                                          <p:spTgt spid="2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37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54" dur="500"/>
                                        <p:tgtEl>
                                          <p:spTgt spid="2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37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57" dur="500"/>
                                        <p:tgtEl>
                                          <p:spTgt spid="2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37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60" dur="500"/>
                                        <p:tgtEl>
                                          <p:spTgt spid="2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37" dur="500" fill="hold" grpId="4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63" dur="500"/>
                                        <p:tgtEl>
                                          <p:spTgt spid="2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9" presetClass="entr" presetSubtype="0" dur="1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68" dur="1000"/>
                                        <p:tgtEl>
                                          <p:spTgt spid="2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9" presetClass="entr" presetSubtype="0" dur="1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2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75" dur="1000"/>
                                        <p:tgtEl>
                                          <p:spTgt spid="2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9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2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2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80" dur="1000"/>
                                        <p:tgtEl>
                                          <p:spTgt spid="2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37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83" dur="500"/>
                                        <p:tgtEl>
                                          <p:spTgt spid="2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37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86" dur="500"/>
                                        <p:tgtEl>
                                          <p:spTgt spid="2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37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89" dur="500"/>
                                        <p:tgtEl>
                                          <p:spTgt spid="2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37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92" dur="500"/>
                                        <p:tgtEl>
                                          <p:spTgt spid="2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9" grpId="0"/>
      <p:bldP spid="2250" grpId="1"/>
      <p:bldP spid="2268" grpId="2"/>
      <p:bldP spid="2269" grpId="3"/>
      <p:bldP spid="2270" grpId="4"/>
      <p:bldP spid="2271" grpId="5"/>
      <p:bldP spid="2279" grpId="6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9</a:t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grpSp>
        <p:nvGrpSpPr>
          <p:cNvPr id="2282" name="组合 2281"/>
          <p:cNvGrpSpPr/>
          <p:nvPr/>
        </p:nvGrpSpPr>
        <p:grpSpPr>
          <a:xfrm>
            <a:off x="1141413" y="119063"/>
            <a:ext cx="5880100" cy="1016000"/>
            <a:chOff x="708" y="39"/>
            <a:chExt cx="3704" cy="640"/>
          </a:xfrm>
        </p:grpSpPr>
        <p:pic>
          <p:nvPicPr>
            <p:cNvPr id="2283" name="Picture 3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8" y="39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284" name="Rectangle 4"/>
            <p:cNvSpPr/>
            <p:nvPr/>
          </p:nvSpPr>
          <p:spPr>
            <a:xfrm>
              <a:off x="985" y="12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zh-CN" altLang="en-US" sz="40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精益供应链</a:t>
              </a:r>
              <a:endParaRPr lang="zh-CN" altLang="en-US" sz="4000" b="0">
                <a:solidFill>
                  <a:schemeClr val="bg2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285" name="组合 2284"/>
          <p:cNvGrpSpPr/>
          <p:nvPr/>
        </p:nvGrpSpPr>
        <p:grpSpPr>
          <a:xfrm>
            <a:off x="1141413" y="115888"/>
            <a:ext cx="5880100" cy="1016000"/>
            <a:chOff x="719" y="477"/>
            <a:chExt cx="3704" cy="640"/>
          </a:xfrm>
        </p:grpSpPr>
        <p:pic>
          <p:nvPicPr>
            <p:cNvPr id="2286" name="Picture 6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19" y="477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287" name="Rectangle 7"/>
            <p:cNvSpPr/>
            <p:nvPr/>
          </p:nvSpPr>
          <p:spPr>
            <a:xfrm>
              <a:off x="991" y="558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en-US" altLang="zh-CN" sz="400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2.1</a:t>
              </a:r>
              <a:r>
                <a:rPr lang="zh-CN" altLang="en-US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一体化思想</a:t>
              </a:r>
              <a:endParaRPr lang="zh-CN" altLang="en-US" sz="4000">
                <a:solidFill>
                  <a:srgbClr val="660066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288" name="组合 2287"/>
          <p:cNvGrpSpPr/>
          <p:nvPr/>
        </p:nvGrpSpPr>
        <p:grpSpPr>
          <a:xfrm>
            <a:off x="5613400" y="3013075"/>
            <a:ext cx="3351213" cy="1597025"/>
            <a:chOff x="3379" y="791"/>
            <a:chExt cx="2111" cy="1006"/>
          </a:xfrm>
        </p:grpSpPr>
        <p:sp>
          <p:nvSpPr>
            <p:cNvPr id="2289" name="AutoShape 40"/>
            <p:cNvSpPr/>
            <p:nvPr/>
          </p:nvSpPr>
          <p:spPr>
            <a:xfrm>
              <a:off x="3379" y="791"/>
              <a:ext cx="2111" cy="1006"/>
            </a:xfrm>
            <a:prstGeom prst="homePlate">
              <a:avLst>
                <a:gd name="adj" fmla="val 49302"/>
              </a:avLst>
            </a:prstGeom>
            <a:solidFill>
              <a:srgbClr val="FFCC00"/>
            </a:solidFill>
            <a:ln w="12700">
              <a:noFill/>
            </a:ln>
            <a:effectLst>
              <a:outerShdw dist="56796" dir="3806096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290" name="Text Box 41"/>
            <p:cNvSpPr/>
            <p:nvPr/>
          </p:nvSpPr>
          <p:spPr>
            <a:xfrm>
              <a:off x="3835" y="977"/>
              <a:ext cx="1360" cy="40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 typeface="Wingdings" panose="05000000000000000000" pitchFamily="2" charset="2"/>
                <a:buChar char="Ø"/>
              </a:pPr>
              <a:r>
                <a:rPr lang="zh-CN" altLang="en-US" sz="1800" b="0">
                  <a:latin typeface="黑体" panose="02010609060101010101" pitchFamily="49" charset="-122"/>
                  <a:ea typeface="新宋体" panose="02010609030101010101" charset="-122"/>
                </a:rPr>
                <a:t>现场作业强度均匀带来品质的提升</a:t>
              </a:r>
              <a:r>
                <a:rPr lang="zh-CN" altLang="en-US" sz="1800" b="0">
                  <a:ea typeface="新宋体" panose="02010609030101010101" charset="-122"/>
                </a:rPr>
                <a:t> </a:t>
              </a:r>
              <a:endParaRPr lang="zh-CN" altLang="en-US" sz="1800" b="0">
                <a:ea typeface="新宋体" panose="02010609030101010101" charset="-122"/>
              </a:endParaRPr>
            </a:p>
          </p:txBody>
        </p:sp>
      </p:grpSp>
      <p:grpSp>
        <p:nvGrpSpPr>
          <p:cNvPr id="2291" name="组合 2290"/>
          <p:cNvGrpSpPr/>
          <p:nvPr/>
        </p:nvGrpSpPr>
        <p:grpSpPr>
          <a:xfrm>
            <a:off x="3538538" y="3232150"/>
            <a:ext cx="2811462" cy="1377950"/>
            <a:chOff x="2072" y="929"/>
            <a:chExt cx="1771" cy="868"/>
          </a:xfrm>
        </p:grpSpPr>
        <p:sp>
          <p:nvSpPr>
            <p:cNvPr id="2292" name="AutoShape 43"/>
            <p:cNvSpPr/>
            <p:nvPr/>
          </p:nvSpPr>
          <p:spPr>
            <a:xfrm>
              <a:off x="2072" y="929"/>
              <a:ext cx="1771" cy="868"/>
            </a:xfrm>
            <a:prstGeom prst="homePlate">
              <a:avLst>
                <a:gd name="adj" fmla="val 31190"/>
              </a:avLst>
            </a:prstGeom>
            <a:gradFill rotWithShape="1">
              <a:gsLst>
                <a:gs pos="0">
                  <a:srgbClr val="FFFFF1"/>
                </a:gs>
                <a:gs pos="100000">
                  <a:srgbClr val="FFFF99"/>
                </a:gs>
              </a:gsLst>
              <a:lin ang="2700000"/>
            </a:gradFill>
            <a:ln w="12700">
              <a:noFill/>
            </a:ln>
            <a:effectLst>
              <a:outerShdw dist="71842" dir="2699999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1800" b="0">
                <a:ea typeface="新宋体" panose="02010609030101010101" charset="-122"/>
              </a:endParaRPr>
            </a:p>
          </p:txBody>
        </p:sp>
        <p:sp>
          <p:nvSpPr>
            <p:cNvPr id="2293" name="Rectangle 44"/>
            <p:cNvSpPr/>
            <p:nvPr/>
          </p:nvSpPr>
          <p:spPr>
            <a:xfrm>
              <a:off x="2428" y="977"/>
              <a:ext cx="1238" cy="7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buFont typeface="Wingdings" panose="05000000000000000000" pitchFamily="2" charset="2"/>
                <a:buChar char="Ø"/>
              </a:pPr>
              <a:r>
                <a:rPr lang="zh-CN" altLang="en-US" sz="1800" b="0">
                  <a:latin typeface="黑体" panose="02010609060101010101" pitchFamily="49" charset="-122"/>
                  <a:ea typeface="新宋体" panose="02010609030101010101" charset="-122"/>
                </a:rPr>
                <a:t>对上游的能力要求平准，便于组织生产和运输</a:t>
              </a:r>
              <a:r>
                <a:rPr lang="zh-CN" altLang="en-US" sz="1600" b="0">
                  <a:latin typeface="黑体" panose="02010609060101010101" pitchFamily="49" charset="-122"/>
                  <a:ea typeface="新宋体" panose="02010609030101010101" charset="-122"/>
                </a:rPr>
                <a:t> </a:t>
              </a:r>
              <a:endParaRPr lang="zh-CN" altLang="en-US" sz="1600" b="0"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294" name="组合 2293"/>
          <p:cNvGrpSpPr/>
          <p:nvPr/>
        </p:nvGrpSpPr>
        <p:grpSpPr>
          <a:xfrm>
            <a:off x="1587500" y="3233738"/>
            <a:ext cx="2552700" cy="1376362"/>
            <a:chOff x="843" y="930"/>
            <a:chExt cx="1608" cy="867"/>
          </a:xfrm>
        </p:grpSpPr>
        <p:sp>
          <p:nvSpPr>
            <p:cNvPr id="2295" name="AutoShape 46"/>
            <p:cNvSpPr/>
            <p:nvPr/>
          </p:nvSpPr>
          <p:spPr>
            <a:xfrm>
              <a:off x="843" y="930"/>
              <a:ext cx="1608" cy="867"/>
            </a:xfrm>
            <a:prstGeom prst="homePlate">
              <a:avLst>
                <a:gd name="adj" fmla="val 17481"/>
              </a:avLst>
            </a:prstGeom>
            <a:gradFill rotWithShape="1">
              <a:gsLst>
                <a:gs pos="0">
                  <a:srgbClr val="FFFFFF"/>
                </a:gs>
                <a:gs pos="100000">
                  <a:srgbClr val="009999"/>
                </a:gs>
              </a:gsLst>
              <a:lin ang="18900000"/>
            </a:gradFill>
            <a:ln w="12700">
              <a:noFill/>
            </a:ln>
            <a:effectLst>
              <a:outerShdw dist="71842" dir="2699999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296" name="Rectangle 47"/>
            <p:cNvSpPr/>
            <p:nvPr/>
          </p:nvSpPr>
          <p:spPr>
            <a:xfrm>
              <a:off x="1111" y="1033"/>
              <a:ext cx="1294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342900" indent="-342900">
                <a:buFont typeface="Wingdings" panose="05000000000000000000" pitchFamily="2" charset="2"/>
                <a:buChar char="Ø"/>
              </a:pPr>
              <a:r>
                <a:rPr lang="zh-CN" altLang="en-US" sz="1800" b="0">
                  <a:latin typeface="黑体" panose="02010609060101010101" pitchFamily="49" charset="-122"/>
                  <a:ea typeface="新宋体" panose="02010609030101010101" charset="-122"/>
                </a:rPr>
                <a:t>在库降低</a:t>
              </a:r>
              <a:endParaRPr lang="zh-CN" altLang="en-US" sz="1800" b="0"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297" name="组合 2296"/>
          <p:cNvGrpSpPr/>
          <p:nvPr/>
        </p:nvGrpSpPr>
        <p:grpSpPr>
          <a:xfrm>
            <a:off x="644525" y="3000375"/>
            <a:ext cx="1357313" cy="1609725"/>
            <a:chOff x="249" y="783"/>
            <a:chExt cx="855" cy="1014"/>
          </a:xfrm>
        </p:grpSpPr>
        <p:sp>
          <p:nvSpPr>
            <p:cNvPr id="2298" name="AutoShape 49"/>
            <p:cNvSpPr/>
            <p:nvPr/>
          </p:nvSpPr>
          <p:spPr>
            <a:xfrm>
              <a:off x="249" y="783"/>
              <a:ext cx="855" cy="1014"/>
            </a:xfrm>
            <a:prstGeom prst="homePlate">
              <a:avLst>
                <a:gd name="adj" fmla="val 25000"/>
              </a:avLst>
            </a:prstGeom>
            <a:gradFill rotWithShape="1">
              <a:gsLst>
                <a:gs pos="0">
                  <a:srgbClr val="FF860D"/>
                </a:gs>
                <a:gs pos="100000">
                  <a:srgbClr val="B25E09"/>
                </a:gs>
              </a:gsLst>
              <a:lin ang="2700000"/>
            </a:gradFill>
            <a:ln w="12700">
              <a:noFill/>
            </a:ln>
            <a:effectLst>
              <a:outerShdw dist="56796" dir="3806096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299" name="Rectangle 50"/>
            <p:cNvSpPr/>
            <p:nvPr/>
          </p:nvSpPr>
          <p:spPr>
            <a:xfrm>
              <a:off x="249" y="923"/>
              <a:ext cx="713" cy="7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800">
                  <a:solidFill>
                    <a:srgbClr val="FFFFFF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平准化和小批量，多频次的好处</a:t>
              </a:r>
              <a:r>
                <a:rPr lang="zh-CN" altLang="en-US" sz="1600" b="0">
                  <a:latin typeface="黑体" panose="02010609060101010101" pitchFamily="49" charset="-122"/>
                  <a:ea typeface="新宋体" panose="02010609030101010101" charset="-122"/>
                </a:rPr>
                <a:t> </a:t>
              </a:r>
              <a:endParaRPr lang="zh-CN" altLang="en-US" sz="1600" b="0"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300" name="组合 2299"/>
          <p:cNvGrpSpPr/>
          <p:nvPr/>
        </p:nvGrpSpPr>
        <p:grpSpPr>
          <a:xfrm>
            <a:off x="1587500" y="2992438"/>
            <a:ext cx="6919913" cy="350837"/>
            <a:chOff x="843" y="778"/>
            <a:chExt cx="4359" cy="221"/>
          </a:xfrm>
        </p:grpSpPr>
        <p:sp>
          <p:nvSpPr>
            <p:cNvPr id="2301" name="Freeform 52"/>
            <p:cNvSpPr/>
            <p:nvPr/>
          </p:nvSpPr>
          <p:spPr>
            <a:xfrm>
              <a:off x="843" y="784"/>
              <a:ext cx="4359" cy="215"/>
            </a:xfrm>
            <a:gradFill rotWithShape="1">
              <a:gsLst>
                <a:gs pos="0">
                  <a:srgbClr val="90A8B0"/>
                </a:gs>
                <a:gs pos="100000">
                  <a:srgbClr val="434E51"/>
                </a:gs>
              </a:gsLst>
              <a:lin ang="5400000"/>
            </a:gradFill>
            <a:ln w="12700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02" name="Rectangle 53"/>
            <p:cNvSpPr/>
            <p:nvPr/>
          </p:nvSpPr>
          <p:spPr>
            <a:xfrm>
              <a:off x="1020" y="778"/>
              <a:ext cx="4099" cy="21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1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①		    ②			③</a:t>
              </a:r>
              <a:endParaRPr lang="zh-CN" altLang="en-US" sz="1600">
                <a:solidFill>
                  <a:schemeClr val="bg1"/>
                </a:solidFill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sp>
        <p:nvSpPr>
          <p:cNvPr id="2303" name="Text Box 55"/>
          <p:cNvSpPr/>
          <p:nvPr/>
        </p:nvSpPr>
        <p:spPr>
          <a:xfrm>
            <a:off x="1258888" y="5013325"/>
            <a:ext cx="5989637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har char="•"/>
            </a:pPr>
            <a:r>
              <a:rPr lang="zh-CN" altLang="en-US" sz="2400">
                <a:latin typeface="楷体_GB2312" pitchFamily="49" charset="-122"/>
                <a:ea typeface="新宋体" panose="02010609030101010101" charset="-122"/>
              </a:rPr>
              <a:t>  在实现平准化的基础上，丰田通过</a:t>
            </a:r>
            <a:r>
              <a:rPr lang="zh-CN" altLang="en-US" sz="2400" u="sng">
                <a:solidFill>
                  <a:srgbClr val="FF3300"/>
                </a:solidFill>
                <a:latin typeface="楷体_GB2312" pitchFamily="49" charset="-122"/>
                <a:ea typeface="新宋体" panose="02010609030101010101" charset="-122"/>
              </a:rPr>
              <a:t>小批量、多频次</a:t>
            </a:r>
            <a:r>
              <a:rPr lang="zh-CN" altLang="en-US" sz="2400">
                <a:latin typeface="楷体_GB2312" pitchFamily="49" charset="-122"/>
                <a:ea typeface="新宋体" panose="02010609030101010101" charset="-122"/>
              </a:rPr>
              <a:t>的物流，并在物流过程中应用</a:t>
            </a:r>
            <a:r>
              <a:rPr lang="zh-CN" altLang="en-US" sz="2400" u="sng">
                <a:solidFill>
                  <a:srgbClr val="FF3300"/>
                </a:solidFill>
                <a:latin typeface="楷体_GB2312" pitchFamily="49" charset="-122"/>
                <a:ea typeface="新宋体" panose="02010609030101010101" charset="-122"/>
              </a:rPr>
              <a:t>逐级减少批量</a:t>
            </a:r>
            <a:r>
              <a:rPr lang="zh-CN" altLang="en-US" sz="2400">
                <a:latin typeface="楷体_GB2312" pitchFamily="49" charset="-122"/>
                <a:ea typeface="新宋体" panose="02010609030101010101" charset="-122"/>
              </a:rPr>
              <a:t>的方法，最终实现</a:t>
            </a:r>
            <a:r>
              <a:rPr lang="en-US" altLang="zh-CN" sz="2400">
                <a:latin typeface="楷体_GB2312" pitchFamily="49" charset="-122"/>
                <a:ea typeface="新宋体" panose="02010609030101010101" charset="-122"/>
              </a:rPr>
              <a:t>JIT</a:t>
            </a:r>
            <a:endParaRPr lang="en-US" altLang="zh-CN" sz="2400">
              <a:latin typeface="楷体_GB2312" pitchFamily="49" charset="-122"/>
              <a:ea typeface="新宋体" panose="02010609030101010101" charset="-122"/>
            </a:endParaRPr>
          </a:p>
        </p:txBody>
      </p:sp>
      <p:sp>
        <p:nvSpPr>
          <p:cNvPr id="2304" name="Text Box 56"/>
          <p:cNvSpPr/>
          <p:nvPr/>
        </p:nvSpPr>
        <p:spPr>
          <a:xfrm>
            <a:off x="468313" y="1196975"/>
            <a:ext cx="533717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hlink"/>
              </a:buClr>
              <a:buFont typeface="Wingdings" panose="05000000000000000000" pitchFamily="2" charset="2"/>
              <a:buChar char="Ø"/>
            </a:pPr>
            <a:r>
              <a:rPr lang="zh-CN" altLang="en-US" sz="2800">
                <a:latin typeface="黑体" panose="02010609060101010101" pitchFamily="49" charset="-122"/>
                <a:ea typeface="新宋体" panose="02010609030101010101" charset="-122"/>
              </a:rPr>
              <a:t>一体化设计思想</a:t>
            </a:r>
            <a:r>
              <a:rPr lang="en-US" altLang="zh-CN" sz="2800">
                <a:ea typeface="新宋体" panose="02010609030101010101" charset="-122"/>
              </a:rPr>
              <a:t>——</a:t>
            </a:r>
            <a:r>
              <a:rPr lang="zh-CN" altLang="en-US" sz="2800">
                <a:solidFill>
                  <a:srgbClr val="D7181F"/>
                </a:solidFill>
                <a:latin typeface="黑体" panose="02010609060101010101" pitchFamily="49" charset="-122"/>
                <a:ea typeface="新宋体" panose="02010609030101010101" charset="-122"/>
              </a:rPr>
              <a:t>平准化</a:t>
            </a:r>
            <a:endParaRPr lang="zh-CN" altLang="en-US" sz="2800">
              <a:solidFill>
                <a:srgbClr val="D7181F"/>
              </a:solidFill>
              <a:latin typeface="黑体" panose="02010609060101010101" pitchFamily="49" charset="-122"/>
              <a:ea typeface="新宋体" panose="02010609030101010101" charset="-122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/>
                                        <p:tgtEl>
                                          <p:spTgt spid="2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2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2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11" dur="1000"/>
                                        <p:tgtEl>
                                          <p:spTgt spid="2282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1000"/>
                                        <p:tgtEl>
                                          <p:spTgt spid="2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" presetClass="entr" presetSubtype="10" dur="5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9" dur="500"/>
                                        <p:tgtEl>
                                          <p:spTgt spid="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24" dur="500"/>
                                        <p:tgtEl>
                                          <p:spTgt spid="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27" dur="500"/>
                                        <p:tgtEl>
                                          <p:spTgt spid="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30" dur="500"/>
                                        <p:tgtEl>
                                          <p:spTgt spid="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33" dur="500"/>
                                        <p:tgtEl>
                                          <p:spTgt spid="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36" dur="500"/>
                                        <p:tgtEl>
                                          <p:spTgt spid="2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base">
                                        <p:cTn id="41" dur="80" fill="hold"/>
                                        <p:tgtEl>
                                          <p:spTgt spid="230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base">
                                        <p:cTn id="42" dur="80" fill="hold"/>
                                        <p:tgtEl>
                                          <p:spTgt spid="23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43" dur="80" fill="hold"/>
                                        <p:tgtEl>
                                          <p:spTgt spid="23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03" grpId="0"/>
      <p:bldP spid="2304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10</a:t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grpSp>
        <p:nvGrpSpPr>
          <p:cNvPr id="2307" name="组合 2306"/>
          <p:cNvGrpSpPr/>
          <p:nvPr/>
        </p:nvGrpSpPr>
        <p:grpSpPr>
          <a:xfrm>
            <a:off x="1141413" y="119063"/>
            <a:ext cx="5880100" cy="1016000"/>
            <a:chOff x="708" y="39"/>
            <a:chExt cx="3704" cy="640"/>
          </a:xfrm>
        </p:grpSpPr>
        <p:pic>
          <p:nvPicPr>
            <p:cNvPr id="2308" name="Picture 3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8" y="39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309" name="Rectangle 4"/>
            <p:cNvSpPr/>
            <p:nvPr/>
          </p:nvSpPr>
          <p:spPr>
            <a:xfrm>
              <a:off x="985" y="12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zh-CN" altLang="en-US" sz="40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精益供应链</a:t>
              </a:r>
              <a:endParaRPr lang="zh-CN" altLang="en-US" sz="4000" b="0">
                <a:solidFill>
                  <a:schemeClr val="bg2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310" name="组合 2309"/>
          <p:cNvGrpSpPr/>
          <p:nvPr/>
        </p:nvGrpSpPr>
        <p:grpSpPr>
          <a:xfrm>
            <a:off x="1141413" y="115888"/>
            <a:ext cx="5880100" cy="1016000"/>
            <a:chOff x="719" y="477"/>
            <a:chExt cx="3704" cy="640"/>
          </a:xfrm>
        </p:grpSpPr>
        <p:pic>
          <p:nvPicPr>
            <p:cNvPr id="2311" name="Picture 6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19" y="477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312" name="Rectangle 7"/>
            <p:cNvSpPr/>
            <p:nvPr/>
          </p:nvSpPr>
          <p:spPr>
            <a:xfrm>
              <a:off x="991" y="558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en-US" altLang="zh-CN" sz="400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2.1</a:t>
              </a:r>
              <a:r>
                <a:rPr lang="zh-CN" altLang="en-US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一体化思想</a:t>
              </a:r>
              <a:endParaRPr lang="zh-CN" altLang="en-US" sz="4000">
                <a:solidFill>
                  <a:srgbClr val="660066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313" name="组合 2312"/>
          <p:cNvGrpSpPr/>
          <p:nvPr/>
        </p:nvGrpSpPr>
        <p:grpSpPr>
          <a:xfrm>
            <a:off x="5367338" y="4016375"/>
            <a:ext cx="2798762" cy="1611313"/>
            <a:chOff x="3381" y="2530"/>
            <a:chExt cx="1763" cy="1015"/>
          </a:xfrm>
        </p:grpSpPr>
        <p:sp>
          <p:nvSpPr>
            <p:cNvPr id="2314" name="AutoShape 26"/>
            <p:cNvSpPr/>
            <p:nvPr/>
          </p:nvSpPr>
          <p:spPr>
            <a:xfrm>
              <a:off x="3381" y="2530"/>
              <a:ext cx="1763" cy="1015"/>
            </a:xfrm>
            <a:prstGeom prst="homePlate">
              <a:avLst>
                <a:gd name="adj" fmla="val 45007"/>
              </a:avLst>
            </a:prstGeom>
            <a:solidFill>
              <a:srgbClr val="FFCC00"/>
            </a:solidFill>
            <a:ln w="12700">
              <a:noFill/>
            </a:ln>
            <a:effectLst>
              <a:outerShdw dist="56796" dir="3806096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315" name="Text Box 27"/>
            <p:cNvSpPr/>
            <p:nvPr/>
          </p:nvSpPr>
          <p:spPr>
            <a:xfrm>
              <a:off x="3725" y="2844"/>
              <a:ext cx="1226" cy="57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har char="•"/>
              </a:pPr>
              <a:r>
                <a:rPr lang="zh-CN" altLang="en-US" sz="1800">
                  <a:latin typeface="黑体" panose="02010609060101010101" pitchFamily="49" charset="-122"/>
                  <a:ea typeface="新宋体" panose="02010609030101010101" charset="-122"/>
                </a:rPr>
                <a:t>制定异常发生时采取对应操作的标准手册。</a:t>
              </a:r>
              <a:endParaRPr lang="zh-CN" altLang="en-US" sz="1800"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316" name="组合 2315"/>
          <p:cNvGrpSpPr/>
          <p:nvPr/>
        </p:nvGrpSpPr>
        <p:grpSpPr>
          <a:xfrm>
            <a:off x="3635375" y="4238625"/>
            <a:ext cx="2347913" cy="1393825"/>
            <a:chOff x="2290" y="2670"/>
            <a:chExt cx="1479" cy="878"/>
          </a:xfrm>
        </p:grpSpPr>
        <p:sp>
          <p:nvSpPr>
            <p:cNvPr id="2317" name="AutoShape 29"/>
            <p:cNvSpPr/>
            <p:nvPr/>
          </p:nvSpPr>
          <p:spPr>
            <a:xfrm>
              <a:off x="2290" y="2670"/>
              <a:ext cx="1479" cy="878"/>
            </a:xfrm>
            <a:prstGeom prst="homePlate">
              <a:avLst>
                <a:gd name="adj" fmla="val 25751"/>
              </a:avLst>
            </a:prstGeom>
            <a:gradFill rotWithShape="1">
              <a:gsLst>
                <a:gs pos="0">
                  <a:srgbClr val="FFFFF1"/>
                </a:gs>
                <a:gs pos="100000">
                  <a:srgbClr val="FFFF99"/>
                </a:gs>
              </a:gsLst>
              <a:lin ang="2700000"/>
            </a:gradFill>
            <a:ln w="12700">
              <a:noFill/>
            </a:ln>
            <a:effectLst>
              <a:outerShdw dist="71842" dir="2699999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318" name="Text Box 30"/>
            <p:cNvSpPr/>
            <p:nvPr/>
          </p:nvSpPr>
          <p:spPr>
            <a:xfrm>
              <a:off x="2608" y="2845"/>
              <a:ext cx="968" cy="40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har char="•"/>
              </a:pPr>
              <a:r>
                <a:rPr lang="zh-CN" altLang="en-US" sz="1800">
                  <a:latin typeface="黑体" panose="02010609060101010101" pitchFamily="49" charset="-122"/>
                  <a:ea typeface="新宋体" panose="02010609030101010101" charset="-122"/>
                </a:rPr>
                <a:t>异常信息要求及时反馈。</a:t>
              </a:r>
              <a:endParaRPr lang="zh-CN" altLang="en-US" sz="1800"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319" name="组合 2318"/>
          <p:cNvGrpSpPr/>
          <p:nvPr/>
        </p:nvGrpSpPr>
        <p:grpSpPr>
          <a:xfrm>
            <a:off x="2006600" y="4221163"/>
            <a:ext cx="2132013" cy="1392237"/>
            <a:chOff x="1199" y="2780"/>
            <a:chExt cx="1343" cy="877"/>
          </a:xfrm>
        </p:grpSpPr>
        <p:sp>
          <p:nvSpPr>
            <p:cNvPr id="2320" name="AutoShape 32"/>
            <p:cNvSpPr/>
            <p:nvPr/>
          </p:nvSpPr>
          <p:spPr>
            <a:xfrm>
              <a:off x="1199" y="2780"/>
              <a:ext cx="1343" cy="877"/>
            </a:xfrm>
            <a:prstGeom prst="homePlate">
              <a:avLst>
                <a:gd name="adj" fmla="val 14434"/>
              </a:avLst>
            </a:prstGeom>
            <a:gradFill rotWithShape="1">
              <a:gsLst>
                <a:gs pos="0">
                  <a:srgbClr val="FFFFFF"/>
                </a:gs>
                <a:gs pos="100000">
                  <a:srgbClr val="009999"/>
                </a:gs>
              </a:gsLst>
              <a:lin ang="18900000"/>
            </a:gradFill>
            <a:ln w="12700">
              <a:noFill/>
            </a:ln>
            <a:effectLst>
              <a:outerShdw dist="71842" dir="2699999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321" name="Text Box 33"/>
            <p:cNvSpPr/>
            <p:nvPr/>
          </p:nvSpPr>
          <p:spPr>
            <a:xfrm>
              <a:off x="1404" y="2977"/>
              <a:ext cx="1025" cy="57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har char="•"/>
              </a:pPr>
              <a:r>
                <a:rPr lang="zh-CN" altLang="en-US" sz="1800">
                  <a:latin typeface="黑体" panose="02010609060101010101" pitchFamily="49" charset="-122"/>
                  <a:ea typeface="新宋体" panose="02010609030101010101" charset="-122"/>
                </a:rPr>
                <a:t>供应链信息高度集中于整车厂。</a:t>
              </a:r>
              <a:endParaRPr lang="zh-CN" altLang="en-US" sz="1800"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322" name="组合 2321"/>
          <p:cNvGrpSpPr/>
          <p:nvPr/>
        </p:nvGrpSpPr>
        <p:grpSpPr>
          <a:xfrm>
            <a:off x="5367338" y="2127250"/>
            <a:ext cx="2798762" cy="1611313"/>
            <a:chOff x="3381" y="1340"/>
            <a:chExt cx="1763" cy="1015"/>
          </a:xfrm>
        </p:grpSpPr>
        <p:sp>
          <p:nvSpPr>
            <p:cNvPr id="2323" name="AutoShape 35"/>
            <p:cNvSpPr/>
            <p:nvPr/>
          </p:nvSpPr>
          <p:spPr>
            <a:xfrm>
              <a:off x="3381" y="1340"/>
              <a:ext cx="1763" cy="1015"/>
            </a:xfrm>
            <a:prstGeom prst="homePlate">
              <a:avLst>
                <a:gd name="adj" fmla="val 45007"/>
              </a:avLst>
            </a:prstGeom>
            <a:solidFill>
              <a:srgbClr val="FFCC00"/>
            </a:solidFill>
            <a:ln w="12700">
              <a:noFill/>
            </a:ln>
            <a:effectLst>
              <a:outerShdw dist="56796" dir="3806096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324" name="Text Box 36"/>
            <p:cNvSpPr/>
            <p:nvPr/>
          </p:nvSpPr>
          <p:spPr>
            <a:xfrm>
              <a:off x="3879" y="1679"/>
              <a:ext cx="1135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har char="•"/>
              </a:pPr>
              <a:r>
                <a:rPr lang="zh-CN" altLang="en-US" sz="2000">
                  <a:latin typeface="黑体" panose="02010609060101010101" pitchFamily="49" charset="-122"/>
                  <a:ea typeface="新宋体" panose="02010609030101010101" charset="-122"/>
                </a:rPr>
                <a:t>通用化</a:t>
              </a:r>
              <a:endParaRPr lang="zh-CN" altLang="en-US" sz="2000"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325" name="组合 2324"/>
          <p:cNvGrpSpPr/>
          <p:nvPr/>
        </p:nvGrpSpPr>
        <p:grpSpPr>
          <a:xfrm>
            <a:off x="3635375" y="2349500"/>
            <a:ext cx="2347913" cy="1393825"/>
            <a:chOff x="2290" y="1480"/>
            <a:chExt cx="1479" cy="878"/>
          </a:xfrm>
        </p:grpSpPr>
        <p:sp>
          <p:nvSpPr>
            <p:cNvPr id="2326" name="AutoShape 38"/>
            <p:cNvSpPr/>
            <p:nvPr/>
          </p:nvSpPr>
          <p:spPr>
            <a:xfrm>
              <a:off x="2290" y="1480"/>
              <a:ext cx="1479" cy="878"/>
            </a:xfrm>
            <a:prstGeom prst="homePlate">
              <a:avLst>
                <a:gd name="adj" fmla="val 25751"/>
              </a:avLst>
            </a:prstGeom>
            <a:gradFill rotWithShape="1">
              <a:gsLst>
                <a:gs pos="0">
                  <a:srgbClr val="FFFFF1"/>
                </a:gs>
                <a:gs pos="100000">
                  <a:srgbClr val="FFFF99"/>
                </a:gs>
              </a:gsLst>
              <a:lin ang="2700000"/>
            </a:gradFill>
            <a:ln w="12700">
              <a:noFill/>
            </a:ln>
            <a:effectLst>
              <a:outerShdw dist="71842" dir="2699999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327" name="Text Box 39"/>
            <p:cNvSpPr/>
            <p:nvPr/>
          </p:nvSpPr>
          <p:spPr>
            <a:xfrm>
              <a:off x="2709" y="1683"/>
              <a:ext cx="776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  <a:buChar char="•"/>
              </a:pPr>
              <a:r>
                <a:rPr lang="zh-CN" altLang="en-US" sz="2000">
                  <a:latin typeface="黑体" panose="02010609060101010101" pitchFamily="49" charset="-122"/>
                  <a:ea typeface="新宋体" panose="02010609030101010101" charset="-122"/>
                </a:rPr>
                <a:t>系列化</a:t>
              </a:r>
              <a:endParaRPr lang="zh-CN" altLang="en-US" sz="2000"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328" name="组合 2327"/>
          <p:cNvGrpSpPr/>
          <p:nvPr/>
        </p:nvGrpSpPr>
        <p:grpSpPr>
          <a:xfrm>
            <a:off x="2006600" y="2351088"/>
            <a:ext cx="2132013" cy="1392237"/>
            <a:chOff x="1199" y="1279"/>
            <a:chExt cx="1343" cy="877"/>
          </a:xfrm>
        </p:grpSpPr>
        <p:sp>
          <p:nvSpPr>
            <p:cNvPr id="2329" name="AutoShape 41"/>
            <p:cNvSpPr/>
            <p:nvPr/>
          </p:nvSpPr>
          <p:spPr>
            <a:xfrm>
              <a:off x="1199" y="1279"/>
              <a:ext cx="1343" cy="877"/>
            </a:xfrm>
            <a:prstGeom prst="homePlate">
              <a:avLst>
                <a:gd name="adj" fmla="val 14434"/>
              </a:avLst>
            </a:prstGeom>
            <a:gradFill rotWithShape="1">
              <a:gsLst>
                <a:gs pos="0">
                  <a:srgbClr val="FFFFFF"/>
                </a:gs>
                <a:gs pos="100000">
                  <a:srgbClr val="009999"/>
                </a:gs>
              </a:gsLst>
              <a:lin ang="18900000"/>
            </a:gradFill>
            <a:ln w="12700">
              <a:noFill/>
            </a:ln>
            <a:effectLst>
              <a:outerShdw dist="71842" dir="2699999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330" name="Text Box 42"/>
            <p:cNvSpPr/>
            <p:nvPr/>
          </p:nvSpPr>
          <p:spPr>
            <a:xfrm>
              <a:off x="1404" y="1476"/>
              <a:ext cx="1025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lr>
                  <a:srgbClr val="FF3300"/>
                </a:buClr>
                <a:buFont typeface="Wingdings" panose="05000000000000000000" pitchFamily="2" charset="2"/>
                <a:buChar char="•"/>
              </a:pPr>
              <a:r>
                <a:rPr lang="zh-CN" altLang="en-US" sz="2000">
                  <a:latin typeface="黑体" panose="02010609060101010101" pitchFamily="49" charset="-122"/>
                  <a:ea typeface="新宋体" panose="02010609030101010101" charset="-122"/>
                </a:rPr>
                <a:t>标准化</a:t>
              </a:r>
              <a:endParaRPr lang="zh-CN" altLang="en-US" sz="2000"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331" name="组合 2330"/>
          <p:cNvGrpSpPr/>
          <p:nvPr/>
        </p:nvGrpSpPr>
        <p:grpSpPr>
          <a:xfrm>
            <a:off x="2006600" y="2093913"/>
            <a:ext cx="5721350" cy="339725"/>
            <a:chOff x="1199" y="1117"/>
            <a:chExt cx="3604" cy="214"/>
          </a:xfrm>
        </p:grpSpPr>
        <p:sp>
          <p:nvSpPr>
            <p:cNvPr id="2332" name="Freeform 44"/>
            <p:cNvSpPr/>
            <p:nvPr/>
          </p:nvSpPr>
          <p:spPr>
            <a:xfrm>
              <a:off x="1199" y="1131"/>
              <a:ext cx="3604" cy="200"/>
            </a:xfrm>
            <a:gradFill rotWithShape="1">
              <a:gsLst>
                <a:gs pos="0">
                  <a:srgbClr val="90A8B0"/>
                </a:gs>
                <a:gs pos="100000">
                  <a:srgbClr val="434E51"/>
                </a:gs>
              </a:gsLst>
              <a:lin ang="5400000"/>
            </a:gradFill>
            <a:ln w="12700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33" name="Rectangle 45"/>
            <p:cNvSpPr/>
            <p:nvPr/>
          </p:nvSpPr>
          <p:spPr>
            <a:xfrm>
              <a:off x="1346" y="1117"/>
              <a:ext cx="3423" cy="21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1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①	        ②		③</a:t>
              </a:r>
              <a:endParaRPr lang="zh-CN" altLang="en-US" sz="1600">
                <a:solidFill>
                  <a:schemeClr val="bg1"/>
                </a:solidFill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334" name="组合 2333"/>
          <p:cNvGrpSpPr/>
          <p:nvPr/>
        </p:nvGrpSpPr>
        <p:grpSpPr>
          <a:xfrm>
            <a:off x="1219200" y="2114550"/>
            <a:ext cx="1133475" cy="1628775"/>
            <a:chOff x="703" y="1130"/>
            <a:chExt cx="714" cy="1026"/>
          </a:xfrm>
        </p:grpSpPr>
        <p:sp>
          <p:nvSpPr>
            <p:cNvPr id="2335" name="AutoShape 47"/>
            <p:cNvSpPr/>
            <p:nvPr/>
          </p:nvSpPr>
          <p:spPr>
            <a:xfrm>
              <a:off x="703" y="1130"/>
              <a:ext cx="714" cy="1026"/>
            </a:xfrm>
            <a:prstGeom prst="homePlate">
              <a:avLst>
                <a:gd name="adj" fmla="val 25000"/>
              </a:avLst>
            </a:prstGeom>
            <a:gradFill rotWithShape="1">
              <a:gsLst>
                <a:gs pos="0">
                  <a:srgbClr val="FF860D"/>
                </a:gs>
                <a:gs pos="100000">
                  <a:srgbClr val="B25E09"/>
                </a:gs>
              </a:gsLst>
              <a:lin ang="2700000"/>
            </a:gradFill>
            <a:ln w="12700">
              <a:noFill/>
            </a:ln>
            <a:effectLst>
              <a:outerShdw dist="56796" dir="3806096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336" name="Rectangle 48"/>
            <p:cNvSpPr/>
            <p:nvPr/>
          </p:nvSpPr>
          <p:spPr>
            <a:xfrm>
              <a:off x="703" y="1245"/>
              <a:ext cx="703" cy="63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000" b="0">
                  <a:solidFill>
                    <a:srgbClr val="FFFFFF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三化的贯彻实施</a:t>
              </a:r>
              <a:endParaRPr lang="zh-CN" altLang="en-US" sz="2000" b="0">
                <a:solidFill>
                  <a:srgbClr val="FFFFFF"/>
                </a:solidFill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337" name="组合 2336"/>
          <p:cNvGrpSpPr/>
          <p:nvPr/>
        </p:nvGrpSpPr>
        <p:grpSpPr>
          <a:xfrm>
            <a:off x="2006600" y="3983038"/>
            <a:ext cx="5721350" cy="339725"/>
            <a:chOff x="1199" y="2618"/>
            <a:chExt cx="3604" cy="214"/>
          </a:xfrm>
        </p:grpSpPr>
        <p:sp>
          <p:nvSpPr>
            <p:cNvPr id="2338" name="Freeform 50"/>
            <p:cNvSpPr/>
            <p:nvPr/>
          </p:nvSpPr>
          <p:spPr>
            <a:xfrm>
              <a:off x="1199" y="2632"/>
              <a:ext cx="3604" cy="200"/>
            </a:xfrm>
            <a:gradFill rotWithShape="1">
              <a:gsLst>
                <a:gs pos="0">
                  <a:srgbClr val="90A8B0"/>
                </a:gs>
                <a:gs pos="100000">
                  <a:srgbClr val="434E51"/>
                </a:gs>
              </a:gsLst>
              <a:lin ang="5400000"/>
            </a:gradFill>
            <a:ln w="12700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39" name="Rectangle 51"/>
            <p:cNvSpPr/>
            <p:nvPr/>
          </p:nvSpPr>
          <p:spPr>
            <a:xfrm>
              <a:off x="1346" y="2618"/>
              <a:ext cx="3423" cy="21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600">
                  <a:solidFill>
                    <a:schemeClr val="bg1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①	        ②		③</a:t>
              </a:r>
              <a:endParaRPr lang="zh-CN" altLang="en-US" sz="1600">
                <a:solidFill>
                  <a:schemeClr val="bg1"/>
                </a:solidFill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grpSp>
        <p:nvGrpSpPr>
          <p:cNvPr id="2340" name="组合 2339"/>
          <p:cNvGrpSpPr/>
          <p:nvPr/>
        </p:nvGrpSpPr>
        <p:grpSpPr>
          <a:xfrm>
            <a:off x="1219200" y="4003675"/>
            <a:ext cx="1133475" cy="1628775"/>
            <a:chOff x="703" y="2631"/>
            <a:chExt cx="714" cy="1026"/>
          </a:xfrm>
        </p:grpSpPr>
        <p:sp>
          <p:nvSpPr>
            <p:cNvPr id="2341" name="AutoShape 53"/>
            <p:cNvSpPr/>
            <p:nvPr/>
          </p:nvSpPr>
          <p:spPr>
            <a:xfrm>
              <a:off x="703" y="2631"/>
              <a:ext cx="714" cy="1026"/>
            </a:xfrm>
            <a:prstGeom prst="homePlate">
              <a:avLst>
                <a:gd name="adj" fmla="val 25000"/>
              </a:avLst>
            </a:prstGeom>
            <a:gradFill rotWithShape="1">
              <a:gsLst>
                <a:gs pos="0">
                  <a:srgbClr val="FF860D"/>
                </a:gs>
                <a:gs pos="100000">
                  <a:srgbClr val="B25E09"/>
                </a:gs>
              </a:gsLst>
              <a:lin ang="2700000"/>
            </a:gradFill>
            <a:ln w="12700">
              <a:noFill/>
            </a:ln>
            <a:effectLst>
              <a:outerShdw dist="56796" dir="3806096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342" name="Rectangle 54"/>
            <p:cNvSpPr/>
            <p:nvPr/>
          </p:nvSpPr>
          <p:spPr>
            <a:xfrm>
              <a:off x="703" y="2746"/>
              <a:ext cx="703" cy="57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1800">
                  <a:solidFill>
                    <a:srgbClr val="FFFFFF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一旦发生异常即快速反应</a:t>
              </a:r>
              <a:endParaRPr lang="zh-CN" altLang="en-US" sz="1800">
                <a:solidFill>
                  <a:srgbClr val="FFFFFF"/>
                </a:solidFill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</p:grpSp>
      <p:sp>
        <p:nvSpPr>
          <p:cNvPr id="2343" name="Text Box 56"/>
          <p:cNvSpPr/>
          <p:nvPr/>
        </p:nvSpPr>
        <p:spPr>
          <a:xfrm>
            <a:off x="468313" y="1196975"/>
            <a:ext cx="6853237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hlink"/>
              </a:buClr>
              <a:buFont typeface="Wingdings" panose="05000000000000000000" pitchFamily="2" charset="2"/>
              <a:buChar char="Ø"/>
            </a:pPr>
            <a:r>
              <a:rPr lang="zh-CN" altLang="en-US" sz="2800">
                <a:latin typeface="黑体" panose="02010609060101010101" pitchFamily="49" charset="-122"/>
                <a:ea typeface="新宋体" panose="02010609030101010101" charset="-122"/>
              </a:rPr>
              <a:t>一体化设计思想</a:t>
            </a:r>
            <a:r>
              <a:rPr lang="en-US" altLang="zh-CN" sz="2800">
                <a:ea typeface="新宋体" panose="02010609030101010101" charset="-122"/>
              </a:rPr>
              <a:t>——</a:t>
            </a:r>
            <a:r>
              <a:rPr lang="zh-CN" altLang="en-US" sz="2800">
                <a:solidFill>
                  <a:srgbClr val="D7181F"/>
                </a:solidFill>
                <a:latin typeface="黑体" panose="02010609060101010101" pitchFamily="49" charset="-122"/>
                <a:ea typeface="新宋体" panose="02010609030101010101" charset="-122"/>
              </a:rPr>
              <a:t>三化</a:t>
            </a:r>
            <a:r>
              <a:rPr lang="zh-CN" altLang="en-US" sz="2800">
                <a:latin typeface="黑体" panose="02010609060101010101" pitchFamily="49" charset="-122"/>
                <a:ea typeface="新宋体" panose="02010609030101010101" charset="-122"/>
              </a:rPr>
              <a:t>与</a:t>
            </a:r>
            <a:r>
              <a:rPr lang="zh-CN" altLang="en-US" sz="2800">
                <a:solidFill>
                  <a:srgbClr val="D7181F"/>
                </a:solidFill>
                <a:latin typeface="黑体" panose="02010609060101010101" pitchFamily="49" charset="-122"/>
                <a:ea typeface="新宋体" panose="02010609030101010101" charset="-122"/>
              </a:rPr>
              <a:t>快速响应</a:t>
            </a:r>
            <a:endParaRPr lang="zh-CN" altLang="en-US" sz="2800">
              <a:solidFill>
                <a:srgbClr val="D7181F"/>
              </a:solidFill>
              <a:latin typeface="黑体" panose="02010609060101010101" pitchFamily="49" charset="-122"/>
              <a:ea typeface="新宋体" panose="02010609030101010101" charset="-122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/>
                                        <p:tgtEl>
                                          <p:spTgt spid="2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11" dur="1000"/>
                                        <p:tgtEl>
                                          <p:spTgt spid="2307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1000"/>
                                        <p:tgtEl>
                                          <p:spTgt spid="2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" presetClass="entr" presetSubtype="10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9" dur="500"/>
                                        <p:tgtEl>
                                          <p:spTgt spid="2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24" dur="500"/>
                                        <p:tgtEl>
                                          <p:spTgt spid="2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27" dur="500"/>
                                        <p:tgtEl>
                                          <p:spTgt spid="2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30" dur="500"/>
                                        <p:tgtEl>
                                          <p:spTgt spid="2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33" dur="500"/>
                                        <p:tgtEl>
                                          <p:spTgt spid="2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36" dur="500"/>
                                        <p:tgtEl>
                                          <p:spTgt spid="2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39" dur="500"/>
                                        <p:tgtEl>
                                          <p:spTgt spid="2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42" dur="500"/>
                                        <p:tgtEl>
                                          <p:spTgt spid="2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45" dur="500"/>
                                        <p:tgtEl>
                                          <p:spTgt spid="2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48" dur="500"/>
                                        <p:tgtEl>
                                          <p:spTgt spid="2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51" dur="500"/>
                                        <p:tgtEl>
                                          <p:spTgt spid="2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11</a:t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grpSp>
        <p:nvGrpSpPr>
          <p:cNvPr id="2346" name="组合 2345"/>
          <p:cNvGrpSpPr/>
          <p:nvPr/>
        </p:nvGrpSpPr>
        <p:grpSpPr>
          <a:xfrm>
            <a:off x="1141413" y="119063"/>
            <a:ext cx="5880100" cy="1016000"/>
            <a:chOff x="708" y="39"/>
            <a:chExt cx="3704" cy="640"/>
          </a:xfrm>
        </p:grpSpPr>
        <p:pic>
          <p:nvPicPr>
            <p:cNvPr id="2347" name="Picture 3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8" y="39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348" name="Rectangle 4"/>
            <p:cNvSpPr/>
            <p:nvPr/>
          </p:nvSpPr>
          <p:spPr>
            <a:xfrm>
              <a:off x="985" y="12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zh-CN" altLang="en-US" sz="40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精益供应链</a:t>
              </a:r>
              <a:endParaRPr lang="zh-CN" altLang="en-US" sz="4000" b="0">
                <a:solidFill>
                  <a:schemeClr val="bg2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349" name="组合 2348"/>
          <p:cNvGrpSpPr/>
          <p:nvPr/>
        </p:nvGrpSpPr>
        <p:grpSpPr>
          <a:xfrm>
            <a:off x="1141413" y="115888"/>
            <a:ext cx="5880100" cy="1016000"/>
            <a:chOff x="719" y="477"/>
            <a:chExt cx="3704" cy="640"/>
          </a:xfrm>
        </p:grpSpPr>
        <p:pic>
          <p:nvPicPr>
            <p:cNvPr id="2350" name="Picture 6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19" y="477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351" name="Rectangle 7"/>
            <p:cNvSpPr/>
            <p:nvPr/>
          </p:nvSpPr>
          <p:spPr>
            <a:xfrm>
              <a:off x="991" y="558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en-US" altLang="zh-CN" sz="400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2.1</a:t>
              </a:r>
              <a:r>
                <a:rPr lang="zh-CN" altLang="en-US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一体化思想</a:t>
              </a:r>
              <a:endParaRPr lang="zh-CN" altLang="en-US" sz="4000">
                <a:solidFill>
                  <a:srgbClr val="660066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352" name="组合 2351"/>
          <p:cNvGrpSpPr/>
          <p:nvPr/>
        </p:nvGrpSpPr>
        <p:grpSpPr>
          <a:xfrm>
            <a:off x="2987675" y="1052513"/>
            <a:ext cx="3529013" cy="642937"/>
            <a:chOff x="2064" y="864"/>
            <a:chExt cx="2341" cy="488"/>
          </a:xfrm>
        </p:grpSpPr>
        <p:grpSp>
          <p:nvGrpSpPr>
            <p:cNvPr id="2353" name="组合 2352"/>
            <p:cNvGrpSpPr/>
            <p:nvPr/>
          </p:nvGrpSpPr>
          <p:grpSpPr>
            <a:xfrm>
              <a:off x="2064" y="864"/>
              <a:ext cx="2025" cy="480"/>
              <a:chOff x="2272" y="1479"/>
              <a:chExt cx="1363" cy="1800"/>
            </a:xfrm>
          </p:grpSpPr>
          <p:sp>
            <p:nvSpPr>
              <p:cNvPr id="2354" name="AutoShape 87"/>
              <p:cNvSpPr/>
              <p:nvPr/>
            </p:nvSpPr>
            <p:spPr>
              <a:xfrm>
                <a:off x="2272" y="1479"/>
                <a:ext cx="1363" cy="1800"/>
              </a:xfrm>
              <a:prstGeom prst="roundRect">
                <a:avLst>
                  <a:gd name="adj" fmla="val 17509"/>
                </a:avLst>
              </a:prstGeom>
              <a:gradFill rotWithShape="1">
                <a:gsLst>
                  <a:gs pos="0">
                    <a:srgbClr val="34B034"/>
                  </a:gs>
                  <a:gs pos="100000">
                    <a:srgbClr val="3F8B4A"/>
                  </a:gs>
                </a:gsLst>
                <a:lin ang="27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55" name="AutoShape 88"/>
              <p:cNvSpPr/>
              <p:nvPr/>
            </p:nvSpPr>
            <p:spPr>
              <a:xfrm>
                <a:off x="2293" y="1484"/>
                <a:ext cx="1322" cy="1766"/>
              </a:xfrm>
              <a:prstGeom prst="roundRect">
                <a:avLst>
                  <a:gd name="adj" fmla="val 16667"/>
                </a:avLst>
              </a:prstGeom>
              <a:solidFill>
                <a:srgbClr val="73E77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56" name="AutoShape 89"/>
              <p:cNvSpPr/>
              <p:nvPr/>
            </p:nvSpPr>
            <p:spPr>
              <a:xfrm>
                <a:off x="2304" y="2784"/>
                <a:ext cx="1304" cy="447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73E77E"/>
                  </a:gs>
                  <a:gs pos="100000">
                    <a:srgbClr val="B3F2B9"/>
                  </a:gs>
                </a:gsLst>
                <a:lin ang="54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57" name="AutoShape 90"/>
              <p:cNvSpPr/>
              <p:nvPr/>
            </p:nvSpPr>
            <p:spPr>
              <a:xfrm>
                <a:off x="2304" y="1498"/>
                <a:ext cx="1304" cy="446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D0F7D4"/>
                  </a:gs>
                  <a:gs pos="100000">
                    <a:srgbClr val="73E77E"/>
                  </a:gs>
                </a:gsLst>
                <a:lin ang="54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</p:grpSp>
        <p:sp>
          <p:nvSpPr>
            <p:cNvPr id="2358" name="Text Box 91"/>
            <p:cNvSpPr/>
            <p:nvPr/>
          </p:nvSpPr>
          <p:spPr>
            <a:xfrm>
              <a:off x="2448" y="912"/>
              <a:ext cx="1961" cy="44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>
                  <a:solidFill>
                    <a:srgbClr val="292929"/>
                  </a:solidFill>
                  <a:ea typeface="新宋体" panose="02010609030101010101" charset="-122"/>
                </a:rPr>
                <a:t>JIT</a:t>
              </a:r>
              <a:r>
                <a:rPr lang="zh-CN" altLang="en-US">
                  <a:solidFill>
                    <a:srgbClr val="292929"/>
                  </a:solidFill>
                  <a:ea typeface="新宋体" panose="02010609030101010101" charset="-122"/>
                </a:rPr>
                <a:t>的目标</a:t>
              </a:r>
              <a:endParaRPr lang="zh-CN" altLang="en-US">
                <a:solidFill>
                  <a:srgbClr val="292929"/>
                </a:solidFill>
                <a:ea typeface="新宋体" panose="02010609030101010101" charset="-122"/>
              </a:endParaRPr>
            </a:p>
          </p:txBody>
        </p:sp>
      </p:grpSp>
      <p:grpSp>
        <p:nvGrpSpPr>
          <p:cNvPr id="2359" name="组合 2358"/>
          <p:cNvGrpSpPr/>
          <p:nvPr/>
        </p:nvGrpSpPr>
        <p:grpSpPr>
          <a:xfrm>
            <a:off x="106363" y="4375150"/>
            <a:ext cx="1524000" cy="2906713"/>
            <a:chOff x="96" y="144"/>
            <a:chExt cx="960" cy="2039"/>
          </a:xfrm>
        </p:grpSpPr>
        <p:grpSp>
          <p:nvGrpSpPr>
            <p:cNvPr id="2360" name="组合 2359"/>
            <p:cNvGrpSpPr/>
            <p:nvPr/>
          </p:nvGrpSpPr>
          <p:grpSpPr>
            <a:xfrm>
              <a:off x="96" y="144"/>
              <a:ext cx="960" cy="1728"/>
              <a:chOff x="805" y="1484"/>
              <a:chExt cx="1322" cy="1766"/>
            </a:xfrm>
          </p:grpSpPr>
          <p:sp>
            <p:nvSpPr>
              <p:cNvPr id="2361" name="AutoShape 94"/>
              <p:cNvSpPr/>
              <p:nvPr/>
            </p:nvSpPr>
            <p:spPr>
              <a:xfrm>
                <a:off x="805" y="1484"/>
                <a:ext cx="1322" cy="1766"/>
              </a:xfrm>
              <a:prstGeom prst="roundRect">
                <a:avLst>
                  <a:gd name="adj" fmla="val 16667"/>
                </a:avLst>
              </a:prstGeom>
              <a:solidFill>
                <a:srgbClr val="3CA1E6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62" name="AutoShape 95"/>
              <p:cNvSpPr/>
              <p:nvPr/>
            </p:nvSpPr>
            <p:spPr>
              <a:xfrm>
                <a:off x="816" y="2784"/>
                <a:ext cx="1304" cy="447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3CA1E6">
                      <a:alpha val="0"/>
                    </a:srgbClr>
                  </a:gs>
                  <a:gs pos="100000">
                    <a:srgbClr val="9BCFF2"/>
                  </a:gs>
                </a:gsLst>
                <a:lin ang="54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63" name="AutoShape 96"/>
              <p:cNvSpPr/>
              <p:nvPr/>
            </p:nvSpPr>
            <p:spPr>
              <a:xfrm>
                <a:off x="816" y="1498"/>
                <a:ext cx="1304" cy="446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BEE0F7"/>
                  </a:gs>
                  <a:gs pos="100000">
                    <a:srgbClr val="3CA1E6">
                      <a:alpha val="0"/>
                    </a:srgbClr>
                  </a:gs>
                </a:gsLst>
                <a:lin ang="54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</p:grpSp>
        <p:sp>
          <p:nvSpPr>
            <p:cNvPr id="2364" name="Text Box 97"/>
            <p:cNvSpPr/>
            <p:nvPr/>
          </p:nvSpPr>
          <p:spPr>
            <a:xfrm>
              <a:off x="96" y="288"/>
              <a:ext cx="914" cy="170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800">
                  <a:ea typeface="新宋体" panose="02010609030101010101" charset="-122"/>
                </a:rPr>
                <a:t>JIT</a:t>
              </a:r>
              <a:r>
                <a:rPr lang="zh-CN" altLang="en-US" sz="1800">
                  <a:ea typeface="新宋体" panose="02010609030101010101" charset="-122"/>
                </a:rPr>
                <a:t>要求消除各种引起不合理的原因，在加工过程中每一工序都要求达到最好水平。</a:t>
              </a:r>
              <a:endParaRPr lang="zh-CN" altLang="en-US" sz="1800">
                <a:ea typeface="新宋体" panose="02010609030101010101" charset="-122"/>
              </a:endParaRPr>
            </a:p>
            <a:p>
              <a:pPr>
                <a:spcBef>
                  <a:spcPct val="50000"/>
                </a:spcBef>
              </a:pPr>
              <a:endParaRPr lang="zh-CN" altLang="en-US" sz="1800" b="0">
                <a:ea typeface="新宋体" panose="02010609030101010101" charset="-122"/>
              </a:endParaRPr>
            </a:p>
          </p:txBody>
        </p:sp>
      </p:grpSp>
      <p:grpSp>
        <p:nvGrpSpPr>
          <p:cNvPr id="2365" name="组合 2364"/>
          <p:cNvGrpSpPr/>
          <p:nvPr/>
        </p:nvGrpSpPr>
        <p:grpSpPr>
          <a:xfrm>
            <a:off x="1906588" y="4356100"/>
            <a:ext cx="1524000" cy="2632075"/>
            <a:chOff x="960" y="144"/>
            <a:chExt cx="960" cy="1846"/>
          </a:xfrm>
        </p:grpSpPr>
        <p:grpSp>
          <p:nvGrpSpPr>
            <p:cNvPr id="2366" name="组合 2365"/>
            <p:cNvGrpSpPr/>
            <p:nvPr/>
          </p:nvGrpSpPr>
          <p:grpSpPr>
            <a:xfrm>
              <a:off x="960" y="144"/>
              <a:ext cx="960" cy="1728"/>
              <a:chOff x="805" y="1484"/>
              <a:chExt cx="1322" cy="1766"/>
            </a:xfrm>
          </p:grpSpPr>
          <p:sp>
            <p:nvSpPr>
              <p:cNvPr id="2367" name="AutoShape 100"/>
              <p:cNvSpPr/>
              <p:nvPr/>
            </p:nvSpPr>
            <p:spPr>
              <a:xfrm>
                <a:off x="805" y="1484"/>
                <a:ext cx="1322" cy="1766"/>
              </a:xfrm>
              <a:prstGeom prst="roundRect">
                <a:avLst>
                  <a:gd name="adj" fmla="val 16667"/>
                </a:avLst>
              </a:prstGeom>
              <a:solidFill>
                <a:srgbClr val="3CA1E6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68" name="AutoShape 101"/>
              <p:cNvSpPr/>
              <p:nvPr/>
            </p:nvSpPr>
            <p:spPr>
              <a:xfrm>
                <a:off x="816" y="2784"/>
                <a:ext cx="1304" cy="447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3CA1E6">
                      <a:alpha val="0"/>
                    </a:srgbClr>
                  </a:gs>
                  <a:gs pos="100000">
                    <a:srgbClr val="9BCFF2"/>
                  </a:gs>
                </a:gsLst>
                <a:lin ang="54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69" name="AutoShape 102"/>
              <p:cNvSpPr/>
              <p:nvPr/>
            </p:nvSpPr>
            <p:spPr>
              <a:xfrm>
                <a:off x="816" y="1498"/>
                <a:ext cx="1304" cy="446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BEE0F7"/>
                  </a:gs>
                  <a:gs pos="100000">
                    <a:srgbClr val="3CA1E6">
                      <a:alpha val="0"/>
                    </a:srgbClr>
                  </a:gs>
                </a:gsLst>
                <a:lin ang="54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</p:grpSp>
        <p:sp>
          <p:nvSpPr>
            <p:cNvPr id="2370" name="Text Box 103"/>
            <p:cNvSpPr/>
            <p:nvPr/>
          </p:nvSpPr>
          <p:spPr>
            <a:xfrm>
              <a:off x="1008" y="288"/>
              <a:ext cx="866" cy="170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1800">
                  <a:ea typeface="新宋体" panose="02010609030101010101" charset="-122"/>
                </a:rPr>
                <a:t>JIT</a:t>
              </a:r>
              <a:r>
                <a:rPr lang="zh-CN" altLang="en-US" sz="1800">
                  <a:ea typeface="新宋体" panose="02010609030101010101" charset="-122"/>
                </a:rPr>
                <a:t>认为，库存是生产系统设计不合理、生产过程不协调、生产操作不良的证明</a:t>
              </a:r>
              <a:endParaRPr lang="zh-CN" altLang="en-US" sz="1800">
                <a:ea typeface="新宋体" panose="02010609030101010101" charset="-122"/>
              </a:endParaRPr>
            </a:p>
            <a:p>
              <a:pPr>
                <a:spcBef>
                  <a:spcPct val="50000"/>
                </a:spcBef>
              </a:pPr>
              <a:endParaRPr lang="zh-CN" altLang="en-US" sz="1800">
                <a:ea typeface="新宋体" panose="02010609030101010101" charset="-122"/>
              </a:endParaRPr>
            </a:p>
          </p:txBody>
        </p:sp>
      </p:grpSp>
      <p:grpSp>
        <p:nvGrpSpPr>
          <p:cNvPr id="2371" name="组合 2370"/>
          <p:cNvGrpSpPr/>
          <p:nvPr/>
        </p:nvGrpSpPr>
        <p:grpSpPr>
          <a:xfrm>
            <a:off x="3635375" y="4356100"/>
            <a:ext cx="1752600" cy="2463800"/>
            <a:chOff x="2016" y="144"/>
            <a:chExt cx="1104" cy="1728"/>
          </a:xfrm>
        </p:grpSpPr>
        <p:grpSp>
          <p:nvGrpSpPr>
            <p:cNvPr id="2372" name="组合 2371"/>
            <p:cNvGrpSpPr/>
            <p:nvPr/>
          </p:nvGrpSpPr>
          <p:grpSpPr>
            <a:xfrm>
              <a:off x="2016" y="144"/>
              <a:ext cx="1008" cy="1728"/>
              <a:chOff x="805" y="1484"/>
              <a:chExt cx="1322" cy="1766"/>
            </a:xfrm>
          </p:grpSpPr>
          <p:sp>
            <p:nvSpPr>
              <p:cNvPr id="2373" name="AutoShape 106"/>
              <p:cNvSpPr/>
              <p:nvPr/>
            </p:nvSpPr>
            <p:spPr>
              <a:xfrm>
                <a:off x="805" y="1484"/>
                <a:ext cx="1322" cy="1766"/>
              </a:xfrm>
              <a:prstGeom prst="roundRect">
                <a:avLst>
                  <a:gd name="adj" fmla="val 16667"/>
                </a:avLst>
              </a:prstGeom>
              <a:solidFill>
                <a:srgbClr val="3CA1E6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74" name="AutoShape 107"/>
              <p:cNvSpPr/>
              <p:nvPr/>
            </p:nvSpPr>
            <p:spPr>
              <a:xfrm>
                <a:off x="816" y="2784"/>
                <a:ext cx="1304" cy="447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3CA1E6">
                      <a:alpha val="0"/>
                    </a:srgbClr>
                  </a:gs>
                  <a:gs pos="100000">
                    <a:srgbClr val="9BCFF2"/>
                  </a:gs>
                </a:gsLst>
                <a:lin ang="54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75" name="AutoShape 108"/>
              <p:cNvSpPr/>
              <p:nvPr/>
            </p:nvSpPr>
            <p:spPr>
              <a:xfrm>
                <a:off x="816" y="1498"/>
                <a:ext cx="1304" cy="446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BEE0F7"/>
                  </a:gs>
                  <a:gs pos="100000">
                    <a:srgbClr val="3CA1E6">
                      <a:alpha val="0"/>
                    </a:srgbClr>
                  </a:gs>
                </a:gsLst>
                <a:lin ang="54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</p:grpSp>
        <p:sp>
          <p:nvSpPr>
            <p:cNvPr id="2376" name="Text Box 109"/>
            <p:cNvSpPr/>
            <p:nvPr/>
          </p:nvSpPr>
          <p:spPr>
            <a:xfrm>
              <a:off x="2016" y="240"/>
              <a:ext cx="1106" cy="141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1800">
                  <a:ea typeface="新宋体" panose="02010609030101010101" charset="-122"/>
                </a:rPr>
                <a:t>准备时间长短与批量选择相联系，如果准备时间趋于零，准备成本也趋于零，就有可能采用极小批量。</a:t>
              </a:r>
              <a:endParaRPr lang="zh-CN" altLang="en-US" sz="1800">
                <a:ea typeface="新宋体" panose="02010609030101010101" charset="-122"/>
              </a:endParaRPr>
            </a:p>
          </p:txBody>
        </p:sp>
      </p:grpSp>
      <p:grpSp>
        <p:nvGrpSpPr>
          <p:cNvPr id="2377" name="组合 2376"/>
          <p:cNvGrpSpPr/>
          <p:nvPr/>
        </p:nvGrpSpPr>
        <p:grpSpPr>
          <a:xfrm>
            <a:off x="5507038" y="4356100"/>
            <a:ext cx="1447800" cy="2463800"/>
            <a:chOff x="3120" y="144"/>
            <a:chExt cx="912" cy="1728"/>
          </a:xfrm>
        </p:grpSpPr>
        <p:grpSp>
          <p:nvGrpSpPr>
            <p:cNvPr id="2378" name="组合 2377"/>
            <p:cNvGrpSpPr/>
            <p:nvPr/>
          </p:nvGrpSpPr>
          <p:grpSpPr>
            <a:xfrm>
              <a:off x="3120" y="144"/>
              <a:ext cx="864" cy="1728"/>
              <a:chOff x="805" y="1484"/>
              <a:chExt cx="1322" cy="1766"/>
            </a:xfrm>
          </p:grpSpPr>
          <p:sp>
            <p:nvSpPr>
              <p:cNvPr id="2379" name="AutoShape 112"/>
              <p:cNvSpPr/>
              <p:nvPr/>
            </p:nvSpPr>
            <p:spPr>
              <a:xfrm>
                <a:off x="805" y="1484"/>
                <a:ext cx="1322" cy="1766"/>
              </a:xfrm>
              <a:prstGeom prst="roundRect">
                <a:avLst>
                  <a:gd name="adj" fmla="val 16667"/>
                </a:avLst>
              </a:prstGeom>
              <a:solidFill>
                <a:srgbClr val="3CA1E6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80" name="AutoShape 113"/>
              <p:cNvSpPr/>
              <p:nvPr/>
            </p:nvSpPr>
            <p:spPr>
              <a:xfrm>
                <a:off x="816" y="2784"/>
                <a:ext cx="1304" cy="447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3CA1E6">
                      <a:alpha val="0"/>
                    </a:srgbClr>
                  </a:gs>
                  <a:gs pos="100000">
                    <a:srgbClr val="9BCFF2"/>
                  </a:gs>
                </a:gsLst>
                <a:lin ang="54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81" name="AutoShape 114"/>
              <p:cNvSpPr/>
              <p:nvPr/>
            </p:nvSpPr>
            <p:spPr>
              <a:xfrm>
                <a:off x="816" y="1498"/>
                <a:ext cx="1304" cy="446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BEE0F7"/>
                  </a:gs>
                  <a:gs pos="100000">
                    <a:srgbClr val="3CA1E6">
                      <a:alpha val="0"/>
                    </a:srgbClr>
                  </a:gs>
                </a:gsLst>
                <a:lin ang="54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</p:grpSp>
        <p:sp>
          <p:nvSpPr>
            <p:cNvPr id="2382" name="Rectangle 115"/>
            <p:cNvSpPr/>
            <p:nvPr/>
          </p:nvSpPr>
          <p:spPr>
            <a:xfrm>
              <a:off x="3120" y="336"/>
              <a:ext cx="914" cy="122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1800">
                  <a:ea typeface="新宋体" panose="02010609030101010101" charset="-122"/>
                </a:rPr>
                <a:t>短的生产提前期与小批量相结合的系统，应变能力强，柔性好</a:t>
              </a:r>
              <a:endParaRPr lang="zh-CN" altLang="en-US" sz="1800">
                <a:ea typeface="新宋体" panose="02010609030101010101" charset="-122"/>
              </a:endParaRPr>
            </a:p>
          </p:txBody>
        </p:sp>
      </p:grpSp>
      <p:grpSp>
        <p:nvGrpSpPr>
          <p:cNvPr id="2383" name="组合 2382"/>
          <p:cNvGrpSpPr/>
          <p:nvPr/>
        </p:nvGrpSpPr>
        <p:grpSpPr>
          <a:xfrm>
            <a:off x="7092950" y="4356100"/>
            <a:ext cx="1906588" cy="2463800"/>
            <a:chOff x="4031" y="144"/>
            <a:chExt cx="1201" cy="1728"/>
          </a:xfrm>
        </p:grpSpPr>
        <p:grpSp>
          <p:nvGrpSpPr>
            <p:cNvPr id="2384" name="组合 2383"/>
            <p:cNvGrpSpPr/>
            <p:nvPr/>
          </p:nvGrpSpPr>
          <p:grpSpPr>
            <a:xfrm>
              <a:off x="4032" y="144"/>
              <a:ext cx="1200" cy="1728"/>
              <a:chOff x="805" y="1484"/>
              <a:chExt cx="1322" cy="1766"/>
            </a:xfrm>
          </p:grpSpPr>
          <p:sp>
            <p:nvSpPr>
              <p:cNvPr id="2385" name="AutoShape 118"/>
              <p:cNvSpPr/>
              <p:nvPr/>
            </p:nvSpPr>
            <p:spPr>
              <a:xfrm>
                <a:off x="805" y="1484"/>
                <a:ext cx="1322" cy="1766"/>
              </a:xfrm>
              <a:prstGeom prst="roundRect">
                <a:avLst>
                  <a:gd name="adj" fmla="val 16667"/>
                </a:avLst>
              </a:prstGeom>
              <a:solidFill>
                <a:srgbClr val="3CA1E6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86" name="AutoShape 119"/>
              <p:cNvSpPr/>
              <p:nvPr/>
            </p:nvSpPr>
            <p:spPr>
              <a:xfrm>
                <a:off x="816" y="2784"/>
                <a:ext cx="1304" cy="447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3CA1E6">
                      <a:alpha val="0"/>
                    </a:srgbClr>
                  </a:gs>
                  <a:gs pos="100000">
                    <a:srgbClr val="9BCFF2"/>
                  </a:gs>
                </a:gsLst>
                <a:lin ang="54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387" name="AutoShape 120"/>
              <p:cNvSpPr/>
              <p:nvPr/>
            </p:nvSpPr>
            <p:spPr>
              <a:xfrm>
                <a:off x="816" y="1498"/>
                <a:ext cx="1304" cy="446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BEE0F7"/>
                  </a:gs>
                  <a:gs pos="100000">
                    <a:srgbClr val="3CA1E6">
                      <a:alpha val="0"/>
                    </a:srgbClr>
                  </a:gs>
                </a:gsLst>
                <a:lin ang="5400000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</p:grpSp>
        <p:sp>
          <p:nvSpPr>
            <p:cNvPr id="2388" name="Rectangle 121"/>
            <p:cNvSpPr/>
            <p:nvPr/>
          </p:nvSpPr>
          <p:spPr>
            <a:xfrm rot="-10800000" flipV="1">
              <a:off x="4031" y="383"/>
              <a:ext cx="1155" cy="129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ct val="20000"/>
                </a:spcBef>
              </a:pPr>
              <a:r>
                <a:rPr lang="zh-CN" altLang="en-US" sz="1800">
                  <a:ea typeface="新宋体" panose="02010609030101010101" charset="-122"/>
                </a:rPr>
                <a:t>零件送进搬运是非增值操作，如果能使零件和装配件运送量减小，搬运次数减少，可以节约装配时间，减少装配中可能出现的问题。</a:t>
              </a:r>
              <a:endParaRPr lang="zh-CN" altLang="en-US" sz="1800">
                <a:ea typeface="新宋体" panose="02010609030101010101" charset="-122"/>
              </a:endParaRPr>
            </a:p>
          </p:txBody>
        </p:sp>
      </p:grpSp>
      <p:grpSp>
        <p:nvGrpSpPr>
          <p:cNvPr id="2389" name="组合 2388"/>
          <p:cNvGrpSpPr/>
          <p:nvPr/>
        </p:nvGrpSpPr>
        <p:grpSpPr>
          <a:xfrm>
            <a:off x="34925" y="3063875"/>
            <a:ext cx="8820150" cy="582613"/>
            <a:chOff x="336" y="1735"/>
            <a:chExt cx="4806" cy="294"/>
          </a:xfrm>
        </p:grpSpPr>
        <p:sp>
          <p:nvSpPr>
            <p:cNvPr id="2390" name="AutoShape 123"/>
            <p:cNvSpPr/>
            <p:nvPr/>
          </p:nvSpPr>
          <p:spPr>
            <a:xfrm>
              <a:off x="336" y="1735"/>
              <a:ext cx="4806" cy="294"/>
            </a:xfrm>
            <a:prstGeom prst="roundRect">
              <a:avLst>
                <a:gd name="adj" fmla="val 50000"/>
              </a:avLst>
            </a:prstGeom>
            <a:solidFill>
              <a:srgbClr val="1BAFC3"/>
            </a:solidFill>
            <a:ln w="12700" cap="flat" cmpd="sng">
              <a:solidFill>
                <a:srgbClr val="1BAFC3"/>
              </a:solidFill>
              <a:prstDash val="solid"/>
              <a:headEnd type="none" w="med" len="med"/>
              <a:tailEnd type="none" w="med" len="med"/>
            </a:ln>
            <a:effectLst>
              <a:outerShdw dist="63500" dir="5400000" algn="ctr" rotWithShape="0">
                <a:srgbClr val="808080">
                  <a:alpha val="50000"/>
                </a:srgbClr>
              </a:outerShdw>
            </a:effectLst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grpSp>
          <p:nvGrpSpPr>
            <p:cNvPr id="2391" name="组合 2390"/>
            <p:cNvGrpSpPr/>
            <p:nvPr/>
          </p:nvGrpSpPr>
          <p:grpSpPr>
            <a:xfrm>
              <a:off x="4987" y="1739"/>
              <a:ext cx="146" cy="292"/>
              <a:chOff x="8570976" y="3072384"/>
              <a:chExt cx="268224" cy="579120"/>
            </a:xfrm>
          </p:grpSpPr>
          <p:pic>
            <p:nvPicPr>
              <p:cNvPr id="2392" name="AutoShape 124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570976" y="3072384"/>
                <a:ext cx="268224" cy="57912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2393" name="矩形 2392"/>
              <p:cNvSpPr/>
              <p:nvPr/>
            </p:nvSpPr>
            <p:spPr>
              <a:xfrm>
                <a:off x="8791228" y="3273374"/>
                <a:ext cx="29574" cy="17352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</p:grpSp>
        <p:grpSp>
          <p:nvGrpSpPr>
            <p:cNvPr id="2394" name="组合 2393"/>
            <p:cNvGrpSpPr/>
            <p:nvPr/>
          </p:nvGrpSpPr>
          <p:grpSpPr>
            <a:xfrm>
              <a:off x="344" y="1758"/>
              <a:ext cx="100" cy="243"/>
              <a:chOff x="48768" y="3108960"/>
              <a:chExt cx="182880" cy="481584"/>
            </a:xfrm>
          </p:grpSpPr>
          <p:pic>
            <p:nvPicPr>
              <p:cNvPr id="2395" name="AutoShape 125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8768" y="3108960"/>
                <a:ext cx="182880" cy="481584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2396" name="矩形 2395"/>
              <p:cNvSpPr/>
              <p:nvPr/>
            </p:nvSpPr>
            <p:spPr>
              <a:xfrm>
                <a:off x="67962" y="3266595"/>
                <a:ext cx="26590" cy="16528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</p:grpSp>
        <p:sp>
          <p:nvSpPr>
            <p:cNvPr id="2397" name="AutoShape 126"/>
            <p:cNvSpPr/>
            <p:nvPr/>
          </p:nvSpPr>
          <p:spPr>
            <a:xfrm>
              <a:off x="350" y="1740"/>
              <a:ext cx="4771" cy="228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rgbClr val="FFFFFF">
                    <a:alpha val="69803"/>
                  </a:srgbClr>
                </a:gs>
                <a:gs pos="100000">
                  <a:srgbClr val="1BAFC3"/>
                </a:gs>
              </a:gsLst>
              <a:lin ang="5400000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</p:grpSp>
      <p:cxnSp>
        <p:nvCxnSpPr>
          <p:cNvPr id="2398" name="Line 127"/>
          <p:cNvCxnSpPr/>
          <p:nvPr/>
        </p:nvCxnSpPr>
        <p:spPr>
          <a:xfrm flipH="1">
            <a:off x="1331913" y="2155825"/>
            <a:ext cx="1511300" cy="841375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399" name="Line 128"/>
          <p:cNvCxnSpPr/>
          <p:nvPr/>
        </p:nvCxnSpPr>
        <p:spPr>
          <a:xfrm flipH="1">
            <a:off x="3059113" y="2219325"/>
            <a:ext cx="720725" cy="777875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400" name="Line 129"/>
          <p:cNvCxnSpPr/>
          <p:nvPr/>
        </p:nvCxnSpPr>
        <p:spPr>
          <a:xfrm>
            <a:off x="4572000" y="2219325"/>
            <a:ext cx="1588" cy="776288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401" name="Line 130"/>
          <p:cNvCxnSpPr/>
          <p:nvPr/>
        </p:nvCxnSpPr>
        <p:spPr>
          <a:xfrm>
            <a:off x="5435600" y="2219325"/>
            <a:ext cx="863600" cy="777875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402" name="Line 131"/>
          <p:cNvCxnSpPr/>
          <p:nvPr/>
        </p:nvCxnSpPr>
        <p:spPr>
          <a:xfrm>
            <a:off x="6443663" y="2155825"/>
            <a:ext cx="1439862" cy="841375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2403" name="Rectangle 132"/>
          <p:cNvSpPr/>
          <p:nvPr/>
        </p:nvSpPr>
        <p:spPr>
          <a:xfrm>
            <a:off x="1903413" y="3241675"/>
            <a:ext cx="1371600" cy="2841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70000"/>
              </a:lnSpc>
              <a:spcBef>
                <a:spcPct val="50000"/>
              </a:spcBef>
            </a:pPr>
            <a:r>
              <a:rPr lang="zh-CN" altLang="en-US" sz="1800">
                <a:ea typeface="新宋体" panose="02010609030101010101" charset="-122"/>
              </a:rPr>
              <a:t>库存量最低</a:t>
            </a:r>
            <a:endParaRPr lang="zh-CN" altLang="en-US" sz="1800">
              <a:ea typeface="新宋体" panose="02010609030101010101" charset="-122"/>
            </a:endParaRPr>
          </a:p>
        </p:txBody>
      </p:sp>
      <p:sp>
        <p:nvSpPr>
          <p:cNvPr id="2404" name="Rectangle 133"/>
          <p:cNvSpPr/>
          <p:nvPr/>
        </p:nvSpPr>
        <p:spPr>
          <a:xfrm>
            <a:off x="395288" y="3176588"/>
            <a:ext cx="13271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zh-CN" altLang="en-US" sz="1800">
                <a:ea typeface="新宋体" panose="02010609030101010101" charset="-122"/>
              </a:rPr>
              <a:t>废品量最低</a:t>
            </a:r>
            <a:endParaRPr lang="zh-CN" altLang="en-US" sz="1800">
              <a:ea typeface="新宋体" panose="02010609030101010101" charset="-122"/>
            </a:endParaRPr>
          </a:p>
        </p:txBody>
      </p:sp>
      <p:sp>
        <p:nvSpPr>
          <p:cNvPr id="2405" name="Rectangle 134"/>
          <p:cNvSpPr/>
          <p:nvPr/>
        </p:nvSpPr>
        <p:spPr>
          <a:xfrm>
            <a:off x="3563938" y="3176588"/>
            <a:ext cx="15557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zh-CN" altLang="en-US" sz="1800">
                <a:ea typeface="新宋体" panose="02010609030101010101" charset="-122"/>
              </a:rPr>
              <a:t>准备时间最短</a:t>
            </a:r>
            <a:endParaRPr lang="zh-CN" altLang="en-US" sz="1800">
              <a:ea typeface="新宋体" panose="02010609030101010101" charset="-122"/>
            </a:endParaRPr>
          </a:p>
        </p:txBody>
      </p:sp>
      <p:sp>
        <p:nvSpPr>
          <p:cNvPr id="2406" name="Rectangle 135"/>
          <p:cNvSpPr/>
          <p:nvPr/>
        </p:nvSpPr>
        <p:spPr>
          <a:xfrm>
            <a:off x="5291138" y="3176588"/>
            <a:ext cx="17843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zh-CN" altLang="en-US" sz="1800">
                <a:ea typeface="新宋体" panose="02010609030101010101" charset="-122"/>
              </a:rPr>
              <a:t>生产提前期最短</a:t>
            </a:r>
            <a:endParaRPr lang="zh-CN" altLang="en-US" sz="1800">
              <a:ea typeface="新宋体" panose="02010609030101010101" charset="-122"/>
            </a:endParaRPr>
          </a:p>
        </p:txBody>
      </p:sp>
      <p:sp>
        <p:nvSpPr>
          <p:cNvPr id="2407" name="Rectangle 136"/>
          <p:cNvSpPr/>
          <p:nvPr/>
        </p:nvSpPr>
        <p:spPr>
          <a:xfrm>
            <a:off x="7235825" y="3176588"/>
            <a:ext cx="15557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zh-CN" altLang="en-US" sz="1800">
                <a:ea typeface="新宋体" panose="02010609030101010101" charset="-122"/>
              </a:rPr>
              <a:t>减少零件搬运</a:t>
            </a:r>
            <a:endParaRPr lang="zh-CN" altLang="en-US" sz="1800">
              <a:ea typeface="新宋体" panose="02010609030101010101" charset="-122"/>
            </a:endParaRPr>
          </a:p>
        </p:txBody>
      </p:sp>
      <p:sp>
        <p:nvSpPr>
          <p:cNvPr id="2408" name="Rectangle 137"/>
          <p:cNvSpPr/>
          <p:nvPr/>
        </p:nvSpPr>
        <p:spPr>
          <a:xfrm>
            <a:off x="2281238" y="1758950"/>
            <a:ext cx="4657725" cy="579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zh-CN" altLang="en-US">
                <a:solidFill>
                  <a:schemeClr val="tx2"/>
                </a:solidFill>
                <a:ea typeface="新宋体" panose="02010609030101010101" charset="-122"/>
              </a:rPr>
              <a:t>彻底消除无效劳动和浪费</a:t>
            </a:r>
            <a:endParaRPr lang="zh-CN" altLang="en-US">
              <a:solidFill>
                <a:schemeClr val="tx2"/>
              </a:solidFill>
              <a:ea typeface="新宋体" panose="02010609030101010101" charset="-122"/>
            </a:endParaRPr>
          </a:p>
        </p:txBody>
      </p:sp>
      <p:cxnSp>
        <p:nvCxnSpPr>
          <p:cNvPr id="2409" name="Line 138"/>
          <p:cNvCxnSpPr/>
          <p:nvPr/>
        </p:nvCxnSpPr>
        <p:spPr>
          <a:xfrm>
            <a:off x="971550" y="3760788"/>
            <a:ext cx="1588" cy="388937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410" name="Line 139"/>
          <p:cNvCxnSpPr/>
          <p:nvPr/>
        </p:nvCxnSpPr>
        <p:spPr>
          <a:xfrm>
            <a:off x="2771775" y="3752850"/>
            <a:ext cx="1588" cy="32385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411" name="Line 140"/>
          <p:cNvCxnSpPr/>
          <p:nvPr/>
        </p:nvCxnSpPr>
        <p:spPr>
          <a:xfrm>
            <a:off x="4498975" y="3752850"/>
            <a:ext cx="1588" cy="325438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412" name="Line 141"/>
          <p:cNvCxnSpPr/>
          <p:nvPr/>
        </p:nvCxnSpPr>
        <p:spPr>
          <a:xfrm>
            <a:off x="6299200" y="3752850"/>
            <a:ext cx="1588" cy="32385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413" name="Line 142"/>
          <p:cNvCxnSpPr/>
          <p:nvPr/>
        </p:nvCxnSpPr>
        <p:spPr>
          <a:xfrm>
            <a:off x="8099425" y="3752850"/>
            <a:ext cx="1588" cy="32385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</p:cxn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/>
                                        <p:tgtEl>
                                          <p:spTgt spid="2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11" dur="1000"/>
                                        <p:tgtEl>
                                          <p:spTgt spid="2346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1000"/>
                                        <p:tgtEl>
                                          <p:spTgt spid="2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20" dur="500"/>
                                        <p:tgtEl>
                                          <p:spTgt spid="2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8" presetClass="entr" presetSubtype="12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23" dur="500"/>
                                        <p:tgtEl>
                                          <p:spTgt spid="2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28" dur="500"/>
                                        <p:tgtEl>
                                          <p:spTgt spid="2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1" dur="500"/>
                                        <p:tgtEl>
                                          <p:spTgt spid="2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4" dur="500"/>
                                        <p:tgtEl>
                                          <p:spTgt spid="2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37" dur="500"/>
                                        <p:tgtEl>
                                          <p:spTgt spid="2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40" dur="500"/>
                                        <p:tgtEl>
                                          <p:spTgt spid="2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2" presetID="12" presetClass="entr" presetSubtype="1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44" dur="500"/>
                                        <p:tgtEl>
                                          <p:spTgt spid="2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1" dur="500" fill="hold" grpId="4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47" dur="500"/>
                                        <p:tgtEl>
                                          <p:spTgt spid="2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2" presetClass="entr" presetSubtype="1" dur="500" fill="hold" grpId="3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50" dur="500"/>
                                        <p:tgtEl>
                                          <p:spTgt spid="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1" dur="500" fill="hold" grpId="2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53" dur="500"/>
                                        <p:tgtEl>
                                          <p:spTgt spid="2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2" presetClass="entr" presetSubtype="1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56" dur="500"/>
                                        <p:tgtEl>
                                          <p:spTgt spid="2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2" presetClass="entr" presetSubtype="1" dur="5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59" dur="500"/>
                                        <p:tgtEl>
                                          <p:spTgt spid="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64" dur="500"/>
                                        <p:tgtEl>
                                          <p:spTgt spid="2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67" dur="500"/>
                                        <p:tgtEl>
                                          <p:spTgt spid="2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0" dur="500"/>
                                        <p:tgtEl>
                                          <p:spTgt spid="2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3" dur="500"/>
                                        <p:tgtEl>
                                          <p:spTgt spid="2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6" dur="500"/>
                                        <p:tgtEl>
                                          <p:spTgt spid="2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8" presetID="12" presetClass="entr" presetSubtype="1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80" dur="500"/>
                                        <p:tgtEl>
                                          <p:spTgt spid="2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2" presetClass="entr" presetSubtype="1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83" dur="500"/>
                                        <p:tgtEl>
                                          <p:spTgt spid="2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2" presetClass="entr" presetSubtype="1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86" dur="500"/>
                                        <p:tgtEl>
                                          <p:spTgt spid="2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2" presetClass="entr" presetSubtype="1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89" dur="500"/>
                                        <p:tgtEl>
                                          <p:spTgt spid="2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2" presetClass="entr" presetSubtype="1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92" dur="500"/>
                                        <p:tgtEl>
                                          <p:spTgt spid="2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03" grpId="0"/>
      <p:bldP spid="2404" grpId="1"/>
      <p:bldP spid="2405" grpId="2"/>
      <p:bldP spid="2406" grpId="3"/>
      <p:bldP spid="2407" grpId="4"/>
      <p:bldP spid="2408" grpId="5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12</a:t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grpSp>
        <p:nvGrpSpPr>
          <p:cNvPr id="2416" name="组合 2415"/>
          <p:cNvGrpSpPr/>
          <p:nvPr/>
        </p:nvGrpSpPr>
        <p:grpSpPr>
          <a:xfrm>
            <a:off x="1141413" y="119063"/>
            <a:ext cx="5880100" cy="1016000"/>
            <a:chOff x="708" y="39"/>
            <a:chExt cx="3704" cy="640"/>
          </a:xfrm>
        </p:grpSpPr>
        <p:pic>
          <p:nvPicPr>
            <p:cNvPr id="2417" name="Picture 3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08" y="39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418" name="Rectangle 4"/>
            <p:cNvSpPr/>
            <p:nvPr/>
          </p:nvSpPr>
          <p:spPr>
            <a:xfrm>
              <a:off x="985" y="12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zh-CN" altLang="en-US" sz="40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精益供应链</a:t>
              </a:r>
              <a:endParaRPr lang="zh-CN" altLang="en-US" sz="4000" b="0">
                <a:solidFill>
                  <a:schemeClr val="bg2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419" name="组合 2418"/>
          <p:cNvGrpSpPr/>
          <p:nvPr/>
        </p:nvGrpSpPr>
        <p:grpSpPr>
          <a:xfrm>
            <a:off x="1141413" y="115888"/>
            <a:ext cx="7318375" cy="1016000"/>
            <a:chOff x="719" y="477"/>
            <a:chExt cx="3704" cy="640"/>
          </a:xfrm>
        </p:grpSpPr>
        <p:pic>
          <p:nvPicPr>
            <p:cNvPr id="2420" name="Picture 6" descr="bar0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19" y="477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421" name="Rectangle 7"/>
            <p:cNvSpPr/>
            <p:nvPr/>
          </p:nvSpPr>
          <p:spPr>
            <a:xfrm>
              <a:off x="991" y="558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en-US" altLang="zh-CN" sz="4000" b="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2.2</a:t>
              </a:r>
              <a:r>
                <a:rPr lang="zh-CN" altLang="en-US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生产管理</a:t>
              </a:r>
              <a:r>
                <a:rPr lang="en-US" altLang="zh-CN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—TPS</a:t>
              </a:r>
              <a:endParaRPr lang="en-US" altLang="zh-CN" sz="4000">
                <a:solidFill>
                  <a:srgbClr val="660066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sp>
        <p:nvSpPr>
          <p:cNvPr id="2422" name="Text Box 8"/>
          <p:cNvSpPr/>
          <p:nvPr/>
        </p:nvSpPr>
        <p:spPr>
          <a:xfrm>
            <a:off x="323850" y="1196975"/>
            <a:ext cx="649287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zh-CN" sz="2800">
                <a:latin typeface="黑体" panose="02010609060101010101" pitchFamily="49" charset="-122"/>
                <a:ea typeface="新宋体" panose="02010609030101010101" charset="-122"/>
              </a:rPr>
              <a:t>TPS</a:t>
            </a:r>
            <a:r>
              <a:rPr lang="zh-CN" altLang="en-US" sz="2800">
                <a:latin typeface="黑体" panose="02010609060101010101" pitchFamily="49" charset="-122"/>
                <a:ea typeface="新宋体" panose="02010609030101010101" charset="-122"/>
              </a:rPr>
              <a:t>生产方式</a:t>
            </a:r>
            <a:r>
              <a:rPr lang="en-US" altLang="zh-CN" sz="2800">
                <a:solidFill>
                  <a:srgbClr val="FF0000"/>
                </a:solidFill>
                <a:ea typeface="新宋体" panose="02010609030101010101" charset="-122"/>
              </a:rPr>
              <a:t>——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新宋体" panose="02010609030101010101" charset="-122"/>
              </a:rPr>
              <a:t>看板方式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新宋体" panose="02010609030101010101" charset="-122"/>
            </a:endParaRPr>
          </a:p>
        </p:txBody>
      </p:sp>
      <p:pic>
        <p:nvPicPr>
          <p:cNvPr id="2423" name="Picture 22" descr="high_line01"/>
          <p:cNvPicPr>
            <a:picLocks noChangeAspect="1"/>
          </p:cNvPicPr>
          <p:nvPr/>
        </p:nvPicPr>
        <p:blipFill>
          <a:blip r:embed="rId3"/>
          <a:srcRect l="8891" t="58304" r="12320"/>
          <a:stretch>
            <a:fillRect/>
          </a:stretch>
        </p:blipFill>
        <p:spPr>
          <a:xfrm>
            <a:off x="0" y="6237288"/>
            <a:ext cx="2160588" cy="36195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424" name="组合 2423"/>
          <p:cNvGrpSpPr/>
          <p:nvPr/>
        </p:nvGrpSpPr>
        <p:grpSpPr>
          <a:xfrm>
            <a:off x="395288" y="4508500"/>
            <a:ext cx="6354762" cy="1825625"/>
            <a:chOff x="347" y="2655"/>
            <a:chExt cx="4112" cy="1408"/>
          </a:xfrm>
        </p:grpSpPr>
        <p:sp>
          <p:nvSpPr>
            <p:cNvPr id="2425" name="AutoShape 26"/>
            <p:cNvSpPr/>
            <p:nvPr/>
          </p:nvSpPr>
          <p:spPr>
            <a:xfrm flipV="1">
              <a:off x="347" y="2655"/>
              <a:ext cx="4112" cy="350"/>
            </a:xfrm>
            <a:gradFill rotWithShape="1">
              <a:gsLst>
                <a:gs pos="0">
                  <a:srgbClr val="0099FF">
                    <a:alpha val="0"/>
                  </a:srgbClr>
                </a:gs>
                <a:gs pos="100000">
                  <a:srgbClr val="FFFFFF"/>
                </a:gs>
              </a:gsLst>
              <a:lin ang="5400000"/>
            </a:gradFill>
            <a:ln w="12700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26" name="AutoShape 27"/>
            <p:cNvSpPr/>
            <p:nvPr/>
          </p:nvSpPr>
          <p:spPr>
            <a:xfrm flipV="1">
              <a:off x="347" y="2655"/>
              <a:ext cx="4112" cy="1051"/>
            </a:xfrm>
            <a:gradFill rotWithShape="1">
              <a:gsLst>
                <a:gs pos="0">
                  <a:srgbClr val="0099FF">
                    <a:alpha val="0"/>
                  </a:srgbClr>
                </a:gs>
                <a:gs pos="100000">
                  <a:srgbClr val="FFFFFF"/>
                </a:gs>
              </a:gsLst>
              <a:lin ang="5400000"/>
            </a:gradFill>
            <a:ln w="12700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27" name="AutoShape 28"/>
            <p:cNvSpPr/>
            <p:nvPr/>
          </p:nvSpPr>
          <p:spPr>
            <a:xfrm flipV="1">
              <a:off x="391" y="2675"/>
              <a:ext cx="4024" cy="1050"/>
            </a:xfr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33CC33"/>
                </a:gs>
              </a:gsLst>
              <a:lin ang="5400000"/>
            </a:gradFill>
            <a:ln w="12700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28" name="AutoShape 29"/>
            <p:cNvSpPr/>
            <p:nvPr/>
          </p:nvSpPr>
          <p:spPr>
            <a:xfrm>
              <a:off x="1073" y="2735"/>
              <a:ext cx="3040" cy="1328"/>
            </a:xfrm>
            <a:prstGeom prst="roundRect">
              <a:avLst>
                <a:gd name="adj" fmla="val 11472"/>
              </a:avLst>
            </a:prstGeom>
            <a:solidFill>
              <a:srgbClr val="000000">
                <a:alpha val="34901"/>
              </a:srgbClr>
            </a:solidFill>
            <a:ln w="19050">
              <a:noFill/>
            </a:ln>
          </p:spPr>
          <p:txBody>
            <a:bodyPr lIns="90000" tIns="46800" rIns="90000" bIns="4680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buChar char="•"/>
              </a:pPr>
              <a:r>
                <a:rPr lang="zh-CN" altLang="en-US" sz="1800">
                  <a:ea typeface="新宋体" panose="02010609030101010101" charset="-122"/>
                </a:rPr>
                <a:t>及时生产方式的看板</a:t>
              </a:r>
              <a:r>
                <a:rPr lang="zh-CN" altLang="en-US" sz="1800">
                  <a:solidFill>
                    <a:srgbClr val="FF0000"/>
                  </a:solidFill>
                  <a:ea typeface="新宋体" panose="02010609030101010101" charset="-122"/>
                </a:rPr>
                <a:t>旨在传达信息：“何物，何时，生产多少数量，以何方式生产、搬运”。</a:t>
              </a:r>
              <a:r>
                <a:rPr lang="zh-CN" altLang="en-US" sz="1800">
                  <a:ea typeface="新宋体" panose="02010609030101010101" charset="-122"/>
                </a:rPr>
                <a:t>其信息包括：零件号码、品名、制造编号、容器形式、容器容量、发出看板编号、移往地点、零件外观等。</a:t>
              </a:r>
              <a:endParaRPr lang="zh-CN" altLang="en-US" sz="1800">
                <a:ea typeface="新宋体" panose="02010609030101010101" charset="-122"/>
              </a:endParaRPr>
            </a:p>
          </p:txBody>
        </p:sp>
      </p:grpSp>
      <p:grpSp>
        <p:nvGrpSpPr>
          <p:cNvPr id="2429" name="组合 2428"/>
          <p:cNvGrpSpPr/>
          <p:nvPr/>
        </p:nvGrpSpPr>
        <p:grpSpPr>
          <a:xfrm>
            <a:off x="395288" y="1700213"/>
            <a:ext cx="6354762" cy="1820862"/>
            <a:chOff x="347" y="887"/>
            <a:chExt cx="4112" cy="1404"/>
          </a:xfrm>
        </p:grpSpPr>
        <p:sp>
          <p:nvSpPr>
            <p:cNvPr id="2430" name="AutoShape 31"/>
            <p:cNvSpPr/>
            <p:nvPr/>
          </p:nvSpPr>
          <p:spPr>
            <a:xfrm>
              <a:off x="347" y="1941"/>
              <a:ext cx="4112" cy="350"/>
            </a:xfrm>
            <a:gradFill rotWithShape="1">
              <a:gsLst>
                <a:gs pos="0">
                  <a:srgbClr val="0099FF">
                    <a:alpha val="0"/>
                  </a:srgbClr>
                </a:gs>
                <a:gs pos="100000">
                  <a:srgbClr val="FFFFFF"/>
                </a:gs>
              </a:gsLst>
              <a:lin ang="5400000"/>
            </a:gradFill>
            <a:ln w="12700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31" name="AutoShape 32"/>
            <p:cNvSpPr/>
            <p:nvPr/>
          </p:nvSpPr>
          <p:spPr>
            <a:xfrm>
              <a:off x="347" y="1240"/>
              <a:ext cx="4112" cy="1051"/>
            </a:xfrm>
            <a:gradFill rotWithShape="1">
              <a:gsLst>
                <a:gs pos="0">
                  <a:srgbClr val="0099FF">
                    <a:alpha val="0"/>
                  </a:srgbClr>
                </a:gs>
                <a:gs pos="100000">
                  <a:srgbClr val="FFFFFF"/>
                </a:gs>
              </a:gsLst>
              <a:lin ang="5400000"/>
            </a:gradFill>
            <a:ln w="12700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32" name="AutoShape 33"/>
            <p:cNvSpPr/>
            <p:nvPr/>
          </p:nvSpPr>
          <p:spPr>
            <a:xfrm>
              <a:off x="391" y="1210"/>
              <a:ext cx="4024" cy="1050"/>
            </a:xfrm>
            <a:gradFill rotWithShape="1">
              <a:gsLst>
                <a:gs pos="0">
                  <a:srgbClr val="000000">
                    <a:alpha val="0"/>
                  </a:srgbClr>
                </a:gs>
                <a:gs pos="100000">
                  <a:srgbClr val="CC3399"/>
                </a:gs>
              </a:gsLst>
              <a:lin ang="5400000"/>
            </a:gradFill>
            <a:ln w="12700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33" name="AutoShape 34"/>
            <p:cNvSpPr/>
            <p:nvPr/>
          </p:nvSpPr>
          <p:spPr>
            <a:xfrm>
              <a:off x="1073" y="887"/>
              <a:ext cx="3040" cy="1329"/>
            </a:xfrm>
            <a:prstGeom prst="roundRect">
              <a:avLst>
                <a:gd name="adj" fmla="val 11472"/>
              </a:avLst>
            </a:prstGeom>
            <a:solidFill>
              <a:srgbClr val="000000">
                <a:alpha val="34901"/>
              </a:srgbClr>
            </a:solidFill>
            <a:ln w="19050">
              <a:noFill/>
            </a:ln>
          </p:spPr>
          <p:txBody>
            <a:bodyPr lIns="90000" tIns="46800" rIns="90000" bIns="4680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buChar char="•"/>
              </a:pPr>
              <a:r>
                <a:rPr lang="zh-CN" altLang="en-US" sz="1800">
                  <a:ea typeface="新宋体" panose="02010609030101010101" charset="-122"/>
                </a:rPr>
                <a:t>看板管理，指</a:t>
              </a:r>
              <a:r>
                <a:rPr lang="zh-CN" altLang="en-US" sz="1800">
                  <a:solidFill>
                    <a:srgbClr val="FF0000"/>
                  </a:solidFill>
                  <a:ea typeface="新宋体" panose="02010609030101010101" charset="-122"/>
                </a:rPr>
                <a:t>为了达到及时生产（</a:t>
              </a:r>
              <a:r>
                <a:rPr lang="en-US" altLang="zh-CN" sz="1800">
                  <a:solidFill>
                    <a:srgbClr val="FF0000"/>
                  </a:solidFill>
                  <a:ea typeface="新宋体" panose="02010609030101010101" charset="-122"/>
                </a:rPr>
                <a:t>JIT</a:t>
              </a:r>
              <a:r>
                <a:rPr lang="zh-CN" altLang="en-US" sz="1800">
                  <a:solidFill>
                    <a:srgbClr val="FF0000"/>
                  </a:solidFill>
                  <a:ea typeface="新宋体" panose="02010609030101010101" charset="-122"/>
                </a:rPr>
                <a:t>）方式控制现场生   产流程的工具</a:t>
              </a:r>
              <a:r>
                <a:rPr lang="zh-CN" altLang="en-US" sz="1800">
                  <a:ea typeface="新宋体" panose="02010609030101010101" charset="-122"/>
                </a:rPr>
                <a:t>。及时生产方式中的</a:t>
              </a:r>
              <a:r>
                <a:rPr lang="zh-CN" altLang="en-US" sz="1800">
                  <a:solidFill>
                    <a:srgbClr val="FF0000"/>
                  </a:solidFill>
                  <a:ea typeface="新宋体" panose="02010609030101010101" charset="-122"/>
                </a:rPr>
                <a:t>拉式（</a:t>
              </a:r>
              <a:r>
                <a:rPr lang="en-US" altLang="zh-CN" sz="1800">
                  <a:solidFill>
                    <a:srgbClr val="FF0000"/>
                  </a:solidFill>
                  <a:ea typeface="新宋体" panose="02010609030101010101" charset="-122"/>
                </a:rPr>
                <a:t>Push</a:t>
              </a:r>
              <a:r>
                <a:rPr lang="zh-CN" altLang="en-US" sz="1800">
                  <a:solidFill>
                    <a:srgbClr val="FF0000"/>
                  </a:solidFill>
                  <a:ea typeface="新宋体" panose="02010609030101010101" charset="-122"/>
                </a:rPr>
                <a:t>）生产系统</a:t>
              </a:r>
              <a:r>
                <a:rPr lang="zh-CN" altLang="en-US" sz="1800">
                  <a:ea typeface="新宋体" panose="02010609030101010101" charset="-122"/>
                </a:rPr>
                <a:t>可以使信息的流程缩短，并配合定量、固定装货容器等方式，而使生产过程中的物料流动顺畅。</a:t>
              </a:r>
              <a:endParaRPr lang="zh-CN" altLang="en-US" sz="1800">
                <a:ea typeface="新宋体" panose="02010609030101010101" charset="-122"/>
              </a:endParaRPr>
            </a:p>
          </p:txBody>
        </p:sp>
      </p:grpSp>
      <p:sp>
        <p:nvSpPr>
          <p:cNvPr id="2434" name="Freeform 35"/>
          <p:cNvSpPr/>
          <p:nvPr/>
        </p:nvSpPr>
        <p:spPr>
          <a:xfrm rot="-5400000" flipV="1">
            <a:off x="6234113" y="3252788"/>
            <a:ext cx="981075" cy="1355725"/>
          </a:xfrm>
          <a:solidFill>
            <a:srgbClr val="FF9900"/>
          </a:solidFill>
          <a:ln w="9525" cap="flat" cmpd="sng">
            <a:prstDash val="solid"/>
            <a:headEnd type="none" w="med" len="med"/>
            <a:tailEnd type="none" w="med" len="med"/>
          </a:ln>
          <a:scene3d>
            <a:camera prst="legacyObliqueLeft">
              <a:rot lat="0" lon="0" rev="0"/>
            </a:camera>
            <a:lightRig rig="legacyFlat1" dir="t"/>
          </a:scene3d>
          <a:sp3d extrusionH="74600" prstMaterial="legacyMatte">
            <a:bevelT w="13500" h="13500" prst="angle"/>
            <a:bevelB w="13500" h="13500" prst="angle"/>
            <a:extrusionClr>
              <a:srgbClr val="FF9900"/>
            </a:extrusionClr>
          </a:sp3d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3200" b="1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35" name="组合 2434"/>
          <p:cNvGrpSpPr/>
          <p:nvPr/>
        </p:nvGrpSpPr>
        <p:grpSpPr>
          <a:xfrm>
            <a:off x="7512050" y="2420938"/>
            <a:ext cx="701675" cy="3213100"/>
            <a:chOff x="4812" y="1236"/>
            <a:chExt cx="454" cy="2314"/>
          </a:xfrm>
        </p:grpSpPr>
        <p:grpSp>
          <p:nvGrpSpPr>
            <p:cNvPr id="2436" name="组合 2435"/>
            <p:cNvGrpSpPr/>
            <p:nvPr/>
          </p:nvGrpSpPr>
          <p:grpSpPr>
            <a:xfrm rot="5400000" flipV="1">
              <a:off x="3882" y="2166"/>
              <a:ext cx="2314" cy="454"/>
              <a:chOff x="1701" y="935"/>
              <a:chExt cx="2314" cy="454"/>
            </a:xfrm>
          </p:grpSpPr>
          <p:sp>
            <p:nvSpPr>
              <p:cNvPr id="2437" name="AutoShape 38"/>
              <p:cNvSpPr/>
              <p:nvPr/>
            </p:nvSpPr>
            <p:spPr>
              <a:xfrm>
                <a:off x="1701" y="952"/>
                <a:ext cx="2312" cy="416"/>
              </a:xfrm>
              <a:prstGeom prst="roundRect">
                <a:avLst>
                  <a:gd name="adj" fmla="val 16667"/>
                </a:avLst>
              </a:prstGeom>
              <a:solidFill>
                <a:srgbClr val="FF9900"/>
              </a:solidFill>
              <a:ln w="9525">
                <a:noFill/>
              </a:ln>
              <a:effectLst>
                <a:outerShdw dist="35921" dir="2699999" algn="ctr" rotWithShape="0">
                  <a:schemeClr val="tx1">
                    <a:alpha val="50000"/>
                  </a:schemeClr>
                </a:outerShdw>
              </a:effectLst>
            </p:spPr>
            <p:txBody>
              <a:bodyPr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438" name="AutoShape 39"/>
              <p:cNvSpPr/>
              <p:nvPr/>
            </p:nvSpPr>
            <p:spPr>
              <a:xfrm>
                <a:off x="1735" y="954"/>
                <a:ext cx="2253" cy="416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FFFFFF"/>
                  </a:gs>
                  <a:gs pos="100000">
                    <a:srgbClr val="767676">
                      <a:alpha val="0"/>
                    </a:srgbClr>
                  </a:gs>
                </a:gsLst>
                <a:lin ang="2700000"/>
              </a:gradFill>
              <a:ln w="9525">
                <a:noFill/>
              </a:ln>
            </p:spPr>
            <p:txBody>
              <a:bodyPr anchor="ctr" anchorCtr="0"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  <p:sp>
            <p:nvSpPr>
              <p:cNvPr id="2439" name="AutoShape 40"/>
              <p:cNvSpPr/>
              <p:nvPr/>
            </p:nvSpPr>
            <p:spPr>
              <a:xfrm>
                <a:off x="1746" y="954"/>
                <a:ext cx="2234" cy="416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76762F">
                      <a:alpha val="0"/>
                    </a:srgbClr>
                  </a:gs>
                  <a:gs pos="100000">
                    <a:srgbClr val="FFFF66"/>
                  </a:gs>
                </a:gsLst>
                <a:lin ang="5400000"/>
              </a:gradFill>
              <a:ln w="9525">
                <a:noFill/>
              </a:ln>
            </p:spPr>
            <p:txBody>
              <a:bodyPr anchor="ctr" anchorCtr="0"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 lang="zh-CN" altLang="en-US">
                  <a:ea typeface="新宋体" panose="02010609030101010101" charset="-122"/>
                </a:endParaRPr>
              </a:p>
            </p:txBody>
          </p:sp>
        </p:grpSp>
        <p:sp>
          <p:nvSpPr>
            <p:cNvPr id="2440" name="Text Box 41"/>
            <p:cNvSpPr/>
            <p:nvPr/>
          </p:nvSpPr>
          <p:spPr>
            <a:xfrm>
              <a:off x="4939" y="1500"/>
              <a:ext cx="217" cy="1784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 lIns="0" tIns="0" rIns="0" bIns="0" anchor="ctr" anchorCtr="1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200">
                  <a:ea typeface="新宋体" panose="02010609030101010101" charset="-122"/>
                </a:rPr>
                <a:t>完成精益供应链</a:t>
              </a:r>
              <a:endParaRPr lang="zh-CN" altLang="en-US" sz="2200">
                <a:ea typeface="新宋体" panose="02010609030101010101" charset="-122"/>
              </a:endParaRPr>
            </a:p>
          </p:txBody>
        </p:sp>
      </p:grpSp>
      <p:grpSp>
        <p:nvGrpSpPr>
          <p:cNvPr id="2441" name="组合 2440"/>
          <p:cNvGrpSpPr/>
          <p:nvPr/>
        </p:nvGrpSpPr>
        <p:grpSpPr>
          <a:xfrm>
            <a:off x="423863" y="3425825"/>
            <a:ext cx="6292850" cy="971550"/>
            <a:chOff x="392" y="2067"/>
            <a:chExt cx="4072" cy="749"/>
          </a:xfrm>
        </p:grpSpPr>
        <p:sp>
          <p:nvSpPr>
            <p:cNvPr id="2442" name="Oval 43"/>
            <p:cNvSpPr/>
            <p:nvPr/>
          </p:nvSpPr>
          <p:spPr>
            <a:xfrm>
              <a:off x="3895" y="2072"/>
              <a:ext cx="569" cy="744"/>
            </a:xfrm>
            <a:prstGeom prst="ellipse">
              <a:avLst/>
            </a:prstGeom>
            <a:gradFill rotWithShape="0">
              <a:gsLst>
                <a:gs pos="0">
                  <a:srgbClr val="FFFFFF">
                    <a:alpha val="79999"/>
                  </a:srgbClr>
                </a:gs>
                <a:gs pos="100000">
                  <a:srgbClr val="909090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 w="12700">
              <a:noFill/>
            </a:ln>
          </p:spPr>
          <p:txBody>
            <a:bodyPr wrap="none" lIns="87313" tIns="44450" rIns="87313" bIns="4445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443" name="Oval 44"/>
            <p:cNvSpPr/>
            <p:nvPr/>
          </p:nvSpPr>
          <p:spPr>
            <a:xfrm>
              <a:off x="392" y="2067"/>
              <a:ext cx="569" cy="744"/>
            </a:xfrm>
            <a:prstGeom prst="ellipse">
              <a:avLst/>
            </a:prstGeom>
            <a:gradFill rotWithShape="0">
              <a:gsLst>
                <a:gs pos="0">
                  <a:srgbClr val="FFFFFF">
                    <a:alpha val="79999"/>
                  </a:srgbClr>
                </a:gs>
                <a:gs pos="100000">
                  <a:srgbClr val="909090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 w="12700">
              <a:noFill/>
            </a:ln>
          </p:spPr>
          <p:txBody>
            <a:bodyPr wrap="none" lIns="87313" tIns="44450" rIns="87313" bIns="4445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444" name="Rectangle 45"/>
            <p:cNvSpPr/>
            <p:nvPr/>
          </p:nvSpPr>
          <p:spPr>
            <a:xfrm>
              <a:off x="638" y="2261"/>
              <a:ext cx="3586" cy="366"/>
            </a:xfrm>
            <a:prstGeom prst="rect">
              <a:avLst/>
            </a:prstGeom>
            <a:gradFill rotWithShape="1">
              <a:gsLst>
                <a:gs pos="0">
                  <a:srgbClr val="282828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282828"/>
                </a:gs>
              </a:gsLst>
              <a:lin ang="5400000"/>
            </a:gradFill>
            <a:ln w="12700">
              <a:noFill/>
            </a:ln>
          </p:spPr>
          <p:txBody>
            <a:bodyPr wrap="none" lIns="87313" tIns="44450" rIns="87313" bIns="4445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445" name="AutoShape 46"/>
            <p:cNvSpPr/>
            <p:nvPr/>
          </p:nvSpPr>
          <p:spPr>
            <a:xfrm>
              <a:off x="1420" y="2206"/>
              <a:ext cx="2694" cy="500"/>
            </a:xfrm>
            <a:prstGeom prst="roundRect">
              <a:avLst>
                <a:gd name="adj" fmla="val 18051"/>
              </a:avLst>
            </a:prstGeom>
            <a:gradFill rotWithShape="1">
              <a:gsLst>
                <a:gs pos="0">
                  <a:srgbClr val="000000">
                    <a:alpha val="79999"/>
                  </a:srgbClr>
                </a:gs>
                <a:gs pos="50000">
                  <a:srgbClr val="FFFFCC">
                    <a:alpha val="79999"/>
                  </a:srgbClr>
                </a:gs>
                <a:gs pos="100000">
                  <a:srgbClr val="000000">
                    <a:alpha val="79999"/>
                  </a:srgbClr>
                </a:gs>
              </a:gsLst>
              <a:lin ang="5400000"/>
            </a:gradFill>
            <a:ln w="9525">
              <a:noFill/>
            </a:ln>
          </p:spPr>
          <p:txBody>
            <a:bodyPr anchor="ctr" anchorCtr="0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446" name="AutoShape 47"/>
            <p:cNvSpPr/>
            <p:nvPr/>
          </p:nvSpPr>
          <p:spPr>
            <a:xfrm>
              <a:off x="1561" y="2208"/>
              <a:ext cx="2431" cy="497"/>
            </a:xfrm>
            <a:prstGeom prst="roundRect">
              <a:avLst>
                <a:gd name="adj" fmla="val 17301"/>
              </a:avLst>
            </a:prstGeom>
            <a:gradFill rotWithShape="1">
              <a:gsLst>
                <a:gs pos="0">
                  <a:srgbClr val="FFFF99"/>
                </a:gs>
                <a:gs pos="100000">
                  <a:srgbClr val="FFFFFF"/>
                </a:gs>
              </a:gsLst>
              <a:lin ang="5400000"/>
            </a:gradFill>
            <a:ln w="9525">
              <a:noFill/>
            </a:ln>
          </p:spPr>
          <p:txBody>
            <a:bodyPr anchor="ctr" anchorCtr="0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447" name="Rectangle 48"/>
            <p:cNvSpPr/>
            <p:nvPr/>
          </p:nvSpPr>
          <p:spPr>
            <a:xfrm>
              <a:off x="2121" y="2331"/>
              <a:ext cx="1357" cy="25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0" tIns="0" rIns="0" bIns="0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latinLnBrk="1"/>
              <a:r>
                <a:rPr lang="zh-CN" altLang="en-US" sz="2200">
                  <a:solidFill>
                    <a:srgbClr val="660033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什么是看板管理</a:t>
              </a:r>
              <a:r>
                <a:rPr lang="ko-KR" altLang="en-US" sz="2200">
                  <a:solidFill>
                    <a:srgbClr val="660033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 </a:t>
              </a:r>
              <a:endParaRPr lang="ko-KR" altLang="en-US" sz="2200">
                <a:solidFill>
                  <a:srgbClr val="660033"/>
                </a:solidFill>
                <a:latin typeface="黑体" panose="02010609060101010101" pitchFamily="49" charset="-122"/>
                <a:ea typeface="新宋体" panose="02010609030101010101" charset="-122"/>
              </a:endParaRPr>
            </a:p>
          </p:txBody>
        </p:sp>
        <p:sp>
          <p:nvSpPr>
            <p:cNvPr id="2448" name="Rectangle 49"/>
            <p:cNvSpPr/>
            <p:nvPr/>
          </p:nvSpPr>
          <p:spPr>
            <a:xfrm>
              <a:off x="730" y="2258"/>
              <a:ext cx="198" cy="392"/>
            </a:xfrm>
            <a:prstGeom prst="rect">
              <a:avLst/>
            </a:prstGeom>
            <a:gradFill rotWithShape="1">
              <a:gsLst>
                <a:gs pos="0">
                  <a:srgbClr val="FF6600"/>
                </a:gs>
                <a:gs pos="100000">
                  <a:srgbClr val="6699FF"/>
                </a:gs>
              </a:gsLst>
              <a:lin ang="5400000"/>
            </a:gradFill>
            <a:ln w="12700">
              <a:noFill/>
            </a:ln>
          </p:spPr>
          <p:txBody>
            <a:bodyPr wrap="none" lIns="87313" tIns="44450" rIns="87313" bIns="4445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</p:grpSp>
      <p:grpSp>
        <p:nvGrpSpPr>
          <p:cNvPr id="2449" name="组合 2448"/>
          <p:cNvGrpSpPr/>
          <p:nvPr/>
        </p:nvGrpSpPr>
        <p:grpSpPr>
          <a:xfrm>
            <a:off x="804863" y="2133600"/>
            <a:ext cx="608012" cy="1381125"/>
            <a:chOff x="605" y="1222"/>
            <a:chExt cx="393" cy="1065"/>
          </a:xfrm>
        </p:grpSpPr>
        <p:sp>
          <p:nvSpPr>
            <p:cNvPr id="2450" name="AutoShape 51"/>
            <p:cNvSpPr/>
            <p:nvPr/>
          </p:nvSpPr>
          <p:spPr>
            <a:xfrm>
              <a:off x="605" y="1222"/>
              <a:ext cx="393" cy="1065"/>
            </a:xfrm>
            <a:prstGeom prst="upArrow">
              <a:avLst>
                <a:gd name="adj1" fmla="val 50000"/>
                <a:gd name="adj2" fmla="val 163699"/>
              </a:avLst>
            </a:prstGeom>
            <a:gradFill rotWithShape="1">
              <a:gsLst>
                <a:gs pos="0">
                  <a:srgbClr val="FFFF00"/>
                </a:gs>
                <a:gs pos="100000">
                  <a:srgbClr val="FF6600"/>
                </a:gs>
              </a:gsLst>
              <a:lin ang="5400000"/>
            </a:gradFill>
            <a:ln w="9525" cap="flat" cmpd="sng">
              <a:prstDash val="solid"/>
              <a:miter/>
              <a:headEnd type="none" w="med" len="med"/>
              <a:tailEnd type="none" w="med" len="med"/>
            </a:ln>
            <a:scene3d>
              <a:camera prst="legacyObliqueTopLeft">
                <a:rot lat="0" lon="0" rev="0"/>
              </a:camera>
              <a:lightRig rig="legacyFlat3" dir="b"/>
            </a:scene3d>
            <a:sp3d extrusionH="176200" prstMaterial="legacyMatte">
              <a:bevelT w="13500" h="13500" prst="angle"/>
              <a:bevelB w="13500" h="13500" prst="angle"/>
              <a:extrusionClr>
                <a:srgbClr val="FFFF00"/>
              </a:extrusionClr>
            </a:sp3d>
          </p:spPr>
          <p:txBody>
            <a:bodyPr wrap="none" lIns="87313" tIns="44450" rIns="87313" bIns="44450" anchor="ctr" anchorCtr="0">
              <a:flatTx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451" name="Text Box 52"/>
            <p:cNvSpPr/>
            <p:nvPr/>
          </p:nvSpPr>
          <p:spPr>
            <a:xfrm>
              <a:off x="623" y="1604"/>
              <a:ext cx="355" cy="538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 lIns="0" tIns="0" rIns="0" bIns="0" anchor="ctr" anchorCtr="1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lnSpc>
                  <a:spcPct val="90000"/>
                </a:lnSpc>
              </a:pPr>
              <a:r>
                <a:rPr lang="zh-CN" altLang="en-US" sz="2000">
                  <a:ea typeface="新宋体" panose="02010609030101010101" charset="-122"/>
                </a:rPr>
                <a:t>分析一</a:t>
              </a:r>
              <a:endParaRPr lang="zh-CN" altLang="en-US" sz="2000">
                <a:ea typeface="新宋体" panose="02010609030101010101" charset="-122"/>
              </a:endParaRPr>
            </a:p>
          </p:txBody>
        </p:sp>
      </p:grpSp>
      <p:grpSp>
        <p:nvGrpSpPr>
          <p:cNvPr id="2452" name="组合 2451"/>
          <p:cNvGrpSpPr/>
          <p:nvPr/>
        </p:nvGrpSpPr>
        <p:grpSpPr>
          <a:xfrm>
            <a:off x="806450" y="4419600"/>
            <a:ext cx="606425" cy="1381125"/>
            <a:chOff x="606" y="2662"/>
            <a:chExt cx="392" cy="1065"/>
          </a:xfrm>
        </p:grpSpPr>
        <p:sp>
          <p:nvSpPr>
            <p:cNvPr id="2453" name="AutoShape 54"/>
            <p:cNvSpPr/>
            <p:nvPr/>
          </p:nvSpPr>
          <p:spPr>
            <a:xfrm>
              <a:off x="606" y="2662"/>
              <a:ext cx="392" cy="1065"/>
            </a:xfrm>
            <a:prstGeom prst="downArrow">
              <a:avLst>
                <a:gd name="adj1" fmla="val 50000"/>
                <a:gd name="adj2" fmla="val 164104"/>
              </a:avLst>
            </a:prstGeom>
            <a:gradFill rotWithShape="0">
              <a:gsLst>
                <a:gs pos="0">
                  <a:srgbClr val="6699FF"/>
                </a:gs>
                <a:gs pos="100000">
                  <a:srgbClr val="33CC33"/>
                </a:gs>
              </a:gsLst>
              <a:lin ang="5400000"/>
            </a:gradFill>
            <a:ln w="9525" cap="flat" cmpd="sng">
              <a:prstDash val="solid"/>
              <a:miter/>
              <a:headEnd type="none" w="med" len="med"/>
              <a:tailEnd type="none" w="med" len="med"/>
            </a:ln>
            <a:scene3d>
              <a:camera prst="legacyObliqueBottom">
                <a:rot lat="0" lon="0" rev="0"/>
              </a:camera>
              <a:lightRig rig="legacyFlat3" dir="b"/>
            </a:scene3d>
            <a:sp3d extrusionH="176200" prstMaterial="legacyMatte">
              <a:bevelT w="13500" h="13500" prst="angle"/>
              <a:bevelB w="13500" h="13500" prst="angle"/>
              <a:extrusionClr>
                <a:srgbClr val="6699FF"/>
              </a:extrusionClr>
            </a:sp3d>
          </p:spPr>
          <p:txBody>
            <a:bodyPr wrap="none" lIns="87313" tIns="44450" rIns="87313" bIns="44450" anchor="ctr" anchorCtr="0">
              <a:flatTx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新宋体" panose="02010609030101010101" charset="-122"/>
              </a:endParaRPr>
            </a:p>
          </p:txBody>
        </p:sp>
        <p:sp>
          <p:nvSpPr>
            <p:cNvPr id="2454" name="Text Box 55"/>
            <p:cNvSpPr/>
            <p:nvPr/>
          </p:nvSpPr>
          <p:spPr>
            <a:xfrm>
              <a:off x="623" y="2817"/>
              <a:ext cx="355" cy="537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 lIns="0" tIns="0" rIns="0" bIns="0" anchor="ctr" anchorCtr="1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>
                <a:lnSpc>
                  <a:spcPct val="90000"/>
                </a:lnSpc>
              </a:pPr>
              <a:r>
                <a:rPr lang="zh-CN" altLang="en-US" sz="2000">
                  <a:ea typeface="新宋体" panose="02010609030101010101" charset="-122"/>
                </a:rPr>
                <a:t>分析二</a:t>
              </a:r>
              <a:endParaRPr lang="zh-CN" altLang="en-US" sz="2000">
                <a:ea typeface="新宋体" panose="02010609030101010101" charset="-122"/>
              </a:endParaRPr>
            </a:p>
          </p:txBody>
        </p:sp>
      </p:grp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/>
                                        <p:tgtEl>
                                          <p:spTgt spid="2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11" dur="1000"/>
                                        <p:tgtEl>
                                          <p:spTgt spid="2416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1000"/>
                                        <p:tgtEl>
                                          <p:spTgt spid="2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4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20" dur="1000"/>
                                        <p:tgtEl>
                                          <p:spTgt spid="2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4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 additive="base">
                                        <p:cTn id="23" dur="500"/>
                                        <p:tgtEl>
                                          <p:spTgt spid="2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8" dur="500"/>
                                        <p:tgtEl>
                                          <p:spTgt spid="2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31" dur="500"/>
                                        <p:tgtEl>
                                          <p:spTgt spid="2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36" dur="500"/>
                                        <p:tgtEl>
                                          <p:spTgt spid="2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39" dur="500"/>
                                        <p:tgtEl>
                                          <p:spTgt spid="2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44" dur="500"/>
                                        <p:tgtEl>
                                          <p:spTgt spid="2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47" dur="500"/>
                                        <p:tgtEl>
                                          <p:spTgt spid="2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13</a:t>
            </a:fld>
            <a:endParaRPr lang="zh-CN" altLang="en-US" sz="1000" u="none">
              <a:solidFill>
                <a:schemeClr val="bg1"/>
              </a:solidFill>
              <a:latin typeface="Verdana" panose="020b0604030504040204" pitchFamily="34" charset="0"/>
              <a:ea typeface="Arial"/>
            </a:endParaRPr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完整编辑ppt</a:t>
            </a:r>
            <a:endParaRPr lang="en-US" altLang="zh-CN" sz="1400" u="none">
              <a:solidFill>
                <a:schemeClr val="bg1"/>
              </a:solidFill>
              <a:latin typeface="Verdana"/>
              <a:ea typeface="Arial"/>
            </a:endParaRPr>
          </a:p>
        </p:txBody>
      </p:sp>
      <p:grpSp>
        <p:nvGrpSpPr>
          <p:cNvPr id="2457" name="组合 2456"/>
          <p:cNvGrpSpPr/>
          <p:nvPr/>
        </p:nvGrpSpPr>
        <p:grpSpPr>
          <a:xfrm>
            <a:off x="179388" y="1628775"/>
            <a:ext cx="9072562" cy="4656138"/>
            <a:chOff x="45" y="1162"/>
            <a:chExt cx="5715" cy="2933"/>
          </a:xfrm>
        </p:grpSpPr>
        <p:sp>
          <p:nvSpPr>
            <p:cNvPr id="2458" name="Text Box 42"/>
            <p:cNvSpPr/>
            <p:nvPr/>
          </p:nvSpPr>
          <p:spPr>
            <a:xfrm>
              <a:off x="3625" y="1385"/>
              <a:ext cx="2135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>
                <a:spcBef>
                  <a:spcPct val="50000"/>
                </a:spcBef>
              </a:pPr>
              <a:r>
                <a:rPr lang="zh-CN" altLang="en-US" sz="1800" b="0">
                  <a:ea typeface="新宋体" panose="02010609030101010101" charset="-122"/>
                </a:rPr>
                <a:t>（适用于批量生产以外的生产）</a:t>
              </a:r>
              <a:endParaRPr lang="zh-CN" altLang="en-US" sz="1800" b="0">
                <a:ea typeface="新宋体" panose="02010609030101010101" charset="-122"/>
              </a:endParaRPr>
            </a:p>
          </p:txBody>
        </p:sp>
        <p:sp>
          <p:nvSpPr>
            <p:cNvPr id="2459" name="Text Box 43"/>
            <p:cNvSpPr/>
            <p:nvPr/>
          </p:nvSpPr>
          <p:spPr>
            <a:xfrm>
              <a:off x="3647" y="2201"/>
              <a:ext cx="1682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>
                <a:spcBef>
                  <a:spcPct val="50000"/>
                </a:spcBef>
              </a:pPr>
              <a:r>
                <a:rPr lang="zh-CN" altLang="en-US" sz="1800" b="0">
                  <a:ea typeface="新宋体" panose="02010609030101010101" charset="-122"/>
                </a:rPr>
                <a:t>（适用于批量生产）</a:t>
              </a:r>
              <a:endParaRPr lang="zh-CN" altLang="en-US" sz="1800" b="0">
                <a:ea typeface="新宋体" panose="02010609030101010101" charset="-122"/>
              </a:endParaRPr>
            </a:p>
          </p:txBody>
        </p:sp>
        <p:cxnSp>
          <p:nvCxnSpPr>
            <p:cNvPr id="2460" name="Line 44"/>
            <p:cNvCxnSpPr/>
            <p:nvPr/>
          </p:nvCxnSpPr>
          <p:spPr>
            <a:xfrm>
              <a:off x="749" y="2613"/>
              <a:ext cx="318" cy="0"/>
            </a:xfrm>
            <a:prstGeom prst="line">
              <a:avLst/>
            </a:prstGeom>
            <a:ln w="317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461" name="Line 45"/>
            <p:cNvCxnSpPr/>
            <p:nvPr/>
          </p:nvCxnSpPr>
          <p:spPr>
            <a:xfrm flipH="1">
              <a:off x="1067" y="1796"/>
              <a:ext cx="0" cy="1679"/>
            </a:xfrm>
            <a:prstGeom prst="line">
              <a:avLst/>
            </a:prstGeom>
            <a:ln w="317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462" name="Line 46"/>
            <p:cNvCxnSpPr/>
            <p:nvPr/>
          </p:nvCxnSpPr>
          <p:spPr>
            <a:xfrm>
              <a:off x="1067" y="1796"/>
              <a:ext cx="318" cy="0"/>
            </a:xfrm>
            <a:prstGeom prst="line">
              <a:avLst/>
            </a:prstGeom>
            <a:ln w="317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463" name="Line 47"/>
            <p:cNvCxnSpPr/>
            <p:nvPr/>
          </p:nvCxnSpPr>
          <p:spPr>
            <a:xfrm>
              <a:off x="1067" y="3474"/>
              <a:ext cx="318" cy="0"/>
            </a:xfrm>
            <a:prstGeom prst="line">
              <a:avLst/>
            </a:prstGeom>
            <a:ln w="317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464" name="Line 48"/>
            <p:cNvCxnSpPr/>
            <p:nvPr/>
          </p:nvCxnSpPr>
          <p:spPr>
            <a:xfrm>
              <a:off x="2427" y="1796"/>
              <a:ext cx="318" cy="0"/>
            </a:xfrm>
            <a:prstGeom prst="line">
              <a:avLst/>
            </a:prstGeom>
            <a:ln w="317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465" name="Line 49"/>
            <p:cNvCxnSpPr/>
            <p:nvPr/>
          </p:nvCxnSpPr>
          <p:spPr>
            <a:xfrm flipH="1">
              <a:off x="2745" y="1297"/>
              <a:ext cx="0" cy="1043"/>
            </a:xfrm>
            <a:prstGeom prst="line">
              <a:avLst/>
            </a:prstGeom>
            <a:ln w="317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466" name="Line 50"/>
            <p:cNvCxnSpPr/>
            <p:nvPr/>
          </p:nvCxnSpPr>
          <p:spPr>
            <a:xfrm>
              <a:off x="2745" y="1297"/>
              <a:ext cx="318" cy="0"/>
            </a:xfrm>
            <a:prstGeom prst="line">
              <a:avLst/>
            </a:prstGeom>
            <a:ln w="317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467" name="Line 51"/>
            <p:cNvCxnSpPr/>
            <p:nvPr/>
          </p:nvCxnSpPr>
          <p:spPr>
            <a:xfrm>
              <a:off x="2744" y="2340"/>
              <a:ext cx="318" cy="0"/>
            </a:xfrm>
            <a:prstGeom prst="line">
              <a:avLst/>
            </a:prstGeom>
            <a:ln w="317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468" name="Line 52"/>
            <p:cNvCxnSpPr/>
            <p:nvPr/>
          </p:nvCxnSpPr>
          <p:spPr>
            <a:xfrm>
              <a:off x="2427" y="3474"/>
              <a:ext cx="318" cy="0"/>
            </a:xfrm>
            <a:prstGeom prst="line">
              <a:avLst/>
            </a:prstGeom>
            <a:ln w="317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469" name="Line 53"/>
            <p:cNvCxnSpPr/>
            <p:nvPr/>
          </p:nvCxnSpPr>
          <p:spPr>
            <a:xfrm flipH="1">
              <a:off x="2745" y="2930"/>
              <a:ext cx="0" cy="1043"/>
            </a:xfrm>
            <a:prstGeom prst="line">
              <a:avLst/>
            </a:prstGeom>
            <a:ln w="317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470" name="Line 54"/>
            <p:cNvCxnSpPr/>
            <p:nvPr/>
          </p:nvCxnSpPr>
          <p:spPr>
            <a:xfrm>
              <a:off x="2745" y="3973"/>
              <a:ext cx="318" cy="0"/>
            </a:xfrm>
            <a:prstGeom prst="line">
              <a:avLst/>
            </a:prstGeom>
            <a:ln w="317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471" name="Line 55"/>
            <p:cNvCxnSpPr/>
            <p:nvPr/>
          </p:nvCxnSpPr>
          <p:spPr>
            <a:xfrm>
              <a:off x="2745" y="2930"/>
              <a:ext cx="318" cy="0"/>
            </a:xfrm>
            <a:prstGeom prst="line">
              <a:avLst/>
            </a:prstGeom>
            <a:ln w="31750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2472" name="组合 2471"/>
            <p:cNvGrpSpPr/>
            <p:nvPr/>
          </p:nvGrpSpPr>
          <p:grpSpPr>
            <a:xfrm>
              <a:off x="45" y="2387"/>
              <a:ext cx="703" cy="411"/>
              <a:chOff x="45" y="2387"/>
              <a:chExt cx="703" cy="411"/>
            </a:xfrm>
          </p:grpSpPr>
          <p:grpSp>
            <p:nvGrpSpPr>
              <p:cNvPr id="2473" name="组合 2472"/>
              <p:cNvGrpSpPr/>
              <p:nvPr/>
            </p:nvGrpSpPr>
            <p:grpSpPr>
              <a:xfrm>
                <a:off x="45" y="2387"/>
                <a:ext cx="703" cy="411"/>
                <a:chOff x="2155" y="986"/>
                <a:chExt cx="1332" cy="607"/>
              </a:xfrm>
            </p:grpSpPr>
            <p:sp>
              <p:nvSpPr>
                <p:cNvPr id="2474" name="AutoShape 58"/>
                <p:cNvSpPr/>
                <p:nvPr/>
              </p:nvSpPr>
              <p:spPr>
                <a:xfrm>
                  <a:off x="2155" y="986"/>
                  <a:ext cx="1332" cy="607"/>
                </a:xfrm>
                <a:prstGeom prst="roundRect">
                  <a:avLst>
                    <a:gd name="adj" fmla="val 13181"/>
                  </a:avLst>
                </a:prstGeom>
                <a:gradFill rotWithShape="1">
                  <a:gsLst>
                    <a:gs pos="0">
                      <a:srgbClr val="1BAFC3"/>
                    </a:gs>
                    <a:gs pos="100000">
                      <a:srgbClr val="0F6470"/>
                    </a:gs>
                  </a:gsLst>
                  <a:lin ang="5400000"/>
                </a:gradFill>
                <a:ln w="9525">
                  <a:noFill/>
                </a:ln>
                <a:effectLst>
                  <a:outerShdw dist="35921" dir="2699999" algn="ctr" rotWithShape="0">
                    <a:srgbClr val="1C1C1C"/>
                  </a:outerShdw>
                </a:effectLst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pic>
              <p:nvPicPr>
                <p:cNvPr id="2475" name="Picture 59" descr="high_line01"/>
                <p:cNvPicPr>
                  <a:picLocks noChangeAspect="1"/>
                </p:cNvPicPr>
                <p:nvPr/>
              </p:nvPicPr>
              <p:blipFill>
                <a:blip r:embed="rId2"/>
                <a:srcRect t="8891" r="58304" b="12320"/>
                <a:stretch>
                  <a:fillRect/>
                </a:stretch>
              </p:blipFill>
              <p:spPr>
                <a:xfrm rot="16200000">
                  <a:off x="2720" y="460"/>
                  <a:ext cx="218" cy="1293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grpSp>
          <p:sp>
            <p:nvSpPr>
              <p:cNvPr id="2476" name="Text Box 60"/>
              <p:cNvSpPr/>
              <p:nvPr/>
            </p:nvSpPr>
            <p:spPr>
              <a:xfrm>
                <a:off x="112" y="2462"/>
                <a:ext cx="500" cy="28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r">
                  <a:spcBef>
                    <a:spcPct val="50000"/>
                  </a:spcBef>
                </a:pPr>
                <a:r>
                  <a:rPr lang="zh-CN" altLang="en-US" sz="2400" b="0">
                    <a:ea typeface="新宋体" panose="02010609030101010101" charset="-122"/>
                  </a:rPr>
                  <a:t>看板</a:t>
                </a:r>
                <a:endParaRPr lang="zh-CN" altLang="en-US" sz="2400" b="0">
                  <a:ea typeface="新宋体" panose="02010609030101010101" charset="-122"/>
                </a:endParaRPr>
              </a:p>
            </p:txBody>
          </p:sp>
        </p:grpSp>
        <p:grpSp>
          <p:nvGrpSpPr>
            <p:cNvPr id="2477" name="组合 2476"/>
            <p:cNvGrpSpPr/>
            <p:nvPr/>
          </p:nvGrpSpPr>
          <p:grpSpPr>
            <a:xfrm>
              <a:off x="1292" y="1616"/>
              <a:ext cx="1282" cy="317"/>
              <a:chOff x="1338" y="1616"/>
              <a:chExt cx="1282" cy="317"/>
            </a:xfrm>
          </p:grpSpPr>
          <p:grpSp>
            <p:nvGrpSpPr>
              <p:cNvPr id="2478" name="组合 2477"/>
              <p:cNvGrpSpPr/>
              <p:nvPr/>
            </p:nvGrpSpPr>
            <p:grpSpPr>
              <a:xfrm>
                <a:off x="1338" y="1616"/>
                <a:ext cx="1282" cy="317"/>
                <a:chOff x="602" y="1625"/>
                <a:chExt cx="1096" cy="210"/>
              </a:xfrm>
            </p:grpSpPr>
            <p:sp>
              <p:nvSpPr>
                <p:cNvPr id="2479" name="AutoShape 63"/>
                <p:cNvSpPr/>
                <p:nvPr/>
              </p:nvSpPr>
              <p:spPr>
                <a:xfrm>
                  <a:off x="602" y="1625"/>
                  <a:ext cx="1094" cy="210"/>
                </a:xfrm>
                <a:prstGeom prst="roundRect">
                  <a:avLst>
                    <a:gd name="adj" fmla="val 41602"/>
                  </a:avLst>
                </a:prstGeom>
                <a:gradFill rotWithShape="1">
                  <a:gsLst>
                    <a:gs pos="0">
                      <a:srgbClr val="98BF1D"/>
                    </a:gs>
                    <a:gs pos="100000">
                      <a:srgbClr val="576D11"/>
                    </a:gs>
                  </a:gsLst>
                  <a:lin ang="5400000"/>
                </a:gradFill>
                <a:ln w="9525">
                  <a:noFill/>
                </a:ln>
                <a:effectLst>
                  <a:outerShdw dist="35921" dir="2699999" algn="ctr" rotWithShape="0">
                    <a:srgbClr val="1C1C1C"/>
                  </a:outerShdw>
                </a:effectLst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grpSp>
              <p:nvGrpSpPr>
                <p:cNvPr id="2480" name="组合 2479"/>
                <p:cNvGrpSpPr/>
                <p:nvPr/>
              </p:nvGrpSpPr>
              <p:grpSpPr>
                <a:xfrm>
                  <a:off x="606" y="1656"/>
                  <a:ext cx="45" cy="163"/>
                  <a:chOff x="1016" y="1768"/>
                  <a:chExt cx="68" cy="198"/>
                </a:xfrm>
              </p:grpSpPr>
              <p:sp>
                <p:nvSpPr>
                  <p:cNvPr id="2481" name="AutoShape 65"/>
                  <p:cNvSpPr/>
                  <p:nvPr/>
                </p:nvSpPr>
                <p:spPr>
                  <a:xfrm rot="-240000" flipV="1">
                    <a:off x="1016" y="1768"/>
                    <a:ext cx="68" cy="198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482" name="AutoShape 66"/>
                  <p:cNvSpPr/>
                  <p:nvPr/>
                </p:nvSpPr>
                <p:spPr>
                  <a:xfrm rot="-240000" flipV="1">
                    <a:off x="1020" y="1783"/>
                    <a:ext cx="42" cy="167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483" name="AutoShape 67"/>
                  <p:cNvSpPr/>
                  <p:nvPr/>
                </p:nvSpPr>
                <p:spPr>
                  <a:xfrm rot="-240000" flipV="1">
                    <a:off x="1018" y="1805"/>
                    <a:ext cx="27" cy="123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</p:grpSp>
            <p:grpSp>
              <p:nvGrpSpPr>
                <p:cNvPr id="2484" name="组合 2483"/>
                <p:cNvGrpSpPr/>
                <p:nvPr/>
              </p:nvGrpSpPr>
              <p:grpSpPr>
                <a:xfrm>
                  <a:off x="1649" y="1654"/>
                  <a:ext cx="49" cy="172"/>
                  <a:chOff x="2619" y="1771"/>
                  <a:chExt cx="68" cy="198"/>
                </a:xfrm>
              </p:grpSpPr>
              <p:sp>
                <p:nvSpPr>
                  <p:cNvPr id="2485" name="AutoShape 69"/>
                  <p:cNvSpPr/>
                  <p:nvPr/>
                </p:nvSpPr>
                <p:spPr>
                  <a:xfrm rot="240000" flipH="1" flipV="1">
                    <a:off x="2619" y="1771"/>
                    <a:ext cx="68" cy="198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486" name="AutoShape 70"/>
                  <p:cNvSpPr/>
                  <p:nvPr/>
                </p:nvSpPr>
                <p:spPr>
                  <a:xfrm rot="240000" flipH="1" flipV="1">
                    <a:off x="2641" y="1786"/>
                    <a:ext cx="42" cy="167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487" name="AutoShape 71"/>
                  <p:cNvSpPr/>
                  <p:nvPr/>
                </p:nvSpPr>
                <p:spPr>
                  <a:xfrm rot="240000" flipH="1" flipV="1">
                    <a:off x="2658" y="1808"/>
                    <a:ext cx="27" cy="123"/>
                  </a:xfrm>
                  <a:prstGeom prst="moon">
                    <a:avLst>
                      <a:gd name="adj" fmla="val 29657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</p:grpSp>
            <p:pic>
              <p:nvPicPr>
                <p:cNvPr id="2488" name="Picture 72" descr="high_line01"/>
                <p:cNvPicPr>
                  <a:picLocks noChangeAspect="1"/>
                </p:cNvPicPr>
                <p:nvPr/>
              </p:nvPicPr>
              <p:blipFill>
                <a:blip r:embed="rId2"/>
                <a:srcRect t="8891" r="58304" b="12320"/>
                <a:stretch>
                  <a:fillRect/>
                </a:stretch>
              </p:blipFill>
              <p:spPr>
                <a:xfrm rot="16200000">
                  <a:off x="1079" y="1194"/>
                  <a:ext cx="130" cy="100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grpSp>
          <p:sp>
            <p:nvSpPr>
              <p:cNvPr id="2489" name="Text Box 73"/>
              <p:cNvSpPr/>
              <p:nvPr/>
            </p:nvSpPr>
            <p:spPr>
              <a:xfrm>
                <a:off x="1381" y="1661"/>
                <a:ext cx="1135" cy="23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r">
                  <a:spcBef>
                    <a:spcPct val="50000"/>
                  </a:spcBef>
                </a:pPr>
                <a:r>
                  <a:rPr lang="zh-CN" altLang="en-US" sz="1800" b="0">
                    <a:ea typeface="新宋体" panose="02010609030101010101" charset="-122"/>
                  </a:rPr>
                  <a:t>生产指示看板</a:t>
                </a:r>
                <a:endParaRPr lang="zh-CN" altLang="en-US" sz="1800" b="0">
                  <a:ea typeface="新宋体" panose="02010609030101010101" charset="-122"/>
                </a:endParaRPr>
              </a:p>
            </p:txBody>
          </p:sp>
        </p:grpSp>
        <p:grpSp>
          <p:nvGrpSpPr>
            <p:cNvPr id="2490" name="组合 2489"/>
            <p:cNvGrpSpPr/>
            <p:nvPr/>
          </p:nvGrpSpPr>
          <p:grpSpPr>
            <a:xfrm>
              <a:off x="1292" y="3294"/>
              <a:ext cx="1282" cy="317"/>
              <a:chOff x="1338" y="1616"/>
              <a:chExt cx="1282" cy="317"/>
            </a:xfrm>
          </p:grpSpPr>
          <p:grpSp>
            <p:nvGrpSpPr>
              <p:cNvPr id="2491" name="组合 2490"/>
              <p:cNvGrpSpPr/>
              <p:nvPr/>
            </p:nvGrpSpPr>
            <p:grpSpPr>
              <a:xfrm>
                <a:off x="1338" y="1616"/>
                <a:ext cx="1282" cy="317"/>
                <a:chOff x="602" y="1625"/>
                <a:chExt cx="1096" cy="210"/>
              </a:xfrm>
            </p:grpSpPr>
            <p:sp>
              <p:nvSpPr>
                <p:cNvPr id="2492" name="AutoShape 76"/>
                <p:cNvSpPr/>
                <p:nvPr/>
              </p:nvSpPr>
              <p:spPr>
                <a:xfrm>
                  <a:off x="602" y="1625"/>
                  <a:ext cx="1094" cy="210"/>
                </a:xfrm>
                <a:prstGeom prst="roundRect">
                  <a:avLst>
                    <a:gd name="adj" fmla="val 41602"/>
                  </a:avLst>
                </a:prstGeom>
                <a:gradFill rotWithShape="1">
                  <a:gsLst>
                    <a:gs pos="0">
                      <a:srgbClr val="98BF1D"/>
                    </a:gs>
                    <a:gs pos="100000">
                      <a:srgbClr val="576D11"/>
                    </a:gs>
                  </a:gsLst>
                  <a:lin ang="5400000"/>
                </a:gradFill>
                <a:ln w="9525">
                  <a:noFill/>
                </a:ln>
                <a:effectLst>
                  <a:outerShdw dist="35921" dir="2699999" algn="ctr" rotWithShape="0">
                    <a:srgbClr val="1C1C1C"/>
                  </a:outerShdw>
                </a:effectLst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grpSp>
              <p:nvGrpSpPr>
                <p:cNvPr id="2493" name="组合 2492"/>
                <p:cNvGrpSpPr/>
                <p:nvPr/>
              </p:nvGrpSpPr>
              <p:grpSpPr>
                <a:xfrm>
                  <a:off x="606" y="1656"/>
                  <a:ext cx="45" cy="163"/>
                  <a:chOff x="1016" y="1768"/>
                  <a:chExt cx="68" cy="198"/>
                </a:xfrm>
              </p:grpSpPr>
              <p:sp>
                <p:nvSpPr>
                  <p:cNvPr id="2494" name="AutoShape 78"/>
                  <p:cNvSpPr/>
                  <p:nvPr/>
                </p:nvSpPr>
                <p:spPr>
                  <a:xfrm rot="-240000" flipV="1">
                    <a:off x="1016" y="1768"/>
                    <a:ext cx="68" cy="198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495" name="AutoShape 79"/>
                  <p:cNvSpPr/>
                  <p:nvPr/>
                </p:nvSpPr>
                <p:spPr>
                  <a:xfrm rot="-240000" flipV="1">
                    <a:off x="1020" y="1783"/>
                    <a:ext cx="42" cy="167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496" name="AutoShape 80"/>
                  <p:cNvSpPr/>
                  <p:nvPr/>
                </p:nvSpPr>
                <p:spPr>
                  <a:xfrm rot="-240000" flipV="1">
                    <a:off x="1018" y="1805"/>
                    <a:ext cx="27" cy="123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</p:grpSp>
            <p:grpSp>
              <p:nvGrpSpPr>
                <p:cNvPr id="2497" name="组合 2496"/>
                <p:cNvGrpSpPr/>
                <p:nvPr/>
              </p:nvGrpSpPr>
              <p:grpSpPr>
                <a:xfrm>
                  <a:off x="1649" y="1654"/>
                  <a:ext cx="49" cy="172"/>
                  <a:chOff x="2619" y="1771"/>
                  <a:chExt cx="68" cy="198"/>
                </a:xfrm>
              </p:grpSpPr>
              <p:sp>
                <p:nvSpPr>
                  <p:cNvPr id="2498" name="AutoShape 82"/>
                  <p:cNvSpPr/>
                  <p:nvPr/>
                </p:nvSpPr>
                <p:spPr>
                  <a:xfrm rot="240000" flipH="1" flipV="1">
                    <a:off x="2619" y="1771"/>
                    <a:ext cx="68" cy="198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499" name="AutoShape 83"/>
                  <p:cNvSpPr/>
                  <p:nvPr/>
                </p:nvSpPr>
                <p:spPr>
                  <a:xfrm rot="240000" flipH="1" flipV="1">
                    <a:off x="2641" y="1786"/>
                    <a:ext cx="42" cy="167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00" name="AutoShape 84"/>
                  <p:cNvSpPr/>
                  <p:nvPr/>
                </p:nvSpPr>
                <p:spPr>
                  <a:xfrm rot="240000" flipH="1" flipV="1">
                    <a:off x="2658" y="1808"/>
                    <a:ext cx="27" cy="123"/>
                  </a:xfrm>
                  <a:prstGeom prst="moon">
                    <a:avLst>
                      <a:gd name="adj" fmla="val 29657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</p:grpSp>
            <p:pic>
              <p:nvPicPr>
                <p:cNvPr id="2501" name="Picture 85" descr="high_line01"/>
                <p:cNvPicPr>
                  <a:picLocks noChangeAspect="1"/>
                </p:cNvPicPr>
                <p:nvPr/>
              </p:nvPicPr>
              <p:blipFill>
                <a:blip r:embed="rId2"/>
                <a:srcRect t="8891" r="58304" b="12320"/>
                <a:stretch>
                  <a:fillRect/>
                </a:stretch>
              </p:blipFill>
              <p:spPr>
                <a:xfrm rot="16200000">
                  <a:off x="1079" y="1194"/>
                  <a:ext cx="130" cy="100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grpSp>
          <p:sp>
            <p:nvSpPr>
              <p:cNvPr id="2502" name="Text Box 86"/>
              <p:cNvSpPr/>
              <p:nvPr/>
            </p:nvSpPr>
            <p:spPr>
              <a:xfrm>
                <a:off x="1383" y="1661"/>
                <a:ext cx="1135" cy="23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sz="1800" b="0">
                    <a:ea typeface="新宋体" panose="02010609030101010101" charset="-122"/>
                  </a:rPr>
                  <a:t>领取看板</a:t>
                </a:r>
                <a:endParaRPr lang="zh-CN" altLang="en-US" sz="1800" b="0">
                  <a:ea typeface="新宋体" panose="02010609030101010101" charset="-122"/>
                </a:endParaRPr>
              </a:p>
            </p:txBody>
          </p:sp>
        </p:grpSp>
        <p:grpSp>
          <p:nvGrpSpPr>
            <p:cNvPr id="2503" name="组合 2502"/>
            <p:cNvGrpSpPr/>
            <p:nvPr/>
          </p:nvGrpSpPr>
          <p:grpSpPr>
            <a:xfrm>
              <a:off x="2971" y="1162"/>
              <a:ext cx="998" cy="257"/>
              <a:chOff x="3288" y="1525"/>
              <a:chExt cx="1115" cy="257"/>
            </a:xfrm>
          </p:grpSpPr>
          <p:grpSp>
            <p:nvGrpSpPr>
              <p:cNvPr id="2504" name="组合 2503"/>
              <p:cNvGrpSpPr/>
              <p:nvPr/>
            </p:nvGrpSpPr>
            <p:grpSpPr>
              <a:xfrm>
                <a:off x="3288" y="1525"/>
                <a:ext cx="1115" cy="257"/>
                <a:chOff x="602" y="1625"/>
                <a:chExt cx="1096" cy="210"/>
              </a:xfrm>
            </p:grpSpPr>
            <p:sp>
              <p:nvSpPr>
                <p:cNvPr id="2505" name="AutoShape 89"/>
                <p:cNvSpPr/>
                <p:nvPr/>
              </p:nvSpPr>
              <p:spPr>
                <a:xfrm>
                  <a:off x="602" y="1625"/>
                  <a:ext cx="1094" cy="210"/>
                </a:xfrm>
                <a:prstGeom prst="roundRect">
                  <a:avLst>
                    <a:gd name="adj" fmla="val 41602"/>
                  </a:avLst>
                </a:prstGeom>
                <a:gradFill rotWithShape="1">
                  <a:gsLst>
                    <a:gs pos="0">
                      <a:srgbClr val="90A8B0"/>
                    </a:gs>
                    <a:gs pos="100000">
                      <a:srgbClr val="444F53"/>
                    </a:gs>
                  </a:gsLst>
                  <a:lin ang="5400000"/>
                </a:gradFill>
                <a:ln w="9525">
                  <a:noFill/>
                </a:ln>
                <a:effectLst>
                  <a:outerShdw dist="35921" dir="2699999" algn="ctr" rotWithShape="0">
                    <a:srgbClr val="1C1C1C">
                      <a:alpha val="50000"/>
                    </a:srgbClr>
                  </a:outerShdw>
                </a:effectLst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grpSp>
              <p:nvGrpSpPr>
                <p:cNvPr id="2506" name="组合 2505"/>
                <p:cNvGrpSpPr/>
                <p:nvPr/>
              </p:nvGrpSpPr>
              <p:grpSpPr>
                <a:xfrm>
                  <a:off x="606" y="1656"/>
                  <a:ext cx="45" cy="163"/>
                  <a:chOff x="1016" y="1768"/>
                  <a:chExt cx="68" cy="198"/>
                </a:xfrm>
              </p:grpSpPr>
              <p:sp>
                <p:nvSpPr>
                  <p:cNvPr id="2507" name="AutoShape 91"/>
                  <p:cNvSpPr/>
                  <p:nvPr/>
                </p:nvSpPr>
                <p:spPr>
                  <a:xfrm rot="-240000" flipV="1">
                    <a:off x="1016" y="1768"/>
                    <a:ext cx="68" cy="198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08" name="AutoShape 92"/>
                  <p:cNvSpPr/>
                  <p:nvPr/>
                </p:nvSpPr>
                <p:spPr>
                  <a:xfrm rot="-240000" flipV="1">
                    <a:off x="1020" y="1783"/>
                    <a:ext cx="42" cy="167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09" name="AutoShape 93"/>
                  <p:cNvSpPr/>
                  <p:nvPr/>
                </p:nvSpPr>
                <p:spPr>
                  <a:xfrm rot="-240000" flipV="1">
                    <a:off x="1018" y="1805"/>
                    <a:ext cx="27" cy="123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</p:grpSp>
            <p:grpSp>
              <p:nvGrpSpPr>
                <p:cNvPr id="2510" name="组合 2509"/>
                <p:cNvGrpSpPr/>
                <p:nvPr/>
              </p:nvGrpSpPr>
              <p:grpSpPr>
                <a:xfrm>
                  <a:off x="1649" y="1654"/>
                  <a:ext cx="49" cy="172"/>
                  <a:chOff x="2619" y="1771"/>
                  <a:chExt cx="68" cy="198"/>
                </a:xfrm>
              </p:grpSpPr>
              <p:sp>
                <p:nvSpPr>
                  <p:cNvPr id="2511" name="AutoShape 95"/>
                  <p:cNvSpPr/>
                  <p:nvPr/>
                </p:nvSpPr>
                <p:spPr>
                  <a:xfrm rot="240000" flipH="1" flipV="1">
                    <a:off x="2619" y="1771"/>
                    <a:ext cx="68" cy="198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12" name="AutoShape 96"/>
                  <p:cNvSpPr/>
                  <p:nvPr/>
                </p:nvSpPr>
                <p:spPr>
                  <a:xfrm rot="240000" flipH="1" flipV="1">
                    <a:off x="2641" y="1786"/>
                    <a:ext cx="42" cy="167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13" name="AutoShape 97"/>
                  <p:cNvSpPr/>
                  <p:nvPr/>
                </p:nvSpPr>
                <p:spPr>
                  <a:xfrm rot="240000" flipH="1" flipV="1">
                    <a:off x="2658" y="1808"/>
                    <a:ext cx="27" cy="123"/>
                  </a:xfrm>
                  <a:prstGeom prst="moon">
                    <a:avLst>
                      <a:gd name="adj" fmla="val 29657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</p:grpSp>
            <p:pic>
              <p:nvPicPr>
                <p:cNvPr id="2514" name="Picture 98" descr="high_line01"/>
                <p:cNvPicPr>
                  <a:picLocks noChangeAspect="1"/>
                </p:cNvPicPr>
                <p:nvPr/>
              </p:nvPicPr>
              <p:blipFill>
                <a:blip r:embed="rId2"/>
                <a:srcRect t="8891" r="58304" b="12320"/>
                <a:stretch>
                  <a:fillRect/>
                </a:stretch>
              </p:blipFill>
              <p:spPr>
                <a:xfrm rot="16200000">
                  <a:off x="1079" y="1194"/>
                  <a:ext cx="130" cy="100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grpSp>
          <p:sp>
            <p:nvSpPr>
              <p:cNvPr id="2515" name="Text Box 99"/>
              <p:cNvSpPr/>
              <p:nvPr/>
            </p:nvSpPr>
            <p:spPr>
              <a:xfrm>
                <a:off x="3470" y="1525"/>
                <a:ext cx="819" cy="23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sz="1800" b="0">
                    <a:ea typeface="新宋体" panose="02010609030101010101" charset="-122"/>
                  </a:rPr>
                  <a:t>生产看板</a:t>
                </a:r>
                <a:endParaRPr lang="zh-CN" altLang="en-US" sz="1800" b="0">
                  <a:ea typeface="新宋体" panose="02010609030101010101" charset="-122"/>
                </a:endParaRPr>
              </a:p>
            </p:txBody>
          </p:sp>
        </p:grpSp>
        <p:grpSp>
          <p:nvGrpSpPr>
            <p:cNvPr id="2516" name="组合 2515"/>
            <p:cNvGrpSpPr/>
            <p:nvPr/>
          </p:nvGrpSpPr>
          <p:grpSpPr>
            <a:xfrm>
              <a:off x="2971" y="2205"/>
              <a:ext cx="998" cy="257"/>
              <a:chOff x="3288" y="1525"/>
              <a:chExt cx="1115" cy="257"/>
            </a:xfrm>
          </p:grpSpPr>
          <p:grpSp>
            <p:nvGrpSpPr>
              <p:cNvPr id="2517" name="组合 2516"/>
              <p:cNvGrpSpPr/>
              <p:nvPr/>
            </p:nvGrpSpPr>
            <p:grpSpPr>
              <a:xfrm>
                <a:off x="3288" y="1525"/>
                <a:ext cx="1115" cy="257"/>
                <a:chOff x="602" y="1625"/>
                <a:chExt cx="1096" cy="210"/>
              </a:xfrm>
            </p:grpSpPr>
            <p:sp>
              <p:nvSpPr>
                <p:cNvPr id="2518" name="AutoShape 102"/>
                <p:cNvSpPr/>
                <p:nvPr/>
              </p:nvSpPr>
              <p:spPr>
                <a:xfrm>
                  <a:off x="602" y="1625"/>
                  <a:ext cx="1094" cy="210"/>
                </a:xfrm>
                <a:prstGeom prst="roundRect">
                  <a:avLst>
                    <a:gd name="adj" fmla="val 41602"/>
                  </a:avLst>
                </a:prstGeom>
                <a:gradFill rotWithShape="1">
                  <a:gsLst>
                    <a:gs pos="0">
                      <a:srgbClr val="90A8B0"/>
                    </a:gs>
                    <a:gs pos="100000">
                      <a:srgbClr val="444F53"/>
                    </a:gs>
                  </a:gsLst>
                  <a:lin ang="5400000"/>
                </a:gradFill>
                <a:ln w="9525">
                  <a:noFill/>
                </a:ln>
                <a:effectLst>
                  <a:outerShdw dist="35921" dir="2699999" algn="ctr" rotWithShape="0">
                    <a:srgbClr val="1C1C1C">
                      <a:alpha val="50000"/>
                    </a:srgbClr>
                  </a:outerShdw>
                </a:effectLst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grpSp>
              <p:nvGrpSpPr>
                <p:cNvPr id="2519" name="组合 2518"/>
                <p:cNvGrpSpPr/>
                <p:nvPr/>
              </p:nvGrpSpPr>
              <p:grpSpPr>
                <a:xfrm>
                  <a:off x="606" y="1656"/>
                  <a:ext cx="45" cy="163"/>
                  <a:chOff x="1016" y="1768"/>
                  <a:chExt cx="68" cy="198"/>
                </a:xfrm>
              </p:grpSpPr>
              <p:sp>
                <p:nvSpPr>
                  <p:cNvPr id="2520" name="AutoShape 104"/>
                  <p:cNvSpPr/>
                  <p:nvPr/>
                </p:nvSpPr>
                <p:spPr>
                  <a:xfrm rot="-240000" flipV="1">
                    <a:off x="1016" y="1768"/>
                    <a:ext cx="68" cy="198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21" name="AutoShape 105"/>
                  <p:cNvSpPr/>
                  <p:nvPr/>
                </p:nvSpPr>
                <p:spPr>
                  <a:xfrm rot="-240000" flipV="1">
                    <a:off x="1020" y="1783"/>
                    <a:ext cx="42" cy="167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22" name="AutoShape 106"/>
                  <p:cNvSpPr/>
                  <p:nvPr/>
                </p:nvSpPr>
                <p:spPr>
                  <a:xfrm rot="-240000" flipV="1">
                    <a:off x="1018" y="1805"/>
                    <a:ext cx="27" cy="123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</p:grpSp>
            <p:grpSp>
              <p:nvGrpSpPr>
                <p:cNvPr id="2523" name="组合 2522"/>
                <p:cNvGrpSpPr/>
                <p:nvPr/>
              </p:nvGrpSpPr>
              <p:grpSpPr>
                <a:xfrm>
                  <a:off x="1649" y="1654"/>
                  <a:ext cx="49" cy="172"/>
                  <a:chOff x="2619" y="1771"/>
                  <a:chExt cx="68" cy="198"/>
                </a:xfrm>
              </p:grpSpPr>
              <p:sp>
                <p:nvSpPr>
                  <p:cNvPr id="2524" name="AutoShape 108"/>
                  <p:cNvSpPr/>
                  <p:nvPr/>
                </p:nvSpPr>
                <p:spPr>
                  <a:xfrm rot="240000" flipH="1" flipV="1">
                    <a:off x="2619" y="1771"/>
                    <a:ext cx="68" cy="198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25" name="AutoShape 109"/>
                  <p:cNvSpPr/>
                  <p:nvPr/>
                </p:nvSpPr>
                <p:spPr>
                  <a:xfrm rot="240000" flipH="1" flipV="1">
                    <a:off x="2641" y="1786"/>
                    <a:ext cx="42" cy="167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26" name="AutoShape 110"/>
                  <p:cNvSpPr/>
                  <p:nvPr/>
                </p:nvSpPr>
                <p:spPr>
                  <a:xfrm rot="240000" flipH="1" flipV="1">
                    <a:off x="2658" y="1808"/>
                    <a:ext cx="27" cy="123"/>
                  </a:xfrm>
                  <a:prstGeom prst="moon">
                    <a:avLst>
                      <a:gd name="adj" fmla="val 29657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</p:grpSp>
            <p:pic>
              <p:nvPicPr>
                <p:cNvPr id="2527" name="Picture 111" descr="high_line01"/>
                <p:cNvPicPr>
                  <a:picLocks noChangeAspect="1"/>
                </p:cNvPicPr>
                <p:nvPr/>
              </p:nvPicPr>
              <p:blipFill>
                <a:blip r:embed="rId2"/>
                <a:srcRect t="8891" r="58304" b="12320"/>
                <a:stretch>
                  <a:fillRect/>
                </a:stretch>
              </p:blipFill>
              <p:spPr>
                <a:xfrm rot="16200000">
                  <a:off x="1079" y="1194"/>
                  <a:ext cx="130" cy="100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grpSp>
          <p:sp>
            <p:nvSpPr>
              <p:cNvPr id="2528" name="Text Box 112"/>
              <p:cNvSpPr/>
              <p:nvPr/>
            </p:nvSpPr>
            <p:spPr>
              <a:xfrm>
                <a:off x="3470" y="1525"/>
                <a:ext cx="819" cy="23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sz="1800" b="0">
                    <a:ea typeface="新宋体" panose="02010609030101010101" charset="-122"/>
                  </a:rPr>
                  <a:t>三角看板</a:t>
                </a:r>
                <a:endParaRPr lang="zh-CN" altLang="en-US" sz="1800" b="0">
                  <a:ea typeface="新宋体" panose="02010609030101010101" charset="-122"/>
                </a:endParaRPr>
              </a:p>
            </p:txBody>
          </p:sp>
        </p:grpSp>
        <p:grpSp>
          <p:nvGrpSpPr>
            <p:cNvPr id="2529" name="组合 2528"/>
            <p:cNvGrpSpPr/>
            <p:nvPr/>
          </p:nvGrpSpPr>
          <p:grpSpPr>
            <a:xfrm>
              <a:off x="3016" y="2810"/>
              <a:ext cx="1543" cy="257"/>
              <a:chOff x="3288" y="1525"/>
              <a:chExt cx="1115" cy="257"/>
            </a:xfrm>
          </p:grpSpPr>
          <p:grpSp>
            <p:nvGrpSpPr>
              <p:cNvPr id="2530" name="组合 2529"/>
              <p:cNvGrpSpPr/>
              <p:nvPr/>
            </p:nvGrpSpPr>
            <p:grpSpPr>
              <a:xfrm>
                <a:off x="3288" y="1525"/>
                <a:ext cx="1115" cy="257"/>
                <a:chOff x="602" y="1625"/>
                <a:chExt cx="1096" cy="210"/>
              </a:xfrm>
            </p:grpSpPr>
            <p:sp>
              <p:nvSpPr>
                <p:cNvPr id="2531" name="AutoShape 115"/>
                <p:cNvSpPr/>
                <p:nvPr/>
              </p:nvSpPr>
              <p:spPr>
                <a:xfrm>
                  <a:off x="602" y="1625"/>
                  <a:ext cx="1094" cy="210"/>
                </a:xfrm>
                <a:prstGeom prst="roundRect">
                  <a:avLst>
                    <a:gd name="adj" fmla="val 41602"/>
                  </a:avLst>
                </a:prstGeom>
                <a:gradFill rotWithShape="1">
                  <a:gsLst>
                    <a:gs pos="0">
                      <a:srgbClr val="90A8B0"/>
                    </a:gs>
                    <a:gs pos="100000">
                      <a:srgbClr val="444F53"/>
                    </a:gs>
                  </a:gsLst>
                  <a:lin ang="5400000"/>
                </a:gradFill>
                <a:ln w="9525">
                  <a:noFill/>
                </a:ln>
                <a:effectLst>
                  <a:outerShdw dist="35921" dir="2699999" algn="ctr" rotWithShape="0">
                    <a:srgbClr val="1C1C1C">
                      <a:alpha val="50000"/>
                    </a:srgbClr>
                  </a:outerShdw>
                </a:effectLst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grpSp>
              <p:nvGrpSpPr>
                <p:cNvPr id="2532" name="组合 2531"/>
                <p:cNvGrpSpPr/>
                <p:nvPr/>
              </p:nvGrpSpPr>
              <p:grpSpPr>
                <a:xfrm>
                  <a:off x="606" y="1656"/>
                  <a:ext cx="45" cy="163"/>
                  <a:chOff x="1016" y="1768"/>
                  <a:chExt cx="68" cy="198"/>
                </a:xfrm>
              </p:grpSpPr>
              <p:sp>
                <p:nvSpPr>
                  <p:cNvPr id="2533" name="AutoShape 117"/>
                  <p:cNvSpPr/>
                  <p:nvPr/>
                </p:nvSpPr>
                <p:spPr>
                  <a:xfrm rot="-240000" flipV="1">
                    <a:off x="1016" y="1768"/>
                    <a:ext cx="68" cy="198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34" name="AutoShape 118"/>
                  <p:cNvSpPr/>
                  <p:nvPr/>
                </p:nvSpPr>
                <p:spPr>
                  <a:xfrm rot="-240000" flipV="1">
                    <a:off x="1020" y="1783"/>
                    <a:ext cx="42" cy="167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35" name="AutoShape 119"/>
                  <p:cNvSpPr/>
                  <p:nvPr/>
                </p:nvSpPr>
                <p:spPr>
                  <a:xfrm rot="-240000" flipV="1">
                    <a:off x="1018" y="1805"/>
                    <a:ext cx="27" cy="123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</p:grpSp>
            <p:grpSp>
              <p:nvGrpSpPr>
                <p:cNvPr id="2536" name="组合 2535"/>
                <p:cNvGrpSpPr/>
                <p:nvPr/>
              </p:nvGrpSpPr>
              <p:grpSpPr>
                <a:xfrm>
                  <a:off x="1649" y="1654"/>
                  <a:ext cx="49" cy="172"/>
                  <a:chOff x="2619" y="1771"/>
                  <a:chExt cx="68" cy="198"/>
                </a:xfrm>
              </p:grpSpPr>
              <p:sp>
                <p:nvSpPr>
                  <p:cNvPr id="2537" name="AutoShape 121"/>
                  <p:cNvSpPr/>
                  <p:nvPr/>
                </p:nvSpPr>
                <p:spPr>
                  <a:xfrm rot="240000" flipH="1" flipV="1">
                    <a:off x="2619" y="1771"/>
                    <a:ext cx="68" cy="198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38" name="AutoShape 122"/>
                  <p:cNvSpPr/>
                  <p:nvPr/>
                </p:nvSpPr>
                <p:spPr>
                  <a:xfrm rot="240000" flipH="1" flipV="1">
                    <a:off x="2641" y="1786"/>
                    <a:ext cx="42" cy="167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39" name="AutoShape 123"/>
                  <p:cNvSpPr/>
                  <p:nvPr/>
                </p:nvSpPr>
                <p:spPr>
                  <a:xfrm rot="240000" flipH="1" flipV="1">
                    <a:off x="2658" y="1808"/>
                    <a:ext cx="27" cy="123"/>
                  </a:xfrm>
                  <a:prstGeom prst="moon">
                    <a:avLst>
                      <a:gd name="adj" fmla="val 29657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</p:grpSp>
            <p:pic>
              <p:nvPicPr>
                <p:cNvPr id="2540" name="Picture 124" descr="high_line01"/>
                <p:cNvPicPr>
                  <a:picLocks noChangeAspect="1"/>
                </p:cNvPicPr>
                <p:nvPr/>
              </p:nvPicPr>
              <p:blipFill>
                <a:blip r:embed="rId2"/>
                <a:srcRect t="8891" r="58304" b="12320"/>
                <a:stretch>
                  <a:fillRect/>
                </a:stretch>
              </p:blipFill>
              <p:spPr>
                <a:xfrm rot="16200000">
                  <a:off x="1079" y="1194"/>
                  <a:ext cx="130" cy="100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grpSp>
          <p:sp>
            <p:nvSpPr>
              <p:cNvPr id="2541" name="Text Box 125"/>
              <p:cNvSpPr/>
              <p:nvPr/>
            </p:nvSpPr>
            <p:spPr>
              <a:xfrm>
                <a:off x="3470" y="1525"/>
                <a:ext cx="819" cy="23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sz="1800" b="0">
                    <a:ea typeface="新宋体" panose="02010609030101010101" charset="-122"/>
                  </a:rPr>
                  <a:t>工序内领取看板</a:t>
                </a:r>
                <a:endParaRPr lang="zh-CN" altLang="en-US" sz="1800" b="0">
                  <a:ea typeface="新宋体" panose="02010609030101010101" charset="-122"/>
                </a:endParaRPr>
              </a:p>
            </p:txBody>
          </p:sp>
        </p:grpSp>
        <p:grpSp>
          <p:nvGrpSpPr>
            <p:cNvPr id="2542" name="组合 2541"/>
            <p:cNvGrpSpPr/>
            <p:nvPr/>
          </p:nvGrpSpPr>
          <p:grpSpPr>
            <a:xfrm>
              <a:off x="3016" y="3838"/>
              <a:ext cx="1543" cy="257"/>
              <a:chOff x="3288" y="1525"/>
              <a:chExt cx="1115" cy="257"/>
            </a:xfrm>
          </p:grpSpPr>
          <p:grpSp>
            <p:nvGrpSpPr>
              <p:cNvPr id="2543" name="组合 2542"/>
              <p:cNvGrpSpPr/>
              <p:nvPr/>
            </p:nvGrpSpPr>
            <p:grpSpPr>
              <a:xfrm>
                <a:off x="3288" y="1525"/>
                <a:ext cx="1115" cy="257"/>
                <a:chOff x="602" y="1625"/>
                <a:chExt cx="1096" cy="210"/>
              </a:xfrm>
            </p:grpSpPr>
            <p:sp>
              <p:nvSpPr>
                <p:cNvPr id="2544" name="AutoShape 128"/>
                <p:cNvSpPr/>
                <p:nvPr/>
              </p:nvSpPr>
              <p:spPr>
                <a:xfrm>
                  <a:off x="602" y="1625"/>
                  <a:ext cx="1094" cy="210"/>
                </a:xfrm>
                <a:prstGeom prst="roundRect">
                  <a:avLst>
                    <a:gd name="adj" fmla="val 41602"/>
                  </a:avLst>
                </a:prstGeom>
                <a:gradFill rotWithShape="1">
                  <a:gsLst>
                    <a:gs pos="0">
                      <a:srgbClr val="90A8B0"/>
                    </a:gs>
                    <a:gs pos="100000">
                      <a:srgbClr val="444F53"/>
                    </a:gs>
                  </a:gsLst>
                  <a:lin ang="5400000"/>
                </a:gradFill>
                <a:ln w="9525">
                  <a:noFill/>
                </a:ln>
                <a:effectLst>
                  <a:outerShdw dist="35921" dir="2699999" algn="ctr" rotWithShape="0">
                    <a:srgbClr val="1C1C1C">
                      <a:alpha val="50000"/>
                    </a:srgbClr>
                  </a:outerShdw>
                </a:effectLst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3200" b="1" i="0" u="none" kern="1200">
                      <a:solidFill>
                        <a:schemeClr val="tx1"/>
                      </a:solidFill>
                      <a:latin typeface="Arial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a typeface="新宋体" panose="02010609030101010101" charset="-122"/>
                  </a:endParaRPr>
                </a:p>
              </p:txBody>
            </p:sp>
            <p:grpSp>
              <p:nvGrpSpPr>
                <p:cNvPr id="2545" name="组合 2544"/>
                <p:cNvGrpSpPr/>
                <p:nvPr/>
              </p:nvGrpSpPr>
              <p:grpSpPr>
                <a:xfrm>
                  <a:off x="606" y="1656"/>
                  <a:ext cx="45" cy="163"/>
                  <a:chOff x="1016" y="1768"/>
                  <a:chExt cx="68" cy="198"/>
                </a:xfrm>
              </p:grpSpPr>
              <p:sp>
                <p:nvSpPr>
                  <p:cNvPr id="2546" name="AutoShape 130"/>
                  <p:cNvSpPr/>
                  <p:nvPr/>
                </p:nvSpPr>
                <p:spPr>
                  <a:xfrm rot="-240000" flipV="1">
                    <a:off x="1016" y="1768"/>
                    <a:ext cx="68" cy="198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47" name="AutoShape 131"/>
                  <p:cNvSpPr/>
                  <p:nvPr/>
                </p:nvSpPr>
                <p:spPr>
                  <a:xfrm rot="-240000" flipV="1">
                    <a:off x="1020" y="1783"/>
                    <a:ext cx="42" cy="167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48" name="AutoShape 132"/>
                  <p:cNvSpPr/>
                  <p:nvPr/>
                </p:nvSpPr>
                <p:spPr>
                  <a:xfrm rot="-240000" flipV="1">
                    <a:off x="1018" y="1805"/>
                    <a:ext cx="27" cy="123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FFFFFF">
                      <a:alpha val="39999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</p:grpSp>
            <p:grpSp>
              <p:nvGrpSpPr>
                <p:cNvPr id="2549" name="组合 2548"/>
                <p:cNvGrpSpPr/>
                <p:nvPr/>
              </p:nvGrpSpPr>
              <p:grpSpPr>
                <a:xfrm>
                  <a:off x="1649" y="1654"/>
                  <a:ext cx="49" cy="172"/>
                  <a:chOff x="2619" y="1771"/>
                  <a:chExt cx="68" cy="198"/>
                </a:xfrm>
              </p:grpSpPr>
              <p:sp>
                <p:nvSpPr>
                  <p:cNvPr id="2550" name="AutoShape 134"/>
                  <p:cNvSpPr/>
                  <p:nvPr/>
                </p:nvSpPr>
                <p:spPr>
                  <a:xfrm rot="240000" flipH="1" flipV="1">
                    <a:off x="2619" y="1771"/>
                    <a:ext cx="68" cy="198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51" name="AutoShape 135"/>
                  <p:cNvSpPr/>
                  <p:nvPr/>
                </p:nvSpPr>
                <p:spPr>
                  <a:xfrm rot="240000" flipH="1" flipV="1">
                    <a:off x="2641" y="1786"/>
                    <a:ext cx="42" cy="167"/>
                  </a:xfrm>
                  <a:prstGeom prst="moon">
                    <a:avLst>
                      <a:gd name="adj" fmla="val 20051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  <p:sp>
                <p:nvSpPr>
                  <p:cNvPr id="2552" name="AutoShape 136"/>
                  <p:cNvSpPr/>
                  <p:nvPr/>
                </p:nvSpPr>
                <p:spPr>
                  <a:xfrm rot="240000" flipH="1" flipV="1">
                    <a:off x="2658" y="1808"/>
                    <a:ext cx="27" cy="123"/>
                  </a:xfrm>
                  <a:prstGeom prst="moon">
                    <a:avLst>
                      <a:gd name="adj" fmla="val 29657"/>
                    </a:avLst>
                  </a:prstGeom>
                  <a:solidFill>
                    <a:srgbClr val="333333">
                      <a:alpha val="20000"/>
                    </a:srgbClr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ru-RU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ctr" defTabSz="9144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sz="3200" b="1" i="0" u="none" kern="1200">
                        <a:solidFill>
                          <a:schemeClr val="tx1"/>
                        </a:solidFill>
                        <a:latin typeface="Arial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ea typeface="新宋体" panose="02010609030101010101" charset="-122"/>
                    </a:endParaRPr>
                  </a:p>
                </p:txBody>
              </p:sp>
            </p:grpSp>
            <p:pic>
              <p:nvPicPr>
                <p:cNvPr id="2553" name="Picture 137" descr="high_line01"/>
                <p:cNvPicPr>
                  <a:picLocks noChangeAspect="1"/>
                </p:cNvPicPr>
                <p:nvPr/>
              </p:nvPicPr>
              <p:blipFill>
                <a:blip r:embed="rId2"/>
                <a:srcRect t="8891" r="58304" b="12320"/>
                <a:stretch>
                  <a:fillRect/>
                </a:stretch>
              </p:blipFill>
              <p:spPr>
                <a:xfrm rot="16200000">
                  <a:off x="1079" y="1194"/>
                  <a:ext cx="130" cy="100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grpSp>
          <p:sp>
            <p:nvSpPr>
              <p:cNvPr id="2554" name="Text Box 138"/>
              <p:cNvSpPr/>
              <p:nvPr/>
            </p:nvSpPr>
            <p:spPr>
              <a:xfrm>
                <a:off x="3470" y="1525"/>
                <a:ext cx="819" cy="23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3200" b="1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sz="1800" b="0">
                    <a:ea typeface="新宋体" panose="02010609030101010101" charset="-122"/>
                  </a:rPr>
                  <a:t>外协订货看板</a:t>
                </a:r>
                <a:endParaRPr lang="zh-CN" altLang="en-US" sz="1800" b="0">
                  <a:ea typeface="新宋体" panose="02010609030101010101" charset="-122"/>
                </a:endParaRPr>
              </a:p>
            </p:txBody>
          </p:sp>
        </p:grpSp>
      </p:grpSp>
      <p:grpSp>
        <p:nvGrpSpPr>
          <p:cNvPr id="2555" name="组合 2554"/>
          <p:cNvGrpSpPr/>
          <p:nvPr/>
        </p:nvGrpSpPr>
        <p:grpSpPr>
          <a:xfrm>
            <a:off x="1141413" y="119063"/>
            <a:ext cx="5880100" cy="1016000"/>
            <a:chOff x="708" y="39"/>
            <a:chExt cx="3704" cy="640"/>
          </a:xfrm>
        </p:grpSpPr>
        <p:pic>
          <p:nvPicPr>
            <p:cNvPr id="2556" name="Picture 140" descr="bar0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08" y="39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557" name="Rectangle 141"/>
            <p:cNvSpPr/>
            <p:nvPr/>
          </p:nvSpPr>
          <p:spPr>
            <a:xfrm>
              <a:off x="985" y="129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zh-CN" altLang="en-US" sz="4000" b="0">
                  <a:solidFill>
                    <a:schemeClr val="bg2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精益供应链</a:t>
              </a:r>
              <a:endParaRPr lang="zh-CN" altLang="en-US" sz="4000" b="0">
                <a:solidFill>
                  <a:schemeClr val="bg2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  <p:grpSp>
        <p:nvGrpSpPr>
          <p:cNvPr id="2558" name="组合 2557"/>
          <p:cNvGrpSpPr/>
          <p:nvPr/>
        </p:nvGrpSpPr>
        <p:grpSpPr>
          <a:xfrm>
            <a:off x="1141413" y="115888"/>
            <a:ext cx="7318375" cy="1016000"/>
            <a:chOff x="719" y="477"/>
            <a:chExt cx="3704" cy="640"/>
          </a:xfrm>
        </p:grpSpPr>
        <p:pic>
          <p:nvPicPr>
            <p:cNvPr id="2559" name="Picture 143" descr="bar0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19" y="477"/>
              <a:ext cx="3704" cy="64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560" name="Rectangle 144"/>
            <p:cNvSpPr/>
            <p:nvPr/>
          </p:nvSpPr>
          <p:spPr>
            <a:xfrm>
              <a:off x="991" y="558"/>
              <a:ext cx="2727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3200" b="1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marL="536575" indent="-536575" latinLnBrk="1">
                <a:buFont typeface="Wingdings" panose="05000000000000000000" pitchFamily="2" charset="2"/>
                <a:buChar char="v"/>
              </a:pPr>
              <a:r>
                <a:rPr lang="ko-KR" altLang="en-US" sz="2800" b="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 </a:t>
              </a:r>
              <a:r>
                <a:rPr lang="en-US" altLang="zh-CN" sz="4000" b="0">
                  <a:solidFill>
                    <a:srgbClr val="660066"/>
                  </a:solidFill>
                  <a:latin typeface="黑体" panose="02010609060101010101" pitchFamily="49" charset="-122"/>
                  <a:ea typeface="新宋体" panose="02010609030101010101" charset="-122"/>
                </a:rPr>
                <a:t>2.2</a:t>
              </a:r>
              <a:r>
                <a:rPr lang="zh-CN" altLang="en-US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生产管理</a:t>
              </a:r>
              <a:r>
                <a:rPr lang="en-US" altLang="zh-CN" sz="4000">
                  <a:solidFill>
                    <a:srgbClr val="660066"/>
                  </a:solidFill>
                  <a:latin typeface="Arial Black" panose="020b0a04020102020204" pitchFamily="34" charset="0"/>
                  <a:ea typeface="新宋体" panose="02010609030101010101" charset="-122"/>
                </a:rPr>
                <a:t>—TPS</a:t>
              </a:r>
              <a:endParaRPr lang="en-US" altLang="zh-CN" sz="4000">
                <a:solidFill>
                  <a:srgbClr val="660066"/>
                </a:solidFill>
                <a:latin typeface="Arial Black" panose="020b0a04020102020204" pitchFamily="34" charset="0"/>
                <a:ea typeface="新宋体" panose="02010609030101010101" charset="-122"/>
              </a:endParaRPr>
            </a:p>
          </p:txBody>
        </p:sp>
      </p:grp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800"/>
                                        <p:tgtEl>
                                          <p:spTgt spid="2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9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2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 additive="base">
                                        <p:cTn id="11" dur="1000"/>
                                        <p:tgtEl>
                                          <p:spTgt spid="2555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15" dur="1000"/>
                                        <p:tgtEl>
                                          <p:spTgt spid="2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20" dur="1000"/>
                                        <p:tgtEl>
                                          <p:spTgt spid="2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https://d.book118.com/387053021045006040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10">
  <a:themeElements>
    <a:clrScheme name="10 1">
      <a:dk1>
        <a:srgbClr val="000000"/>
      </a:dk1>
      <a:lt1>
        <a:srgbClr val="FFFFFF"/>
      </a:lt1>
      <a:dk2>
        <a:srgbClr val="51944E"/>
      </a:dk2>
      <a:lt2>
        <a:srgbClr val="DDDDDD"/>
      </a:lt2>
      <a:accent1>
        <a:srgbClr val="646ADE"/>
      </a:accent1>
      <a:accent2>
        <a:srgbClr val="1BAFC3"/>
      </a:accent2>
      <a:accent3>
        <a:srgbClr val="FFFFFF"/>
      </a:accent3>
      <a:accent4>
        <a:srgbClr val="000000"/>
      </a:accent4>
      <a:accent5>
        <a:srgbClr val="B8B9EC"/>
      </a:accent5>
      <a:accent6>
        <a:srgbClr val="179EB0"/>
      </a:accent6>
      <a:hlink>
        <a:srgbClr val="98BF1D"/>
      </a:hlink>
      <a:folHlink>
        <a:srgbClr val="90A8B0"/>
      </a:folHlink>
    </a:clrScheme>
    <a:fontScheme name="">
      <a:majorFont>
        <a:latin typeface="Verdana"/>
        <a:ea typeface="Arial"/>
        <a:cs typeface="Arial"/>
      </a:majorFont>
      <a:minorFont>
        <a:latin typeface="Verdana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3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3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0 1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FFFFFF"/>
        </a:accent3>
        <a:accent4>
          <a:srgbClr val="000000"/>
        </a:accent4>
        <a:accent5>
          <a:srgbClr val="B8B9EC"/>
        </a:accent5>
        <a:accent6>
          <a:srgbClr val="179EB0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 2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FFFFFF"/>
        </a:accent3>
        <a:accent4>
          <a:srgbClr val="404040"/>
        </a:accent4>
        <a:accent5>
          <a:srgbClr val="F7C5AB"/>
        </a:accent5>
        <a:accent6>
          <a:srgbClr val="6B9D21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 3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FFFFFF"/>
        </a:accent3>
        <a:accent4>
          <a:srgbClr val="000000"/>
        </a:accent4>
        <a:accent5>
          <a:srgbClr val="B6D7AD"/>
        </a:accent5>
        <a:accent6>
          <a:srgbClr val="DB6200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0">
  <a:themeElements>
    <a:clrScheme name="10 1">
      <a:dk1>
        <a:srgbClr val="000000"/>
      </a:dk1>
      <a:lt1>
        <a:srgbClr val="FFFFFF"/>
      </a:lt1>
      <a:dk2>
        <a:srgbClr val="51944E"/>
      </a:dk2>
      <a:lt2>
        <a:srgbClr val="DDDDDD"/>
      </a:lt2>
      <a:accent1>
        <a:srgbClr val="646ADE"/>
      </a:accent1>
      <a:accent2>
        <a:srgbClr val="1BAFC3"/>
      </a:accent2>
      <a:accent3>
        <a:srgbClr val="FFFFFF"/>
      </a:accent3>
      <a:accent4>
        <a:srgbClr val="000000"/>
      </a:accent4>
      <a:accent5>
        <a:srgbClr val="B8B9EC"/>
      </a:accent5>
      <a:accent6>
        <a:srgbClr val="179EB0"/>
      </a:accent6>
      <a:hlink>
        <a:srgbClr val="98BF1D"/>
      </a:hlink>
      <a:folHlink>
        <a:srgbClr val="90A8B0"/>
      </a:folHlink>
    </a:clrScheme>
    <a:fontScheme name="">
      <a:majorFont>
        <a:latin typeface="Verdana"/>
        <a:ea typeface="Arial"/>
        <a:cs typeface="Arial"/>
      </a:majorFont>
      <a:minorFont>
        <a:latin typeface="Verdana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3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3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0 1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FFFFFF"/>
        </a:accent3>
        <a:accent4>
          <a:srgbClr val="000000"/>
        </a:accent4>
        <a:accent5>
          <a:srgbClr val="B8B9EC"/>
        </a:accent5>
        <a:accent6>
          <a:srgbClr val="179EB0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 2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FFFFFF"/>
        </a:accent3>
        <a:accent4>
          <a:srgbClr val="404040"/>
        </a:accent4>
        <a:accent5>
          <a:srgbClr val="F7C5AB"/>
        </a:accent5>
        <a:accent6>
          <a:srgbClr val="6B9D21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0 3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FFFFFF"/>
        </a:accent3>
        <a:accent4>
          <a:srgbClr val="000000"/>
        </a:accent4>
        <a:accent5>
          <a:srgbClr val="B6D7AD"/>
        </a:accent5>
        <a:accent6>
          <a:srgbClr val="DB6200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944E"/>
        </a:dk2>
        <a:lt2>
          <a:srgbClr val="DDDDDD"/>
        </a:lt2>
        <a:accent1>
          <a:srgbClr val="646ADE"/>
        </a:accent1>
        <a:accent2>
          <a:srgbClr val="1BAFC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8BF1D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4D4D"/>
        </a:dk1>
        <a:lt1>
          <a:srgbClr val="FFFFFF"/>
        </a:lt1>
        <a:dk2>
          <a:srgbClr val="347436"/>
        </a:dk2>
        <a:lt2>
          <a:srgbClr val="DDDDDD"/>
        </a:lt2>
        <a:accent1>
          <a:srgbClr val="F28C1C"/>
        </a:accent1>
        <a:accent2>
          <a:srgbClr val="77AE2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49878"/>
        </a:hlink>
        <a:folHlink>
          <a:srgbClr val="90A8B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1A578E"/>
        </a:dk2>
        <a:lt2>
          <a:srgbClr val="C0C0C0"/>
        </a:lt2>
        <a:accent1>
          <a:srgbClr val="5EB52D"/>
        </a:accent1>
        <a:accent2>
          <a:srgbClr val="F26D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983D7"/>
        </a:hlink>
        <a:folHlink>
          <a:srgbClr val="AAAD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Verdana</vt:lpstr>
      <vt:lpstr>Wingdings</vt:lpstr>
      <vt:lpstr>宋体</vt:lpstr>
      <vt:lpstr>新宋体</vt:lpstr>
      <vt:lpstr>Arial Black</vt:lpstr>
      <vt:lpstr>黑体</vt:lpstr>
      <vt:lpstr>仿宋_GB2312</vt:lpstr>
      <vt:lpstr>Adobe 繁黑體 Std B</vt:lpstr>
      <vt:lpstr>楷体_GB2312</vt:lpstr>
      <vt:lpstr>Office Theme</vt:lpstr>
      <vt:lpstr>丰田供应链管理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2024-09-12T15:25:09.787</cp:lastPrinted>
  <dcterms:created xsi:type="dcterms:W3CDTF">2024-09-12T07:25:09Z</dcterms:created>
  <dcterms:modified xsi:type="dcterms:W3CDTF">2024-09-12T07:25:11Z</dcterms:modified>
</cp:coreProperties>
</file>