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0095" cy="685927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5ED24-0004-442C-B0FE-7DA0066F2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A9200-4BF1-4224-A622-822A4FCE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08942-B40D-4BB8-90C8-3022124E7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5F5CA-BE44-475F-AB3B-C4A7FB7A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A4ED7-C4A8-4656-AE59-38A043722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74ACC-EF10-4E14-B993-65D81AB06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F3F81-B452-4B42-BD10-BA5C441A2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077A2-F61E-4E15-9BE9-74F1600A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EEDD9-821C-4C7D-9ADB-6AA51DF04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6547B-F860-4ED1-B895-4CCBF0389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05107-7825-4AC2-A264-9E6ABE3F8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1" y="2130919"/>
            <a:ext cx="10361851" cy="147036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2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441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883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32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767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209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658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10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541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pic>
        <p:nvPicPr>
          <p:cNvPr id="4" name="Picture 2" descr="云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065588"/>
            <a:ext cx="12201525" cy="2792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-35169"/>
            <a:ext cx="12190413" cy="569913"/>
          </a:xfrm>
          <a:prstGeom prst="rect">
            <a:avLst/>
          </a:prstGeom>
          <a:gradFill>
            <a:gsLst>
              <a:gs pos="0">
                <a:srgbClr val="0070A7"/>
              </a:gs>
              <a:gs pos="50000">
                <a:srgbClr val="0070A7">
                  <a:gamma/>
                  <a:tint val="85882"/>
                  <a:invGamma/>
                </a:srgbClr>
              </a:gs>
              <a:gs pos="100000">
                <a:srgbClr val="0070A7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713155"/>
          </a:xfrm>
        </p:spPr>
        <p:txBody>
          <a:bodyPr wrap="square">
            <a:spAutoFit/>
          </a:bodyPr>
          <a:lstStyle>
            <a:lvl1pPr marL="0" indent="720090">
              <a:lnSpc>
                <a:spcPct val="140000"/>
              </a:lnSpc>
              <a:spcBef>
                <a:spcPct val="0"/>
              </a:spcBef>
              <a:buNone/>
              <a:defRPr sz="2800" b="1"/>
            </a:lvl1pPr>
            <a:lvl2pPr marL="544195" indent="720090">
              <a:lnSpc>
                <a:spcPct val="140000"/>
              </a:lnSpc>
              <a:buNone/>
              <a:defRPr sz="2800" b="1"/>
            </a:lvl2pPr>
            <a:lvl3pPr marL="1088390" indent="720090">
              <a:lnSpc>
                <a:spcPct val="140000"/>
              </a:lnSpc>
              <a:buNone/>
              <a:defRPr sz="2800" b="1"/>
            </a:lvl3pPr>
            <a:lvl4pPr marL="1632585" indent="720090">
              <a:lnSpc>
                <a:spcPct val="140000"/>
              </a:lnSpc>
              <a:buNone/>
              <a:defRPr sz="2800" b="1"/>
            </a:lvl4pPr>
            <a:lvl5pPr marL="2176780" indent="720090">
              <a:lnSpc>
                <a:spcPct val="140000"/>
              </a:lnSpc>
              <a:buNone/>
              <a:defRPr sz="2800" b="1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9" name="Line 55"/>
          <p:cNvSpPr>
            <a:spLocks noChangeShapeType="1"/>
          </p:cNvSpPr>
          <p:nvPr userDrawn="1"/>
        </p:nvSpPr>
        <p:spPr bwMode="auto">
          <a:xfrm>
            <a:off x="0" y="569913"/>
            <a:ext cx="12190413" cy="0"/>
          </a:xfrm>
          <a:prstGeom prst="line">
            <a:avLst/>
          </a:prstGeom>
          <a:noFill/>
          <a:ln w="19050">
            <a:solidFill>
              <a:srgbClr val="5F5F5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Text Box 54"/>
          <p:cNvSpPr txBox="1">
            <a:spLocks noChangeArrowheads="1"/>
          </p:cNvSpPr>
          <p:nvPr userDrawn="1"/>
        </p:nvSpPr>
        <p:spPr bwMode="auto">
          <a:xfrm>
            <a:off x="5878513" y="115888"/>
            <a:ext cx="5762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800" smtClean="0">
                <a:solidFill>
                  <a:schemeClr val="bg1"/>
                </a:solidFill>
                <a:ea typeface="微软雅黑" panose="020b0503020204020204" pitchFamily="34" charset="-122"/>
                <a:cs typeface="Times New Roman" panose="02020603050405020304" pitchFamily="18" charset="0"/>
              </a:rPr>
              <a:t>第三单元</a:t>
            </a:r>
            <a:endParaRPr lang="zh-CN" altLang="en-US" sz="1800">
              <a:solidFill>
                <a:schemeClr val="bg1"/>
              </a:solidFill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2" name="Text Box 56"/>
          <p:cNvSpPr txBox="1">
            <a:spLocks noChangeArrowheads="1"/>
          </p:cNvSpPr>
          <p:nvPr userDrawn="1"/>
        </p:nvSpPr>
        <p:spPr bwMode="auto">
          <a:xfrm>
            <a:off x="1990750" y="92075"/>
            <a:ext cx="41751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FB564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/>
            <a:r>
              <a:rPr lang="zh-CN" altLang="en-US" sz="2000" b="1" smtClean="0">
                <a:solidFill>
                  <a:schemeClr val="bg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语文　必修　下册</a:t>
            </a:r>
            <a:endParaRPr lang="zh-CN" altLang="en-US" sz="2000" b="1">
              <a:solidFill>
                <a:schemeClr val="bg1"/>
              </a:solidFill>
              <a:latin typeface="楷体_GB2312" panose="02010609030101010101" pitchFamily="49" charset="-122"/>
              <a:ea typeface="楷体_GB2312" panose="0201060903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13" name="Picture 60" descr="图片3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39550" y="0"/>
            <a:ext cx="447675" cy="55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谢谢观赏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85763"/>
            <a:ext cx="12203113" cy="648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4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1"/>
            <a:ext cx="10971372" cy="1143265"/>
          </a:xfrm>
          <a:prstGeom prst="rect">
            <a:avLst/>
          </a:prstGeom>
        </p:spPr>
        <p:txBody>
          <a:bodyPr vert="horz" lIns="108850" tIns="54425" rIns="108850" bIns="54425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1"/>
            <a:ext cx="10971372" cy="4527011"/>
          </a:xfrm>
          <a:prstGeom prst="rect">
            <a:avLst/>
          </a:prstGeom>
        </p:spPr>
        <p:txBody>
          <a:bodyPr vert="horz" lIns="108850" tIns="54425" rIns="108850" bIns="54425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defTabSz="1088390" rtl="0" eaLnBrk="1" latinLnBrk="0" hangingPunct="1">
        <a:spcBef>
          <a:spcPct val="0"/>
        </a:spcBef>
        <a:buNone/>
        <a:defRPr sz="5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8305" indent="-408305" algn="l" defTabSz="1088390" rtl="0" eaLnBrk="1" latinLnBrk="0" hangingPunct="1">
        <a:spcBef>
          <a:spcPct val="20000"/>
        </a:spcBef>
        <a:buFont typeface="Arial" pitchFamily="34" charset="0"/>
        <a:buChar char="•"/>
        <a:defRPr sz="3800" kern="1200">
          <a:solidFill>
            <a:schemeClr val="tx1"/>
          </a:solidFill>
          <a:latin typeface="+mn-lt"/>
          <a:ea typeface="+mn-ea"/>
          <a:cs typeface="+mn-cs"/>
        </a:defRPr>
      </a:lvl1pPr>
      <a:lvl2pPr marL="884555" indent="-340360" algn="l" defTabSz="1088390" rtl="0" eaLnBrk="1" latinLnBrk="0" hangingPunct="1">
        <a:spcBef>
          <a:spcPct val="20000"/>
        </a:spcBef>
        <a:buFont typeface="Arial" pitchFamily="34" charset="0"/>
        <a:buChar char="–"/>
        <a:defRPr sz="3300" kern="1200">
          <a:solidFill>
            <a:schemeClr val="tx1"/>
          </a:solidFill>
          <a:latin typeface="+mn-lt"/>
          <a:ea typeface="+mn-ea"/>
          <a:cs typeface="+mn-cs"/>
        </a:defRPr>
      </a:lvl2pPr>
      <a:lvl3pPr marL="1360805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900" kern="1200">
          <a:solidFill>
            <a:schemeClr val="tx1"/>
          </a:solidFill>
          <a:latin typeface="+mn-lt"/>
          <a:ea typeface="+mn-ea"/>
          <a:cs typeface="+mn-cs"/>
        </a:defRPr>
      </a:lvl3pPr>
      <a:lvl4pPr marL="1905000" indent="-272415" algn="l" defTabSz="108839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49195" indent="-272415" algn="l" defTabSz="1088390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3390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37585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081780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25975" indent="-272415" algn="l" defTabSz="108839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419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390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3258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76780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2097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6580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810000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54195" algn="l" defTabSz="1088390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5514304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8542" y="1629863"/>
            <a:ext cx="11953328" cy="792087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4800" smtClean="0">
                <a:solidFill>
                  <a:schemeClr val="tx1"/>
                </a:solidFill>
                <a:latin typeface="方正综艺_GBK" pitchFamily="65" charset="-122"/>
                <a:ea typeface="方正综艺_GBK" pitchFamily="65" charset="-122"/>
              </a:rPr>
              <a:t>第三单元</a:t>
            </a:r>
            <a:endParaRPr lang="zh-CN" altLang="en-US" sz="4800" smtClean="0">
              <a:solidFill>
                <a:schemeClr val="tx1"/>
              </a:solidFill>
              <a:latin typeface="方正综艺_GBK" pitchFamily="65" charset="-122"/>
              <a:ea typeface="方正综艺_GBK" pitchFamily="65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0576" y="2421682"/>
            <a:ext cx="11881320" cy="9361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4000">
                <a:solidFill>
                  <a:schemeClr val="tx1"/>
                </a:solidFill>
                <a:ea typeface="方正小标宋_GBK" pitchFamily="65" charset="-122"/>
              </a:rPr>
              <a:t>单元学习任务</a:t>
            </a:r>
            <a:endParaRPr lang="zh-CN" altLang="en-US" sz="4000">
              <a:solidFill>
                <a:schemeClr val="tx1"/>
              </a:solidFill>
              <a:ea typeface="方正小标宋_GBK" pitchFamily="65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1770176"/>
          </a:xfrm>
        </p:spPr>
        <p:txBody>
          <a:bodyPr/>
          <a:lstStyle/>
          <a:p>
            <a:pPr indent="713740" algn="ctr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任务一　梳理、分析学者、科学家的探索经历及思维方式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cs typeface="Courier New" panose="02070309020205020404"/>
              </a:rPr>
              <a:t>1</a:t>
            </a:r>
            <a:r>
              <a:rPr lang="zh-CN" altLang="zh-CN" kern="100">
                <a:cs typeface="Times New Roman" panose="02020603050405020304"/>
              </a:rPr>
              <a:t>．梳理本单元四位作者的信息，填写下表。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solidFill>
                  <a:srgbClr val="FF0000"/>
                </a:solidFill>
                <a:ea typeface="黑体" panose="02010600030101010101" charset="-122"/>
                <a:cs typeface="Times New Roman" panose="02020603050405020304"/>
              </a:rPr>
              <a:t>【答案】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622598" y="2752338"/>
          <a:ext cx="10971212" cy="3413760"/>
        </p:xfrm>
        <a:graphic>
          <a:graphicData uri="http://schemas.openxmlformats.org/drawingml/2006/table">
            <a:tbl>
              <a:tblPr/>
              <a:tblGrid>
                <a:gridCol w="1669182"/>
                <a:gridCol w="2014951"/>
                <a:gridCol w="1729465"/>
                <a:gridCol w="5557614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作者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身份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研究领域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研究成果或作品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屠呦呦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药学家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生物制药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发现青蒿素，造福全人类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加来道雄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物理学家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空间物理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著有《量子场论》《超弦导论》等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梁思成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建筑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学家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古代建筑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著有《清式营造则例》《中国建筑史》，在研究和保护古代建筑上卓有成就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林庚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诗人、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学者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古代文学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著有《唐诗综论》《诗人李白》，在楚辞、唐诗研究上卓有建树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1188478"/>
          </a:xfrm>
        </p:spPr>
        <p:txBody>
          <a:bodyPr/>
          <a:lstStyle/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cs typeface="Courier New" panose="02070309020205020404"/>
              </a:rPr>
              <a:t>2.</a:t>
            </a:r>
            <a:r>
              <a:rPr lang="zh-CN" altLang="zh-CN" kern="100">
                <a:cs typeface="Times New Roman" panose="02020603050405020304"/>
              </a:rPr>
              <a:t>深入研读课文，了解作者发现与创新背后的思维方式，填写下表。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solidFill>
                  <a:srgbClr val="FF0000"/>
                </a:solidFill>
                <a:ea typeface="黑体" panose="02010600030101010101" charset="-122"/>
                <a:cs typeface="Times New Roman" panose="02020603050405020304"/>
              </a:rPr>
              <a:t>【答案】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609600" y="2205658"/>
          <a:ext cx="10971213" cy="3948494"/>
        </p:xfrm>
        <a:graphic>
          <a:graphicData uri="http://schemas.openxmlformats.org/drawingml/2006/table">
            <a:tbl>
              <a:tblPr/>
              <a:tblGrid>
                <a:gridCol w="1840970"/>
                <a:gridCol w="5417585"/>
                <a:gridCol w="3712658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作者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发现与创新路径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发现与创新背后的思维方式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屠呦呦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从中国古代典籍中找到灵感，转换研究思路，最终发现青蒿素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求异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加来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道雄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幼年观察鲤鱼世界，引发无限遐想；少年接触爱因斯坦，展开科学实验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想象与实证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609600" y="1125538"/>
          <a:ext cx="10971213" cy="4521900"/>
        </p:xfrm>
        <a:graphic>
          <a:graphicData uri="http://schemas.openxmlformats.org/drawingml/2006/table">
            <a:tbl>
              <a:tblPr/>
              <a:tblGrid>
                <a:gridCol w="1305574"/>
                <a:gridCol w="6034167"/>
                <a:gridCol w="3631472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作者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发现与创新路径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发现与创新背后的思维方式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梁思成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用语言学的概念来归纳总结中国传统建筑的特点，以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文法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和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词汇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来阐说建筑上的惯例、法式和构件、因素，以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可译性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来阐说不同时代不同民族的建筑实现了同样的目的、表达了同样的情感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类比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林庚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从大量的文学现象概括事物特点，从材料的梳理中发现问题，进行考证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归纳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4178935"/>
          </a:xfrm>
        </p:spPr>
        <p:txBody>
          <a:bodyPr/>
          <a:lstStyle/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endParaRPr lang="en-US" altLang="zh-CN" kern="100" smtClean="0"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 smtClean="0">
                <a:cs typeface="Courier New" panose="02070309020205020404"/>
              </a:rPr>
              <a:t>3</a:t>
            </a:r>
            <a:r>
              <a:rPr lang="en-US" altLang="zh-CN" kern="100">
                <a:cs typeface="Courier New" panose="02070309020205020404"/>
              </a:rPr>
              <a:t>.</a:t>
            </a:r>
            <a:r>
              <a:rPr lang="zh-CN" altLang="zh-CN" kern="100">
                <a:cs typeface="Times New Roman" panose="02020603050405020304"/>
              </a:rPr>
              <a:t>四位作者的成长经历、研究成果给了你哪些启示？成为一名学者或科学家需要具备哪些素质？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solidFill>
                  <a:srgbClr val="FF0000"/>
                </a:solidFill>
                <a:ea typeface="黑体" panose="02010600030101010101" charset="-122"/>
                <a:cs typeface="Times New Roman" panose="02020603050405020304"/>
              </a:rPr>
              <a:t>【答案】</a:t>
            </a:r>
            <a:r>
              <a:rPr lang="zh-CN" altLang="zh-CN" kern="100">
                <a:cs typeface="Times New Roman" panose="02020603050405020304"/>
              </a:rPr>
              <a:t>启示示例：对科学要有浓厚兴趣、强烈的好奇心，要有循序渐进、逐步深入的探索精神，有坚持不懈的追求。</a:t>
            </a:r>
            <a:endParaRPr lang="zh-CN" altLang="zh-CN" kern="100">
              <a:cs typeface="Times New Roman" panose="020206030504050203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cs typeface="Times New Roman" panose="02020603050405020304"/>
              </a:rPr>
              <a:t>素质：具有广博的知识、深入的思考和实验考证精神;要深入浅出地介绍宣传，扩大影响，造福人类。</a:t>
            </a:r>
            <a:endParaRPr lang="zh-CN"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4178935"/>
          </a:xfrm>
        </p:spPr>
        <p:txBody>
          <a:bodyPr/>
          <a:lstStyle/>
          <a:p>
            <a:pPr indent="713740" algn="ctr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任务二　梳理、分析学者、科学家的探索经历及思维方式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cs typeface="Times New Roman" panose="02020603050405020304"/>
              </a:rPr>
              <a:t>采用何种方式阐说事理，取决于作者对事物的认识和专业修养，也与写作方式有关。阅读此类文章时，要注意文中的概念和文章的思路。细读《中国建筑的特征》和《说“木叶”》，选择其中一篇，从中找出主要概念，用一段话或一个图表揭示这些概念之间的关系，说说文章是怎样围绕这些概念进行阐说的。这两篇文章在思考方法和语言表达上各有特点，阅读时可作比较。</a:t>
            </a:r>
            <a:endParaRPr lang="zh-CN"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621482"/>
            <a:ext cx="11353016" cy="625952"/>
          </a:xfrm>
        </p:spPr>
        <p:txBody>
          <a:bodyPr/>
          <a:lstStyle/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cs typeface="Times New Roman" panose="02020603050405020304"/>
              </a:rPr>
              <a:t>示例：</a:t>
            </a:r>
            <a:r>
              <a:rPr lang="en-US" altLang="zh-CN" kern="100">
                <a:cs typeface="Courier New" panose="02070309020205020404"/>
              </a:rPr>
              <a:t>(</a:t>
            </a:r>
            <a:r>
              <a:rPr lang="zh-CN" altLang="zh-CN" kern="100">
                <a:cs typeface="Times New Roman" panose="02020603050405020304"/>
              </a:rPr>
              <a:t>完成下表</a:t>
            </a:r>
            <a:r>
              <a:rPr lang="en-US" altLang="zh-CN" kern="100">
                <a:cs typeface="Courier New" panose="02070309020205020404"/>
              </a:rPr>
              <a:t>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609600" y="1328154"/>
          <a:ext cx="10971530" cy="4843145"/>
        </p:xfrm>
        <a:graphic>
          <a:graphicData uri="http://schemas.openxmlformats.org/drawingml/2006/table">
            <a:tbl>
              <a:tblPr/>
              <a:tblGrid>
                <a:gridCol w="1130300"/>
                <a:gridCol w="4584065"/>
                <a:gridCol w="5256849"/>
              </a:tblGrid>
              <a:tr h="5760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课题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《中国建筑的特征》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《说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木叶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》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重要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概念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惯式法例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文法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构建和因素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词汇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可译性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等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木叶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树叶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落木</a:t>
                      </a:r>
                      <a:r>
                        <a:rPr lang="en-US" sz="2800" b="1" kern="100" smtClean="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endParaRPr lang="en-US" sz="2800" b="1" kern="100" smtClean="0">
                        <a:effectLst/>
                        <a:latin typeface="宋体" panose="02010600030101010101" pitchFamily="2" charset="-122"/>
                        <a:cs typeface="Times New Roman" panose="02020603050405020304"/>
                      </a:endParaRPr>
                    </a:p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en-US" sz="2800" b="1" kern="100" smtClean="0">
                          <a:effectLst/>
                          <a:latin typeface="Times New Roman"/>
                          <a:cs typeface="Courier New" panose="02070309020205020404"/>
                        </a:rPr>
                        <a:t> 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木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暗示性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颜色性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等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主要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观点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主要是阐释，围绕核心话题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中国建筑的特征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来组织必要的材料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主要是提出和探究问题，用适合和稳妥的理论去说明有着众多例证的文学现象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写作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思路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先在一个层面上分列陈说，然后在更高的层次上，运用理论思维探究深刻而带有全局性的问题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层层推进，不断总结，又在总结的基础上进一步深入；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概念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在文章中，既是重要的思维工具，又是组织文章的关键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构件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内容占位符 1"/>
          <p:cNvGraphicFramePr>
            <a:graphicFrameLocks noGrp="1"/>
          </p:cNvGraphicFramePr>
          <p:nvPr>
            <p:ph idx="1"/>
          </p:nvPr>
        </p:nvGraphicFramePr>
        <p:xfrm>
          <a:off x="606424" y="833533"/>
          <a:ext cx="10971214" cy="5184648"/>
        </p:xfrm>
        <a:graphic>
          <a:graphicData uri="http://schemas.openxmlformats.org/drawingml/2006/table">
            <a:tbl>
              <a:tblPr/>
              <a:tblGrid>
                <a:gridCol w="1312318"/>
                <a:gridCol w="3672408"/>
                <a:gridCol w="5986488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课题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《中国建筑的特征》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《说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木叶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》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语言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特点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简明而又准确，但又不乏可读性，比如作者用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文法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”“</a:t>
                      </a:r>
                      <a:r>
                        <a:rPr lang="zh-CN" sz="28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词</a:t>
                      </a:r>
                      <a:endParaRPr lang="en-US" altLang="zh-CN" sz="2800" b="1" kern="100" smtClean="0">
                        <a:effectLst/>
                        <a:latin typeface="Times New Roman"/>
                        <a:cs typeface="Times New Roman" panose="02020603050405020304"/>
                      </a:endParaRPr>
                    </a:p>
                    <a:p>
                      <a:pPr algn="l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汇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等读者耳熟能详的语言学概念来阐释建筑之中的概念、原理，显得更亲切，也更容易被读者接受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5000"/>
                        </a:lnSpc>
                        <a:spcAft>
                          <a:spcPct val="0"/>
                        </a:spcAft>
                        <a:tabLst>
                          <a:tab pos="5581015"/>
                          <a:tab pos="9811385"/>
                        </a:tabLs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注重考证，显得细致严谨，但是没有给读者繁复枯燥的感受，主要是因为文章中所使用的考证素材多是文质兼美、且为后代熟知的名句；作者在文中对这些名句的解读新颖别致，不仅给熟知这些诗句的读者以美感，也给读者以一种期待的新鲜感，因此整篇文章读来让人觉得饶有趣味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5341620"/>
          </a:xfrm>
        </p:spPr>
        <p:txBody>
          <a:bodyPr/>
          <a:lstStyle/>
          <a:p>
            <a:pPr indent="713740" algn="ctr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任务三　借助诗歌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暗示性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，探索意象意蕴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cs typeface="Courier New" panose="02070309020205020404"/>
              </a:rPr>
              <a:t>1</a:t>
            </a:r>
            <a:r>
              <a:rPr lang="zh-CN" altLang="zh-CN" kern="100">
                <a:cs typeface="Times New Roman" panose="02020603050405020304"/>
              </a:rPr>
              <a:t>．</a:t>
            </a:r>
            <a:r>
              <a:rPr altLang="zh-CN" kern="100">
                <a:cs typeface="Times New Roman" panose="02020603050405020304"/>
              </a:rPr>
              <a:t>《说“木叶”》仅仅是为了介绍“木叶”的艺术特征吗？写“木叶”的真正目的何在？这对我们欣赏诗歌有什么启示?</a:t>
            </a:r>
            <a:endParaRPr altLang="zh-CN" kern="100">
              <a:cs typeface="Times New Roman" panose="020206030504050203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solidFill>
                  <a:srgbClr val="FF0000"/>
                </a:solidFill>
                <a:ea typeface="黑体" panose="02010600030101010101" charset="-122"/>
                <a:cs typeface="Times New Roman" panose="02020603050405020304"/>
              </a:rPr>
              <a:t>【答案】</a:t>
            </a:r>
            <a:r>
              <a:rPr lang="zh-CN" altLang="zh-CN" kern="1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本</a:t>
            </a:r>
            <a:r>
              <a:rPr altLang="zh-CN" kern="100">
                <a:cs typeface="Times New Roman" panose="02020603050405020304"/>
              </a:rPr>
              <a:t>文不仅仅是为了介绍“木叶”的艺术特征，而且是为了阐述诗歌语言暗示性的特征。</a:t>
            </a:r>
            <a:endParaRPr altLang="zh-CN" kern="100">
              <a:cs typeface="Times New Roman" panose="020206030504050203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altLang="zh-CN" kern="100">
                <a:cs typeface="Times New Roman" panose="02020603050405020304"/>
              </a:rPr>
              <a:t>启示:①诗歌的语言富于暗示性，微妙的意味往往寄诸言外。本文谈到，“这暗示性仿佛是概念的影子”，它与“概念中的意义交织组合起来”,“成为丰富多彩、一言难尽的言说”。所谓“概念中的意义”，大约是指在字典、辞典中可以查到的词语的意思，明了确定。而作为概念的影</a:t>
            </a:r>
            <a:endParaRPr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15522" y="1133027"/>
            <a:ext cx="11353016" cy="3597275"/>
          </a:xfrm>
        </p:spPr>
        <p:txBody>
          <a:bodyPr/>
          <a:lstStyle/>
          <a:p>
            <a:pPr indent="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altLang="zh-CN" kern="100">
                <a:cs typeface="Times New Roman" panose="02020603050405020304"/>
              </a:rPr>
              <a:t>子的暗示性，指的是概念以外的意义，如象征义、深层义、言外义等，这样的意义是不确定的，有弹性的，是要依据上下文或整首诗来理解的。</a:t>
            </a:r>
            <a:endParaRPr altLang="zh-CN" kern="100">
              <a:cs typeface="Times New Roman" panose="02020603050405020304"/>
            </a:endParaRPr>
          </a:p>
          <a:p>
            <a:pPr indent="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altLang="zh-CN" kern="100">
                <a:cs typeface="Times New Roman" panose="02020603050405020304"/>
              </a:rPr>
              <a:t>②鉴赏诗歌，不但要理解表层意思，而且要品尝言外之意。诗歌的语言是有尽的，但它包含的意思，给读者的暗示、启发则是无尽的。我们鉴赏诗歌，要从语言入手，但不要被语言局限，应当从言内到言外，品尝那些言外的微妙滋味。</a:t>
            </a:r>
            <a:endParaRPr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5341620"/>
          </a:xfrm>
        </p:spPr>
        <p:txBody>
          <a:bodyPr/>
          <a:lstStyle/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cs typeface="Courier New" panose="02070309020205020404"/>
              </a:rPr>
              <a:t>2</a:t>
            </a:r>
            <a:r>
              <a:rPr lang="zh-CN" altLang="zh-CN" kern="100">
                <a:cs typeface="Times New Roman" panose="02020603050405020304"/>
              </a:rPr>
              <a:t>．</a:t>
            </a:r>
            <a:r>
              <a:rPr altLang="zh-CN" kern="100">
                <a:cs typeface="Times New Roman" panose="02020603050405020304"/>
              </a:rPr>
              <a:t>《说“木叶”》中所说的“暗示性”在古代诗歌中其实并不少见，“柳”“梅”“月”“鸿雁”等形象都具有比较强的暗示性，带有某些特定的意蕴。品读下列诗句，探究古代诗词中的“柳”经常出现在什么样的场景中，能引起哪些联想，具有怎样的暗示性。也可自选形象，搜集资料，分析它们在具体诗作中的含义，思考其暗示性的由来。</a:t>
            </a:r>
            <a:endParaRPr altLang="zh-CN" kern="100">
              <a:cs typeface="Times New Roman" panose="020206030504050203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(1)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闺中少妇不知愁，春日凝妆上翠楼。忽见陌头杨柳色，悔教夫婿觅封侯。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王昌龄《闺怨》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(2)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灞岸晴来送别频，相偎相倚不胜春。自家飞絮犹无定，争解垂丝绊路人。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罗隐《柳》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5447665"/>
          </a:xfrm>
        </p:spPr>
        <p:txBody>
          <a:bodyPr/>
          <a:lstStyle/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(3)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扬子江头杨柳春，杨花愁杀渡江人。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郑谷《淮上与友人别》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(4)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渡头杨柳青青，枝枝叶叶离情。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晏几道《清平乐》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(5)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柳阴直，烟里丝丝弄碧。隋堤上、曾见几番，拂水飘绵送行色。登临望故国，谁识、京华倦客？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 (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周邦彦《兰陵王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·</a:t>
            </a:r>
            <a:r>
              <a:rPr lang="zh-CN" altLang="zh-CN" kern="100">
                <a:ea typeface="楷体" panose="02010609060101010101" charset="-122"/>
                <a:cs typeface="Times New Roman" panose="02020603050405020304"/>
              </a:rPr>
              <a:t>柳》</a:t>
            </a:r>
            <a:r>
              <a:rPr lang="en-US" altLang="zh-CN" kern="100">
                <a:ea typeface="楷体" panose="02010609060101010101" charset="-122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r>
              <a:rPr lang="zh-CN" altLang="zh-CN">
                <a:solidFill>
                  <a:srgbClr val="FF0000"/>
                </a:solidFill>
                <a:ea typeface="黑体" panose="02010600030101010101" charset="-122"/>
                <a:cs typeface="Times New Roman" panose="02020603050405020304"/>
              </a:rPr>
              <a:t>【答案】</a:t>
            </a:r>
            <a:r>
              <a:rPr altLang="zh-CN">
                <a:cs typeface="Times New Roman" panose="02020603050405020304"/>
              </a:rPr>
              <a:t>示例：“柳”这个意象，在中国古典诗歌里有很强的暗示性。“柳”在送别诗中是最常见的意象，它可以暗示离别,传达人的离别之情以及对无法把握自身命运的感慨。如“灞岸晴来送别频，相偎相倚不胜春。自家飞絮犹无定，争解垂丝绊路人”“渡头杨柳青青，枝枝叶叶离情”。因“柳”常常代表着浓浓的春意，而且年年复年年，总是绿意葱葱，</a:t>
            </a:r>
            <a:endParaRPr altLang="zh-CN">
              <a:cs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4178935"/>
          </a:xfrm>
        </p:spPr>
        <p:txBody>
          <a:bodyPr/>
          <a:lstStyle/>
          <a:p>
            <a:pPr indent="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cs typeface="Times New Roman" panose="02020603050405020304"/>
              </a:rPr>
              <a:t>但是人事变迁，沧海桑田,无有定数，所以“柳”又会引发诗人对时光流逝、年华易老、盛衰无常的感慨与伤痛，如“无情最是台城柳，依旧烟笼十里堤”“闺中少妇不知愁，春日凝妆上翠楼。忽见陌头杨柳色，悔教夫婿觅封侯”等诗中就借“柳”来表达这种情感。除此之外,因“柳”常种于檐前屋后，故在古诗中又常有着思乡的意味，比如诗句“纤纤折杨柳，持此寄情人。一枝何足贵,怜是故园春”“此夜曲中闻折柳，何人不起故园情”等。</a:t>
            </a:r>
            <a:endParaRPr lang="zh-CN"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5341620"/>
          </a:xfrm>
        </p:spPr>
        <p:txBody>
          <a:bodyPr/>
          <a:lstStyle/>
          <a:p>
            <a:pPr indent="713740" algn="ctr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任务四　写作</a:t>
            </a:r>
            <a:r>
              <a:rPr lang="en-US" altLang="zh-CN" kern="100">
                <a:ea typeface="黑体" panose="02010600030101010101" charset="-122"/>
                <a:cs typeface="Courier New" panose="02070309020205020404"/>
              </a:rPr>
              <a:t>——</a:t>
            </a: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如何清晰地说明事例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【写作指导】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黑体" panose="02010600030101010101" charset="-122"/>
                <a:cs typeface="Courier New" panose="02070309020205020404"/>
              </a:rPr>
              <a:t>1</a:t>
            </a:r>
            <a:r>
              <a:rPr lang="zh-CN" altLang="zh-CN" kern="100">
                <a:cs typeface="Times New Roman" panose="02020603050405020304"/>
              </a:rPr>
              <a:t>．</a:t>
            </a: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抓住特征，把握中心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cs typeface="Times New Roman" panose="02020603050405020304"/>
              </a:rPr>
              <a:t>说明文只有抓住事物的特征,才能把被说明的事物准确清晰地介绍给读者,使人们对事物有确切的了解。事物往往有多方面的特征,介绍时不可能面面俱到,因此写作时,必须把握说明文的中心,根据需要,重点介绍若干方面。如：《漫话圆周率》是一篇介绍数学基础知识的说明文,文章虽题为“漫话”,却是围绕求出圆周率的更精确的数值这个中心,向人们介绍了古今中外数学家对圆周率的数值所作的贡献。</a:t>
            </a:r>
            <a:endParaRPr lang="zh-CN"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5341620"/>
          </a:xfrm>
        </p:spPr>
        <p:txBody>
          <a:bodyPr/>
          <a:lstStyle/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黑体" panose="02010600030101010101" charset="-122"/>
                <a:cs typeface="Courier New" panose="02070309020205020404"/>
              </a:rPr>
              <a:t>2</a:t>
            </a:r>
            <a:r>
              <a:rPr lang="zh-CN" altLang="zh-CN" kern="100">
                <a:cs typeface="Times New Roman" panose="02020603050405020304"/>
              </a:rPr>
              <a:t>．</a:t>
            </a: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针对情况，选好角度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altLang="zh-CN" kern="100">
                <a:cs typeface="Times New Roman" panose="02020603050405020304"/>
              </a:rPr>
              <a:t>说明文也要求有的放矢,写什么,怎样写,要着眼于读者的实际情况,使文章具有针对性,切合读者的知识水平、职业特点和年龄大小。如：针对“香烟的危害”这一话题,可阐述的内容很多,有针对老年人而说的,也有针对妇女而言的,还有针对青少年而说的,角度不同,说明内容便各有侧重。如果是学校教育,那应该主要介绍吸烟的危害,突出分析青少年的生理特征,说明青少年接触毒性物质比成年人吸收快、排除慢、受毒害严重的情况,指出“吸烟对青少年是绝对有百害而无一利的”。这样说明目的清楚,针对性强,收效显著。</a:t>
            </a:r>
            <a:endParaRPr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5923280"/>
          </a:xfrm>
        </p:spPr>
        <p:txBody>
          <a:bodyPr/>
          <a:lstStyle/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黑体" panose="02010600030101010101" charset="-122"/>
                <a:cs typeface="Courier New" panose="02070309020205020404"/>
              </a:rPr>
              <a:t>3</a:t>
            </a:r>
            <a:r>
              <a:rPr lang="zh-CN" altLang="zh-CN" kern="100">
                <a:cs typeface="Times New Roman" panose="02020603050405020304"/>
              </a:rPr>
              <a:t>．</a:t>
            </a: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解说清楚，条理分明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35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altLang="zh-CN" kern="100">
                <a:cs typeface="Times New Roman" panose="02020603050405020304"/>
              </a:rPr>
              <a:t>说明文的目的是让人获得某种知识或某项技能,只有解说清楚,才能达到目的。“说明”一词表明一说即明,如何解说清楚,要讲究说明的方法,要注意结构的安排。解说事物、阐释事理要按其本身的条理来安排说明的次序,使之层次清楚,主次分明,如此读者才会有所得,有所获。如何具体安排结构,不同类型的说明文有不同的要求,如：《北京的立交桥》是一篇有关建筑的说明文,它以时间为经,介绍了北京立交桥的变迁,从一个侧面反映了改革开放的巨大成就；介绍中它又以空间为纬,具体介绍了几座立交桥的形状、结构、功能甚至审美等特征。这种时空结合的介绍方式全面具体、有效地传播了知识。</a:t>
            </a:r>
            <a:endParaRPr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5522" y="765498"/>
            <a:ext cx="11353016" cy="5320030"/>
          </a:xfrm>
        </p:spPr>
        <p:txBody>
          <a:bodyPr/>
          <a:lstStyle/>
          <a:p>
            <a:pPr indent="713740" algn="just">
              <a:lnSpc>
                <a:spcPct val="110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en-US" altLang="zh-CN" kern="100">
                <a:ea typeface="黑体" panose="02010600030101010101" charset="-122"/>
                <a:cs typeface="Courier New" panose="02070309020205020404"/>
              </a:rPr>
              <a:t>4</a:t>
            </a:r>
            <a:r>
              <a:rPr lang="zh-CN" altLang="zh-CN" kern="100">
                <a:cs typeface="Times New Roman" panose="02020603050405020304"/>
              </a:rPr>
              <a:t>．</a:t>
            </a:r>
            <a:r>
              <a:rPr lang="zh-CN" altLang="zh-CN" kern="100">
                <a:ea typeface="黑体" panose="02010600030101010101" charset="-122"/>
                <a:cs typeface="Times New Roman" panose="02020603050405020304"/>
              </a:rPr>
              <a:t>准确简明，通俗浅显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13740" algn="just">
              <a:lnSpc>
                <a:spcPct val="110000"/>
              </a:lnSpc>
              <a:spcAft>
                <a:spcPct val="0"/>
              </a:spcAft>
              <a:tabLst>
                <a:tab pos="5581015"/>
                <a:tab pos="9811385"/>
              </a:tabLst>
            </a:pPr>
            <a:r>
              <a:rPr lang="zh-CN" altLang="zh-CN" kern="100">
                <a:cs typeface="Times New Roman" panose="02020603050405020304"/>
              </a:rPr>
              <a:t>选用准确的语言,精当地解说事物的事理,是说明文语言的基本要求。说明文是以介绍知识性内容为主的,只有如实地反映被说明内容的客观情况,才能保证知识的准确性、科学性。如果失去知识的科学性,也就失去了说明文的价值。此外,说明文往往有些内容是专门领域的,必然会涉及一些专门名词和专业术语,在说明时,考生要把它们运用得准确无误,以避免误导读者。如：“航空”与“航天”是两个不同的概念,有篇文章作了这样的解说：“飞机在大气层内飞行,称为航空；卫星、飞船在大气层外飞行,称为航天。它们是采用不同的飞行器在不同的空间来完成飞行任务的。”这种解说是十分准确的,使人对什么叫“航空”、什么叫“航天”有了科学的了解。</a:t>
            </a:r>
            <a:endParaRPr lang="zh-CN" altLang="zh-CN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https://d.book118.com/387055143043006050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2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Times New Roman</vt:lpstr>
      <vt:lpstr>宋体</vt:lpstr>
      <vt:lpstr>微软雅黑</vt:lpstr>
      <vt:lpstr>楷体_GB2312</vt:lpstr>
      <vt:lpstr>方正综艺_GBK</vt:lpstr>
      <vt:lpstr>方正小标宋_GBK</vt:lpstr>
      <vt:lpstr>黑体</vt:lpstr>
      <vt:lpstr>Courier New</vt:lpstr>
      <vt:lpstr>楷体</vt:lpstr>
      <vt:lpstr>Office Theme</vt:lpstr>
      <vt:lpstr>第三单元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2024-09-22T18:53:55.023</cp:lastPrinted>
  <dcterms:created xsi:type="dcterms:W3CDTF">2024-09-22T10:53:55Z</dcterms:created>
  <dcterms:modified xsi:type="dcterms:W3CDTF">2024-09-22T10:53:56Z</dcterms:modified>
</cp:coreProperties>
</file>