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3F0485-7A34-4D51-97FA-B8ED55E3E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9C9B5C-99E0-4C28-A9FE-5B265AB1B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682E06-51DF-4C49-AE43-EBCB0B53C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FFDF29-D967-49B1-BC39-E03F170903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1901B7-CD17-46FD-B5AD-D89AE7A287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ADA9F4-1A1B-4E4A-AA98-B899B6936C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9D76EB-7A84-460B-BD93-4A2BC7383F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27D873-0ACC-4513-AAF8-AC047D73FB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78F423-86F9-41CB-832F-82B8CD813E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C8CD5B-BD4C-4F35-B5E2-EBAE8A214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D2DA7F-7555-4237-93CE-BD2650F81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66134010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学查房查房PPT\n## 1.教学查房的基本概念与重要性\n### 1.1什么是教学查房及其历史背景\n### 1.2教学查房的目的和意义\n### 1.3教学查房在医学教育中的作用\n## 2.教学查房的组织实施与流程\n### 2.1教学查房的组织架构与分工\n### 2.2教学查房的实施步骤与流程\n### 2.3教学查房的时间安排与地点选择\n## 3.教学查房的内容与方法\n### 3.1教学查房的主题选择与案例设计\n### 3.2教学查房的方式与方法\n### 3.3教学查房的评价标准与反馈机制\n## 4.教学查房的技巧与策略\n### 4.1如何提高教学查房的效果\n### 4.2教学查房中的沟通与协作技巧\n### 4.3教学查房中如何应对挑战与困难\n## 5.教学查房的未来发展趋势与挑战\n### 5.1教学查房的发展趋势与创新\n### 5.2教学查房面临的挑战与机遇\n### 5.3如何提升教学查房的质量与水平\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60150" cy="1301750"/>
          </a:xfrm>
        </p:spPr>
        <p:txBody>
          <a:bodyPr vert="horz" wrap="square" lIns="91440" tIns="45720" rIns="91440" bIns="45720" anchor="t">
            <a:spAutoFit/>
          </a:bodyPr>
          <a:lstStyle/>
          <a:p>
            <a:pPr>
              <a:buNone/>
            </a:pPr>
            <a:r>
              <a:rPr lang="zh-CN"/>
              <a:t>教学查房查房PPT</a:t>
            </a:r>
            <a:endParaRPr/>
          </a:p>
        </p:txBody>
      </p:sp>
      <p:sp>
        <p:nvSpPr>
          <p:cNvPr id="3" name="文本占位符 3"/>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教学查房的基本概念与重要性</a:t>
            </a:r>
            <a:endParaRPr/>
          </a:p>
        </p:txBody>
      </p:sp>
      <p:sp>
        <p:nvSpPr>
          <p:cNvPr id="12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sp>
        <p:nvSpPr>
          <p:cNvPr id="16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什么是教学查房及其历史背景</a:t>
            </a:r>
            <a:endParaRPr lang="en-US" altLang="zh-CN" sz="2800" b="1">
              <a:latin typeface="+mj-ea"/>
              <a:ea typeface="+mj-ea"/>
            </a:endParaRPr>
          </a:p>
        </p:txBody>
      </p:sp>
      <p:grpSp>
        <p:nvGrpSpPr>
          <p:cNvPr id="16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65" name=""/>
            <p:cNvGrpSpPr/>
            <p:nvPr/>
          </p:nvGrpSpPr>
          <p:grpSpPr>
            <a:xfrm>
              <a:off x="660399" y="2074672"/>
              <a:ext cx="5100082" cy="4536540"/>
              <a:chOff x="660399" y="2074672"/>
              <a:chExt cx="5100082" cy="4536540"/>
            </a:xfrm>
          </p:grpSpPr>
          <p:sp>
            <p:nvSpPr>
              <p:cNvPr id="16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教学查房是一种医学教育模式</a:t>
                </a:r>
                <a:endParaRPr lang="en-US" altLang="zh-CN" sz="2000" b="1">
                  <a:latin typeface="Microsoft YaHei" panose="020b0503020204020204" pitchFamily="34" charset="-122"/>
                  <a:ea typeface="Microsoft YaHei" panose="020b0503020204020204" pitchFamily="34" charset="-122"/>
                </a:endParaRPr>
              </a:p>
            </p:txBody>
          </p:sp>
          <p:sp>
            <p:nvSpPr>
              <p:cNvPr id="16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a:t>
                </a:r>
                <a:r>
                  <a:rPr lang="zh-CN" sz="1400" b="1">
                    <a:solidFill>
                      <a:schemeClr val="tx1">
                        <a:lumMod val="50000"/>
                        <a:lumOff val="50000"/>
                        <a:alpha val="100000"/>
                      </a:schemeClr>
                    </a:solidFill>
                    <a:latin typeface="微软雅黑"/>
                    <a:ea typeface="微软雅黑"/>
                  </a:rPr>
                  <a:t>病例</a:t>
                </a:r>
                <a:r>
                  <a:rPr lang="zh-CN" sz="1400">
                    <a:solidFill>
                      <a:schemeClr val="tx1">
                        <a:lumMod val="50000"/>
                        <a:lumOff val="50000"/>
                        <a:alpha val="100000"/>
                      </a:schemeClr>
                    </a:solidFill>
                    <a:latin typeface="微软雅黑"/>
                    <a:ea typeface="微软雅黑"/>
                  </a:rPr>
                  <a:t>为核心，通过</a:t>
                </a:r>
                <a:r>
                  <a:rPr lang="zh-CN" sz="1400" b="1">
                    <a:solidFill>
                      <a:schemeClr val="tx1">
                        <a:lumMod val="50000"/>
                        <a:lumOff val="50000"/>
                        <a:alpha val="100000"/>
                      </a:schemeClr>
                    </a:solidFill>
                    <a:latin typeface="微软雅黑"/>
                    <a:ea typeface="微软雅黑"/>
                  </a:rPr>
                  <a:t>团队协作</a:t>
                </a:r>
                <a:r>
                  <a:rPr lang="zh-CN" sz="1400">
                    <a:solidFill>
                      <a:schemeClr val="tx1">
                        <a:lumMod val="50000"/>
                        <a:lumOff val="50000"/>
                        <a:alpha val="100000"/>
                      </a:schemeClr>
                    </a:solidFill>
                    <a:latin typeface="微软雅黑"/>
                    <a:ea typeface="微软雅黑"/>
                  </a:rPr>
                  <a:t>解决问题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提高学生的</a:t>
                </a:r>
                <a:r>
                  <a:rPr lang="zh-CN" sz="1400" b="1">
                    <a:solidFill>
                      <a:schemeClr val="tx1">
                        <a:lumMod val="50000"/>
                        <a:lumOff val="50000"/>
                        <a:alpha val="100000"/>
                      </a:schemeClr>
                    </a:solidFill>
                    <a:latin typeface="微软雅黑"/>
                    <a:ea typeface="微软雅黑"/>
                  </a:rPr>
                  <a:t>临床能力</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团队协作</a:t>
                </a:r>
                <a:r>
                  <a:rPr lang="zh-CN" sz="1400">
                    <a:solidFill>
                      <a:schemeClr val="tx1">
                        <a:lumMod val="50000"/>
                        <a:lumOff val="50000"/>
                        <a:alpha val="100000"/>
                      </a:schemeClr>
                    </a:solidFill>
                    <a:latin typeface="微软雅黑"/>
                    <a:ea typeface="微软雅黑"/>
                  </a:rPr>
                  <a:t>能力</a:t>
                </a:r>
                <a:endParaRPr/>
              </a:p>
            </p:txBody>
          </p:sp>
          <p:pic>
            <p:nvPicPr>
              <p:cNvPr id="16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0" name=""/>
            <p:cNvGrpSpPr/>
            <p:nvPr/>
          </p:nvGrpSpPr>
          <p:grpSpPr>
            <a:xfrm>
              <a:off x="6431519" y="2074672"/>
              <a:ext cx="5100082" cy="4536540"/>
              <a:chOff x="660399" y="2074672"/>
              <a:chExt cx="5100082" cy="4536540"/>
            </a:xfrm>
          </p:grpSpPr>
          <p:sp>
            <p:nvSpPr>
              <p:cNvPr id="17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教学查房的历史背景</a:t>
                </a:r>
                <a:endParaRPr lang="en-US" altLang="zh-CN" sz="2000" b="1">
                  <a:latin typeface="Microsoft YaHei" panose="020b0503020204020204" pitchFamily="34" charset="-122"/>
                  <a:ea typeface="Microsoft YaHei" panose="020b0503020204020204" pitchFamily="34" charset="-122"/>
                </a:endParaRPr>
              </a:p>
            </p:txBody>
          </p:sp>
          <p:sp>
            <p:nvSpPr>
              <p:cNvPr id="17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20世纪初，美国医学教育界开始尝试教学查房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20世纪50年代，教学查房在美国医学院校得到广泛应用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近年来，教学查房逐渐成为全球医学教育的重要手段</a:t>
                </a:r>
                <a:endParaRPr/>
              </a:p>
            </p:txBody>
          </p:sp>
          <p:pic>
            <p:nvPicPr>
              <p:cNvPr id="17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3}"/>
        <p:cNvGrpSpPr/>
        <p:nvPr/>
      </p:nvGrpSpPr>
      <p:grpSpPr>
        <a:xfrm>
          <a:off x="0" y="0"/>
          <a:ext cx="0" cy="0"/>
        </a:xfrm>
      </p:grpSpPr>
      <p:pic>
        <p:nvPicPr>
          <p:cNvPr id="17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8" name="Group 598"/>
            <p:cNvGrpSpPr/>
            <p:nvPr/>
          </p:nvGrpSpPr>
          <p:grpSpPr>
            <a:xfrm>
              <a:off x="763829" y="1414808"/>
              <a:ext cx="6972294" cy="2337649"/>
              <a:chOff x="763829" y="1414808"/>
              <a:chExt cx="6972294" cy="2337649"/>
            </a:xfrm>
          </p:grpSpPr>
          <p:sp>
            <p:nvSpPr>
              <p:cNvPr id="17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教学查房的目的</a:t>
                </a:r>
                <a:endParaRPr/>
              </a:p>
            </p:txBody>
          </p:sp>
          <p:sp>
            <p:nvSpPr>
              <p:cNvPr id="18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提高学生的</a:t>
                </a:r>
                <a:r>
                  <a:rPr lang="zh-CN" sz="1400" b="1">
                    <a:solidFill>
                      <a:schemeClr val="tx1">
                        <a:alpha val="100000"/>
                      </a:schemeClr>
                    </a:solidFill>
                    <a:latin typeface="Microsoft Yahei"/>
                    <a:ea typeface="Microsoft Yahei"/>
                  </a:rPr>
                  <a:t>临床能力</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团队协作</a:t>
                </a:r>
                <a:r>
                  <a:rPr lang="zh-CN" sz="1400">
                    <a:solidFill>
                      <a:schemeClr val="tx1">
                        <a:alpha val="100000"/>
                      </a:schemeClr>
                    </a:solidFill>
                    <a:latin typeface="Microsoft Yahei"/>
                    <a:ea typeface="Microsoft Yahei"/>
                  </a:rPr>
                  <a:t>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培养学生的</a:t>
                </a:r>
                <a:r>
                  <a:rPr lang="zh-CN" sz="1400" b="1">
                    <a:solidFill>
                      <a:schemeClr val="tx1">
                        <a:alpha val="100000"/>
                      </a:schemeClr>
                    </a:solidFill>
                    <a:latin typeface="Microsoft Yahei"/>
                    <a:ea typeface="Microsoft Yahei"/>
                  </a:rPr>
                  <a:t>临床思维</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创新能力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提高教师的教学质量和</a:t>
                </a:r>
                <a:r>
                  <a:rPr lang="zh-CN" sz="1400" b="1">
                    <a:solidFill>
                      <a:schemeClr val="tx1">
                        <a:alpha val="100000"/>
                      </a:schemeClr>
                    </a:solidFill>
                    <a:latin typeface="Microsoft Yahei"/>
                    <a:ea typeface="Microsoft Yahei"/>
                  </a:rPr>
                  <a:t>临床带教</a:t>
                </a:r>
                <a:r>
                  <a:rPr lang="zh-CN" sz="1400">
                    <a:solidFill>
                      <a:schemeClr val="tx1">
                        <a:alpha val="100000"/>
                      </a:schemeClr>
                    </a:solidFill>
                    <a:latin typeface="Microsoft Yahei"/>
                    <a:ea typeface="Microsoft Yahei"/>
                  </a:rPr>
                  <a:t>水平</a:t>
                </a:r>
                <a:endParaRPr/>
              </a:p>
            </p:txBody>
          </p:sp>
          <p:sp>
            <p:nvSpPr>
              <p:cNvPr id="18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5" name="Group 591"/>
            <p:cNvGrpSpPr/>
            <p:nvPr/>
          </p:nvGrpSpPr>
          <p:grpSpPr>
            <a:xfrm>
              <a:off x="689593" y="3949139"/>
              <a:ext cx="7078256" cy="2128975"/>
              <a:chOff x="689593" y="3949139"/>
              <a:chExt cx="7078256" cy="2128975"/>
            </a:xfrm>
          </p:grpSpPr>
          <p:sp>
            <p:nvSpPr>
              <p:cNvPr id="18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教学查房的意义</a:t>
                </a:r>
                <a:endParaRPr/>
              </a:p>
            </p:txBody>
          </p:sp>
          <p:sp>
            <p:nvSpPr>
              <p:cNvPr id="18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有助于实现</a:t>
                </a:r>
                <a:r>
                  <a:rPr lang="zh-CN" sz="1400" b="1">
                    <a:solidFill>
                      <a:schemeClr val="tx1">
                        <a:alpha val="100000"/>
                      </a:schemeClr>
                    </a:solidFill>
                    <a:latin typeface="Microsoft Yahei"/>
                    <a:ea typeface="Microsoft Yahei"/>
                  </a:rPr>
                  <a:t>医学教育</a:t>
                </a:r>
                <a:r>
                  <a:rPr lang="zh-CN" sz="1400">
                    <a:solidFill>
                      <a:schemeClr val="tx1">
                        <a:alpha val="100000"/>
                      </a:schemeClr>
                    </a:solidFill>
                    <a:latin typeface="Microsoft Yahei"/>
                    <a:ea typeface="Microsoft Yahei"/>
                  </a:rPr>
                  <a:t>的培养目标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a:t>
                </a:r>
                <a:r>
                  <a:rPr lang="zh-CN" sz="1400" b="1">
                    <a:solidFill>
                      <a:schemeClr val="tx1">
                        <a:alpha val="100000"/>
                      </a:schemeClr>
                    </a:solidFill>
                    <a:latin typeface="Microsoft Yahei"/>
                    <a:ea typeface="Microsoft Yahei"/>
                  </a:rPr>
                  <a:t>医疗服务</a:t>
                </a:r>
                <a:r>
                  <a:rPr lang="zh-CN" sz="1400">
                    <a:solidFill>
                      <a:schemeClr val="tx1">
                        <a:alpha val="100000"/>
                      </a:schemeClr>
                    </a:solidFill>
                    <a:latin typeface="Microsoft Yahei"/>
                    <a:ea typeface="Microsoft Yahei"/>
                  </a:rPr>
                  <a:t>质量和患者满意度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有助于促进</a:t>
                </a:r>
                <a:r>
                  <a:rPr lang="zh-CN" sz="1400" b="1">
                    <a:solidFill>
                      <a:schemeClr val="tx1">
                        <a:alpha val="100000"/>
                      </a:schemeClr>
                    </a:solidFill>
                    <a:latin typeface="Microsoft Yahei"/>
                    <a:ea typeface="Microsoft Yahei"/>
                  </a:rPr>
                  <a:t>医学教育</a:t>
                </a:r>
                <a:r>
                  <a:rPr lang="zh-CN" sz="1400">
                    <a:solidFill>
                      <a:schemeClr val="tx1">
                        <a:alpha val="100000"/>
                      </a:schemeClr>
                    </a:solidFill>
                    <a:latin typeface="Microsoft Yahei"/>
                    <a:ea typeface="Microsoft Yahei"/>
                  </a:rPr>
                  <a:t>的改革和发展</a:t>
                </a:r>
                <a:endParaRPr/>
              </a:p>
            </p:txBody>
          </p:sp>
          <p:sp>
            <p:nvSpPr>
              <p:cNvPr id="18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教学查房的目的和意义</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descr="{&quot;isTemplate&quot;:true,&quot;type&quot;:3}"/>
        <p:cNvGrpSpPr/>
        <p:nvPr/>
      </p:nvGrpSpPr>
      <p:grpSpPr>
        <a:xfrm>
          <a:off x="0" y="0"/>
          <a:ext cx="0" cy="0"/>
        </a:xfrm>
      </p:grpSpPr>
      <p:pic>
        <p:nvPicPr>
          <p:cNvPr id="19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6" name="Group 598"/>
            <p:cNvGrpSpPr/>
            <p:nvPr/>
          </p:nvGrpSpPr>
          <p:grpSpPr>
            <a:xfrm>
              <a:off x="763829" y="1414808"/>
              <a:ext cx="6972294" cy="2337649"/>
              <a:chOff x="763829" y="1414808"/>
              <a:chExt cx="6972294" cy="2337649"/>
            </a:xfrm>
          </p:grpSpPr>
          <p:sp>
            <p:nvSpPr>
              <p:cNvPr id="19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教学查房在医学教育中的作用</a:t>
                </a:r>
                <a:endParaRPr/>
              </a:p>
            </p:txBody>
          </p:sp>
          <p:sp>
            <p:nvSpPr>
              <p:cNvPr id="19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提高学生的</a:t>
                </a:r>
                <a:r>
                  <a:rPr lang="zh-CN" sz="1400" b="1">
                    <a:solidFill>
                      <a:schemeClr val="tx1">
                        <a:alpha val="100000"/>
                      </a:schemeClr>
                    </a:solidFill>
                    <a:latin typeface="Microsoft Yahei"/>
                    <a:ea typeface="Microsoft Yahei"/>
                  </a:rPr>
                  <a:t>临床能力</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团队协作</a:t>
                </a:r>
                <a:r>
                  <a:rPr lang="zh-CN" sz="1400">
                    <a:solidFill>
                      <a:schemeClr val="tx1">
                        <a:alpha val="100000"/>
                      </a:schemeClr>
                    </a:solidFill>
                    <a:latin typeface="Microsoft Yahei"/>
                    <a:ea typeface="Microsoft Yahei"/>
                  </a:rPr>
                  <a:t>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培养学生的</a:t>
                </a:r>
                <a:r>
                  <a:rPr lang="zh-CN" sz="1400" b="1">
                    <a:solidFill>
                      <a:schemeClr val="tx1">
                        <a:alpha val="100000"/>
                      </a:schemeClr>
                    </a:solidFill>
                    <a:latin typeface="Microsoft Yahei"/>
                    <a:ea typeface="Microsoft Yahei"/>
                  </a:rPr>
                  <a:t>临床思维</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创新能力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提高教师的教学质量和</a:t>
                </a:r>
                <a:r>
                  <a:rPr lang="zh-CN" sz="1400" b="1">
                    <a:solidFill>
                      <a:schemeClr val="tx1">
                        <a:alpha val="100000"/>
                      </a:schemeClr>
                    </a:solidFill>
                    <a:latin typeface="Microsoft Yahei"/>
                    <a:ea typeface="Microsoft Yahei"/>
                  </a:rPr>
                  <a:t>临床带教</a:t>
                </a:r>
                <a:r>
                  <a:rPr lang="zh-CN" sz="1400">
                    <a:solidFill>
                      <a:schemeClr val="tx1">
                        <a:alpha val="100000"/>
                      </a:schemeClr>
                    </a:solidFill>
                    <a:latin typeface="Microsoft Yahei"/>
                    <a:ea typeface="Microsoft Yahei"/>
                  </a:rPr>
                  <a:t>水平</a:t>
                </a:r>
                <a:endParaRPr/>
              </a:p>
            </p:txBody>
          </p:sp>
          <p:sp>
            <p:nvSpPr>
              <p:cNvPr id="19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3" name="Group 591"/>
            <p:cNvGrpSpPr/>
            <p:nvPr/>
          </p:nvGrpSpPr>
          <p:grpSpPr>
            <a:xfrm>
              <a:off x="689593" y="3949139"/>
              <a:ext cx="7078256" cy="2128975"/>
              <a:chOff x="689593" y="3949139"/>
              <a:chExt cx="7078256" cy="2128975"/>
            </a:xfrm>
          </p:grpSpPr>
          <p:sp>
            <p:nvSpPr>
              <p:cNvPr id="20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教学查房在医学教育中的地位</a:t>
                </a:r>
                <a:endParaRPr/>
              </a:p>
            </p:txBody>
          </p:sp>
          <p:sp>
            <p:nvSpPr>
              <p:cNvPr id="20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教学查房是医学教育的重要组成部分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教学查房是提高医学教育质量的有效途径</a:t>
                </a:r>
                <a:endParaRPr/>
              </a:p>
            </p:txBody>
          </p:sp>
          <p:sp>
            <p:nvSpPr>
              <p:cNvPr id="20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教学查房在医学教育中的作用</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2}"/>
        <p:cNvGrpSpPr/>
        <p:nvPr/>
      </p:nvGrpSpPr>
      <p:grpSpPr>
        <a:xfrm>
          <a:off x="0" y="0"/>
          <a:ext cx="0" cy="0"/>
        </a:xfrm>
      </p:grpSpPr>
      <p:sp>
        <p:nvSpPr>
          <p:cNvPr id="212"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教学查房的组织实施与流程</a:t>
            </a:r>
            <a:endParaRPr/>
          </a:p>
        </p:txBody>
      </p:sp>
      <p:sp>
        <p:nvSpPr>
          <p:cNvPr id="21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4" name="" descr="{&quot;isTemplate&quot;:true,&quot;type&quot;:3}"/>
        <p:cNvGrpSpPr/>
        <p:nvPr/>
      </p:nvGrpSpPr>
      <p:grpSpPr>
        <a:xfrm>
          <a:off x="0" y="0"/>
          <a:ext cx="0" cy="0"/>
        </a:xfrm>
      </p:grpSpPr>
      <p:sp>
        <p:nvSpPr>
          <p:cNvPr id="21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教学查房的组织架构与分工</a:t>
            </a:r>
            <a:endParaRPr lang="en-US" altLang="zh-CN" sz="2800" b="1">
              <a:latin typeface="+mj-ea"/>
              <a:ea typeface="+mj-ea"/>
            </a:endParaRPr>
          </a:p>
        </p:txBody>
      </p:sp>
      <p:grpSp>
        <p:nvGrpSpPr>
          <p:cNvPr id="21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7" name=""/>
            <p:cNvGrpSpPr/>
            <p:nvPr/>
          </p:nvGrpSpPr>
          <p:grpSpPr>
            <a:xfrm>
              <a:off x="660399" y="2074672"/>
              <a:ext cx="5100082" cy="4536540"/>
              <a:chOff x="660399" y="2074672"/>
              <a:chExt cx="5100082" cy="4536540"/>
            </a:xfrm>
          </p:grpSpPr>
          <p:sp>
            <p:nvSpPr>
              <p:cNvPr id="2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教学查房的组织架构</a:t>
                </a:r>
                <a:endParaRPr lang="en-US" altLang="zh-CN" sz="2000" b="1">
                  <a:latin typeface="Microsoft YaHei" panose="020b0503020204020204" pitchFamily="34" charset="-122"/>
                  <a:ea typeface="Microsoft YaHei" panose="020b0503020204020204" pitchFamily="34" charset="-122"/>
                </a:endParaRPr>
              </a:p>
            </p:txBody>
          </p:sp>
          <p:sp>
            <p:nvSpPr>
              <p:cNvPr id="2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教学查房委员会</a:t>
                </a:r>
                <a:r>
                  <a:rPr lang="zh-CN" sz="1400">
                    <a:solidFill>
                      <a:schemeClr val="tx1">
                        <a:lumMod val="50000"/>
                        <a:lumOff val="50000"/>
                        <a:alpha val="100000"/>
                      </a:schemeClr>
                    </a:solidFill>
                    <a:latin typeface="微软雅黑"/>
                    <a:ea typeface="微软雅黑"/>
                  </a:rPr>
                  <a:t>负责教学查房的规划和管理</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带教老师</a:t>
                </a:r>
                <a:r>
                  <a:rPr lang="zh-CN" sz="1400">
                    <a:solidFill>
                      <a:schemeClr val="tx1">
                        <a:lumMod val="50000"/>
                        <a:lumOff val="50000"/>
                        <a:alpha val="100000"/>
                      </a:schemeClr>
                    </a:solidFill>
                    <a:latin typeface="微软雅黑"/>
                    <a:ea typeface="微软雅黑"/>
                  </a:rPr>
                  <a:t>负责教学查房的实施和指导</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学生</a:t>
                </a:r>
                <a:r>
                  <a:rPr lang="zh-CN" sz="1400">
                    <a:solidFill>
                      <a:schemeClr val="tx1">
                        <a:lumMod val="50000"/>
                        <a:lumOff val="50000"/>
                        <a:alpha val="100000"/>
                      </a:schemeClr>
                    </a:solidFill>
                    <a:latin typeface="微软雅黑"/>
                    <a:ea typeface="微软雅黑"/>
                  </a:rPr>
                  <a:t>参与教学查房的过程和学习</a:t>
                </a:r>
                <a:endParaRPr/>
              </a:p>
            </p:txBody>
          </p:sp>
          <p:pic>
            <p:nvPicPr>
              <p:cNvPr id="22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2" name=""/>
            <p:cNvGrpSpPr/>
            <p:nvPr/>
          </p:nvGrpSpPr>
          <p:grpSpPr>
            <a:xfrm>
              <a:off x="6431519" y="2074672"/>
              <a:ext cx="5100082" cy="4536540"/>
              <a:chOff x="660399" y="2074672"/>
              <a:chExt cx="5100082" cy="4536540"/>
            </a:xfrm>
          </p:grpSpPr>
          <p:sp>
            <p:nvSpPr>
              <p:cNvPr id="22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教学查房的分工</a:t>
                </a:r>
                <a:endParaRPr lang="en-US" altLang="zh-CN" sz="2000" b="1">
                  <a:latin typeface="Microsoft YaHei" panose="020b0503020204020204" pitchFamily="34" charset="-122"/>
                  <a:ea typeface="Microsoft YaHei" panose="020b0503020204020204" pitchFamily="34" charset="-122"/>
                </a:endParaRPr>
              </a:p>
            </p:txBody>
          </p:sp>
          <p:sp>
            <p:nvSpPr>
              <p:cNvPr id="22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教学查房委员会负责制定教学查房计划、组织和评价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带教老师负责提供病例、指导学生进行查房和点评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学生负责参与教学查房、提问和讨论</a:t>
                </a:r>
                <a:endParaRPr/>
              </a:p>
            </p:txBody>
          </p:sp>
          <p:pic>
            <p:nvPicPr>
              <p:cNvPr id="22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grpSp>
        <p:nvGrpSpPr>
          <p:cNvPr id="22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29" name="Group 686"/>
            <p:cNvGrpSpPr/>
            <p:nvPr/>
          </p:nvGrpSpPr>
          <p:grpSpPr>
            <a:xfrm>
              <a:off x="1075314" y="1520189"/>
              <a:ext cx="9868911" cy="2072418"/>
              <a:chOff x="1075314" y="1520189"/>
              <a:chExt cx="9868911" cy="2072418"/>
            </a:xfrm>
          </p:grpSpPr>
          <p:sp>
            <p:nvSpPr>
              <p:cNvPr id="23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病例选择</a:t>
                </a:r>
                <a:r>
                  <a:rPr lang="zh-CN" sz="1400">
                    <a:solidFill>
                      <a:schemeClr val="tx1">
                        <a:alpha val="100000"/>
                      </a:schemeClr>
                    </a:solidFill>
                    <a:latin typeface="Microsoft Yahei"/>
                    <a:ea typeface="Microsoft Yahei"/>
                  </a:rPr>
                  <a:t>：选择具有教学价值的病例</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查房前准备</a:t>
                </a:r>
                <a:r>
                  <a:rPr lang="zh-CN" sz="1400">
                    <a:solidFill>
                      <a:schemeClr val="tx1">
                        <a:alpha val="100000"/>
                      </a:schemeClr>
                    </a:solidFill>
                    <a:latin typeface="Microsoft Yahei"/>
                    <a:ea typeface="Microsoft Yahei"/>
                  </a:rPr>
                  <a:t>：学生预习病例，带教老师准备教学资源</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查房过程</a:t>
                </a:r>
                <a:r>
                  <a:rPr lang="zh-CN" sz="1400">
                    <a:solidFill>
                      <a:schemeClr val="tx1">
                        <a:alpha val="100000"/>
                      </a:schemeClr>
                    </a:solidFill>
                    <a:latin typeface="Microsoft Yahei"/>
                    <a:ea typeface="Microsoft Yahei"/>
                  </a:rPr>
                  <a:t>：学生分组进行查房，带教老师指导</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查房总结</a:t>
                </a:r>
                <a:r>
                  <a:rPr lang="zh-CN" sz="1400">
                    <a:solidFill>
                      <a:schemeClr val="tx1">
                        <a:alpha val="100000"/>
                      </a:schemeClr>
                    </a:solidFill>
                    <a:latin typeface="Microsoft Yahei"/>
                    <a:ea typeface="Microsoft Yahei"/>
                  </a:rPr>
                  <a:t>：带教老师点评查房过程，学生进行反思</a:t>
                </a:r>
                <a:endParaRPr/>
              </a:p>
            </p:txBody>
          </p:sp>
          <p:sp>
            <p:nvSpPr>
              <p:cNvPr id="23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教学查房的实施步骤</a:t>
                </a:r>
                <a:endParaRPr/>
              </a:p>
            </p:txBody>
          </p:sp>
          <p:sp>
            <p:nvSpPr>
              <p:cNvPr id="23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4" name="Group 691"/>
            <p:cNvGrpSpPr/>
            <p:nvPr/>
          </p:nvGrpSpPr>
          <p:grpSpPr>
            <a:xfrm>
              <a:off x="1075314" y="3881882"/>
              <a:ext cx="9868911" cy="2072418"/>
              <a:chOff x="1075314" y="3881882"/>
              <a:chExt cx="9868911" cy="2072418"/>
            </a:xfrm>
          </p:grpSpPr>
          <p:sp>
            <p:nvSpPr>
              <p:cNvPr id="23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病例介绍</a:t>
                </a:r>
                <a:r>
                  <a:rPr lang="zh-CN" sz="1400">
                    <a:solidFill>
                      <a:schemeClr val="tx1">
                        <a:alpha val="100000"/>
                      </a:schemeClr>
                    </a:solidFill>
                    <a:latin typeface="Microsoft Yahei"/>
                    <a:ea typeface="Microsoft Yahei"/>
                  </a:rPr>
                  <a:t>：带教老师介绍病例背景和患者情况</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病史采集</a:t>
                </a:r>
                <a:r>
                  <a:rPr lang="zh-CN" sz="1400">
                    <a:solidFill>
                      <a:schemeClr val="tx1">
                        <a:alpha val="100000"/>
                      </a:schemeClr>
                    </a:solidFill>
                    <a:latin typeface="Microsoft Yahei"/>
                    <a:ea typeface="Microsoft Yahei"/>
                  </a:rPr>
                  <a:t>：学生分组进行病史采集和体格检查</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病例分析</a:t>
                </a:r>
                <a:r>
                  <a:rPr lang="zh-CN" sz="1400">
                    <a:solidFill>
                      <a:schemeClr val="tx1">
                        <a:alpha val="100000"/>
                      </a:schemeClr>
                    </a:solidFill>
                    <a:latin typeface="Microsoft Yahei"/>
                    <a:ea typeface="Microsoft Yahei"/>
                  </a:rPr>
                  <a:t>：学生进行病例分析和诊断</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治疗方案</a:t>
                </a:r>
                <a:r>
                  <a:rPr lang="zh-CN" sz="1400">
                    <a:solidFill>
                      <a:schemeClr val="tx1">
                        <a:alpha val="100000"/>
                      </a:schemeClr>
                    </a:solidFill>
                    <a:latin typeface="Microsoft Yahei"/>
                    <a:ea typeface="Microsoft Yahei"/>
                  </a:rPr>
                  <a:t>：学生讨论制定治疗方案</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查房总结</a:t>
                </a:r>
                <a:r>
                  <a:rPr lang="zh-CN" sz="1400">
                    <a:solidFill>
                      <a:schemeClr val="tx1">
                        <a:alpha val="100000"/>
                      </a:schemeClr>
                    </a:solidFill>
                    <a:latin typeface="Microsoft Yahei"/>
                    <a:ea typeface="Microsoft Yahei"/>
                  </a:rPr>
                  <a:t>：带教老师点评查房过程，学生进行反思</a:t>
                </a:r>
                <a:endParaRPr/>
              </a:p>
            </p:txBody>
          </p:sp>
          <p:sp>
            <p:nvSpPr>
              <p:cNvPr id="23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教学查房的流程</a:t>
                </a:r>
                <a:endParaRPr/>
              </a:p>
            </p:txBody>
          </p:sp>
          <p:sp>
            <p:nvSpPr>
              <p:cNvPr id="23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教学查房的实施步骤与流程</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0" name="" descr="{&quot;isTemplate&quot;:true,&quot;type&quot;:3}"/>
        <p:cNvGrpSpPr/>
        <p:nvPr/>
      </p:nvGrpSpPr>
      <p:grpSpPr>
        <a:xfrm>
          <a:off x="0" y="0"/>
          <a:ext cx="0" cy="0"/>
        </a:xfrm>
      </p:grpSpPr>
      <p:pic>
        <p:nvPicPr>
          <p:cNvPr id="24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3" name="Group 598"/>
            <p:cNvGrpSpPr/>
            <p:nvPr/>
          </p:nvGrpSpPr>
          <p:grpSpPr>
            <a:xfrm>
              <a:off x="763829" y="1414808"/>
              <a:ext cx="6972294" cy="2337649"/>
              <a:chOff x="763829" y="1414808"/>
              <a:chExt cx="6972294" cy="2337649"/>
            </a:xfrm>
          </p:grpSpPr>
          <p:sp>
            <p:nvSpPr>
              <p:cNvPr id="24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教学查房的时间安排</a:t>
                </a:r>
                <a:endParaRPr/>
              </a:p>
            </p:txBody>
          </p:sp>
          <p:sp>
            <p:nvSpPr>
              <p:cNvPr id="24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教学查房的时间安排应根据学生的课程安排和临床实习时间进行调整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教学查房的时间安排应保证学生的参与度和教学效果</a:t>
                </a:r>
                <a:endParaRPr/>
              </a:p>
            </p:txBody>
          </p:sp>
          <p:sp>
            <p:nvSpPr>
              <p:cNvPr id="24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0" name="Group 591"/>
            <p:cNvGrpSpPr/>
            <p:nvPr/>
          </p:nvGrpSpPr>
          <p:grpSpPr>
            <a:xfrm>
              <a:off x="689593" y="3949139"/>
              <a:ext cx="7078256" cy="2128975"/>
              <a:chOff x="689593" y="3949139"/>
              <a:chExt cx="7078256" cy="2128975"/>
            </a:xfrm>
          </p:grpSpPr>
          <p:sp>
            <p:nvSpPr>
              <p:cNvPr id="25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教学查房的地点选择</a:t>
                </a:r>
                <a:endParaRPr/>
              </a:p>
            </p:txBody>
          </p:sp>
          <p:sp>
            <p:nvSpPr>
              <p:cNvPr id="25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教学查房的地点应选择具备临床教学条件的病房或诊室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教学查房的地点应保证学生的安全和工作效率</a:t>
                </a:r>
                <a:endParaRPr/>
              </a:p>
            </p:txBody>
          </p:sp>
          <p:sp>
            <p:nvSpPr>
              <p:cNvPr id="25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教学查房的时间安排与地点选择</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教学查房的内容与方法</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https://d.book118.com/387066134010006054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Arial Black</vt:lpstr>
      <vt:lpstr>微软雅黑</vt:lpstr>
      <vt:lpstr>黑体</vt:lpstr>
      <vt:lpstr>Microsoft YaHei</vt:lpstr>
      <vt:lpstr>Microsoft YaHei Light</vt:lpstr>
      <vt:lpstr>Microsoft Yahei</vt:lpstr>
      <vt:lpstr>Office Theme</vt:lpstr>
      <vt:lpstr>教学查房查房PPT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2024-09-28T04:03:11.134</cp:lastPrinted>
  <dcterms:created xsi:type="dcterms:W3CDTF">2024-09-27T20:03:11Z</dcterms:created>
  <dcterms:modified xsi:type="dcterms:W3CDTF">2024-09-27T20:03:13Z</dcterms:modified>
</cp:coreProperties>
</file>