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5687695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2E16A1-CD54-44AD-AAEF-7C010026770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C518D-AE7E-41F4-BDAF-13DD522B5C64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65BBD-B522-41A4-82C4-99695250A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4F7C7-70A6-4035-AEB8-C9CC35AEB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2FCBD-5149-453C-A59F-42547396F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EACDC-ADAC-4E5A-99ED-2CDD7EDE2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5E8DBE-2426-4B69-B1AC-2B583C5B8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C2D505-63EF-4741-AC9D-3638C86EA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FA27F4-E581-4350-A48C-C74F59387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ECD08-6BB2-4D68-B9B7-7CEE9EA3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5A584-C624-4627-B672-9A80B31DD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F55B7-E327-4237-87E9-C0BF67E49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66C4B-DD22-4F6B-BA0E-4631B9243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3999" cy="5688013"/>
          </a:xfrm>
          <a:prstGeom prst="rect">
            <a:avLst/>
          </a:prstGeom>
        </p:spPr>
      </p:pic>
      <p:sp>
        <p:nvSpPr>
          <p:cNvPr id="3" name="标题 1"/>
          <p:cNvSpPr txBox="1"/>
          <p:nvPr/>
        </p:nvSpPr>
        <p:spPr>
          <a:xfrm>
            <a:off x="4562488" y="4349035"/>
            <a:ext cx="3969953" cy="6533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0000"/>
              </a:lnSpc>
              <a:spcBef>
                <a:spcPct val="0"/>
              </a:spcBef>
              <a:defRPr/>
            </a:pPr>
            <a:r>
              <a:rPr lang="zh-CN" altLang="en-US" sz="2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必修第一册</a:t>
            </a:r>
            <a:r>
              <a:rPr lang="en-US" altLang="zh-CN" sz="2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  </a:t>
            </a:r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人教版</a:t>
            </a:r>
            <a:endParaRPr lang="zh-CN" alt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4" name="标题 1"/>
          <p:cNvSpPr txBox="1"/>
          <p:nvPr/>
        </p:nvSpPr>
        <p:spPr>
          <a:xfrm>
            <a:off x="7020272" y="2198995"/>
            <a:ext cx="1800200" cy="150502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zh-CN" altLang="en-US" sz="4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高中</a:t>
            </a:r>
            <a:endParaRPr lang="en-US" altLang="zh-CN" sz="4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spcBef>
                <a:spcPct val="0"/>
              </a:spcBef>
              <a:defRPr/>
            </a:pPr>
            <a:r>
              <a:rPr lang="zh-CN" altLang="en-US" sz="4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化学</a:t>
            </a:r>
            <a:endParaRPr lang="zh-CN" altLang="en-US" sz="4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标题 8"/>
          <p:cNvSpPr>
            <a:spLocks noGrp="1"/>
          </p:cNvSpPr>
          <p:nvPr>
            <p:ph type="title"/>
          </p:nvPr>
        </p:nvSpPr>
        <p:spPr>
          <a:xfrm>
            <a:off x="628650" y="302288"/>
            <a:ext cx="7886700" cy="1099585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标题 8"/>
          <p:cNvSpPr>
            <a:spLocks noGrp="1"/>
          </p:cNvSpPr>
          <p:nvPr>
            <p:ph type="title"/>
          </p:nvPr>
        </p:nvSpPr>
        <p:spPr>
          <a:xfrm>
            <a:off x="628650" y="302288"/>
            <a:ext cx="7886700" cy="1099585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19A9AE-DFF2-479B-AF37-FAA367F55B3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F8935AA-09F9-4C1A-89F2-CB34E0111C4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image" Target="../media/image2.jpe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标题 1"/>
          <p:cNvSpPr txBox="1">
            <a:spLocks noChangeArrowheads="1"/>
          </p:cNvSpPr>
          <p:nvPr/>
        </p:nvSpPr>
        <p:spPr bwMode="auto">
          <a:xfrm>
            <a:off x="1285852" y="171986"/>
            <a:ext cx="3500462" cy="355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latinLnBrk="1" hangingPunct="0">
              <a:spcBef>
                <a:spcPts val="140"/>
              </a:spcBef>
            </a:pPr>
            <a:r>
              <a:rPr lang="zh-CN" altLang="en-US" sz="2000" b="1" kern="0">
                <a:solidFill>
                  <a:schemeClr val="bg1"/>
                </a:solidFill>
                <a:latin typeface="Times New Roman" panose="02020603050405020304" pitchFamily="65" charset="-122"/>
                <a:ea typeface="黑体" panose="02010609060101010101" pitchFamily="65" charset="-122"/>
              </a:rPr>
              <a:t>第1讲　描述运动的基本概念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752335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3571869" y="284383"/>
            <a:ext cx="5323263" cy="36758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0"/>
              </a:spcBef>
              <a:defRPr/>
            </a:pPr>
            <a:r>
              <a:rPr lang="zh-CN" altLang="en-US" sz="1800" b="1" kern="12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第二章　海水中的重要元素——钠和氯</a:t>
            </a:r>
            <a:endParaRPr lang="zh-CN" altLang="en-US" sz="1800" b="1" kern="1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1.xml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1.jpe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oleObject" Target="../embeddings/oleObject1.bin" TargetMode="Internal" /><Relationship Id="rId7" Type="http://schemas.openxmlformats.org/officeDocument/2006/relationships/image" Target="../media/image12.wmf" /><Relationship Id="rId8" Type="http://schemas.openxmlformats.org/officeDocument/2006/relationships/vmlDrawing" Target="../drawings/vmlDrawing1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6616205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8596" y="2272502"/>
            <a:ext cx="8316000" cy="33021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1.氯的存在与原子结构</a:t>
            </a:r>
            <a:endParaRPr lang="zh-CN" altLang="en-US"/>
          </a:p>
        </p:txBody>
      </p:sp>
      <p:pic>
        <p:nvPicPr>
          <p:cNvPr id="3" name="图片 3" descr="textimage0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1802" y="2772568"/>
            <a:ext cx="3786214" cy="2494351"/>
          </a:xfrm>
          <a:prstGeom prst="rect">
            <a:avLst/>
          </a:prstGeom>
        </p:spPr>
      </p:pic>
      <p:sp>
        <p:nvSpPr>
          <p:cNvPr id="4" name="TextBox 2"/>
          <p:cNvSpPr txBox="1"/>
          <p:nvPr/>
        </p:nvSpPr>
        <p:spPr>
          <a:xfrm>
            <a:off x="420185" y="928674"/>
            <a:ext cx="8316000" cy="4070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latinLnBrk="1" hangingPunct="0">
              <a:lnSpc>
                <a:spcPct val="150000"/>
              </a:lnSpc>
              <a:spcBef>
                <a:spcPts val="145"/>
              </a:spcBef>
            </a:pPr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第二节　氯及其化合物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3357554" y="1416958"/>
            <a:ext cx="2451628" cy="369332"/>
            <a:chOff x="3131840" y="1000112"/>
            <a:chExt cx="2451628" cy="369332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31840" y="1037708"/>
              <a:ext cx="2451628" cy="307780"/>
            </a:xfrm>
            <a:prstGeom prst="rect">
              <a:avLst/>
            </a:prstGeom>
          </p:spPr>
        </p:pic>
        <p:sp>
          <p:nvSpPr>
            <p:cNvPr id="7" name="文本框 13"/>
            <p:cNvSpPr txBox="1"/>
            <p:nvPr/>
          </p:nvSpPr>
          <p:spPr>
            <a:xfrm>
              <a:off x="3203848" y="1000112"/>
              <a:ext cx="23042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必备知识      清单破</a:t>
              </a:r>
              <a:endPara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8" name="TextBox 7"/>
          <p:cNvSpPr txBox="1"/>
          <p:nvPr/>
        </p:nvSpPr>
        <p:spPr>
          <a:xfrm>
            <a:off x="1187624" y="1843874"/>
            <a:ext cx="3416559" cy="34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 </a:t>
            </a:r>
            <a:r>
              <a:rPr lang="en-US" altLang="zh-CN" sz="16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|  </a:t>
            </a:r>
            <a:r>
              <a:rPr lang="zh-CN" altLang="en-US" sz="16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氯气</a:t>
            </a:r>
            <a:endParaRPr lang="zh-CN" altLang="en-US" sz="16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TextBox 5"/>
          <p:cNvSpPr txBox="1"/>
          <p:nvPr/>
        </p:nvSpPr>
        <p:spPr>
          <a:xfrm>
            <a:off x="431540" y="1848166"/>
            <a:ext cx="756084" cy="32316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00"/>
              </a:lnSpc>
            </a:pPr>
            <a:r>
              <a:rPr lang="zh-CN" altLang="en-US" sz="15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知识点</a:t>
            </a:r>
            <a:endParaRPr lang="zh-CN" altLang="en-US" sz="15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6000" y="972000"/>
            <a:ext cx="8316000" cy="33021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3510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2.氯气的物理性质</a:t>
            </a:r>
            <a:endParaRPr lang="zh-CN" altLang="en-US"/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720000" y="1430330"/>
          <a:ext cx="7740000" cy="1270800"/>
        </p:xfrm>
        <a:graphic>
          <a:graphicData uri="http://schemas.openxmlformats.org/drawingml/2006/table">
            <a:tbl>
              <a:tblPr/>
              <a:tblGrid>
                <a:gridCol w="1935000"/>
                <a:gridCol w="1935000"/>
                <a:gridCol w="1935000"/>
                <a:gridCol w="1935000"/>
              </a:tblGrid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颜色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状态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气味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溶解性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</a:tr>
              <a:tr h="7992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黄绿色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气体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刺激性气味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1体积的水溶解约2体</a:t>
                      </a:r>
                      <a:br>
                        <a:rPr/>
                      </a:b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积的氯气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6000" y="972000"/>
            <a:ext cx="8316000" cy="432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3.氯气的化学性质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0585" kern="0" spc="4639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 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 </a:t>
            </a:r>
            <a:endParaRPr lang="zh-CN" altLang="en-US"/>
          </a:p>
        </p:txBody>
      </p:sp>
      <p:pic>
        <p:nvPicPr>
          <p:cNvPr id="3" name="图片 3" descr="textimage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7422" y="1343808"/>
            <a:ext cx="2638678" cy="399051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6000" y="972000"/>
            <a:ext cx="8316000" cy="147425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特别提醒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    氯气具有很强的氧化性,能与绝大多数金属反应,变价金属(如Fe、Cu)一般被氧</a:t>
            </a:r>
            <a:br>
              <a:rPr/>
            </a:b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化到高价;氯气能与许多还原性化合物反应,如FeCl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、KI等。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4.氯水的成分与性质探究(详见定点1)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5.氯气的实验室制法(详见定点2)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383350" y="2701130"/>
            <a:ext cx="285752" cy="17905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500034" y="1426559"/>
            <a:ext cx="8316000" cy="191751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1.HClO的性质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(1)次氯酸是易溶于水的弱酸,比碳酸酸性弱,写离子方程式时不能拆成离子形式。氯气和</a:t>
            </a:r>
            <a:br>
              <a:rPr/>
            </a:b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水反应的离子方程式:Cl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+H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O</a:t>
            </a:r>
            <a:r>
              <a:rPr lang="zh-CN" altLang="en-US" sz="1310" kern="0" spc="1838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 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 H</a:t>
            </a:r>
            <a:r>
              <a:rPr lang="zh-CN" altLang="en-US" sz="1215" kern="0" baseline="59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+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+Cl</a:t>
            </a:r>
            <a:r>
              <a:rPr lang="zh-CN" altLang="en-US" sz="1215" kern="0" baseline="59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-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+HClO。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(2)次氯酸不稳定,见光易分解,反应的化学方程式:2HClO</a:t>
            </a:r>
            <a:r>
              <a:rPr lang="zh-CN" altLang="en-US" sz="1735" kern="0" spc="1413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 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 2HCl+O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↑。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30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(3)次氯酸具有强氧化性,可以用于自来水的杀菌消毒,还可以用作棉、麻和纸张的漂白剂。</a:t>
            </a:r>
            <a:endParaRPr lang="zh-CN" altLang="en-US"/>
          </a:p>
        </p:txBody>
      </p:sp>
      <p:pic>
        <p:nvPicPr>
          <p:cNvPr id="3" name="图片 3" descr="textimage2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2426" y="2247203"/>
            <a:ext cx="400049" cy="219075"/>
          </a:xfrm>
          <a:prstGeom prst="rect">
            <a:avLst/>
          </a:prstGeom>
        </p:spPr>
      </p:pic>
      <p:pic>
        <p:nvPicPr>
          <p:cNvPr id="4" name="图片 4" descr="textimage3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0567" y="2596750"/>
            <a:ext cx="400050" cy="3429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187624" y="986618"/>
            <a:ext cx="3416559" cy="34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 |  </a:t>
            </a:r>
            <a:r>
              <a:rPr lang="zh-CN" altLang="en-US" sz="16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次氯酸和次氯酸盐</a:t>
            </a:r>
            <a:endParaRPr lang="zh-CN" altLang="en-US" sz="16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1540" y="990910"/>
            <a:ext cx="756084" cy="32316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00"/>
              </a:lnSpc>
            </a:pPr>
            <a:r>
              <a:rPr lang="zh-CN" altLang="en-US" sz="15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知识点</a:t>
            </a:r>
            <a:endParaRPr lang="zh-CN" altLang="en-US" sz="15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6000" y="972000"/>
            <a:ext cx="8316000" cy="33021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归纳总结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　次氯酸的漂白原理、特点及应用范围</a:t>
            </a:r>
            <a:endParaRPr lang="zh-CN" altLang="en-US"/>
          </a:p>
        </p:txBody>
      </p:sp>
      <p:pic>
        <p:nvPicPr>
          <p:cNvPr id="3" name="图片 3" descr="textimage4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000" y="1578552"/>
            <a:ext cx="4095749" cy="292417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/>
        </p:nvGrpSpPr>
        <p:grpSpPr>
          <a:xfrm>
            <a:off x="576000" y="972000"/>
            <a:ext cx="8441055" cy="4179008"/>
            <a:chOff x="576000" y="972000"/>
            <a:chExt cx="8441055" cy="4179008"/>
          </a:xfrm>
        </p:grpSpPr>
        <p:sp>
          <p:nvSpPr>
            <p:cNvPr id="2" name="TextBox 2"/>
            <p:cNvSpPr txBox="1"/>
            <p:nvPr/>
          </p:nvSpPr>
          <p:spPr>
            <a:xfrm>
              <a:off x="576000" y="972000"/>
              <a:ext cx="8441055" cy="3868420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eaLnBrk="0" latinLnBrk="1" hangingPunct="0">
                <a:lnSpc>
                  <a:spcPct val="150000"/>
                </a:lnSpc>
                <a:spcBef>
                  <a:spcPts val="145"/>
                </a:spcBef>
                <a:buNone/>
              </a:pPr>
              <a:r>
                <a:rPr lang="zh-CN" altLang="en-US" sz="1600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特别提醒</a:t>
              </a: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    使用氯气对自来水消毒时,因Cl</a:t>
              </a:r>
              <a:r>
                <a:rPr lang="zh-CN" altLang="en-US" sz="1215" kern="0" baseline="-1500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2</a:t>
              </a: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与水中的有机物反应生成的有机氯化物可能对人体有害,所以要严格控制饮用水中余氯的含量,并开始使用二氧化氯、臭氧等新的自来水消毒剂。</a:t>
              </a:r>
              <a:endParaRPr lang="zh-CN" altLang="en-US"/>
            </a:p>
            <a:p>
              <a:pPr marL="0" indent="0" eaLnBrk="0" latinLnBrk="1" hangingPunct="0">
                <a:lnSpc>
                  <a:spcPct val="150000"/>
                </a:lnSpc>
                <a:spcBef>
                  <a:spcPts val="145"/>
                </a:spcBef>
                <a:buNone/>
              </a:pP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2.次氯酸盐</a:t>
              </a:r>
              <a:endParaRPr lang="zh-CN" altLang="en-US"/>
            </a:p>
            <a:p>
              <a:pPr marL="0" indent="0" eaLnBrk="0" latinLnBrk="1" hangingPunct="0">
                <a:lnSpc>
                  <a:spcPct val="150000"/>
                </a:lnSpc>
                <a:spcBef>
                  <a:spcPts val="145"/>
                </a:spcBef>
                <a:buNone/>
              </a:pP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(1)漂白液:漂白液和84消毒液的有效成分均为NaClO。</a:t>
              </a:r>
              <a:endParaRPr lang="zh-CN" altLang="en-US"/>
            </a:p>
            <a:p>
              <a:pPr marL="0" indent="0" eaLnBrk="0" latinLnBrk="1" hangingPunct="0">
                <a:lnSpc>
                  <a:spcPct val="150000"/>
                </a:lnSpc>
                <a:spcBef>
                  <a:spcPts val="145"/>
                </a:spcBef>
                <a:buNone/>
              </a:pP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(2)漂白粉</a:t>
              </a:r>
              <a:endParaRPr lang="zh-CN" altLang="en-US"/>
            </a:p>
            <a:p>
              <a:pPr marL="0" indent="0" eaLnBrk="0" latinLnBrk="1" hangingPunct="0">
                <a:lnSpc>
                  <a:spcPct val="150000"/>
                </a:lnSpc>
                <a:spcBef>
                  <a:spcPts val="145"/>
                </a:spcBef>
                <a:buNone/>
              </a:pP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①主要成分为Ca(ClO)</a:t>
              </a:r>
              <a:r>
                <a:rPr lang="zh-CN" altLang="en-US" sz="1215" kern="0" baseline="-1500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2</a:t>
              </a: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和CaCl</a:t>
              </a:r>
              <a:r>
                <a:rPr lang="zh-CN" altLang="en-US" sz="1215" kern="0" baseline="-1500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2</a:t>
              </a: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,其有效成分为Ca(ClO)</a:t>
              </a:r>
              <a:r>
                <a:rPr lang="zh-CN" altLang="en-US" sz="1215" kern="0" baseline="-1500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2</a:t>
              </a: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。</a:t>
              </a:r>
              <a:endParaRPr lang="zh-CN" altLang="en-US"/>
            </a:p>
            <a:p>
              <a:pPr marL="0" indent="0" eaLnBrk="0" latinLnBrk="1" hangingPunct="0">
                <a:lnSpc>
                  <a:spcPct val="150000"/>
                </a:lnSpc>
                <a:spcBef>
                  <a:spcPts val="145"/>
                </a:spcBef>
                <a:buNone/>
              </a:pP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②漂白原理:漂白粉的漂白原理与漂白液相同,在使用过程中与酸(如碳酸)反应生成HClO而</a:t>
              </a:r>
              <a:br>
                <a:rPr/>
              </a:b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漂白。</a:t>
              </a:r>
              <a:endParaRPr lang="zh-CN" altLang="en-US"/>
            </a:p>
            <a:p>
              <a:pPr marL="0" indent="0" eaLnBrk="0" latinLnBrk="1" hangingPunct="0">
                <a:lnSpc>
                  <a:spcPct val="150000"/>
                </a:lnSpc>
                <a:spcBef>
                  <a:spcPts val="145"/>
                </a:spcBef>
                <a:buNone/>
              </a:pP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③失效原因</a:t>
              </a:r>
              <a:endParaRPr lang="zh-CN" altLang="en-US"/>
            </a:p>
            <a:p>
              <a:pPr marL="0" indent="0" eaLnBrk="0" latinLnBrk="1" hangingPunct="0">
                <a:lnSpc>
                  <a:spcPct val="150000"/>
                </a:lnSpc>
                <a:spcBef>
                  <a:spcPts val="145"/>
                </a:spcBef>
                <a:buNone/>
              </a:pP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Ca(ClO)</a:t>
              </a:r>
              <a:r>
                <a:rPr lang="zh-CN" altLang="en-US" sz="1215" kern="0" baseline="-1500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2</a:t>
              </a: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+CO</a:t>
              </a:r>
              <a:r>
                <a:rPr lang="zh-CN" altLang="en-US" sz="1215" kern="0" baseline="-1500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2</a:t>
              </a: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+H</a:t>
              </a:r>
              <a:r>
                <a:rPr lang="zh-CN" altLang="en-US" sz="1215" kern="0" baseline="-1500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2</a:t>
              </a: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O</a:t>
              </a:r>
              <a:r>
                <a:rPr lang="zh-CN" altLang="en-US" sz="1310" kern="0" spc="1838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 </a:t>
              </a: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 CaCO</a:t>
              </a:r>
              <a:r>
                <a:rPr lang="zh-CN" altLang="en-US" sz="1215" kern="0" baseline="-1500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3</a:t>
              </a: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+2HClO</a:t>
              </a:r>
              <a:endParaRPr lang="zh-CN" altLang="en-US"/>
            </a:p>
          </p:txBody>
        </p:sp>
        <p:pic>
          <p:nvPicPr>
            <p:cNvPr id="3" name="图片 3" descr="textimage5.jpe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249462" y="4487080"/>
              <a:ext cx="400049" cy="219075"/>
            </a:xfrm>
            <a:prstGeom prst="rect">
              <a:avLst/>
            </a:prstGeom>
          </p:spPr>
        </p:pic>
        <p:sp>
          <p:nvSpPr>
            <p:cNvPr id="4" name="TextBox 2"/>
            <p:cNvSpPr txBox="1"/>
            <p:nvPr/>
          </p:nvSpPr>
          <p:spPr>
            <a:xfrm>
              <a:off x="576000" y="4772832"/>
              <a:ext cx="8316000" cy="35189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eaLnBrk="0" latinLnBrk="1" hangingPunct="0">
                <a:lnSpc>
                  <a:spcPct val="150000"/>
                </a:lnSpc>
                <a:spcBef>
                  <a:spcPts val="145"/>
                </a:spcBef>
                <a:buNone/>
              </a:pP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2HClO</a:t>
              </a:r>
              <a:r>
                <a:rPr lang="zh-CN" altLang="en-US" sz="1735" kern="0" spc="1413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 </a:t>
              </a: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 2HCl+O</a:t>
              </a:r>
              <a:r>
                <a:rPr lang="zh-CN" altLang="en-US" sz="1215" kern="0" baseline="-1500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2</a:t>
              </a:r>
              <a:r>
                <a:rPr lang="zh-CN" altLang="en-US" sz="1615" kern="0" smtClean="0">
                  <a:solidFill>
                    <a:srgbClr val="000000"/>
                  </a:solidFill>
                  <a:latin typeface="Times New Roman" panose="02020603050405020304" pitchFamily="65" charset="-122"/>
                  <a:ea typeface="宋体" panose="02010600030101010101" pitchFamily="2" charset="-122"/>
                </a:rPr>
                <a:t>↑</a:t>
              </a:r>
              <a:endParaRPr lang="zh-CN" altLang="en-US"/>
            </a:p>
          </p:txBody>
        </p:sp>
        <p:pic>
          <p:nvPicPr>
            <p:cNvPr id="5" name="图片 3" descr="textimage6.jpe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168855" y="4808109"/>
              <a:ext cx="400049" cy="342899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6000" y="972000"/>
            <a:ext cx="8316000" cy="71583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知识拓展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　绿色消毒剂——ClO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的制备方法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　　ClO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是一种安全无毒的绿色消毒剂,常见的制备方法主要有以下几种:</a:t>
            </a:r>
            <a:endParaRPr lang="zh-CN" altLang="en-US"/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720000" y="1890615"/>
          <a:ext cx="7740000" cy="2239275"/>
        </p:xfrm>
        <a:graphic>
          <a:graphicData uri="http://schemas.openxmlformats.org/drawingml/2006/table">
            <a:tbl>
              <a:tblPr/>
              <a:tblGrid>
                <a:gridCol w="2580000"/>
                <a:gridCol w="2580000"/>
                <a:gridCol w="2580000"/>
              </a:tblGrid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方法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原理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优点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</a:tr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NaClO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与Cl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反应法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2NaClO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+Cl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145" kern="0" spc="1555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 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 2NaCl+2ClO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endParaRPr lang="zh-CN" altLang="en-US" sz="1065" kern="0" baseline="-1500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安全性好,不产生毒副产品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</a:tr>
              <a:tr h="824475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NaClO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3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与Na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SO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3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反应法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ts val="35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2NaClO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3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+Na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SO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3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+H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SO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4</a:t>
                      </a:r>
                      <a:r>
                        <a:rPr lang="zh-CN" altLang="en-US" sz="1505" kern="0" spc="1196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 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 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ts val="35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2ClO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↑+2Na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SO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4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+H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O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可用于实验室制备少量ClO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endParaRPr lang="zh-CN" altLang="en-US" sz="1065" kern="0" baseline="-1500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</a:tr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KClO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3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与SO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反应法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2KClO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3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+SO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145" kern="0" spc="1555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 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 2ClO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+K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SO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4</a:t>
                      </a:r>
                      <a:endParaRPr lang="zh-CN" altLang="en-US" sz="1065" kern="0" baseline="-1500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利用SO</a:t>
                      </a:r>
                      <a:r>
                        <a:rPr lang="zh-CN" altLang="en-US" sz="1065" kern="0" baseline="-1500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2</a:t>
                      </a:r>
                      <a:r>
                        <a:rPr lang="zh-CN" altLang="en-US" sz="1415" kern="0" smtClean="0">
                          <a:solidFill>
                            <a:srgbClr val="000000"/>
                          </a:solidFill>
                          <a:latin typeface="Times New Roman" panose="02020603050405020304" pitchFamily="65" charset="-122"/>
                          <a:ea typeface="宋体" panose="02010600030101010101" pitchFamily="2" charset="-122"/>
                        </a:rPr>
                        <a:t>,减少空气污染</a:t>
                      </a:r>
                      <a:endParaRPr lang="zh-CN" altLang="en-US" sz="1415" kern="0" smtClean="0">
                        <a:solidFill>
                          <a:srgbClr val="000000"/>
                        </a:solidFill>
                        <a:latin typeface="Times New Roman" panose="02020603050405020304" pitchFamily="65" charset="-122"/>
                        <a:ea typeface="宋体" panose="02010600030101010101" pitchFamily="2" charset="-122"/>
                      </a:endParaRPr>
                    </a:p>
                  </a:txBody>
                  <a:tcPr marL="45720" marR="45720"/>
                </a:tc>
              </a:tr>
            </a:tbl>
          </a:graphicData>
        </a:graphic>
      </p:graphicFrame>
      <p:pic>
        <p:nvPicPr>
          <p:cNvPr id="4" name="图片 3" descr="textimage7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3523" y="2502764"/>
            <a:ext cx="342899" cy="190499"/>
          </a:xfrm>
          <a:prstGeom prst="rect">
            <a:avLst/>
          </a:prstGeom>
        </p:spPr>
      </p:pic>
      <p:pic>
        <p:nvPicPr>
          <p:cNvPr id="5" name="图片 4" descr="textimage8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1188" y="2925224"/>
            <a:ext cx="342900" cy="295275"/>
          </a:xfrm>
          <a:prstGeom prst="rect">
            <a:avLst/>
          </a:prstGeom>
        </p:spPr>
      </p:pic>
      <p:pic>
        <p:nvPicPr>
          <p:cNvPr id="6" name="图片 5" descr="textimage9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3660" y="3798840"/>
            <a:ext cx="342899" cy="19049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3" descr="textimage10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1625" y="1701165"/>
            <a:ext cx="3255010" cy="222059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187624" y="1129494"/>
            <a:ext cx="3416559" cy="34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 |  </a:t>
            </a:r>
            <a:r>
              <a:rPr lang="zh-CN" altLang="en-US" sz="1600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氯离子的检验</a:t>
            </a:r>
            <a:endParaRPr lang="zh-CN" altLang="en-US" sz="160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31540" y="1133786"/>
            <a:ext cx="756084" cy="32316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00"/>
              </a:lnSpc>
            </a:pPr>
            <a:r>
              <a:rPr lang="zh-CN" altLang="en-US" sz="15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知识点</a:t>
            </a:r>
            <a:endParaRPr lang="zh-CN" altLang="en-US" sz="15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TextBox 2"/>
          <p:cNvSpPr txBox="1"/>
          <p:nvPr>
            <p:custDataLst>
              <p:tags r:id="rId4"/>
            </p:custDataLst>
          </p:nvPr>
        </p:nvSpPr>
        <p:spPr>
          <a:xfrm>
            <a:off x="537900" y="3997140"/>
            <a:ext cx="8316000" cy="108863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方法点津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　若S</a:t>
            </a:r>
            <a:r>
              <a:rPr lang="zh-CN" altLang="en-US" sz="1505" kern="0" spc="817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 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与Cl</a:t>
            </a:r>
            <a:r>
              <a:rPr lang="zh-CN" altLang="en-US" sz="1215" kern="0" baseline="59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-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同时存在,如何检验Cl</a:t>
            </a:r>
            <a:r>
              <a:rPr lang="zh-CN" altLang="en-US" sz="1215" kern="0" baseline="59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-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的存在?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　　先加入足量的Ba(NO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3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)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溶液,过滤后取滤液(或静置后取上层清液),加入稀硝酸酸化,再</a:t>
            </a:r>
            <a:br>
              <a:rPr/>
            </a:b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加入AgNO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3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溶液,若生成白色沉淀,说明含有Cl</a:t>
            </a:r>
            <a:r>
              <a:rPr lang="zh-CN" altLang="en-US" sz="1215" kern="0" baseline="59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-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。</a:t>
            </a:r>
            <a:endParaRPr lang="zh-CN" altLang="en-US"/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>
            <p:custDataLst>
              <p:tags r:id="rId5"/>
            </p:custDataLst>
          </p:nvPr>
        </p:nvGraphicFramePr>
        <p:xfrm>
          <a:off x="1883222" y="4061206"/>
          <a:ext cx="295275" cy="2762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Equation" r:id="rId6" imgW="7924800" imgH="7315200" progId="">
                  <p:embed/>
                </p:oleObj>
              </mc:Choice>
              <mc:Fallback>
                <p:oleObj name="Equation" r:id="rId6" imgW="7924800" imgH="731520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883222" y="4061206"/>
                        <a:ext cx="295275" cy="27622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60255" y="865298"/>
            <a:ext cx="8568000" cy="455047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endParaRPr lang="en-US" altLang="zh-CN" sz="1615" kern="0" smtClean="0">
              <a:solidFill>
                <a:srgbClr val="000000"/>
              </a:solidFill>
              <a:latin typeface="Times New Roman" panose="02020603050405020304" pitchFamily="65" charset="-122"/>
              <a:ea typeface="宋体" panose="02010600030101010101" pitchFamily="2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1.Cl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具有强氧化性,能将变价金属氧化至高价态,故Cl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在化学反应中只能做氧化剂。这种</a:t>
            </a:r>
            <a:br>
              <a:rPr/>
            </a:b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说法是否正确?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提示:Cl</a:t>
            </a:r>
            <a:r>
              <a:rPr lang="zh-CN" altLang="en-US" sz="1215" kern="0" baseline="-1500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具有强氧化性,在化学反应中主要做氧化剂,但在某些化学反应中能做还原剂。</a:t>
            </a:r>
            <a:endParaRPr lang="zh-CN" altLang="en-US">
              <a:solidFill>
                <a:srgbClr val="FF0000"/>
              </a:solidFill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2.向新制氯水中加入紫色石蕊溶液,溶液先变红后褪色,说明氯水具有酸性和漂白性。这种</a:t>
            </a:r>
            <a:br>
              <a:rPr/>
            </a:b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说法是否正确?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提示:由于新制氯水中含有HCl,故氯水能使紫色石蕊溶液变红;新制氯水中还含有HClO,HClO</a:t>
            </a:r>
            <a:endParaRPr lang="en-US" altLang="zh-CN" sz="1615" kern="0" smtClean="0">
              <a:solidFill>
                <a:srgbClr val="FF0000"/>
              </a:solidFill>
              <a:latin typeface="Times New Roman" panose="02020603050405020304" pitchFamily="65" charset="-122"/>
              <a:ea typeface="宋体" panose="02010600030101010101" pitchFamily="2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具有强氧化性,能使红色溶液褪色。</a:t>
            </a:r>
            <a:endParaRPr lang="zh-CN" altLang="en-US">
              <a:solidFill>
                <a:srgbClr val="FF0000"/>
              </a:solidFill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3.工业上将氯气通入澄清石灰水中制取漂白粉,反应生成氯化钙和次氯酸钙。这种说法是</a:t>
            </a:r>
            <a:br>
              <a:rPr/>
            </a:b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否正确?</a:t>
            </a:r>
            <a:endParaRPr lang="en-US" altLang="zh-CN" sz="1615" kern="0" smtClean="0">
              <a:solidFill>
                <a:srgbClr val="000000"/>
              </a:solidFill>
              <a:latin typeface="Times New Roman" panose="02020603050405020304" pitchFamily="65" charset="-122"/>
              <a:ea typeface="宋体" panose="02010600030101010101" pitchFamily="2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5"/>
              </a:spcBef>
            </a:pP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提示</a:t>
            </a:r>
            <a:r>
              <a:rPr lang="en-US" altLang="zh-CN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:</a:t>
            </a: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澄清石灰水中氢氧化钙的含量低</a:t>
            </a:r>
            <a:r>
              <a:rPr lang="en-US" altLang="zh-CN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,</a:t>
            </a: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不利于大量制备漂白粉。工业上是将氯气通入石灰乳</a:t>
            </a:r>
            <a:endParaRPr lang="en-US" altLang="zh-CN" sz="1615" kern="0" smtClean="0">
              <a:solidFill>
                <a:srgbClr val="FF0000"/>
              </a:solidFill>
              <a:latin typeface="Times New Roman" panose="02020603050405020304" pitchFamily="65" charset="-122"/>
              <a:ea typeface="宋体" panose="02010600030101010101" pitchFamily="2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5"/>
              </a:spcBef>
            </a:pP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中制取漂白粉。 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28596" y="879916"/>
            <a:ext cx="61596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6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知识辨析  </a:t>
            </a:r>
            <a:r>
              <a:rPr lang="zh-CN" altLang="zh-CN" sz="1600"/>
              <a:t>判断正误</a:t>
            </a:r>
            <a:r>
              <a:rPr lang="zh-CN" altLang="en-US" sz="1600"/>
              <a:t>，</a:t>
            </a:r>
            <a:r>
              <a:rPr lang="zh-CN" altLang="zh-CN" sz="1600"/>
              <a:t>正确的画“ √” </a:t>
            </a:r>
            <a:r>
              <a:rPr lang="zh-CN" altLang="en-US" sz="1600"/>
              <a:t>，</a:t>
            </a:r>
            <a:r>
              <a:rPr lang="zh-CN" altLang="zh-CN" sz="1600"/>
              <a:t>错误的画“ ✕” </a:t>
            </a:r>
            <a:r>
              <a:rPr lang="zh-CN" altLang="en-US" sz="1600"/>
              <a:t>。</a:t>
            </a:r>
            <a:endParaRPr lang="zh-CN" altLang="zh-CN" sz="1600"/>
          </a:p>
        </p:txBody>
      </p:sp>
      <p:sp>
        <p:nvSpPr>
          <p:cNvPr id="4" name="矩形 3"/>
          <p:cNvSpPr/>
          <p:nvPr/>
        </p:nvSpPr>
        <p:spPr>
          <a:xfrm>
            <a:off x="1785918" y="1651862"/>
            <a:ext cx="710451" cy="33855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smtClean="0"/>
              <a:t>(  </a:t>
            </a:r>
            <a:r>
              <a:rPr lang="zh-CN" altLang="zh-CN" sz="1600" smtClean="0">
                <a:solidFill>
                  <a:srgbClr val="FF0000"/>
                </a:solidFill>
                <a:latin typeface="+mn-ea"/>
              </a:rPr>
              <a:t>✕</a:t>
            </a:r>
            <a:r>
              <a:rPr lang="en-US" altLang="zh-CN" sz="1600" smtClean="0">
                <a:solidFill>
                  <a:srgbClr val="FF0000"/>
                </a:solidFill>
                <a:latin typeface="+mn-ea"/>
              </a:rPr>
              <a:t> </a:t>
            </a:r>
            <a:r>
              <a:rPr lang="en-US" altLang="zh-CN" sz="1600" smtClean="0"/>
              <a:t>)</a:t>
            </a:r>
            <a:endParaRPr lang="zh-CN" altLang="en-US" sz="1600"/>
          </a:p>
        </p:txBody>
      </p:sp>
      <p:sp>
        <p:nvSpPr>
          <p:cNvPr id="5" name="矩形 4"/>
          <p:cNvSpPr/>
          <p:nvPr/>
        </p:nvSpPr>
        <p:spPr>
          <a:xfrm>
            <a:off x="1797069" y="2772568"/>
            <a:ext cx="691215" cy="33855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smtClean="0"/>
              <a:t>(   </a:t>
            </a:r>
            <a:r>
              <a:rPr lang="zh-CN" altLang="zh-CN" sz="1600" smtClean="0">
                <a:solidFill>
                  <a:srgbClr val="FF0000"/>
                </a:solidFill>
              </a:rPr>
              <a:t>√</a:t>
            </a:r>
            <a:r>
              <a:rPr lang="en-US" altLang="zh-CN" sz="1600" smtClean="0"/>
              <a:t>   )</a:t>
            </a:r>
            <a:endParaRPr lang="zh-CN" altLang="en-US" sz="1600"/>
          </a:p>
        </p:txBody>
      </p:sp>
      <p:sp>
        <p:nvSpPr>
          <p:cNvPr id="6" name="矩形 5"/>
          <p:cNvSpPr/>
          <p:nvPr/>
        </p:nvSpPr>
        <p:spPr>
          <a:xfrm>
            <a:off x="1172617" y="4288689"/>
            <a:ext cx="710451" cy="33855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smtClean="0"/>
              <a:t>(  </a:t>
            </a:r>
            <a:r>
              <a:rPr lang="zh-CN" altLang="zh-CN" sz="1600" smtClean="0">
                <a:solidFill>
                  <a:srgbClr val="FF0000"/>
                </a:solidFill>
                <a:latin typeface="+mn-ea"/>
              </a:rPr>
              <a:t>✕</a:t>
            </a:r>
            <a:r>
              <a:rPr lang="en-US" altLang="zh-CN" sz="1600" smtClean="0">
                <a:solidFill>
                  <a:srgbClr val="FF0000"/>
                </a:solidFill>
                <a:latin typeface="+mn-ea"/>
              </a:rPr>
              <a:t> </a:t>
            </a:r>
            <a:r>
              <a:rPr lang="en-US" altLang="zh-CN" sz="1600" smtClean="0"/>
              <a:t>)</a:t>
            </a:r>
            <a:endParaRPr lang="zh-CN" altLang="en-US" sz="1600"/>
          </a:p>
        </p:txBody>
      </p:sp>
      <p:sp>
        <p:nvSpPr>
          <p:cNvPr id="13" name="矩形 12"/>
          <p:cNvSpPr/>
          <p:nvPr/>
        </p:nvSpPr>
        <p:spPr>
          <a:xfrm>
            <a:off x="1962247" y="1700998"/>
            <a:ext cx="323852" cy="2722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428596" y="1986750"/>
            <a:ext cx="8429684" cy="4286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1962247" y="2844006"/>
            <a:ext cx="323852" cy="2722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427990" y="3129915"/>
            <a:ext cx="8216265" cy="7861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1330341" y="4344204"/>
            <a:ext cx="323852" cy="2722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/>
        </p:nvSpPr>
        <p:spPr>
          <a:xfrm>
            <a:off x="426720" y="4712970"/>
            <a:ext cx="8217535" cy="7861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6000" y="972000"/>
            <a:ext cx="8316000" cy="304647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4.87.0 g MnO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与足量浓盐酸反应、含HCl为146.0 g的浓盐酸与足量MnO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反应,产生的Cl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的</a:t>
            </a:r>
            <a:br>
              <a:rPr/>
            </a:b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量相等。这种说法是否正确?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提示:87.0 g MnO</a:t>
            </a:r>
            <a:r>
              <a:rPr lang="zh-CN" altLang="en-US" sz="1215" kern="0" baseline="-1500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与足量浓盐酸反应可生成71.0 g Cl</a:t>
            </a:r>
            <a:r>
              <a:rPr lang="zh-CN" altLang="en-US" sz="1215" kern="0" baseline="-1500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;MnO</a:t>
            </a:r>
            <a:r>
              <a:rPr lang="zh-CN" altLang="en-US" sz="1215" kern="0" baseline="-1500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只能与浓盐酸反应,含HCl为</a:t>
            </a:r>
            <a:endParaRPr lang="en-US" altLang="zh-CN" sz="1615" kern="0" smtClean="0">
              <a:solidFill>
                <a:srgbClr val="FF0000"/>
              </a:solidFill>
              <a:latin typeface="Times New Roman" panose="02020603050405020304" pitchFamily="65" charset="-122"/>
              <a:ea typeface="宋体" panose="02010600030101010101" pitchFamily="2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146.0 g的浓盐酸随着不断反应,变成稀盐酸后,反应停止,实际生成Cl</a:t>
            </a:r>
            <a:r>
              <a:rPr lang="zh-CN" altLang="en-US" sz="1215" kern="0" baseline="-1500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的质量小于71.0 g。</a:t>
            </a:r>
            <a:endParaRPr lang="en-US" altLang="zh-CN" sz="1615" kern="0" smtClean="0">
              <a:solidFill>
                <a:srgbClr val="FF0000"/>
              </a:solidFill>
              <a:latin typeface="Times New Roman" panose="02020603050405020304" pitchFamily="65" charset="-122"/>
              <a:ea typeface="宋体" panose="02010600030101010101" pitchFamily="2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故前者产生的Cl</a:t>
            </a:r>
            <a:r>
              <a:rPr lang="zh-CN" altLang="en-US" sz="1215" kern="0" baseline="-1500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比后者多。</a:t>
            </a:r>
            <a:endParaRPr lang="zh-CN" altLang="en-US">
              <a:solidFill>
                <a:srgbClr val="FF0000"/>
              </a:solidFill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5.某溶液中加入AgNO</a:t>
            </a:r>
            <a:r>
              <a:rPr lang="zh-CN" altLang="en-US" sz="1215" kern="0" baseline="-15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3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溶液有白色沉淀产生,说明该溶液中一定含有Cl</a:t>
            </a:r>
            <a:r>
              <a:rPr lang="zh-CN" altLang="en-US" sz="1215" kern="0" baseline="5900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-</a:t>
            </a: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。这种说法是否正</a:t>
            </a:r>
            <a:br>
              <a:rPr/>
            </a:br>
            <a:r>
              <a:rPr lang="zh-CN" altLang="en-US" sz="1615" kern="0" smtClean="0">
                <a:solidFill>
                  <a:srgbClr val="00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确?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5"/>
              </a:spcBef>
              <a:buNone/>
            </a:pP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提示:生成的白色沉淀可能是AgCl或Ag</a:t>
            </a:r>
            <a:r>
              <a:rPr lang="zh-CN" altLang="en-US" sz="1215" kern="0" baseline="-1500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2</a:t>
            </a: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CO</a:t>
            </a:r>
            <a:r>
              <a:rPr lang="zh-CN" altLang="en-US" sz="1215" kern="0" baseline="-1500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3</a:t>
            </a: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等,因此无法确定溶液中是否含有Cl</a:t>
            </a:r>
            <a:r>
              <a:rPr lang="zh-CN" altLang="en-US" sz="1215" kern="0" baseline="5900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-</a:t>
            </a:r>
            <a:r>
              <a:rPr lang="zh-CN" altLang="en-US" sz="1615" kern="0" smtClean="0">
                <a:solidFill>
                  <a:srgbClr val="FF0000"/>
                </a:solidFill>
                <a:latin typeface="Times New Roman" panose="02020603050405020304" pitchFamily="65" charset="-122"/>
                <a:ea typeface="宋体" panose="02010600030101010101" pitchFamily="2" charset="-122"/>
              </a:rPr>
              <a:t>。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3143240" y="1366110"/>
            <a:ext cx="710451" cy="33855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smtClean="0"/>
              <a:t>(  </a:t>
            </a:r>
            <a:r>
              <a:rPr lang="zh-CN" altLang="zh-CN" sz="1600" smtClean="0">
                <a:solidFill>
                  <a:srgbClr val="FF0000"/>
                </a:solidFill>
                <a:latin typeface="+mn-ea"/>
              </a:rPr>
              <a:t>✕</a:t>
            </a:r>
            <a:r>
              <a:rPr lang="en-US" altLang="zh-CN" sz="1600" smtClean="0">
                <a:solidFill>
                  <a:srgbClr val="FF0000"/>
                </a:solidFill>
                <a:latin typeface="+mn-ea"/>
              </a:rPr>
              <a:t> </a:t>
            </a:r>
            <a:r>
              <a:rPr lang="en-US" altLang="zh-CN" sz="1600" smtClean="0"/>
              <a:t>)</a:t>
            </a:r>
            <a:endParaRPr lang="zh-CN" altLang="en-US" sz="1600"/>
          </a:p>
        </p:txBody>
      </p:sp>
      <p:sp>
        <p:nvSpPr>
          <p:cNvPr id="4" name="矩形 3"/>
          <p:cNvSpPr/>
          <p:nvPr/>
        </p:nvSpPr>
        <p:spPr>
          <a:xfrm>
            <a:off x="946450" y="3239514"/>
            <a:ext cx="710451" cy="33855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smtClean="0"/>
              <a:t>(  </a:t>
            </a:r>
            <a:r>
              <a:rPr lang="zh-CN" altLang="zh-CN" sz="1600" smtClean="0">
                <a:solidFill>
                  <a:srgbClr val="FF0000"/>
                </a:solidFill>
                <a:latin typeface="+mn-ea"/>
              </a:rPr>
              <a:t>✕</a:t>
            </a:r>
            <a:r>
              <a:rPr lang="en-US" altLang="zh-CN" sz="1600" smtClean="0">
                <a:solidFill>
                  <a:srgbClr val="FF0000"/>
                </a:solidFill>
                <a:latin typeface="+mn-ea"/>
              </a:rPr>
              <a:t> </a:t>
            </a:r>
            <a:r>
              <a:rPr lang="en-US" altLang="zh-CN" sz="1600" smtClean="0"/>
              <a:t>)</a:t>
            </a:r>
            <a:endParaRPr lang="zh-CN" altLang="en-US" sz="1600"/>
          </a:p>
        </p:txBody>
      </p:sp>
      <p:sp>
        <p:nvSpPr>
          <p:cNvPr id="7" name="矩形 6"/>
          <p:cNvSpPr/>
          <p:nvPr/>
        </p:nvSpPr>
        <p:spPr>
          <a:xfrm>
            <a:off x="3330720" y="1415246"/>
            <a:ext cx="323852" cy="2722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428596" y="1726002"/>
            <a:ext cx="8143932" cy="11180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1116027" y="3283785"/>
            <a:ext cx="323852" cy="2722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428596" y="3621711"/>
            <a:ext cx="8143932" cy="7858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441769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https://d.book118.com/387066162051006031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fd006dd7-99ce-4ed2-909f-0c01885068b1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宋体</vt:lpstr>
      <vt:lpstr>Times New Roman</vt:lpstr>
      <vt:lpstr>黑体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2024-09-03T11:17:19.635</cp:lastPrinted>
  <dcterms:created xsi:type="dcterms:W3CDTF">2024-09-03T03:17:19Z</dcterms:created>
  <dcterms:modified xsi:type="dcterms:W3CDTF">2024-09-03T03:17:21Z</dcterms:modified>
</cp:coreProperties>
</file>