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18AF3-0BA3-4028-A4DA-127DC111D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E6074-05AC-4B97-9088-CAE2F12CE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CFC94-640C-4E5E-B3B0-1429D4BE1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CE2670-9EB3-4DCA-BFD5-281DC3AAE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59786A-16F6-4722-90DE-3435BBFD2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06C643-D5CA-42C7-8A56-0DF32F1DB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810CE0-79B7-4F03-AFB2-A04AB572D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68B5DD-C1A4-41C1-86FD-83D988CFF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307E9E-FE2D-476C-B3BF-FE6B7759D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23C744-3364-4FAE-9A84-C1C67BD4A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B6899D-FB31-4616-B972-944DC8E75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12605312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单招考试统计学与经济模型建立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统计学基础知识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经济模型建立方法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统计学在经济模型中的应用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经济模型建立实践案例分析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随着经济的发展和数据的日益丰富，统计学和经济模型在各个领域的应用越来越广泛，单招考试也加强了对这两个方面的考察。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通过本课程的学习，使学生掌握统计学和经济模型建立的基本知识和方法，提高分析问题和解决问题的能力，为将来的学习和工作打下坚实的基础。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本课程主要包括统计学的基本概念、数据的收集与整理、数据的描述性分析、概率与概率分布、抽样分布与参数估计、假设检验、相关与回归分析以及经济模型建立的基本原理和方法等内容。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学生应掌握统计学和经济模型建立的基本概念和原理，能够运用所学知识进行数据的收集、整理、描述、分析和解释，并能够建立简单的经济模型进行预测和决策。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课程内容与要求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292" b="16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本课程采用讲授、案例分析、实践操作等多种教学方法相结合的方式，注重理论与实践的结合，提高学生的实际操作能力。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利用多媒体课件、统计软件等现代化教学手段，使教学更加直观、生动，提高学生的学习兴趣和效果。同时，还将安排一定的课外学习和实践活动，如数据收集、社会调查等，以巩固和扩展所学知识。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教学手段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教学方法与手段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统计学基础知识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970" b="8970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统计学是一门研究数据收集、整理、分析和解释的科学。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统计学具有广泛的应用性，可以应用于各个领域的数据分析。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统计学以概率论为基础，运用各种统计方法进行推断和预测。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统计学的概念与特点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数据类型包括定量数据和定性数据，其中定量数据又可分为连续型和离散型。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变量分类包括自变量、因变量和控制变量等，根据研究目的不同进行分类。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变量间的关系包括相关关系和因果关系，需要通过统计方法进行验证。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数据类型与变量分类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常用统计指标包括均值、方差、标准差、协方差和相关系数等。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计算方法包括公式法和软件计算法，其中公式法需要掌握各指标的计算公式。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在实际应用中，需要根据数据类型和研究目的选择合适的统计指标和计算方法。同时，还需要注意数据的预处理和异常值的处理，以确保分析结果的准确性和可靠性。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常用统计指标及计算方法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经济模型建立方法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经济模型是对现实经济现象的简化和抽象，用于描述和分析经济变量之间的关系和行为。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经济模型的定义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经济模型可以帮助研究者理解和预测经济现象，评估经济政策的效果，以及进行经济决策。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经济模型的作用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经济模型的概念与作用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03461" y="4918823"/>
            <a:ext cx="1141000" cy="113947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153981" y="5264961"/>
            <a:ext cx="440054" cy="394907"/>
            <a:chOff x="4153981" y="5264961"/>
            <a:chExt cx="440054" cy="394907"/>
          </a:xfrm>
        </p:grpSpPr>
        <p:sp>
          <p:nvSpPr>
            <p:cNvPr id="4" name="Freeform 4"/>
            <p:cNvSpPr/>
            <p:nvPr/>
          </p:nvSpPr>
          <p:spPr>
            <a:xfrm>
              <a:off x="4433158" y="5264961"/>
              <a:ext cx="160877" cy="394906"/>
            </a:xfrm>
            <a:custGeom>
              <a:rect l="l" t="t" r="r" b="b"/>
              <a:pathLst>
                <a:path w="83" h="204">
                  <a:moveTo>
                    <a:pt x="17" y="57"/>
                  </a:moveTo>
                  <a:lnTo>
                    <a:pt x="0" y="57"/>
                  </a:lnTo>
                  <a:lnTo>
                    <a:pt x="43" y="0"/>
                  </a:lnTo>
                  <a:lnTo>
                    <a:pt x="83" y="57"/>
                  </a:lnTo>
                  <a:lnTo>
                    <a:pt x="67" y="57"/>
                  </a:lnTo>
                  <a:lnTo>
                    <a:pt x="67" y="204"/>
                  </a:lnTo>
                  <a:lnTo>
                    <a:pt x="17" y="204"/>
                  </a:lnTo>
                  <a:lnTo>
                    <a:pt x="17" y="5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4291617" y="5369451"/>
              <a:ext cx="160877" cy="290417"/>
            </a:xfrm>
            <a:custGeom>
              <a:rect l="l" t="t" r="r" b="b"/>
              <a:pathLst>
                <a:path w="83" h="150">
                  <a:moveTo>
                    <a:pt x="66" y="150"/>
                  </a:moveTo>
                  <a:lnTo>
                    <a:pt x="19" y="150"/>
                  </a:lnTo>
                  <a:lnTo>
                    <a:pt x="19" y="60"/>
                  </a:lnTo>
                  <a:lnTo>
                    <a:pt x="0" y="60"/>
                  </a:lnTo>
                  <a:lnTo>
                    <a:pt x="43" y="0"/>
                  </a:lnTo>
                  <a:lnTo>
                    <a:pt x="83" y="60"/>
                  </a:lnTo>
                  <a:lnTo>
                    <a:pt x="66" y="60"/>
                  </a:lnTo>
                  <a:lnTo>
                    <a:pt x="66" y="1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4153981" y="5479845"/>
              <a:ext cx="160877" cy="180022"/>
            </a:xfrm>
            <a:custGeom>
              <a:rect l="l" t="t" r="r" b="b"/>
              <a:pathLst>
                <a:path w="83" h="93">
                  <a:moveTo>
                    <a:pt x="17" y="57"/>
                  </a:moveTo>
                  <a:lnTo>
                    <a:pt x="0" y="57"/>
                  </a:lnTo>
                  <a:lnTo>
                    <a:pt x="43" y="0"/>
                  </a:lnTo>
                  <a:lnTo>
                    <a:pt x="83" y="57"/>
                  </a:lnTo>
                  <a:lnTo>
                    <a:pt x="66" y="57"/>
                  </a:lnTo>
                  <a:lnTo>
                    <a:pt x="66" y="93"/>
                  </a:lnTo>
                  <a:lnTo>
                    <a:pt x="17" y="93"/>
                  </a:lnTo>
                  <a:lnTo>
                    <a:pt x="17" y="5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5356942" y="4118045"/>
            <a:ext cx="1535373" cy="1828901"/>
          </a:xfrm>
          <a:custGeom>
            <a:rect l="l" t="t" r="r" b="b"/>
            <a:pathLst>
              <a:path w="633" h="730">
                <a:moveTo>
                  <a:pt x="453" y="534"/>
                </a:moveTo>
                <a:cubicBezTo>
                  <a:pt x="420" y="520"/>
                  <a:pt x="408" y="498"/>
                  <a:pt x="405" y="470"/>
                </a:cubicBezTo>
                <a:cubicBezTo>
                  <a:pt x="427" y="452"/>
                  <a:pt x="445" y="427"/>
                  <a:pt x="458" y="399"/>
                </a:cubicBezTo>
                <a:cubicBezTo>
                  <a:pt x="468" y="395"/>
                  <a:pt x="476" y="389"/>
                  <a:pt x="483" y="380"/>
                </a:cubicBezTo>
                <a:cubicBezTo>
                  <a:pt x="491" y="369"/>
                  <a:pt x="497" y="355"/>
                  <a:pt x="500" y="339"/>
                </a:cubicBezTo>
                <a:cubicBezTo>
                  <a:pt x="503" y="324"/>
                  <a:pt x="504" y="308"/>
                  <a:pt x="501" y="293"/>
                </a:cubicBezTo>
                <a:cubicBezTo>
                  <a:pt x="500" y="282"/>
                  <a:pt x="497" y="272"/>
                  <a:pt x="492" y="263"/>
                </a:cubicBezTo>
                <a:cubicBezTo>
                  <a:pt x="486" y="212"/>
                  <a:pt x="466" y="165"/>
                  <a:pt x="437" y="133"/>
                </a:cubicBezTo>
                <a:cubicBezTo>
                  <a:pt x="431" y="125"/>
                  <a:pt x="424" y="118"/>
                  <a:pt x="417" y="112"/>
                </a:cubicBezTo>
                <a:cubicBezTo>
                  <a:pt x="439" y="56"/>
                  <a:pt x="386" y="0"/>
                  <a:pt x="316" y="8"/>
                </a:cubicBezTo>
                <a:cubicBezTo>
                  <a:pt x="307" y="9"/>
                  <a:pt x="297" y="11"/>
                  <a:pt x="288" y="14"/>
                </a:cubicBezTo>
                <a:cubicBezTo>
                  <a:pt x="300" y="20"/>
                  <a:pt x="310" y="30"/>
                  <a:pt x="316" y="40"/>
                </a:cubicBezTo>
                <a:cubicBezTo>
                  <a:pt x="320" y="49"/>
                  <a:pt x="321" y="58"/>
                  <a:pt x="316" y="68"/>
                </a:cubicBezTo>
                <a:cubicBezTo>
                  <a:pt x="316" y="67"/>
                  <a:pt x="316" y="67"/>
                  <a:pt x="316" y="66"/>
                </a:cubicBezTo>
                <a:cubicBezTo>
                  <a:pt x="291" y="0"/>
                  <a:pt x="212" y="20"/>
                  <a:pt x="211" y="42"/>
                </a:cubicBezTo>
                <a:cubicBezTo>
                  <a:pt x="231" y="57"/>
                  <a:pt x="237" y="71"/>
                  <a:pt x="237" y="95"/>
                </a:cubicBezTo>
                <a:cubicBezTo>
                  <a:pt x="214" y="95"/>
                  <a:pt x="206" y="79"/>
                  <a:pt x="197" y="56"/>
                </a:cubicBezTo>
                <a:cubicBezTo>
                  <a:pt x="185" y="82"/>
                  <a:pt x="184" y="110"/>
                  <a:pt x="192" y="135"/>
                </a:cubicBezTo>
                <a:cubicBezTo>
                  <a:pt x="164" y="167"/>
                  <a:pt x="144" y="210"/>
                  <a:pt x="141" y="254"/>
                </a:cubicBezTo>
                <a:cubicBezTo>
                  <a:pt x="141" y="258"/>
                  <a:pt x="141" y="261"/>
                  <a:pt x="141" y="264"/>
                </a:cubicBezTo>
                <a:cubicBezTo>
                  <a:pt x="137" y="273"/>
                  <a:pt x="134" y="283"/>
                  <a:pt x="132" y="293"/>
                </a:cubicBezTo>
                <a:cubicBezTo>
                  <a:pt x="130" y="308"/>
                  <a:pt x="130" y="324"/>
                  <a:pt x="133" y="339"/>
                </a:cubicBezTo>
                <a:cubicBezTo>
                  <a:pt x="136" y="355"/>
                  <a:pt x="142" y="369"/>
                  <a:pt x="151" y="380"/>
                </a:cubicBezTo>
                <a:cubicBezTo>
                  <a:pt x="157" y="389"/>
                  <a:pt x="166" y="395"/>
                  <a:pt x="175" y="399"/>
                </a:cubicBezTo>
                <a:cubicBezTo>
                  <a:pt x="188" y="427"/>
                  <a:pt x="206" y="452"/>
                  <a:pt x="228" y="470"/>
                </a:cubicBezTo>
                <a:cubicBezTo>
                  <a:pt x="225" y="498"/>
                  <a:pt x="214" y="520"/>
                  <a:pt x="181" y="534"/>
                </a:cubicBezTo>
                <a:cubicBezTo>
                  <a:pt x="106" y="565"/>
                  <a:pt x="0" y="574"/>
                  <a:pt x="3" y="668"/>
                </a:cubicBezTo>
                <a:cubicBezTo>
                  <a:pt x="3" y="688"/>
                  <a:pt x="11" y="709"/>
                  <a:pt x="24" y="730"/>
                </a:cubicBezTo>
                <a:cubicBezTo>
                  <a:pt x="316" y="730"/>
                  <a:pt x="316" y="730"/>
                  <a:pt x="316" y="730"/>
                </a:cubicBezTo>
                <a:cubicBezTo>
                  <a:pt x="610" y="730"/>
                  <a:pt x="610" y="730"/>
                  <a:pt x="610" y="730"/>
                </a:cubicBezTo>
                <a:cubicBezTo>
                  <a:pt x="622" y="709"/>
                  <a:pt x="630" y="688"/>
                  <a:pt x="631" y="668"/>
                </a:cubicBezTo>
                <a:cubicBezTo>
                  <a:pt x="633" y="574"/>
                  <a:pt x="528" y="565"/>
                  <a:pt x="453" y="534"/>
                </a:cubicBezTo>
                <a:close/>
                <a:moveTo>
                  <a:pt x="189" y="384"/>
                </a:moveTo>
                <a:cubicBezTo>
                  <a:pt x="154" y="378"/>
                  <a:pt x="140" y="313"/>
                  <a:pt x="156" y="275"/>
                </a:cubicBezTo>
                <a:cubicBezTo>
                  <a:pt x="157" y="275"/>
                  <a:pt x="158" y="274"/>
                  <a:pt x="158" y="274"/>
                </a:cubicBezTo>
                <a:cubicBezTo>
                  <a:pt x="182" y="259"/>
                  <a:pt x="189" y="329"/>
                  <a:pt x="189" y="335"/>
                </a:cubicBezTo>
                <a:cubicBezTo>
                  <a:pt x="189" y="360"/>
                  <a:pt x="216" y="369"/>
                  <a:pt x="210" y="352"/>
                </a:cubicBezTo>
                <a:cubicBezTo>
                  <a:pt x="204" y="334"/>
                  <a:pt x="196" y="307"/>
                  <a:pt x="195" y="273"/>
                </a:cubicBezTo>
                <a:cubicBezTo>
                  <a:pt x="195" y="272"/>
                  <a:pt x="195" y="272"/>
                  <a:pt x="195" y="271"/>
                </a:cubicBezTo>
                <a:cubicBezTo>
                  <a:pt x="194" y="245"/>
                  <a:pt x="200" y="216"/>
                  <a:pt x="211" y="190"/>
                </a:cubicBezTo>
                <a:cubicBezTo>
                  <a:pt x="215" y="185"/>
                  <a:pt x="218" y="180"/>
                  <a:pt x="223" y="177"/>
                </a:cubicBezTo>
                <a:cubicBezTo>
                  <a:pt x="244" y="194"/>
                  <a:pt x="275" y="202"/>
                  <a:pt x="316" y="195"/>
                </a:cubicBezTo>
                <a:cubicBezTo>
                  <a:pt x="335" y="191"/>
                  <a:pt x="356" y="185"/>
                  <a:pt x="379" y="174"/>
                </a:cubicBezTo>
                <a:cubicBezTo>
                  <a:pt x="380" y="174"/>
                  <a:pt x="380" y="173"/>
                  <a:pt x="380" y="173"/>
                </a:cubicBezTo>
                <a:cubicBezTo>
                  <a:pt x="405" y="167"/>
                  <a:pt x="412" y="175"/>
                  <a:pt x="423" y="191"/>
                </a:cubicBezTo>
                <a:cubicBezTo>
                  <a:pt x="423" y="191"/>
                  <a:pt x="423" y="191"/>
                  <a:pt x="424" y="192"/>
                </a:cubicBezTo>
                <a:cubicBezTo>
                  <a:pt x="434" y="216"/>
                  <a:pt x="440" y="243"/>
                  <a:pt x="440" y="269"/>
                </a:cubicBezTo>
                <a:cubicBezTo>
                  <a:pt x="439" y="270"/>
                  <a:pt x="439" y="272"/>
                  <a:pt x="439" y="273"/>
                </a:cubicBezTo>
                <a:cubicBezTo>
                  <a:pt x="438" y="307"/>
                  <a:pt x="430" y="334"/>
                  <a:pt x="424" y="352"/>
                </a:cubicBezTo>
                <a:cubicBezTo>
                  <a:pt x="418" y="369"/>
                  <a:pt x="445" y="360"/>
                  <a:pt x="445" y="335"/>
                </a:cubicBezTo>
                <a:cubicBezTo>
                  <a:pt x="445" y="329"/>
                  <a:pt x="452" y="259"/>
                  <a:pt x="476" y="274"/>
                </a:cubicBezTo>
                <a:cubicBezTo>
                  <a:pt x="476" y="274"/>
                  <a:pt x="477" y="274"/>
                  <a:pt x="477" y="275"/>
                </a:cubicBezTo>
                <a:cubicBezTo>
                  <a:pt x="494" y="313"/>
                  <a:pt x="480" y="378"/>
                  <a:pt x="445" y="384"/>
                </a:cubicBezTo>
                <a:cubicBezTo>
                  <a:pt x="421" y="440"/>
                  <a:pt x="377" y="482"/>
                  <a:pt x="317" y="482"/>
                </a:cubicBezTo>
                <a:cubicBezTo>
                  <a:pt x="316" y="482"/>
                  <a:pt x="316" y="482"/>
                  <a:pt x="316" y="482"/>
                </a:cubicBezTo>
                <a:cubicBezTo>
                  <a:pt x="256" y="482"/>
                  <a:pt x="213" y="440"/>
                  <a:pt x="189" y="384"/>
                </a:cubicBezTo>
                <a:close/>
                <a:moveTo>
                  <a:pt x="249" y="484"/>
                </a:moveTo>
                <a:cubicBezTo>
                  <a:pt x="268" y="496"/>
                  <a:pt x="291" y="502"/>
                  <a:pt x="316" y="503"/>
                </a:cubicBezTo>
                <a:cubicBezTo>
                  <a:pt x="317" y="503"/>
                  <a:pt x="317" y="503"/>
                  <a:pt x="317" y="503"/>
                </a:cubicBezTo>
                <a:cubicBezTo>
                  <a:pt x="343" y="503"/>
                  <a:pt x="366" y="496"/>
                  <a:pt x="387" y="483"/>
                </a:cubicBezTo>
                <a:cubicBezTo>
                  <a:pt x="391" y="500"/>
                  <a:pt x="401" y="518"/>
                  <a:pt x="414" y="532"/>
                </a:cubicBezTo>
                <a:cubicBezTo>
                  <a:pt x="374" y="581"/>
                  <a:pt x="346" y="601"/>
                  <a:pt x="319" y="630"/>
                </a:cubicBezTo>
                <a:cubicBezTo>
                  <a:pt x="318" y="629"/>
                  <a:pt x="317" y="629"/>
                  <a:pt x="316" y="628"/>
                </a:cubicBezTo>
                <a:cubicBezTo>
                  <a:pt x="292" y="612"/>
                  <a:pt x="262" y="579"/>
                  <a:pt x="224" y="525"/>
                </a:cubicBezTo>
                <a:cubicBezTo>
                  <a:pt x="235" y="513"/>
                  <a:pt x="244" y="498"/>
                  <a:pt x="249" y="484"/>
                </a:cubicBezTo>
                <a:close/>
                <a:moveTo>
                  <a:pt x="403" y="669"/>
                </a:moveTo>
                <a:cubicBezTo>
                  <a:pt x="391" y="655"/>
                  <a:pt x="383" y="631"/>
                  <a:pt x="362" y="619"/>
                </a:cubicBezTo>
                <a:cubicBezTo>
                  <a:pt x="344" y="631"/>
                  <a:pt x="321" y="669"/>
                  <a:pt x="318" y="687"/>
                </a:cubicBezTo>
                <a:cubicBezTo>
                  <a:pt x="318" y="684"/>
                  <a:pt x="317" y="680"/>
                  <a:pt x="316" y="677"/>
                </a:cubicBezTo>
                <a:cubicBezTo>
                  <a:pt x="308" y="654"/>
                  <a:pt x="281" y="635"/>
                  <a:pt x="272" y="626"/>
                </a:cubicBezTo>
                <a:cubicBezTo>
                  <a:pt x="252" y="635"/>
                  <a:pt x="246" y="653"/>
                  <a:pt x="233" y="670"/>
                </a:cubicBezTo>
                <a:cubicBezTo>
                  <a:pt x="220" y="653"/>
                  <a:pt x="183" y="602"/>
                  <a:pt x="172" y="556"/>
                </a:cubicBezTo>
                <a:cubicBezTo>
                  <a:pt x="187" y="553"/>
                  <a:pt x="201" y="545"/>
                  <a:pt x="213" y="535"/>
                </a:cubicBezTo>
                <a:cubicBezTo>
                  <a:pt x="213" y="536"/>
                  <a:pt x="214" y="537"/>
                  <a:pt x="214" y="538"/>
                </a:cubicBezTo>
                <a:cubicBezTo>
                  <a:pt x="240" y="574"/>
                  <a:pt x="285" y="626"/>
                  <a:pt x="316" y="652"/>
                </a:cubicBezTo>
                <a:cubicBezTo>
                  <a:pt x="317" y="653"/>
                  <a:pt x="318" y="654"/>
                  <a:pt x="319" y="655"/>
                </a:cubicBezTo>
                <a:cubicBezTo>
                  <a:pt x="351" y="612"/>
                  <a:pt x="388" y="581"/>
                  <a:pt x="425" y="541"/>
                </a:cubicBezTo>
                <a:cubicBezTo>
                  <a:pt x="435" y="549"/>
                  <a:pt x="446" y="555"/>
                  <a:pt x="459" y="558"/>
                </a:cubicBezTo>
                <a:cubicBezTo>
                  <a:pt x="446" y="592"/>
                  <a:pt x="425" y="648"/>
                  <a:pt x="403" y="6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5462335" y="2645872"/>
            <a:ext cx="1139476" cy="1139476"/>
            <a:chOff x="5462335" y="2645872"/>
            <a:chExt cx="1139476" cy="1139476"/>
          </a:xfrm>
        </p:grpSpPr>
        <p:sp>
          <p:nvSpPr>
            <p:cNvPr id="9" name="AutoShape 9"/>
            <p:cNvSpPr/>
            <p:nvPr/>
          </p:nvSpPr>
          <p:spPr>
            <a:xfrm>
              <a:off x="5462335" y="2645872"/>
              <a:ext cx="1139476" cy="113947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730273" y="3007155"/>
              <a:ext cx="626173" cy="417004"/>
            </a:xfrm>
            <a:custGeom>
              <a:rect l="l" t="t" r="r" b="b"/>
              <a:pathLst>
                <a:path w="21547" h="21600">
                  <a:moveTo>
                    <a:pt x="18847" y="15749"/>
                  </a:moveTo>
                  <a:lnTo>
                    <a:pt x="2701" y="15749"/>
                  </a:lnTo>
                  <a:lnTo>
                    <a:pt x="2701" y="1346"/>
                  </a:lnTo>
                  <a:lnTo>
                    <a:pt x="18847" y="1346"/>
                  </a:lnTo>
                  <a:cubicBezTo>
                    <a:pt x="18847" y="1346"/>
                    <a:pt x="18847" y="15749"/>
                    <a:pt x="18847" y="15749"/>
                  </a:cubicBezTo>
                  <a:close/>
                  <a:moveTo>
                    <a:pt x="0" y="20510"/>
                  </a:moveTo>
                  <a:cubicBezTo>
                    <a:pt x="0" y="20510"/>
                    <a:pt x="-26" y="21600"/>
                    <a:pt x="1603" y="21600"/>
                  </a:cubicBezTo>
                  <a:cubicBezTo>
                    <a:pt x="2568" y="21600"/>
                    <a:pt x="6216" y="21600"/>
                    <a:pt x="9032" y="21600"/>
                  </a:cubicBezTo>
                  <a:cubicBezTo>
                    <a:pt x="9032" y="21600"/>
                    <a:pt x="10576" y="21600"/>
                    <a:pt x="12515" y="21600"/>
                  </a:cubicBezTo>
                  <a:cubicBezTo>
                    <a:pt x="15331" y="21600"/>
                    <a:pt x="18979" y="21600"/>
                    <a:pt x="19943" y="21600"/>
                  </a:cubicBezTo>
                  <a:cubicBezTo>
                    <a:pt x="21574" y="21600"/>
                    <a:pt x="21547" y="20510"/>
                    <a:pt x="21547" y="20510"/>
                  </a:cubicBezTo>
                  <a:lnTo>
                    <a:pt x="19418" y="16436"/>
                  </a:lnTo>
                  <a:cubicBezTo>
                    <a:pt x="19512" y="16224"/>
                    <a:pt x="19569" y="15977"/>
                    <a:pt x="19569" y="15711"/>
                  </a:cubicBezTo>
                  <a:lnTo>
                    <a:pt x="19569" y="1384"/>
                  </a:lnTo>
                  <a:cubicBezTo>
                    <a:pt x="19569" y="621"/>
                    <a:pt x="19123" y="0"/>
                    <a:pt x="18571" y="0"/>
                  </a:cubicBezTo>
                  <a:lnTo>
                    <a:pt x="2977" y="0"/>
                  </a:lnTo>
                  <a:cubicBezTo>
                    <a:pt x="2425" y="0"/>
                    <a:pt x="1979" y="621"/>
                    <a:pt x="1979" y="1384"/>
                  </a:cubicBezTo>
                  <a:lnTo>
                    <a:pt x="1979" y="15711"/>
                  </a:lnTo>
                  <a:cubicBezTo>
                    <a:pt x="1979" y="15978"/>
                    <a:pt x="2035" y="16224"/>
                    <a:pt x="2129" y="16436"/>
                  </a:cubicBezTo>
                  <a:cubicBezTo>
                    <a:pt x="2129" y="16436"/>
                    <a:pt x="0" y="20510"/>
                    <a:pt x="0" y="2051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771927" y="3559605"/>
            <a:ext cx="1141000" cy="1139476"/>
            <a:chOff x="6771927" y="3559605"/>
            <a:chExt cx="1141000" cy="1139476"/>
          </a:xfrm>
        </p:grpSpPr>
        <p:sp>
          <p:nvSpPr>
            <p:cNvPr id="12" name="AutoShape 12"/>
            <p:cNvSpPr/>
            <p:nvPr/>
          </p:nvSpPr>
          <p:spPr>
            <a:xfrm>
              <a:off x="6771927" y="3559605"/>
              <a:ext cx="1141000" cy="113947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7109969" y="3904315"/>
              <a:ext cx="524732" cy="433769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AutoShape 14"/>
          <p:cNvSpPr/>
          <p:nvPr/>
        </p:nvSpPr>
        <p:spPr>
          <a:xfrm>
            <a:off x="7209887" y="4918823"/>
            <a:ext cx="1141000" cy="1139476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7551358" y="5262199"/>
            <a:ext cx="467582" cy="452819"/>
            <a:chOff x="7551358" y="5262199"/>
            <a:chExt cx="467582" cy="452819"/>
          </a:xfrm>
        </p:grpSpPr>
        <p:sp>
          <p:nvSpPr>
            <p:cNvPr id="16" name="Freeform 16"/>
            <p:cNvSpPr/>
            <p:nvPr/>
          </p:nvSpPr>
          <p:spPr>
            <a:xfrm>
              <a:off x="7551358" y="5309253"/>
              <a:ext cx="418814" cy="405765"/>
            </a:xfrm>
            <a:custGeom>
              <a:rect l="l" t="t" r="r" b="b"/>
              <a:pathLst>
                <a:path w="21600" h="21600">
                  <a:moveTo>
                    <a:pt x="18424" y="4659"/>
                  </a:moveTo>
                  <a:cubicBezTo>
                    <a:pt x="16941" y="2965"/>
                    <a:pt x="16941" y="2965"/>
                    <a:pt x="16941" y="2965"/>
                  </a:cubicBezTo>
                  <a:cubicBezTo>
                    <a:pt x="13976" y="0"/>
                    <a:pt x="13976" y="0"/>
                    <a:pt x="13976" y="0"/>
                  </a:cubicBezTo>
                  <a:cubicBezTo>
                    <a:pt x="13976" y="0"/>
                    <a:pt x="13976" y="0"/>
                    <a:pt x="12494" y="1482"/>
                  </a:cubicBezTo>
                  <a:cubicBezTo>
                    <a:pt x="11012" y="2965"/>
                    <a:pt x="6565" y="4659"/>
                    <a:pt x="6565" y="4659"/>
                  </a:cubicBezTo>
                  <a:cubicBezTo>
                    <a:pt x="0" y="21176"/>
                    <a:pt x="0" y="21176"/>
                    <a:pt x="0" y="21176"/>
                  </a:cubicBezTo>
                  <a:cubicBezTo>
                    <a:pt x="8047" y="12071"/>
                    <a:pt x="8047" y="12071"/>
                    <a:pt x="8047" y="12071"/>
                  </a:cubicBezTo>
                  <a:cubicBezTo>
                    <a:pt x="7624" y="10800"/>
                    <a:pt x="7835" y="9318"/>
                    <a:pt x="8682" y="8259"/>
                  </a:cubicBezTo>
                  <a:cubicBezTo>
                    <a:pt x="9953" y="6988"/>
                    <a:pt x="12071" y="6988"/>
                    <a:pt x="13341" y="8259"/>
                  </a:cubicBezTo>
                  <a:cubicBezTo>
                    <a:pt x="14400" y="9529"/>
                    <a:pt x="14400" y="11647"/>
                    <a:pt x="13341" y="12918"/>
                  </a:cubicBezTo>
                  <a:cubicBezTo>
                    <a:pt x="12282" y="13765"/>
                    <a:pt x="10800" y="13976"/>
                    <a:pt x="9529" y="13553"/>
                  </a:cubicBezTo>
                  <a:cubicBezTo>
                    <a:pt x="424" y="21600"/>
                    <a:pt x="424" y="21600"/>
                    <a:pt x="424" y="21600"/>
                  </a:cubicBezTo>
                  <a:cubicBezTo>
                    <a:pt x="16941" y="15035"/>
                    <a:pt x="16941" y="15035"/>
                    <a:pt x="16941" y="15035"/>
                  </a:cubicBezTo>
                  <a:cubicBezTo>
                    <a:pt x="16941" y="15035"/>
                    <a:pt x="18424" y="10588"/>
                    <a:pt x="19906" y="9106"/>
                  </a:cubicBezTo>
                  <a:cubicBezTo>
                    <a:pt x="21600" y="7624"/>
                    <a:pt x="21600" y="7624"/>
                    <a:pt x="21600" y="7624"/>
                  </a:cubicBezTo>
                  <a:lnTo>
                    <a:pt x="18424" y="4659"/>
                  </a:lnTo>
                  <a:close/>
                  <a:moveTo>
                    <a:pt x="18424" y="4659"/>
                  </a:moveTo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851109" y="5262199"/>
              <a:ext cx="167831" cy="162496"/>
            </a:xfrm>
            <a:custGeom>
              <a:rect l="l" t="t" r="r" b="b"/>
              <a:pathLst>
                <a:path w="21600" h="21600">
                  <a:moveTo>
                    <a:pt x="2667" y="0"/>
                  </a:moveTo>
                  <a:lnTo>
                    <a:pt x="21600" y="18933"/>
                  </a:lnTo>
                  <a:lnTo>
                    <a:pt x="18933" y="21600"/>
                  </a:lnTo>
                  <a:lnTo>
                    <a:pt x="0" y="2667"/>
                  </a:lnTo>
                  <a:lnTo>
                    <a:pt x="2667" y="0"/>
                  </a:lnTo>
                  <a:close/>
                  <a:moveTo>
                    <a:pt x="2667" y="0"/>
                  </a:moveTo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4231038" y="3559605"/>
            <a:ext cx="1139476" cy="1139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4315" y="3838497"/>
            <a:ext cx="536639" cy="596075"/>
            <a:chOff x="4544315" y="3838497"/>
            <a:chExt cx="536639" cy="596075"/>
          </a:xfrm>
        </p:grpSpPr>
        <p:sp>
          <p:nvSpPr>
            <p:cNvPr id="20" name="Freeform 20"/>
            <p:cNvSpPr/>
            <p:nvPr/>
          </p:nvSpPr>
          <p:spPr>
            <a:xfrm>
              <a:off x="4911504" y="3838497"/>
              <a:ext cx="169450" cy="160972"/>
            </a:xfrm>
            <a:custGeom>
              <a:rect l="l" t="t" r="r" b="b"/>
              <a:pathLst>
                <a:path w="25" h="24">
                  <a:moveTo>
                    <a:pt x="19" y="24"/>
                  </a:moveTo>
                  <a:cubicBezTo>
                    <a:pt x="20" y="23"/>
                    <a:pt x="20" y="23"/>
                    <a:pt x="21" y="22"/>
                  </a:cubicBezTo>
                  <a:cubicBezTo>
                    <a:pt x="25" y="17"/>
                    <a:pt x="24" y="8"/>
                    <a:pt x="19" y="4"/>
                  </a:cubicBezTo>
                  <a:cubicBezTo>
                    <a:pt x="13" y="0"/>
                    <a:pt x="5" y="1"/>
                    <a:pt x="0" y="7"/>
                  </a:cubicBezTo>
                  <a:cubicBezTo>
                    <a:pt x="0" y="7"/>
                    <a:pt x="0" y="7"/>
                    <a:pt x="0" y="8"/>
                  </a:cubicBezTo>
                  <a:cubicBezTo>
                    <a:pt x="8" y="11"/>
                    <a:pt x="15" y="17"/>
                    <a:pt x="19" y="2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572604" y="3897838"/>
              <a:ext cx="488632" cy="536734"/>
            </a:xfrm>
            <a:custGeom>
              <a:rect l="l" t="t" r="r" b="b"/>
              <a:pathLst>
                <a:path w="73" h="80">
                  <a:moveTo>
                    <a:pt x="43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1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0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9" y="0"/>
                    <a:pt x="39" y="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39" y="0"/>
                    <a:pt x="38" y="0"/>
                    <a:pt x="38" y="0"/>
                  </a:cubicBezTo>
                  <a:cubicBezTo>
                    <a:pt x="38" y="0"/>
                    <a:pt x="38" y="0"/>
                    <a:pt x="38" y="0"/>
                  </a:cubicBezTo>
                  <a:cubicBezTo>
                    <a:pt x="38" y="0"/>
                    <a:pt x="38" y="0"/>
                    <a:pt x="37" y="0"/>
                  </a:cubicBezTo>
                  <a:cubicBezTo>
                    <a:pt x="37" y="0"/>
                    <a:pt x="37" y="0"/>
                    <a:pt x="36" y="0"/>
                  </a:cubicBezTo>
                  <a:cubicBezTo>
                    <a:pt x="36" y="0"/>
                    <a:pt x="36" y="0"/>
                    <a:pt x="35" y="0"/>
                  </a:cubicBezTo>
                  <a:cubicBezTo>
                    <a:pt x="35" y="0"/>
                    <a:pt x="35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33" y="0"/>
                    <a:pt x="33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13" y="4"/>
                    <a:pt x="0" y="19"/>
                    <a:pt x="0" y="37"/>
                  </a:cubicBezTo>
                  <a:cubicBezTo>
                    <a:pt x="0" y="47"/>
                    <a:pt x="4" y="57"/>
                    <a:pt x="12" y="64"/>
                  </a:cubicBezTo>
                  <a:cubicBezTo>
                    <a:pt x="7" y="69"/>
                    <a:pt x="7" y="69"/>
                    <a:pt x="7" y="69"/>
                  </a:cubicBezTo>
                  <a:cubicBezTo>
                    <a:pt x="4" y="71"/>
                    <a:pt x="5" y="77"/>
                    <a:pt x="7" y="77"/>
                  </a:cubicBezTo>
                  <a:cubicBezTo>
                    <a:pt x="9" y="79"/>
                    <a:pt x="12" y="79"/>
                    <a:pt x="14" y="77"/>
                  </a:cubicBezTo>
                  <a:cubicBezTo>
                    <a:pt x="16" y="75"/>
                    <a:pt x="20" y="72"/>
                    <a:pt x="21" y="70"/>
                  </a:cubicBezTo>
                  <a:cubicBezTo>
                    <a:pt x="25" y="72"/>
                    <a:pt x="31" y="73"/>
                    <a:pt x="36" y="73"/>
                  </a:cubicBezTo>
                  <a:cubicBezTo>
                    <a:pt x="42" y="73"/>
                    <a:pt x="47" y="72"/>
                    <a:pt x="52" y="70"/>
                  </a:cubicBezTo>
                  <a:cubicBezTo>
                    <a:pt x="53" y="72"/>
                    <a:pt x="57" y="75"/>
                    <a:pt x="58" y="77"/>
                  </a:cubicBezTo>
                  <a:cubicBezTo>
                    <a:pt x="62" y="80"/>
                    <a:pt x="65" y="77"/>
                    <a:pt x="66" y="77"/>
                  </a:cubicBezTo>
                  <a:cubicBezTo>
                    <a:pt x="68" y="74"/>
                    <a:pt x="68" y="71"/>
                    <a:pt x="66" y="69"/>
                  </a:cubicBezTo>
                  <a:cubicBezTo>
                    <a:pt x="61" y="64"/>
                    <a:pt x="61" y="64"/>
                    <a:pt x="61" y="64"/>
                  </a:cubicBezTo>
                  <a:cubicBezTo>
                    <a:pt x="68" y="57"/>
                    <a:pt x="73" y="47"/>
                    <a:pt x="73" y="37"/>
                  </a:cubicBezTo>
                  <a:cubicBezTo>
                    <a:pt x="73" y="19"/>
                    <a:pt x="60" y="4"/>
                    <a:pt x="43" y="0"/>
                  </a:cubicBezTo>
                  <a:close/>
                  <a:moveTo>
                    <a:pt x="36" y="65"/>
                  </a:moveTo>
                  <a:cubicBezTo>
                    <a:pt x="21" y="65"/>
                    <a:pt x="8" y="52"/>
                    <a:pt x="8" y="37"/>
                  </a:cubicBezTo>
                  <a:cubicBezTo>
                    <a:pt x="8" y="21"/>
                    <a:pt x="21" y="8"/>
                    <a:pt x="36" y="8"/>
                  </a:cubicBezTo>
                  <a:cubicBezTo>
                    <a:pt x="52" y="8"/>
                    <a:pt x="64" y="21"/>
                    <a:pt x="64" y="37"/>
                  </a:cubicBezTo>
                  <a:cubicBezTo>
                    <a:pt x="64" y="52"/>
                    <a:pt x="52" y="65"/>
                    <a:pt x="36" y="65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544315" y="3838497"/>
              <a:ext cx="175165" cy="160972"/>
            </a:xfrm>
            <a:custGeom>
              <a:rect l="l" t="t" r="r" b="b"/>
              <a:pathLst>
                <a:path w="26" h="24">
                  <a:moveTo>
                    <a:pt x="6" y="24"/>
                  </a:moveTo>
                  <a:cubicBezTo>
                    <a:pt x="11" y="17"/>
                    <a:pt x="18" y="11"/>
                    <a:pt x="26" y="8"/>
                  </a:cubicBezTo>
                  <a:cubicBezTo>
                    <a:pt x="26" y="7"/>
                    <a:pt x="25" y="7"/>
                    <a:pt x="25" y="7"/>
                  </a:cubicBezTo>
                  <a:cubicBezTo>
                    <a:pt x="21" y="1"/>
                    <a:pt x="13" y="0"/>
                    <a:pt x="7" y="4"/>
                  </a:cubicBezTo>
                  <a:cubicBezTo>
                    <a:pt x="1" y="8"/>
                    <a:pt x="0" y="17"/>
                    <a:pt x="5" y="22"/>
                  </a:cubicBezTo>
                  <a:cubicBezTo>
                    <a:pt x="5" y="23"/>
                    <a:pt x="6" y="23"/>
                    <a:pt x="6" y="2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807015" y="3965656"/>
              <a:ext cx="19812" cy="79058"/>
            </a:xfrm>
            <a:custGeom>
              <a:rect l="l" t="t" r="r" b="b"/>
              <a:pathLst>
                <a:path w="3" h="12">
                  <a:moveTo>
                    <a:pt x="1" y="12"/>
                  </a:moveTo>
                  <a:cubicBezTo>
                    <a:pt x="2" y="12"/>
                    <a:pt x="3" y="11"/>
                    <a:pt x="3" y="10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1"/>
                    <a:pt x="2" y="0"/>
                    <a:pt x="1" y="0"/>
                  </a:cubicBezTo>
                  <a:cubicBezTo>
                    <a:pt x="0" y="0"/>
                    <a:pt x="0" y="1"/>
                    <a:pt x="0" y="2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11"/>
                    <a:pt x="0" y="12"/>
                    <a:pt x="1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631945" y="4132248"/>
              <a:ext cx="79058" cy="19812"/>
            </a:xfrm>
            <a:custGeom>
              <a:rect l="l" t="t" r="r" b="b"/>
              <a:pathLst>
                <a:path w="12" h="3">
                  <a:moveTo>
                    <a:pt x="10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0" y="1"/>
                    <a:pt x="0" y="2"/>
                  </a:cubicBezTo>
                  <a:cubicBezTo>
                    <a:pt x="0" y="3"/>
                    <a:pt x="1" y="3"/>
                    <a:pt x="2" y="3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2" y="3"/>
                    <a:pt x="12" y="2"/>
                  </a:cubicBezTo>
                  <a:cubicBezTo>
                    <a:pt x="12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911504" y="4132248"/>
              <a:ext cx="81915" cy="19812"/>
            </a:xfrm>
            <a:custGeom>
              <a:rect l="l" t="t" r="r" b="b"/>
              <a:pathLst>
                <a:path w="12" h="3">
                  <a:moveTo>
                    <a:pt x="10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0" y="1"/>
                    <a:pt x="0" y="2"/>
                  </a:cubicBezTo>
                  <a:cubicBezTo>
                    <a:pt x="0" y="3"/>
                    <a:pt x="1" y="3"/>
                    <a:pt x="2" y="3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2" y="3"/>
                    <a:pt x="12" y="2"/>
                  </a:cubicBezTo>
                  <a:cubicBezTo>
                    <a:pt x="12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07015" y="4245310"/>
              <a:ext cx="19812" cy="81915"/>
            </a:xfrm>
            <a:custGeom>
              <a:rect l="l" t="t" r="r" b="b"/>
              <a:pathLst>
                <a:path w="3" h="12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11"/>
                    <a:pt x="0" y="12"/>
                    <a:pt x="1" y="12"/>
                  </a:cubicBezTo>
                  <a:cubicBezTo>
                    <a:pt x="2" y="12"/>
                    <a:pt x="3" y="11"/>
                    <a:pt x="3" y="10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3" y="1"/>
                    <a:pt x="2" y="0"/>
                    <a:pt x="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05383" y="4019282"/>
              <a:ext cx="228791" cy="152495"/>
            </a:xfrm>
            <a:custGeom>
              <a:rect l="l" t="t" r="r" b="b"/>
              <a:pathLst>
                <a:path w="34" h="23">
                  <a:moveTo>
                    <a:pt x="18" y="18"/>
                  </a:moveTo>
                  <a:cubicBezTo>
                    <a:pt x="33" y="3"/>
                    <a:pt x="33" y="3"/>
                    <a:pt x="33" y="3"/>
                  </a:cubicBezTo>
                  <a:cubicBezTo>
                    <a:pt x="33" y="3"/>
                    <a:pt x="34" y="2"/>
                    <a:pt x="34" y="2"/>
                  </a:cubicBezTo>
                  <a:cubicBezTo>
                    <a:pt x="34" y="2"/>
                    <a:pt x="33" y="1"/>
                    <a:pt x="33" y="1"/>
                  </a:cubicBezTo>
                  <a:cubicBezTo>
                    <a:pt x="33" y="1"/>
                    <a:pt x="32" y="0"/>
                    <a:pt x="32" y="0"/>
                  </a:cubicBezTo>
                  <a:cubicBezTo>
                    <a:pt x="32" y="0"/>
                    <a:pt x="31" y="1"/>
                    <a:pt x="31" y="1"/>
                  </a:cubicBezTo>
                  <a:cubicBezTo>
                    <a:pt x="20" y="12"/>
                    <a:pt x="20" y="12"/>
                    <a:pt x="20" y="12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3" y="6"/>
                    <a:pt x="3" y="6"/>
                    <a:pt x="2" y="6"/>
                  </a:cubicBezTo>
                  <a:cubicBezTo>
                    <a:pt x="2" y="6"/>
                    <a:pt x="1" y="7"/>
                    <a:pt x="1" y="7"/>
                  </a:cubicBezTo>
                  <a:cubicBezTo>
                    <a:pt x="0" y="8"/>
                    <a:pt x="0" y="8"/>
                    <a:pt x="0" y="9"/>
                  </a:cubicBezTo>
                  <a:cubicBezTo>
                    <a:pt x="0" y="9"/>
                    <a:pt x="1" y="10"/>
                    <a:pt x="1" y="10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2" y="20"/>
                    <a:pt x="12" y="20"/>
                    <a:pt x="12" y="20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2"/>
                    <a:pt x="11" y="22"/>
                    <a:pt x="12" y="23"/>
                  </a:cubicBezTo>
                  <a:cubicBezTo>
                    <a:pt x="12" y="23"/>
                    <a:pt x="12" y="23"/>
                    <a:pt x="13" y="23"/>
                  </a:cubicBezTo>
                  <a:cubicBezTo>
                    <a:pt x="16" y="21"/>
                    <a:pt x="16" y="21"/>
                    <a:pt x="16" y="21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8" y="23"/>
                    <a:pt x="19" y="23"/>
                    <a:pt x="20" y="23"/>
                  </a:cubicBezTo>
                  <a:cubicBezTo>
                    <a:pt x="21" y="23"/>
                    <a:pt x="22" y="22"/>
                    <a:pt x="21" y="21"/>
                  </a:cubicBezTo>
                  <a:cubicBezTo>
                    <a:pt x="21" y="20"/>
                    <a:pt x="21" y="20"/>
                    <a:pt x="21" y="19"/>
                  </a:cubicBezTo>
                  <a:lnTo>
                    <a:pt x="18" y="18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8" name="TextBox 28"/>
          <p:cNvSpPr txBox="1"/>
          <p:nvPr/>
        </p:nvSpPr>
        <p:spPr>
          <a:xfrm>
            <a:off x="4668799" y="1094214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收集和处理数据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282762" y="2930310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选择适当的模型类型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37668" y="4918823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确定研究目的和问题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194398" y="2930310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建立模型并进行检验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791584" y="4918823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经济模型建立步骤与注意事项</a:t>
              </a:r>
            </a:p>
          </p:txBody>
        </p:sp>
      </p:grpSp>
      <p:sp>
        <p:nvSpPr>
          <p:cNvPr id="55" name="TextBox 55"/>
          <p:cNvSpPr txBox="1"/>
          <p:nvPr/>
        </p:nvSpPr>
        <p:spPr>
          <a:xfrm>
            <a:off x="4668799" y="1396267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收集与模型相关的数据，并进行预处理和清洗，确保数据的准确性和可靠性。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1282762" y="3222706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根据研究目的和问题，选择适合的模型类型，如线性模型、非线性模型、动态模型等。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737668" y="5259838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明确模型要解决的问题和达到的目的。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8194398" y="3222706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根据所选模型类型，利用相关统计软件或编程语言建立模型，并进行模型的检验和修正，确保模型的合理性和有效性。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8791584" y="5259838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在建立经济模型时，需要注意模型的假设条件、参数设置、数据质量等因素，避免模型失真或误导。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https://d.book118.com/387126053122006044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2024-09-19T03:54:09.717</cp:lastPrinted>
  <dcterms:created xsi:type="dcterms:W3CDTF">2024-09-18T19:54:09Z</dcterms:created>
  <dcterms:modified xsi:type="dcterms:W3CDTF">2024-09-18T19:54:11Z</dcterms:modified>
</cp:coreProperties>
</file>