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6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FCCAD4-4A59-4B84-89E6-401647CBD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86C71-376F-4F3E-B463-996B2607F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35059A-5EA3-44C3-A77A-7F4B5836C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B618C6-211A-4E4C-AABD-B06B94926C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3FB637-6B81-4FDF-B10E-83FA563450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4133EB-29B1-40B4-B54F-8DF5236950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BBEC8B-4E21-48DC-A67A-26A34369B5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ADDCA0-3E9D-4154-85ED-5A900E88E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991CF-61F2-4B7C-AFC6-5BC51FC54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8FF709-D42C-4BBD-9D61-E08EFE637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B0D046-0ADF-4CE6-9AAE-C49E977C1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1198800" y="914400"/>
            <a:ext cx="9799200"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1198800" y="3560400"/>
            <a:ext cx="9799200"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lvl1pPr marL="228600" indent="-228600" eaLnBrk="1" fontAlgn="auto" latinLnBrk="0" hangingPunct="1">
              <a:lnSpc>
                <a:spcPct val="130000"/>
              </a:lnSpc>
              <a:spcAft>
                <a:spcPts val="600"/>
              </a:spcAft>
              <a:buFont typeface="Arial" pitchFamily="34" charset="0"/>
              <a:buChar char="●"/>
              <a:defRPr sz="1600" u="none" strike="noStrike" kern="1200" cap="none" spc="150" normalizeH="0" baseline="0">
                <a:solidFill>
                  <a:schemeClr val="tx1">
                    <a:lumMod val="65000"/>
                    <a:lumOff val="35000"/>
                  </a:schemeClr>
                </a:solidFill>
                <a:latin typeface="Arial" pitchFamily="34" charset="0"/>
                <a:ea typeface="微软雅黑" panose="020b0503020204020204" pitchFamily="34" charset="-122"/>
              </a:defRPr>
            </a:lvl1pPr>
            <a:lvl2pPr marL="685800" indent="-228600" defTabSz="914400" eaLnBrk="1" fontAlgn="auto" latinLnBrk="0" hangingPunct="1">
              <a:lnSpc>
                <a:spcPct val="120000"/>
              </a:lnSpc>
              <a:buFont typeface="Arial" pitchFamily="34" charset="0"/>
              <a:buChar char="●"/>
              <a:tabLst>
                <a:tab pos="1609725"/>
              </a:tabLst>
              <a:defRPr sz="1600" u="none" strike="noStrike" kern="1200" cap="none" spc="150" normalizeH="0" baseline="0">
                <a:solidFill>
                  <a:schemeClr val="tx1">
                    <a:lumMod val="65000"/>
                    <a:lumOff val="35000"/>
                  </a:schemeClr>
                </a:solidFill>
                <a:latin typeface="Arial" pitchFamily="34" charset="0"/>
                <a:ea typeface="微软雅黑" panose="020b0503020204020204" pitchFamily="34" charset="-122"/>
              </a:defRPr>
            </a:lvl2pPr>
            <a:lvl3pPr marL="1143000" indent="-228600" eaLnBrk="1" fontAlgn="auto" latinLnBrk="0" hangingPunct="1">
              <a:lnSpc>
                <a:spcPct val="120000"/>
              </a:lnSpc>
              <a:buFont typeface="Arial" pitchFamily="34" charset="0"/>
              <a:buChar char="●"/>
              <a:defRPr sz="1600" u="none" strike="noStrike" kern="1200" cap="none" spc="150" normalizeH="0" baseline="0">
                <a:solidFill>
                  <a:schemeClr val="tx1">
                    <a:lumMod val="65000"/>
                    <a:lumOff val="35000"/>
                  </a:schemeClr>
                </a:solidFill>
                <a:latin typeface="Arial" pitchFamily="34" charset="0"/>
                <a:ea typeface="微软雅黑" panose="020b0503020204020204" pitchFamily="34" charset="-122"/>
              </a:defRPr>
            </a:lvl3pPr>
            <a:lvl4pPr marL="1600200" indent="-228600" eaLnBrk="1" fontAlgn="auto" latinLnBrk="0" hangingPunct="1">
              <a:lnSpc>
                <a:spcPct val="120000"/>
              </a:lnSpc>
              <a:buFont typeface="Wingdings" panose="05000000000000000000" charset="0"/>
              <a:buChar char=""/>
              <a:defRPr sz="1400" u="none" strike="noStrike" kern="1200" cap="none" spc="150" normalizeH="0" baseline="0">
                <a:solidFill>
                  <a:schemeClr val="tx1">
                    <a:lumMod val="65000"/>
                    <a:lumOff val="35000"/>
                  </a:schemeClr>
                </a:solidFill>
                <a:latin typeface="Arial" pitchFamily="34" charset="0"/>
                <a:ea typeface="微软雅黑" panose="020b0503020204020204" pitchFamily="34" charset="-122"/>
              </a:defRPr>
            </a:lvl4pPr>
            <a:lvl5pPr eaLnBrk="1" fontAlgn="auto" latinLnBrk="0" hangingPunct="1">
              <a:lnSpc>
                <a:spcPct val="120000"/>
              </a:lnSpc>
              <a:defRPr sz="1400" u="none" strike="noStrike" kern="1200" cap="none" spc="150" normalizeH="0">
                <a:solidFill>
                  <a:schemeClr val="tx1">
                    <a:lumMod val="65000"/>
                    <a:lumOff val="3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lumMod val="75000"/>
                    <a:lumOff val="2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rotWithShape="1">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600"/>
              </a:spcAft>
              <a:buFont typeface="Arial" pitchFamily="34" charset="0"/>
              <a:buNone/>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indent="0" defTabSz="914400" eaLnBrk="1" fontAlgn="auto" latinLnBrk="0" hangingPunct="1">
              <a:buNone/>
              <a:tabLst>
                <a:tab pos="1609725"/>
              </a:tabLst>
              <a:defRPr u="none" strike="noStrike" kern="1200" cap="none" spc="150" normalizeH="0">
                <a:solidFill>
                  <a:schemeClr val="tx1">
                    <a:lumMod val="65000"/>
                    <a:lumOff val="35000"/>
                  </a:schemeClr>
                </a:solidFill>
                <a:uFillTx/>
                <a:latin typeface="Arial" pitchFamily="34" charset="0"/>
                <a:ea typeface="微软雅黑" panose="020b0503020204020204" pitchFamily="34" charset="-122"/>
              </a:defRPr>
            </a:lvl2pPr>
            <a:lvl3pPr eaLnBrk="1" fontAlgn="auto" latinLnBrk="0" hangingPunct="1">
              <a:defRPr u="none" strike="noStrike" kern="1200" cap="none" spc="150" normalizeH="0">
                <a:solidFill>
                  <a:schemeClr val="tx1">
                    <a:lumMod val="65000"/>
                    <a:lumOff val="35000"/>
                  </a:schemeClr>
                </a:solidFill>
                <a:uFillTx/>
                <a:latin typeface="Arial" pitchFamily="34" charset="0"/>
                <a:ea typeface="微软雅黑" panose="020b0503020204020204" pitchFamily="34" charset="-122"/>
              </a:defRPr>
            </a:lvl3pPr>
            <a:lvl4pPr eaLnBrk="1" fontAlgn="auto" latinLnBrk="0" hangingPunct="1">
              <a:defRPr u="none" strike="noStrike" kern="1200" cap="none" spc="150" normalizeH="0">
                <a:solidFill>
                  <a:schemeClr val="tx1">
                    <a:lumMod val="65000"/>
                    <a:lumOff val="35000"/>
                  </a:schemeClr>
                </a:solidFill>
                <a:uFillTx/>
                <a:latin typeface="Arial" pitchFamily="34" charset="0"/>
                <a:ea typeface="微软雅黑" panose="020b0503020204020204" pitchFamily="34" charset="-122"/>
              </a:defRPr>
            </a:lvl4pPr>
            <a:lvl5pPr eaLnBrk="1" fontAlgn="auto" latinLnBrk="0" hangingPunct="1">
              <a:defRPr u="none" strike="noStrike" kern="1200" cap="none" spc="150" normalizeH="0">
                <a:solidFill>
                  <a:schemeClr val="tx1">
                    <a:lumMod val="65000"/>
                    <a:lumOff val="35000"/>
                  </a:schemeClr>
                </a:solidFill>
                <a:uFillTx/>
                <a:latin typeface="Arial" pitchFamily="34" charset="0"/>
                <a:ea typeface="微软雅黑" panose="020b0503020204020204" pitchFamily="34" charset="-122"/>
              </a:defRPr>
            </a:lvl5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lvl1pPr>
              <a:defRPr baseline="0"/>
            </a:lvl1p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ct val="0"/>
              </a:spcAft>
              <a:buNone/>
              <a:defRPr kumimoji="0" lang="zh-CN" altLang="en-US" sz="28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单击此处编辑标题</a:t>
            </a:r>
            <a:endParaRPr>
              <a:sym typeface="+mn-ea"/>
            </a:endParaRP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eaLnBrk="1" fontAlgn="auto" latinLnBrk="0" hangingPunct="1">
              <a:lnSpc>
                <a:spcPct val="130000"/>
              </a:lnSpc>
              <a:spcAft>
                <a:spcPts val="1000"/>
              </a:spcAft>
              <a:buFont typeface="Arial"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spcAft>
                <a:spcPts val="600"/>
              </a:spcAft>
              <a:buFont typeface="Arial" pitchFamily="34" charset="0"/>
              <a:buChar char="●"/>
              <a:tabLst>
                <a:tab pos="1609725"/>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spcAft>
                <a:spcPts val="600"/>
              </a:spcAft>
              <a:buFont typeface="Arial"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spcAft>
                <a:spcPts val="300"/>
              </a:spcAft>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spcAft>
                <a:spcPts val="300"/>
              </a:spcAft>
              <a:buFont typeface="Arial" pitchFamily="34" charset="0"/>
              <a:buChar char="•"/>
              <a:defRPr u="none" strike="noStrike" kern="1200" cap="none" spc="150" normalizeH="0" baseline="0">
                <a:solidFill>
                  <a:schemeClr val="tx1">
                    <a:lumMod val="65000"/>
                    <a:lumOff val="35000"/>
                  </a:schemeClr>
                </a:solidFill>
                <a:uFillTx/>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lvl1pPr marL="228600" indent="-228600" eaLnBrk="1" fontAlgn="auto" latinLnBrk="0" hangingPunct="1">
              <a:lnSpc>
                <a:spcPct val="130000"/>
              </a:lnSpc>
              <a:buFont typeface="Arial"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buFont typeface="Arial" pitchFamily="34" charset="0"/>
              <a:buChar char="●"/>
              <a:tabLst>
                <a:tab pos="1609725"/>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buFont typeface="Arial"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buFont typeface="Arial" pitchFamily="34" charset="0"/>
              <a:buChar char="•"/>
              <a:defRPr u="none" strike="noStrike" kern="1200" cap="none" spc="150" normalizeH="0" baseline="0">
                <a:solidFill>
                  <a:schemeClr val="tx1">
                    <a:lumMod val="65000"/>
                    <a:lumOff val="35000"/>
                  </a:schemeClr>
                </a:solidFill>
                <a:uFillTx/>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a:solidFill>
                  <a:schemeClr val="tx1">
                    <a:lumMod val="85000"/>
                    <a:lumOff val="15000"/>
                  </a:schemeClr>
                </a:solidFill>
                <a:effectLst/>
                <a:uFillTx/>
                <a:latin typeface="Arial" pitchFamily="34" charset="0"/>
                <a:ea typeface="微软雅黑" panose="020b0503020204020204" pitchFamily="34" charset="-122"/>
                <a:cs typeface="+mj-cs"/>
                <a:sym typeface="+mn-ea"/>
              </a:defRPr>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4.xml" /><Relationship Id="rId13" Type="http://schemas.openxmlformats.org/officeDocument/2006/relationships/tags" Target="../tags/tag55.xml" /><Relationship Id="rId14" Type="http://schemas.openxmlformats.org/officeDocument/2006/relationships/tags" Target="../tags/tag56.xml" /><Relationship Id="rId15" Type="http://schemas.openxmlformats.org/officeDocument/2006/relationships/tags" Target="../tags/tag57.xml" /><Relationship Id="rId16" Type="http://schemas.openxmlformats.org/officeDocument/2006/relationships/tags" Target="../tags/tag58.x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a:gsLst>
            <a:gs pos="0">
              <a:srgbClr val="FFFFFF"/>
            </a:gs>
            <a:gs pos="100000">
              <a:srgbClr val="D9D9D9"/>
            </a:gs>
          </a:gsLst>
          <a:lin ang="5400000" scaled="0"/>
        </a:gra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5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 Id="rId4" Type="http://schemas.openxmlformats.org/officeDocument/2006/relationships/tags" Target="../tags/tag6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hemeOverride" Target="../theme/themeOverride1.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13004212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7" name="标题 6"/>
          <p:cNvSpPr txBox="1"/>
          <p:nvPr/>
        </p:nvSpPr>
        <p:spPr>
          <a:xfrm>
            <a:off x="3118212" y="1440775"/>
            <a:ext cx="5954486" cy="1143200"/>
          </a:xfrm>
          <a:prstGeom prst="rect">
            <a:avLst/>
          </a:prstGeom>
        </p:spPr>
        <p:txBody>
          <a:bodyPr>
            <a:normAutofit/>
          </a:bodyPr>
          <a:lstStyle>
            <a:defPPr>
              <a:defRPr lang="zh-CN"/>
            </a:defPPr>
            <a:lvl1pPr marL="0" algn="l" defTabSz="915035"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a:solidFill>
                  <a:srgbClr val="FFFF00"/>
                </a:solidFill>
              </a:rPr>
              <a:t>        昆明的雨</a:t>
            </a:r>
            <a:endParaRPr lang="zh-CN" altLang="en-US" sz="4800">
              <a:solidFill>
                <a:srgbClr val="FFFF00"/>
              </a:solidFill>
            </a:endParaRPr>
          </a:p>
        </p:txBody>
      </p:sp>
      <p:sp>
        <p:nvSpPr>
          <p:cNvPr id="8" name="副标题 2"/>
          <p:cNvSpPr txBox="1"/>
          <p:nvPr/>
        </p:nvSpPr>
        <p:spPr>
          <a:xfrm>
            <a:off x="3031127" y="2737113"/>
            <a:ext cx="5622471" cy="884977"/>
          </a:xfrm>
          <a:prstGeom prst="rect">
            <a:avLst/>
          </a:prstGeom>
        </p:spPr>
        <p:txBody>
          <a:bodyPr vert="horz" lIns="121917" tIns="60959" rIns="121917" bIns="60959" rtlCol="0">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80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52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24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6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8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pPr>
            <a:r>
              <a:rPr lang="zh-CN" altLang="en-US" sz="4265">
                <a:solidFill>
                  <a:prstClr val="white"/>
                </a:solidFill>
                <a:latin typeface="黑体" panose="02010609060101010101" charset="-122"/>
                <a:ea typeface="黑体" panose="02010609060101010101" charset="-122"/>
              </a:rPr>
              <a:t>八年级 语文</a:t>
            </a:r>
            <a:endParaRPr lang="en-US" altLang="zh-CN" sz="4265">
              <a:solidFill>
                <a:prstClr val="white">
                  <a:lumMod val="95000"/>
                </a:prstClr>
              </a:solidFill>
              <a:latin typeface="黑体" panose="02010609060101010101" charset="-122"/>
              <a:ea typeface="黑体" panose="02010609060101010101" charset="-122"/>
            </a:endParaRPr>
          </a:p>
        </p:txBody>
      </p:sp>
      <p:sp>
        <p:nvSpPr>
          <p:cNvPr id="9" name="副标题 2"/>
          <p:cNvSpPr txBox="1"/>
          <p:nvPr/>
        </p:nvSpPr>
        <p:spPr>
          <a:xfrm>
            <a:off x="-253638" y="3988377"/>
            <a:ext cx="12192000" cy="732577"/>
          </a:xfrm>
          <a:prstGeom prst="rect">
            <a:avLst/>
          </a:prstGeom>
        </p:spPr>
        <p:txBody>
          <a:bodyPr vert="horz" lIns="121917" tIns="60959" rIns="121917" bIns="60959" rtlCol="0">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80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52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24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6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835"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None/>
            </a:pPr>
            <a:r>
              <a:rPr lang="zh-CN" altLang="en-US" sz="4265">
                <a:solidFill>
                  <a:prstClr val="white">
                    <a:lumMod val="95000"/>
                  </a:prstClr>
                </a:solidFill>
                <a:latin typeface="黑体" panose="02010609060101010101" charset="-122"/>
                <a:ea typeface="黑体" panose="02010609060101010101" charset="-122"/>
              </a:rPr>
              <a:t>主讲人   王颖</a:t>
            </a:r>
            <a:endParaRPr lang="zh-CN" altLang="en-US" sz="4265">
              <a:solidFill>
                <a:prstClr val="white">
                  <a:lumMod val="95000"/>
                </a:prstClr>
              </a:solidFill>
              <a:latin typeface="黑体" panose="02010609060101010101" charset="-122"/>
              <a:ea typeface="黑体" panose="02010609060101010101" charset="-122"/>
            </a:endParaRPr>
          </a:p>
          <a:p>
            <a:pPr algn="ctr"/>
            <a:endParaRPr lang="zh-CN" altLang="en-US" sz="4265">
              <a:solidFill>
                <a:prstClr val="black"/>
              </a:solidFill>
              <a:effectLst>
                <a:outerShdw blurRad="38100" dist="38100" dir="2700000" algn="tl">
                  <a:srgbClr val="000000">
                    <a:alpha val="43137"/>
                  </a:srgbClr>
                </a:outerShdw>
              </a:effectLst>
              <a:latin typeface="黑体" panose="02010609060101010101" charset="-122"/>
              <a:ea typeface="黑体" panose="02010609060101010101" charset="-122"/>
            </a:endParaRPr>
          </a:p>
        </p:txBody>
      </p:sp>
      <p:sp>
        <p:nvSpPr>
          <p:cNvPr id="10" name="矩形 9"/>
          <p:cNvSpPr/>
          <p:nvPr/>
        </p:nvSpPr>
        <p:spPr>
          <a:xfrm>
            <a:off x="4700758" y="5087241"/>
            <a:ext cx="12192000" cy="461663"/>
          </a:xfrm>
          <a:prstGeom prst="rect">
            <a:avLst/>
          </a:prstGeom>
        </p:spPr>
        <p:txBody>
          <a:bodyPr wrap="square" lIns="91439" tIns="45719" rIns="91439" bIns="4571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r>
              <a:rPr lang="zh-CN" altLang="en-US" sz="2400">
                <a:solidFill>
                  <a:prstClr val="white">
                    <a:lumMod val="95000"/>
                  </a:prstClr>
                </a:solidFill>
                <a:latin typeface="黑体" panose="02010609060101010101" charset="-122"/>
                <a:ea typeface="黑体" panose="02010609060101010101" charset="-122"/>
              </a:rPr>
              <a:t>天津市第二中学</a:t>
            </a:r>
            <a:endParaRPr lang="en-US" altLang="zh-CN" sz="2400">
              <a:solidFill>
                <a:prstClr val="white">
                  <a:lumMod val="95000"/>
                </a:prstClr>
              </a:solidFill>
              <a:latin typeface="黑体" panose="02010609060101010101" charset="-122"/>
              <a:ea typeface="黑体" panose="02010609060101010101" charset="-122"/>
            </a:endParaRPr>
          </a:p>
        </p:txBody>
      </p:sp>
      <p:sp>
        <p:nvSpPr>
          <p:cNvPr id="2" name="矩形 1"/>
          <p:cNvSpPr/>
          <p:nvPr/>
        </p:nvSpPr>
        <p:spPr>
          <a:xfrm>
            <a:off x="840846" y="511525"/>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4" name="矩形 3"/>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文本框 1"/>
          <p:cNvSpPr txBox="1"/>
          <p:nvPr/>
        </p:nvSpPr>
        <p:spPr>
          <a:xfrm>
            <a:off x="1339215" y="1188085"/>
            <a:ext cx="9652000" cy="44615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FFFF00">
                    <a:alpha val="80000"/>
                  </a:srgbClr>
                </a:solidFill>
                <a:latin typeface="黑体" panose="02010609060101010101" charset="-122"/>
                <a:ea typeface="黑体" panose="02010609060101010101" charset="-122"/>
                <a:sym typeface="+mn-ea"/>
              </a:rPr>
              <a:t>导入</a:t>
            </a:r>
            <a:endParaRPr lang="zh-CN" altLang="en-US" sz="3200">
              <a:solidFill>
                <a:srgbClr val="FFFF00">
                  <a:alpha val="80000"/>
                </a:srgbClr>
              </a:solidFill>
              <a:latin typeface="黑体" panose="02010609060101010101" charset="-122"/>
              <a:ea typeface="黑体" panose="02010609060101010101" charset="-122"/>
              <a:sym typeface="+mn-ea"/>
            </a:endParaRPr>
          </a:p>
          <a:p>
            <a:pPr>
              <a:lnSpc>
                <a:spcPct val="150000"/>
              </a:lnSpc>
            </a:pPr>
            <a:r>
              <a:rPr lang="zh-CN" altLang="en-US" sz="2800">
                <a:solidFill>
                  <a:schemeClr val="bg2">
                    <a:alpha val="80000"/>
                  </a:schemeClr>
                </a:solidFill>
                <a:latin typeface="黑体" panose="02010609060101010101" charset="-122"/>
                <a:ea typeface="黑体" panose="02010609060101010101" charset="-122"/>
              </a:rPr>
              <a:t>    地处彩云之南，享有</a:t>
            </a:r>
            <a:r>
              <a:rPr lang="zh-CN" altLang="en-US" sz="2800">
                <a:solidFill>
                  <a:schemeClr val="bg2">
                    <a:alpha val="80000"/>
                  </a:schemeClr>
                </a:solidFill>
                <a:latin typeface="华文楷体" panose="02010600040101010101" charset="-122"/>
                <a:ea typeface="华文楷体" panose="02010600040101010101" charset="-122"/>
                <a:cs typeface="华文楷体" panose="02010600040101010101" charset="-122"/>
              </a:rPr>
              <a:t>“</a:t>
            </a:r>
            <a:r>
              <a:rPr lang="zh-CN" altLang="en-US" sz="2800">
                <a:solidFill>
                  <a:schemeClr val="bg2">
                    <a:alpha val="80000"/>
                  </a:schemeClr>
                </a:solidFill>
                <a:latin typeface="黑体" panose="02010609060101010101" charset="-122"/>
                <a:ea typeface="黑体" panose="02010609060101010101" charset="-122"/>
              </a:rPr>
              <a:t>春城</a:t>
            </a:r>
            <a:r>
              <a:rPr lang="zh-CN" altLang="en-US" sz="2800">
                <a:solidFill>
                  <a:schemeClr val="bg2">
                    <a:alpha val="80000"/>
                  </a:schemeClr>
                </a:solidFill>
                <a:latin typeface="华文楷体" panose="02010600040101010101" charset="-122"/>
                <a:ea typeface="华文楷体" panose="02010600040101010101" charset="-122"/>
                <a:cs typeface="华文楷体" panose="02010600040101010101" charset="-122"/>
              </a:rPr>
              <a:t>”</a:t>
            </a:r>
            <a:r>
              <a:rPr lang="zh-CN" altLang="en-US" sz="2800">
                <a:solidFill>
                  <a:schemeClr val="bg2">
                    <a:alpha val="80000"/>
                  </a:schemeClr>
                </a:solidFill>
                <a:latin typeface="黑体" panose="02010609060101010101" charset="-122"/>
                <a:ea typeface="黑体" panose="02010609060101010101" charset="-122"/>
              </a:rPr>
              <a:t>美誉的昆明因为青山</a:t>
            </a:r>
            <a:r>
              <a:rPr lang="zh-CN" altLang="en-US" sz="2800">
                <a:solidFill>
                  <a:schemeClr val="bg2">
                    <a:alpha val="80000"/>
                  </a:schemeClr>
                </a:solidFill>
                <a:latin typeface="黑体" panose="02010609060101010101" charset="-122"/>
                <a:ea typeface="黑体" panose="02010609060101010101" charset="-122"/>
                <a:sym typeface="+mn-ea"/>
              </a:rPr>
              <a:t>相依、</a:t>
            </a:r>
            <a:r>
              <a:rPr lang="zh-CN" altLang="en-US" sz="2800">
                <a:solidFill>
                  <a:schemeClr val="bg2">
                    <a:alpha val="80000"/>
                  </a:schemeClr>
                </a:solidFill>
                <a:latin typeface="黑体" panose="02010609060101010101" charset="-122"/>
                <a:ea typeface="黑体" panose="02010609060101010101" charset="-122"/>
              </a:rPr>
              <a:t>绿水相伴而春风拂面，花海荡漾。如此浪漫的昆明适逢雨季又会是怎样的一番美景呢？昆明雨中的美景又会惹动人们怎样的情思呢？时光飞逝，朝花夕拾。今天，就让我们跟随汪曾祺先生的怀旧的笔触，一起走进雨季的昆明，感受昆明的雨季。</a:t>
            </a:r>
            <a:endParaRPr lang="zh-CN" altLang="en-US" sz="2800">
              <a:solidFill>
                <a:schemeClr val="bg2">
                  <a:alpha val="80000"/>
                </a:schemeClr>
              </a:solidFill>
              <a:latin typeface="黑体" panose="02010609060101010101" charset="-122"/>
              <a:ea typeface="黑体" panose="02010609060101010101" charset="-122"/>
            </a:endParaRPr>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828104" y="928605"/>
            <a:ext cx="184731" cy="74866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100" name="文本框 99"/>
          <p:cNvSpPr txBox="1"/>
          <p:nvPr/>
        </p:nvSpPr>
        <p:spPr>
          <a:xfrm>
            <a:off x="1509395" y="1282065"/>
            <a:ext cx="9285605" cy="406146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355600" algn="ctr">
              <a:lnSpc>
                <a:spcPct val="150000"/>
              </a:lnSpc>
            </a:pPr>
            <a:r>
              <a:rPr lang="zh-CN" altLang="en-US" sz="3200">
                <a:solidFill>
                  <a:srgbClr val="FFFF00">
                    <a:alpha val="80000"/>
                  </a:srgbClr>
                </a:solidFill>
                <a:latin typeface="黑体" panose="02010609060101010101" charset="-122"/>
                <a:ea typeface="黑体" panose="02010609060101010101" charset="-122"/>
                <a:sym typeface="+mn-ea"/>
              </a:rPr>
              <a:t>学习目标</a:t>
            </a:r>
            <a:endParaRPr lang="zh-CN" altLang="en-US" sz="3200" b="1">
              <a:solidFill>
                <a:srgbClr val="FFFF00">
                  <a:alpha val="80000"/>
                </a:srgbClr>
              </a:solidFill>
              <a:latin typeface="Heiti SC Medium" panose="02000000000000000000" charset="-122"/>
              <a:ea typeface="Heiti SC Medium" panose="02000000000000000000" charset="-122"/>
              <a:cs typeface="Heiti SC Medium" panose="02000000000000000000" charset="-122"/>
              <a:sym typeface="+mn-ea"/>
            </a:endParaRPr>
          </a:p>
          <a:p>
            <a:pPr marL="0" indent="355600" algn="l">
              <a:lnSpc>
                <a:spcPct val="150000"/>
              </a:lnSpc>
            </a:pPr>
            <a:r>
              <a:rPr lang="zh-CN" altLang="en-US" sz="2800">
                <a:solidFill>
                  <a:schemeClr val="bg2">
                    <a:alpha val="80000"/>
                  </a:schemeClr>
                </a:solidFill>
                <a:latin typeface="黑体" panose="02010609060101010101" charset="-122"/>
                <a:ea typeface="黑体" panose="02010609060101010101" charset="-122"/>
              </a:rPr>
              <a:t> 1.理解文中昆明的雨的特点，</a:t>
            </a:r>
            <a:r>
              <a:rPr lang="zh-CN" altLang="en-US" sz="2800">
                <a:solidFill>
                  <a:schemeClr val="bg2">
                    <a:alpha val="80000"/>
                  </a:schemeClr>
                </a:solidFill>
                <a:latin typeface="黑体" panose="02010609060101010101" charset="-122"/>
                <a:ea typeface="黑体" panose="02010609060101010101" charset="-122"/>
                <a:sym typeface="+mn-ea"/>
              </a:rPr>
              <a:t>感受作者对昆明的雨的怀</a:t>
            </a:r>
            <a:endParaRPr lang="zh-CN" altLang="en-US" sz="2800">
              <a:solidFill>
                <a:schemeClr val="bg2">
                  <a:alpha val="80000"/>
                </a:schemeClr>
              </a:solidFill>
              <a:latin typeface="黑体" panose="02010609060101010101" charset="-122"/>
              <a:ea typeface="黑体" panose="02010609060101010101" charset="-122"/>
              <a:sym typeface="+mn-ea"/>
            </a:endParaRPr>
          </a:p>
          <a:p>
            <a:pPr marL="0" indent="355600" algn="l">
              <a:lnSpc>
                <a:spcPct val="150000"/>
              </a:lnSpc>
            </a:pPr>
            <a:r>
              <a:rPr lang="zh-CN" altLang="en-US" sz="2800">
                <a:solidFill>
                  <a:schemeClr val="bg2">
                    <a:alpha val="80000"/>
                  </a:schemeClr>
                </a:solidFill>
                <a:latin typeface="黑体" panose="02010609060101010101" charset="-122"/>
                <a:ea typeface="黑体" panose="02010609060101010101" charset="-122"/>
                <a:sym typeface="+mn-ea"/>
              </a:rPr>
              <a:t>   念之情。</a:t>
            </a:r>
            <a:endParaRPr lang="zh-CN" altLang="en-US" sz="2800">
              <a:solidFill>
                <a:schemeClr val="bg2">
                  <a:alpha val="80000"/>
                </a:schemeClr>
              </a:solidFill>
              <a:latin typeface="黑体" panose="02010609060101010101" charset="-122"/>
              <a:ea typeface="黑体" panose="02010609060101010101" charset="-122"/>
            </a:endParaRPr>
          </a:p>
          <a:p>
            <a:pPr marL="0" indent="355600" algn="l">
              <a:lnSpc>
                <a:spcPct val="150000"/>
              </a:lnSpc>
            </a:pPr>
            <a:r>
              <a:rPr lang="zh-CN" altLang="en-US" sz="2800">
                <a:solidFill>
                  <a:schemeClr val="bg2">
                    <a:alpha val="80000"/>
                  </a:schemeClr>
                </a:solidFill>
                <a:latin typeface="黑体" panose="02010609060101010101" charset="-122"/>
                <a:ea typeface="黑体" panose="02010609060101010101" charset="-122"/>
              </a:rPr>
              <a:t> 2.</a:t>
            </a:r>
            <a:r>
              <a:rPr lang="zh-CN" altLang="en-US" sz="2800">
                <a:solidFill>
                  <a:schemeClr val="bg2">
                    <a:alpha val="80000"/>
                  </a:schemeClr>
                </a:solidFill>
                <a:latin typeface="黑体" panose="02010609060101010101" charset="-122"/>
                <a:ea typeface="黑体" panose="02010609060101010101" charset="-122"/>
                <a:sym typeface="+mn-ea"/>
              </a:rPr>
              <a:t>品味文章的语言，理解文中展现的风土人情。</a:t>
            </a:r>
            <a:endParaRPr lang="zh-CN" altLang="en-US" sz="2800">
              <a:solidFill>
                <a:schemeClr val="bg2">
                  <a:alpha val="80000"/>
                </a:schemeClr>
              </a:solidFill>
              <a:latin typeface="黑体" panose="02010609060101010101" charset="-122"/>
              <a:ea typeface="黑体" panose="02010609060101010101" charset="-122"/>
            </a:endParaRPr>
          </a:p>
          <a:p>
            <a:pPr marL="0" indent="355600" algn="l">
              <a:lnSpc>
                <a:spcPct val="150000"/>
              </a:lnSpc>
            </a:pPr>
            <a:r>
              <a:rPr lang="zh-CN" altLang="en-US" sz="2800">
                <a:solidFill>
                  <a:schemeClr val="bg2">
                    <a:alpha val="80000"/>
                  </a:schemeClr>
                </a:solidFill>
                <a:latin typeface="黑体" panose="02010609060101010101" charset="-122"/>
                <a:ea typeface="黑体" panose="02010609060101010101" charset="-122"/>
              </a:rPr>
              <a:t> 3.把握课文叙写景、事、物的线索，体会散文</a:t>
            </a:r>
            <a:r>
              <a:rPr lang="zh-CN" altLang="en-US" sz="2800">
                <a:solidFill>
                  <a:schemeClr val="bg2">
                    <a:alpha val="80000"/>
                  </a:schemeClr>
                </a:solidFill>
                <a:latin typeface="Songti SC Regular" panose="02010800040101010101" charset="-122"/>
                <a:ea typeface="Songti SC Regular" panose="02010800040101010101" charset="-122"/>
                <a:cs typeface="Songti SC Regular" panose="02010800040101010101" charset="-122"/>
              </a:rPr>
              <a:t>“</a:t>
            </a:r>
            <a:r>
              <a:rPr lang="zh-CN" altLang="en-US" sz="2800">
                <a:solidFill>
                  <a:schemeClr val="bg2">
                    <a:alpha val="80000"/>
                  </a:schemeClr>
                </a:solidFill>
                <a:latin typeface="黑体" panose="02010609060101010101" charset="-122"/>
                <a:ea typeface="黑体" panose="02010609060101010101" charset="-122"/>
              </a:rPr>
              <a:t>形散神</a:t>
            </a:r>
            <a:endParaRPr lang="zh-CN" altLang="en-US" sz="2800">
              <a:solidFill>
                <a:schemeClr val="bg2">
                  <a:alpha val="80000"/>
                </a:schemeClr>
              </a:solidFill>
              <a:latin typeface="黑体" panose="02010609060101010101" charset="-122"/>
              <a:ea typeface="黑体" panose="02010609060101010101" charset="-122"/>
            </a:endParaRPr>
          </a:p>
          <a:p>
            <a:pPr marL="0" indent="355600" algn="l">
              <a:lnSpc>
                <a:spcPct val="150000"/>
              </a:lnSpc>
            </a:pPr>
            <a:r>
              <a:rPr lang="zh-CN" altLang="en-US" sz="2800">
                <a:solidFill>
                  <a:schemeClr val="bg2">
                    <a:alpha val="80000"/>
                  </a:schemeClr>
                </a:solidFill>
                <a:latin typeface="黑体" panose="02010609060101010101" charset="-122"/>
                <a:ea typeface="黑体" panose="02010609060101010101" charset="-122"/>
              </a:rPr>
              <a:t>   聚</a:t>
            </a:r>
            <a:r>
              <a:rPr lang="zh-CN" altLang="en-US" sz="2800">
                <a:solidFill>
                  <a:schemeClr val="bg2">
                    <a:alpha val="80000"/>
                  </a:schemeClr>
                </a:solidFill>
                <a:latin typeface="Songti SC Regular" panose="02010800040101010101" charset="-122"/>
                <a:ea typeface="Songti SC Regular" panose="02010800040101010101" charset="-122"/>
                <a:cs typeface="Songti SC Regular" panose="02010800040101010101" charset="-122"/>
              </a:rPr>
              <a:t>”</a:t>
            </a:r>
            <a:r>
              <a:rPr lang="zh-CN" altLang="en-US" sz="2800">
                <a:solidFill>
                  <a:schemeClr val="bg2">
                    <a:alpha val="80000"/>
                  </a:schemeClr>
                </a:solidFill>
                <a:latin typeface="黑体" panose="02010609060101010101" charset="-122"/>
                <a:ea typeface="黑体" panose="02010609060101010101" charset="-122"/>
              </a:rPr>
              <a:t>的特点。</a:t>
            </a:r>
            <a:endParaRPr lang="zh-CN" altLang="en-US" sz="2800">
              <a:solidFill>
                <a:schemeClr val="bg2">
                  <a:alpha val="80000"/>
                </a:schemeClr>
              </a:solidFill>
              <a:latin typeface="黑体" panose="02010609060101010101" charset="-122"/>
              <a:ea typeface="黑体" panose="02010609060101010101"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组合 5"/>
          <p:cNvGrpSpPr/>
          <p:nvPr/>
        </p:nvGrpSpPr>
        <p:grpSpPr>
          <a:xfrm>
            <a:off x="875030" y="768350"/>
            <a:ext cx="10553700" cy="5407660"/>
            <a:chOff x="1378" y="1142"/>
            <a:chExt cx="16620" cy="8516"/>
          </a:xfrm>
        </p:grpSpPr>
        <p:sp>
          <p:nvSpPr>
            <p:cNvPr id="2" name="矩形 1"/>
            <p:cNvSpPr/>
            <p:nvPr/>
          </p:nvSpPr>
          <p:spPr>
            <a:xfrm>
              <a:off x="7603" y="1462"/>
              <a:ext cx="291" cy="117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1378" y="1142"/>
              <a:ext cx="16620" cy="8516"/>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1378" y="1142"/>
              <a:ext cx="6409" cy="48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5" name="文本框 4"/>
            <p:cNvSpPr txBox="1"/>
            <p:nvPr/>
          </p:nvSpPr>
          <p:spPr>
            <a:xfrm>
              <a:off x="2554" y="2134"/>
              <a:ext cx="9504" cy="639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lang="zh-CN" altLang="en-US" sz="2800">
                  <a:solidFill>
                    <a:srgbClr val="FFFF00">
                      <a:alpha val="80000"/>
                    </a:srgbClr>
                  </a:solidFill>
                  <a:latin typeface="黑体" panose="02010609060101010101" charset="-122"/>
                  <a:ea typeface="黑体" panose="02010609060101010101" charset="-122"/>
                  <a:sym typeface="+mn-ea"/>
                </a:rPr>
                <a:t>【作者简介】</a:t>
              </a:r>
              <a:r>
                <a:rPr lang="zh-CN" altLang="en-US" sz="3200">
                  <a:solidFill>
                    <a:srgbClr val="FFFF00">
                      <a:alpha val="80000"/>
                    </a:srgbClr>
                  </a:solidFill>
                  <a:latin typeface="黑体" panose="02010609060101010101" charset="-122"/>
                  <a:ea typeface="黑体" panose="02010609060101010101" charset="-122"/>
                  <a:sym typeface="+mn-ea"/>
                </a:rPr>
                <a:t> </a:t>
              </a:r>
              <a:r>
                <a:rPr lang="zh-CN" altLang="en-US">
                  <a:solidFill>
                    <a:srgbClr val="FFFF00">
                      <a:alpha val="80000"/>
                    </a:srgbClr>
                  </a:solidFill>
                  <a:latin typeface="黑体" panose="02010609060101010101" charset="-122"/>
                  <a:ea typeface="黑体" panose="02010609060101010101" charset="-122"/>
                  <a:sym typeface="+mn-ea"/>
                </a:rPr>
                <a:t>  </a:t>
              </a:r>
              <a:endParaRPr lang="zh-CN" altLang="en-US" strike="noStrike" noProof="1">
                <a:solidFill>
                  <a:srgbClr val="FFFF00">
                    <a:alpha val="80000"/>
                  </a:srgbClr>
                </a:solidFill>
                <a:latin typeface="黑体" panose="02010609060101010101" charset="-122"/>
                <a:ea typeface="黑体" panose="02010609060101010101" charset="-122"/>
              </a:endParaRPr>
            </a:p>
            <a:p>
              <a:pPr algn="l" fontAlgn="auto">
                <a:lnSpc>
                  <a:spcPct val="150000"/>
                </a:lnSpc>
              </a:pPr>
              <a:r>
                <a:rPr lang="zh-CN" altLang="en-US" sz="2800">
                  <a:solidFill>
                    <a:srgbClr val="FFFF00">
                      <a:alpha val="80000"/>
                    </a:srgbClr>
                  </a:solidFill>
                  <a:latin typeface="黑体" panose="02010609060101010101" charset="-122"/>
                  <a:ea typeface="黑体" panose="02010609060101010101" charset="-122"/>
                  <a:sym typeface="+mn-ea"/>
                </a:rPr>
                <a:t>    </a:t>
              </a:r>
              <a:r>
                <a:rPr lang="zh-CN" altLang="en-US" sz="2800">
                  <a:solidFill>
                    <a:schemeClr val="bg2">
                      <a:alpha val="80000"/>
                    </a:schemeClr>
                  </a:solidFill>
                  <a:latin typeface="黑体" panose="02010609060101010101" charset="-122"/>
                  <a:ea typeface="黑体" panose="02010609060101010101" charset="-122"/>
                  <a:sym typeface="+mn-ea"/>
                </a:rPr>
                <a:t>汪曾祺（</a:t>
              </a:r>
              <a:r>
                <a:rPr lang="en-US" altLang="zh-CN" sz="2800">
                  <a:solidFill>
                    <a:schemeClr val="bg2">
                      <a:alpha val="80000"/>
                    </a:schemeClr>
                  </a:solidFill>
                  <a:latin typeface="黑体" panose="02010609060101010101" charset="-122"/>
                  <a:ea typeface="黑体" panose="02010609060101010101" charset="-122"/>
                  <a:sym typeface="+mn-ea"/>
                </a:rPr>
                <a:t>1920</a:t>
              </a:r>
              <a:r>
                <a:rPr lang="zh-CN" altLang="en-US" sz="2800">
                  <a:solidFill>
                    <a:schemeClr val="bg2">
                      <a:alpha val="80000"/>
                    </a:schemeClr>
                  </a:solidFill>
                  <a:latin typeface="黑体" panose="02010609060101010101" charset="-122"/>
                  <a:ea typeface="黑体" panose="02010609060101010101" charset="-122"/>
                  <a:sym typeface="+mn-ea"/>
                </a:rPr>
                <a:t>—</a:t>
              </a:r>
              <a:r>
                <a:rPr lang="en-US" altLang="zh-CN" sz="2800">
                  <a:solidFill>
                    <a:schemeClr val="bg2">
                      <a:alpha val="80000"/>
                    </a:schemeClr>
                  </a:solidFill>
                  <a:latin typeface="黑体" panose="02010609060101010101" charset="-122"/>
                  <a:ea typeface="黑体" panose="02010609060101010101" charset="-122"/>
                  <a:sym typeface="+mn-ea"/>
                </a:rPr>
                <a:t>1997</a:t>
              </a:r>
              <a:r>
                <a:rPr lang="zh-CN" altLang="en-US" sz="2800">
                  <a:solidFill>
                    <a:schemeClr val="bg2">
                      <a:alpha val="80000"/>
                    </a:schemeClr>
                  </a:solidFill>
                  <a:latin typeface="黑体" panose="02010609060101010101" charset="-122"/>
                  <a:ea typeface="黑体" panose="02010609060101010101" charset="-122"/>
                  <a:sym typeface="+mn-ea"/>
                </a:rPr>
                <a:t>），作家，江苏高邮人，</a:t>
              </a:r>
              <a:r>
                <a:rPr lang="en-US" altLang="zh-CN" sz="2800">
                  <a:solidFill>
                    <a:schemeClr val="bg2">
                      <a:alpha val="80000"/>
                    </a:schemeClr>
                  </a:solidFill>
                  <a:latin typeface="黑体" panose="02010609060101010101" charset="-122"/>
                  <a:ea typeface="黑体" panose="02010609060101010101" charset="-122"/>
                  <a:sym typeface="+mn-ea"/>
                </a:rPr>
                <a:t>1939</a:t>
              </a:r>
              <a:r>
                <a:rPr lang="zh-CN" altLang="en-US" sz="2800">
                  <a:solidFill>
                    <a:schemeClr val="bg2">
                      <a:alpha val="80000"/>
                    </a:schemeClr>
                  </a:solidFill>
                  <a:latin typeface="黑体" panose="02010609060101010101" charset="-122"/>
                  <a:ea typeface="黑体" panose="02010609060101010101" charset="-122"/>
                  <a:sym typeface="+mn-ea"/>
                </a:rPr>
                <a:t>年就读于西南联合大学。</a:t>
              </a:r>
              <a:r>
                <a:rPr lang="en-US" altLang="zh-CN" sz="2800">
                  <a:solidFill>
                    <a:schemeClr val="bg2">
                      <a:alpha val="80000"/>
                    </a:schemeClr>
                  </a:solidFill>
                  <a:latin typeface="黑体" panose="02010609060101010101" charset="-122"/>
                  <a:ea typeface="黑体" panose="02010609060101010101" charset="-122"/>
                  <a:sym typeface="+mn-ea"/>
                </a:rPr>
                <a:t>1949</a:t>
              </a:r>
              <a:r>
                <a:rPr lang="zh-CN" altLang="en-US" sz="2800">
                  <a:solidFill>
                    <a:schemeClr val="bg2">
                      <a:alpha val="80000"/>
                    </a:schemeClr>
                  </a:solidFill>
                  <a:latin typeface="黑体" panose="02010609060101010101" charset="-122"/>
                  <a:ea typeface="黑体" panose="02010609060101010101" charset="-122"/>
                  <a:sym typeface="+mn-ea"/>
                </a:rPr>
                <a:t>年参加中国人民解放军四野南下工作团。</a:t>
              </a:r>
              <a:r>
                <a:rPr lang="en-US" altLang="zh-CN" sz="2800">
                  <a:solidFill>
                    <a:schemeClr val="bg2">
                      <a:alpha val="80000"/>
                    </a:schemeClr>
                  </a:solidFill>
                  <a:latin typeface="黑体" panose="02010609060101010101" charset="-122"/>
                  <a:ea typeface="黑体" panose="02010609060101010101" charset="-122"/>
                  <a:sym typeface="+mn-ea"/>
                </a:rPr>
                <a:t>1950</a:t>
              </a:r>
              <a:r>
                <a:rPr lang="zh-CN" altLang="en-US" sz="2800">
                  <a:solidFill>
                    <a:schemeClr val="bg2">
                      <a:alpha val="80000"/>
                    </a:schemeClr>
                  </a:solidFill>
                  <a:latin typeface="黑体" panose="02010609060101010101" charset="-122"/>
                  <a:ea typeface="黑体" panose="02010609060101010101" charset="-122"/>
                  <a:sym typeface="+mn-ea"/>
                </a:rPr>
                <a:t>年后曾任《北京文艺》《民间文学》等刊的编辑。</a:t>
              </a:r>
              <a:endParaRPr lang="zh-CN" altLang="en-US" sz="2800">
                <a:solidFill>
                  <a:schemeClr val="bg2">
                    <a:alpha val="80000"/>
                  </a:schemeClr>
                </a:solidFill>
                <a:latin typeface="黑体" panose="02010609060101010101" charset="-122"/>
                <a:ea typeface="黑体" panose="02010609060101010101" charset="-122"/>
                <a:sym typeface="+mn-ea"/>
              </a:endParaRPr>
            </a:p>
          </p:txBody>
        </p:sp>
        <p:pic>
          <p:nvPicPr>
            <p:cNvPr id="7" name="图片 6" descr="Unknown"/>
            <p:cNvPicPr>
              <a:picLocks noChangeAspect="1"/>
            </p:cNvPicPr>
            <p:nvPr/>
          </p:nvPicPr>
          <p:blipFill>
            <a:blip r:embed="rId2"/>
            <a:srcRect l="-186" t="399" r="-729" b="-599"/>
            <a:stretch>
              <a:fillRect/>
            </a:stretch>
          </p:blipFill>
          <p:spPr>
            <a:xfrm>
              <a:off x="12395" y="2906"/>
              <a:ext cx="4420" cy="5371"/>
            </a:xfrm>
            <a:prstGeom prst="ellipse">
              <a:avLst/>
            </a:prstGeom>
          </p:spPr>
        </p:pic>
        <p:sp>
          <p:nvSpPr>
            <p:cNvPr id="8" name="文本框 7"/>
            <p:cNvSpPr txBox="1"/>
            <p:nvPr/>
          </p:nvSpPr>
          <p:spPr>
            <a:xfrm>
              <a:off x="15103" y="3348"/>
              <a:ext cx="1080"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ln>
                    <a:solidFill>
                      <a:schemeClr val="bg2"/>
                    </a:solidFill>
                  </a:ln>
                  <a:solidFill>
                    <a:schemeClr val="tx2">
                      <a:alpha val="80000"/>
                    </a:schemeClr>
                  </a:solidFill>
                  <a:latin typeface="黑体" panose="02010609060101010101" charset="-122"/>
                  <a:ea typeface="黑体" panose="02010609060101010101" charset="-122"/>
                  <a:sym typeface="+mn-ea"/>
                </a:rPr>
                <a:t>资料</a:t>
              </a:r>
              <a:endParaRPr lang="zh-CN" altLang="en-US">
                <a:ln>
                  <a:solidFill>
                    <a:schemeClr val="bg2"/>
                  </a:solidFill>
                </a:ln>
                <a:solidFill>
                  <a:schemeClr val="tx2">
                    <a:alpha val="80000"/>
                  </a:schemeClr>
                </a:solidFill>
                <a:latin typeface="黑体" panose="02010609060101010101" charset="-122"/>
                <a:ea typeface="黑体" panose="02010609060101010101" charset="-122"/>
              </a:endParaRPr>
            </a:p>
            <a:p>
              <a:endParaRPr lang="zh-CN" altLang="en-US"/>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组合 4"/>
          <p:cNvGrpSpPr/>
          <p:nvPr/>
        </p:nvGrpSpPr>
        <p:grpSpPr>
          <a:xfrm>
            <a:off x="875030" y="725170"/>
            <a:ext cx="10553700" cy="5407660"/>
            <a:chOff x="1378" y="1142"/>
            <a:chExt cx="16620" cy="8516"/>
          </a:xfrm>
        </p:grpSpPr>
        <p:sp>
          <p:nvSpPr>
            <p:cNvPr id="2" name="矩形 1"/>
            <p:cNvSpPr/>
            <p:nvPr/>
          </p:nvSpPr>
          <p:spPr>
            <a:xfrm>
              <a:off x="7603" y="1462"/>
              <a:ext cx="291" cy="117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1378" y="1142"/>
              <a:ext cx="16620" cy="8516"/>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1378" y="1142"/>
              <a:ext cx="6409" cy="48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6" name="文本框 5"/>
            <p:cNvSpPr txBox="1"/>
            <p:nvPr/>
          </p:nvSpPr>
          <p:spPr>
            <a:xfrm>
              <a:off x="2074" y="1762"/>
              <a:ext cx="7010" cy="625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800">
                  <a:solidFill>
                    <a:srgbClr val="FFFF00">
                      <a:alpha val="80000"/>
                    </a:srgbClr>
                  </a:solidFill>
                  <a:latin typeface="黑体" panose="02010609060101010101" charset="-122"/>
                  <a:ea typeface="黑体" panose="02010609060101010101" charset="-122"/>
                  <a:sym typeface="+mn-ea"/>
                </a:rPr>
                <a:t>【代表作品】</a:t>
              </a:r>
              <a:endParaRPr lang="zh-CN" altLang="en-US" sz="2800">
                <a:solidFill>
                  <a:srgbClr val="FFFF00">
                    <a:alpha val="80000"/>
                  </a:srgbClr>
                </a:solidFill>
                <a:latin typeface="黑体" panose="02010609060101010101" charset="-122"/>
                <a:ea typeface="黑体" panose="02010609060101010101" charset="-122"/>
                <a:sym typeface="+mn-ea"/>
              </a:endParaRPr>
            </a:p>
            <a:p>
              <a:pPr algn="l">
                <a:lnSpc>
                  <a:spcPct val="150000"/>
                </a:lnSpc>
              </a:pPr>
              <a:r>
                <a:rPr lang="zh-CN" altLang="en-US" sz="2800">
                  <a:solidFill>
                    <a:srgbClr val="FFFF00">
                      <a:alpha val="80000"/>
                    </a:srgbClr>
                  </a:solidFill>
                  <a:latin typeface="黑体" panose="02010609060101010101" charset="-122"/>
                  <a:ea typeface="黑体" panose="02010609060101010101" charset="-122"/>
                  <a:sym typeface="+mn-ea"/>
                </a:rPr>
                <a:t>    </a:t>
              </a:r>
              <a:r>
                <a:rPr lang="zh-CN" altLang="en-US" sz="2800">
                  <a:solidFill>
                    <a:schemeClr val="bg2">
                      <a:alpha val="80000"/>
                    </a:schemeClr>
                  </a:solidFill>
                  <a:latin typeface="黑体" panose="02010609060101010101" charset="-122"/>
                  <a:ea typeface="黑体" panose="02010609060101010101" charset="-122"/>
                  <a:sym typeface="+mn-ea"/>
                </a:rPr>
                <a:t>汪曾祺所作小说以短篇为主，《受戒》《大淖记事》等作品浑朴自然，在清淡委婉中透出浓郁的乡土气息。</a:t>
              </a:r>
              <a:endParaRPr lang="zh-CN" altLang="en-US" sz="2800">
                <a:solidFill>
                  <a:schemeClr val="bg2">
                    <a:alpha val="80000"/>
                  </a:schemeClr>
                </a:solidFill>
                <a:latin typeface="黑体" panose="02010609060101010101" charset="-122"/>
                <a:ea typeface="黑体" panose="02010609060101010101" charset="-122"/>
                <a:sym typeface="+mn-ea"/>
              </a:endParaRPr>
            </a:p>
            <a:p>
              <a:pPr algn="l">
                <a:lnSpc>
                  <a:spcPct val="150000"/>
                </a:lnSpc>
              </a:pPr>
              <a:endParaRPr lang="zh-CN" altLang="en-US" sz="2800">
                <a:solidFill>
                  <a:schemeClr val="bg2">
                    <a:alpha val="80000"/>
                  </a:schemeClr>
                </a:solidFill>
                <a:latin typeface="黑体" panose="02010609060101010101" charset="-122"/>
                <a:ea typeface="黑体" panose="02010609060101010101" charset="-122"/>
                <a:sym typeface="+mn-ea"/>
              </a:endParaRPr>
            </a:p>
          </p:txBody>
        </p:sp>
        <p:pic>
          <p:nvPicPr>
            <p:cNvPr id="10" name="图片 9" descr="Unknown-1"/>
            <p:cNvPicPr>
              <a:picLocks noChangeAspect="1"/>
            </p:cNvPicPr>
            <p:nvPr/>
          </p:nvPicPr>
          <p:blipFill>
            <a:blip r:embed="rId2"/>
            <a:stretch>
              <a:fillRect/>
            </a:stretch>
          </p:blipFill>
          <p:spPr>
            <a:xfrm>
              <a:off x="13707" y="3187"/>
              <a:ext cx="3445" cy="4631"/>
            </a:xfrm>
            <a:prstGeom prst="rect">
              <a:avLst/>
            </a:prstGeom>
          </p:spPr>
        </p:pic>
        <p:pic>
          <p:nvPicPr>
            <p:cNvPr id="12" name="图片 11" descr="u=1858942794,3828755957&amp;fm=26&amp;gp=0"/>
            <p:cNvPicPr>
              <a:picLocks noChangeAspect="1"/>
            </p:cNvPicPr>
            <p:nvPr/>
          </p:nvPicPr>
          <p:blipFill>
            <a:blip r:embed="rId3"/>
            <a:stretch>
              <a:fillRect/>
            </a:stretch>
          </p:blipFill>
          <p:spPr>
            <a:xfrm>
              <a:off x="9575" y="3186"/>
              <a:ext cx="3641" cy="4632"/>
            </a:xfrm>
            <a:prstGeom prst="rect">
              <a:avLst/>
            </a:prstGeom>
          </p:spPr>
        </p:pic>
        <p:sp>
          <p:nvSpPr>
            <p:cNvPr id="9" name="文本框 8"/>
            <p:cNvSpPr txBox="1"/>
            <p:nvPr/>
          </p:nvSpPr>
          <p:spPr>
            <a:xfrm>
              <a:off x="11931" y="3299"/>
              <a:ext cx="1105" cy="10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ln>
                    <a:solidFill>
                      <a:schemeClr val="bg2"/>
                    </a:solidFill>
                  </a:ln>
                  <a:solidFill>
                    <a:schemeClr val="tx2">
                      <a:alpha val="80000"/>
                    </a:schemeClr>
                  </a:solidFill>
                  <a:latin typeface="黑体" panose="02010609060101010101" charset="-122"/>
                  <a:ea typeface="黑体" panose="02010609060101010101" charset="-122"/>
                  <a:sym typeface="+mn-ea"/>
                </a:rPr>
                <a:t>资料</a:t>
              </a:r>
              <a:endParaRPr lang="zh-CN" altLang="en-US">
                <a:ln>
                  <a:solidFill>
                    <a:schemeClr val="bg2"/>
                  </a:solidFill>
                </a:ln>
                <a:solidFill>
                  <a:schemeClr val="tx2">
                    <a:alpha val="80000"/>
                  </a:schemeClr>
                </a:solidFill>
                <a:latin typeface="黑体" panose="02010609060101010101" charset="-122"/>
                <a:ea typeface="黑体" panose="02010609060101010101" charset="-122"/>
              </a:endParaRPr>
            </a:p>
            <a:p>
              <a:endParaRPr lang="zh-CN" altLang="en-US"/>
            </a:p>
          </p:txBody>
        </p:sp>
        <p:sp>
          <p:nvSpPr>
            <p:cNvPr id="7" name="文本框 6"/>
            <p:cNvSpPr txBox="1"/>
            <p:nvPr/>
          </p:nvSpPr>
          <p:spPr>
            <a:xfrm>
              <a:off x="16047" y="3299"/>
              <a:ext cx="1105" cy="10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ln>
                    <a:solidFill>
                      <a:schemeClr val="bg2"/>
                    </a:solidFill>
                  </a:ln>
                  <a:solidFill>
                    <a:schemeClr val="tx2">
                      <a:alpha val="80000"/>
                    </a:schemeClr>
                  </a:solidFill>
                  <a:latin typeface="黑体" panose="02010609060101010101" charset="-122"/>
                  <a:ea typeface="黑体" panose="02010609060101010101" charset="-122"/>
                  <a:sym typeface="+mn-ea"/>
                </a:rPr>
                <a:t>资料</a:t>
              </a:r>
              <a:endParaRPr lang="zh-CN" altLang="en-US">
                <a:ln>
                  <a:solidFill>
                    <a:schemeClr val="bg2"/>
                  </a:solidFill>
                </a:ln>
                <a:solidFill>
                  <a:schemeClr val="tx2">
                    <a:alpha val="80000"/>
                  </a:schemeClr>
                </a:solidFill>
                <a:latin typeface="黑体" panose="02010609060101010101" charset="-122"/>
                <a:ea typeface="黑体" panose="02010609060101010101" charset="-122"/>
              </a:endParaRPr>
            </a:p>
            <a:p>
              <a:endParaRPr lang="zh-CN" altLang="en-US"/>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组合 5"/>
          <p:cNvGrpSpPr/>
          <p:nvPr/>
        </p:nvGrpSpPr>
        <p:grpSpPr>
          <a:xfrm>
            <a:off x="875030" y="766445"/>
            <a:ext cx="10553700" cy="5407660"/>
            <a:chOff x="1378" y="1207"/>
            <a:chExt cx="16620" cy="8516"/>
          </a:xfrm>
        </p:grpSpPr>
        <p:sp>
          <p:nvSpPr>
            <p:cNvPr id="2" name="矩形 1"/>
            <p:cNvSpPr/>
            <p:nvPr/>
          </p:nvSpPr>
          <p:spPr>
            <a:xfrm>
              <a:off x="7603" y="1528"/>
              <a:ext cx="291" cy="117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1378" y="1207"/>
              <a:ext cx="16620" cy="8516"/>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n>
                    <a:solidFill>
                      <a:schemeClr val="bg2"/>
                    </a:solidFill>
                  </a:ln>
                  <a:solidFill>
                    <a:schemeClr val="tx2">
                      <a:alpha val="80000"/>
                    </a:schemeClr>
                  </a:solidFill>
                  <a:latin typeface="黑体" panose="02010609060101010101" charset="-122"/>
                  <a:ea typeface="黑体" panose="02010609060101010101" charset="-122"/>
                  <a:sym typeface="+mn-ea"/>
                </a:rPr>
                <a:t>资料</a:t>
              </a:r>
              <a:endParaRPr lang="zh-CN" altLang="en-US"/>
            </a:p>
          </p:txBody>
        </p:sp>
        <p:sp>
          <p:nvSpPr>
            <p:cNvPr id="4" name="矩形 3"/>
            <p:cNvSpPr/>
            <p:nvPr/>
          </p:nvSpPr>
          <p:spPr>
            <a:xfrm>
              <a:off x="1378" y="1207"/>
              <a:ext cx="6409" cy="48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5" name="文本框 4"/>
            <p:cNvSpPr txBox="1"/>
            <p:nvPr/>
          </p:nvSpPr>
          <p:spPr>
            <a:xfrm>
              <a:off x="2130" y="1952"/>
              <a:ext cx="6911" cy="726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800">
                  <a:solidFill>
                    <a:srgbClr val="FFFF00">
                      <a:alpha val="80000"/>
                    </a:srgbClr>
                  </a:solidFill>
                  <a:latin typeface="黑体" panose="02010609060101010101" charset="-122"/>
                  <a:ea typeface="黑体" panose="02010609060101010101" charset="-122"/>
                  <a:sym typeface="+mn-ea"/>
                </a:rPr>
                <a:t>【时代背景】</a:t>
              </a:r>
              <a:endParaRPr lang="zh-CN" altLang="en-US" sz="2800">
                <a:solidFill>
                  <a:srgbClr val="FFFF00">
                    <a:alpha val="80000"/>
                  </a:srgbClr>
                </a:solidFill>
                <a:latin typeface="黑体" panose="02010609060101010101" charset="-122"/>
                <a:ea typeface="黑体" panose="02010609060101010101" charset="-122"/>
                <a:sym typeface="+mn-ea"/>
              </a:endParaRPr>
            </a:p>
            <a:p>
              <a:pPr algn="l">
                <a:lnSpc>
                  <a:spcPct val="150000"/>
                </a:lnSpc>
              </a:pPr>
              <a:r>
                <a:rPr lang="zh-CN" altLang="en-US" sz="2800">
                  <a:solidFill>
                    <a:srgbClr val="FFFF00">
                      <a:alpha val="80000"/>
                    </a:srgbClr>
                  </a:solidFill>
                  <a:latin typeface="黑体" panose="02010609060101010101" charset="-122"/>
                  <a:ea typeface="黑体" panose="02010609060101010101" charset="-122"/>
                  <a:sym typeface="+mn-ea"/>
                </a:rPr>
                <a:t>    </a:t>
              </a:r>
              <a:r>
                <a:rPr lang="zh-CN" altLang="en-US" sz="2800">
                  <a:solidFill>
                    <a:schemeClr val="bg2">
                      <a:alpha val="80000"/>
                    </a:schemeClr>
                  </a:solidFill>
                  <a:latin typeface="黑体" panose="02010609060101010101" charset="-122"/>
                  <a:ea typeface="黑体" panose="02010609060101010101" charset="-122"/>
                  <a:sym typeface="+mn-ea"/>
                </a:rPr>
                <a:t>文中提到的向汪曾祺先生索要有昆明特点的画儿的翻译家巫宁坤先生，语言学家朱德熙先生和作者汪曾祺先生当时都在</a:t>
              </a:r>
              <a:r>
                <a:rPr lang="zh-CN" altLang="en-US" sz="2800">
                  <a:solidFill>
                    <a:schemeClr val="bg2"/>
                  </a:solidFill>
                  <a:latin typeface="Songti SC Regular" panose="02010800040101010101" charset="-122"/>
                  <a:ea typeface="Songti SC Regular" panose="02010800040101010101" charset="-122"/>
                  <a:cs typeface="Songti SC Regular" panose="02010800040101010101" charset="-122"/>
                  <a:sym typeface="+mn-ea"/>
                </a:rPr>
                <a:t>“</a:t>
              </a:r>
              <a:r>
                <a:rPr lang="zh-CN" altLang="en-US" sz="2800">
                  <a:solidFill>
                    <a:schemeClr val="bg2">
                      <a:alpha val="80000"/>
                    </a:schemeClr>
                  </a:solidFill>
                  <a:latin typeface="黑体" panose="02010609060101010101" charset="-122"/>
                  <a:ea typeface="黑体" panose="02010609060101010101" charset="-122"/>
                  <a:sym typeface="+mn-ea"/>
                </a:rPr>
                <a:t>西南联大</a:t>
              </a:r>
              <a:r>
                <a:rPr lang="zh-CN" altLang="en-US" sz="2800">
                  <a:solidFill>
                    <a:schemeClr val="bg2"/>
                  </a:solidFill>
                  <a:latin typeface="Songti SC Regular" panose="02010800040101010101" charset="-122"/>
                  <a:ea typeface="Songti SC Regular" panose="02010800040101010101" charset="-122"/>
                  <a:cs typeface="Songti SC Regular" panose="02010800040101010101" charset="-122"/>
                  <a:sym typeface="+mn-ea"/>
                </a:rPr>
                <a:t>”</a:t>
              </a:r>
              <a:r>
                <a:rPr lang="zh-CN" altLang="en-US" sz="2800">
                  <a:solidFill>
                    <a:schemeClr val="bg2">
                      <a:alpha val="80000"/>
                    </a:schemeClr>
                  </a:solidFill>
                  <a:latin typeface="黑体" panose="02010609060101010101" charset="-122"/>
                  <a:ea typeface="黑体" panose="02010609060101010101" charset="-122"/>
                  <a:sym typeface="+mn-ea"/>
                </a:rPr>
                <a:t>求学。</a:t>
              </a:r>
              <a:endParaRPr lang="zh-CN" altLang="en-US" sz="2800">
                <a:solidFill>
                  <a:schemeClr val="bg2">
                    <a:alpha val="80000"/>
                  </a:schemeClr>
                </a:solidFill>
                <a:latin typeface="黑体" panose="02010609060101010101" charset="-122"/>
                <a:ea typeface="黑体" panose="02010609060101010101" charset="-122"/>
                <a:sym typeface="+mn-ea"/>
              </a:endParaRPr>
            </a:p>
          </p:txBody>
        </p:sp>
        <p:pic>
          <p:nvPicPr>
            <p:cNvPr id="7" name="图片 6" descr="5b55272a07c6444c9657dbf3c13f1b45"/>
            <p:cNvPicPr>
              <a:picLocks noChangeAspect="1"/>
            </p:cNvPicPr>
            <p:nvPr/>
          </p:nvPicPr>
          <p:blipFill>
            <a:blip r:embed="rId2"/>
            <a:stretch>
              <a:fillRect/>
            </a:stretch>
          </p:blipFill>
          <p:spPr>
            <a:xfrm>
              <a:off x="9273" y="3286"/>
              <a:ext cx="3708" cy="4744"/>
            </a:xfrm>
            <a:prstGeom prst="roundRect">
              <a:avLst/>
            </a:prstGeom>
          </p:spPr>
        </p:pic>
        <p:pic>
          <p:nvPicPr>
            <p:cNvPr id="8" name="图片 7" descr="u=1833463077,1468017100&amp;fm=26&amp;gp=0"/>
            <p:cNvPicPr>
              <a:picLocks noChangeAspect="1"/>
            </p:cNvPicPr>
            <p:nvPr/>
          </p:nvPicPr>
          <p:blipFill>
            <a:blip r:embed="rId3"/>
            <a:stretch>
              <a:fillRect/>
            </a:stretch>
          </p:blipFill>
          <p:spPr>
            <a:xfrm>
              <a:off x="13532" y="3286"/>
              <a:ext cx="3368" cy="4743"/>
            </a:xfrm>
            <a:prstGeom prst="roundRect">
              <a:avLst/>
            </a:prstGeom>
          </p:spPr>
        </p:pic>
        <p:sp>
          <p:nvSpPr>
            <p:cNvPr id="9" name="文本框 8"/>
            <p:cNvSpPr txBox="1"/>
            <p:nvPr/>
          </p:nvSpPr>
          <p:spPr>
            <a:xfrm>
              <a:off x="15709" y="3719"/>
              <a:ext cx="1008" cy="58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ln>
                    <a:solidFill>
                      <a:schemeClr val="bg2"/>
                    </a:solidFill>
                  </a:ln>
                  <a:solidFill>
                    <a:schemeClr val="tx2">
                      <a:alpha val="80000"/>
                    </a:schemeClr>
                  </a:solidFill>
                  <a:latin typeface="黑体" panose="02010609060101010101" charset="-122"/>
                  <a:ea typeface="黑体" panose="02010609060101010101" charset="-122"/>
                  <a:sym typeface="+mn-ea"/>
                </a:rPr>
                <a:t>资料</a:t>
              </a:r>
              <a:endParaRPr lang="zh-CN" altLang="en-US"/>
            </a:p>
          </p:txBody>
        </p:sp>
        <p:sp>
          <p:nvSpPr>
            <p:cNvPr id="10" name="文本框 9"/>
            <p:cNvSpPr txBox="1"/>
            <p:nvPr/>
          </p:nvSpPr>
          <p:spPr>
            <a:xfrm>
              <a:off x="11572" y="3286"/>
              <a:ext cx="1008" cy="58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n>
                    <a:solidFill>
                      <a:schemeClr val="bg2"/>
                    </a:solidFill>
                  </a:ln>
                  <a:solidFill>
                    <a:schemeClr val="tx2">
                      <a:alpha val="80000"/>
                    </a:schemeClr>
                  </a:solidFill>
                  <a:latin typeface="黑体" panose="02010609060101010101" charset="-122"/>
                  <a:ea typeface="黑体" panose="02010609060101010101" charset="-122"/>
                  <a:sym typeface="+mn-ea"/>
                </a:rPr>
                <a:t>资料</a:t>
              </a:r>
              <a:endParaRPr lang="zh-CN" altLang="en-US"/>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 name="组合 7"/>
          <p:cNvGrpSpPr/>
          <p:nvPr/>
        </p:nvGrpSpPr>
        <p:grpSpPr>
          <a:xfrm>
            <a:off x="875030" y="725170"/>
            <a:ext cx="10553700" cy="5407660"/>
            <a:chOff x="1378" y="1142"/>
            <a:chExt cx="16620" cy="8516"/>
          </a:xfrm>
        </p:grpSpPr>
        <p:sp>
          <p:nvSpPr>
            <p:cNvPr id="2" name="矩形 1"/>
            <p:cNvSpPr/>
            <p:nvPr/>
          </p:nvSpPr>
          <p:spPr>
            <a:xfrm>
              <a:off x="7603" y="1462"/>
              <a:ext cx="291" cy="117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1378" y="1142"/>
              <a:ext cx="16620" cy="8516"/>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1378" y="1142"/>
              <a:ext cx="6409" cy="48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7" name="文本框 6"/>
            <p:cNvSpPr txBox="1"/>
            <p:nvPr/>
          </p:nvSpPr>
          <p:spPr>
            <a:xfrm>
              <a:off x="1843" y="2187"/>
              <a:ext cx="15691" cy="516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r>
                <a:rPr lang="zh-CN" altLang="en-US" sz="2800" smtClean="0">
                  <a:solidFill>
                    <a:srgbClr val="FFFF00">
                      <a:alpha val="80000"/>
                    </a:srgbClr>
                  </a:solidFill>
                  <a:latin typeface="黑体" panose="02010609060101010101" charset="-122"/>
                  <a:ea typeface="黑体" panose="02010609060101010101" charset="-122"/>
                  <a:sym typeface="+mn-ea"/>
                </a:rPr>
                <a:t>读准字音，</a:t>
              </a:r>
              <a:r>
                <a:rPr lang="zh-CN" altLang="en-US"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rPr>
                <a:t>记准字形。</a:t>
              </a:r>
              <a:endParaRPr lang="zh-CN" altLang="en-US"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endParaRPr>
            </a:p>
            <a:p>
              <a:pPr algn="just" fontAlgn="auto"/>
              <a:endParaRPr lang="zh-CN" altLang="en-US" sz="2800" strike="noStrike" noProof="1" smtClean="0">
                <a:solidFill>
                  <a:srgbClr val="FFFF00">
                    <a:alpha val="80000"/>
                  </a:srgbClr>
                </a:solidFill>
                <a:latin typeface="黑体" panose="02010609060101010101" charset="-122"/>
                <a:ea typeface="黑体" panose="02010609060101010101" charset="-122"/>
                <a:cs typeface="+mn-cs"/>
              </a:endParaRPr>
            </a:p>
            <a:p>
              <a:pPr algn="just" fontAlgn="auto"/>
              <a:r>
                <a:rPr lang="zh-CN" altLang="en-US" sz="2800">
                  <a:solidFill>
                    <a:srgbClr val="FFFF00">
                      <a:alpha val="80000"/>
                    </a:srgbClr>
                  </a:solidFill>
                  <a:latin typeface="黑体" panose="02010609060101010101" charset="-122"/>
                  <a:ea typeface="黑体" panose="02010609060101010101" charset="-122"/>
                  <a:sym typeface="+mn-ea"/>
                </a:rPr>
                <a:t>     </a:t>
              </a:r>
              <a:r>
                <a:rPr lang="en-US" altLang="zh-CN" sz="2800">
                  <a:solidFill>
                    <a:srgbClr val="FFFF00">
                      <a:alpha val="80000"/>
                    </a:srgbClr>
                  </a:solidFill>
                  <a:latin typeface="华文楷体" panose="02010600040101010101" charset="-122"/>
                  <a:ea typeface="华文楷体" panose="02010600040101010101" charset="-122"/>
                  <a:sym typeface="+mn-ea"/>
                </a:rPr>
                <a:t>b</a:t>
              </a:r>
              <a:r>
                <a:rPr lang="zh-CN" altLang="en-US" sz="2800">
                  <a:solidFill>
                    <a:srgbClr val="FFFF00">
                      <a:alpha val="80000"/>
                    </a:srgbClr>
                  </a:solidFill>
                  <a:latin typeface="华文楷体" panose="02010600040101010101" charset="-122"/>
                  <a:ea typeface="华文楷体" panose="02010600040101010101" charset="-122"/>
                  <a:sym typeface="+mn-ea"/>
                </a:rPr>
                <a:t>ì</a:t>
              </a:r>
              <a:r>
                <a:rPr lang="zh-CN" altLang="en-US" sz="2800">
                  <a:solidFill>
                    <a:srgbClr val="FFFF00">
                      <a:alpha val="80000"/>
                    </a:srgbClr>
                  </a:solidFill>
                  <a:latin typeface="黑体" panose="02010609060101010101" charset="-122"/>
                  <a:ea typeface="黑体" panose="02010609060101010101" charset="-122"/>
                  <a:sym typeface="+mn-ea"/>
                </a:rPr>
                <a:t>     </a:t>
              </a:r>
              <a:r>
                <a:rPr lang="zh-CN" altLang="en-US" sz="2800">
                  <a:solidFill>
                    <a:srgbClr val="FFFF00">
                      <a:alpha val="80000"/>
                    </a:srgbClr>
                  </a:solidFill>
                  <a:latin typeface="华文楷体" panose="02010600040101010101" charset="-122"/>
                  <a:ea typeface="华文楷体" panose="02010600040101010101" charset="-122"/>
                  <a:sym typeface="+mn-ea"/>
                </a:rPr>
                <a:t>bān </a:t>
              </a:r>
              <a:r>
                <a:rPr lang="zh-CN" altLang="en-US" sz="2800">
                  <a:solidFill>
                    <a:srgbClr val="FFFF00">
                      <a:alpha val="80000"/>
                    </a:srgbClr>
                  </a:solidFill>
                  <a:latin typeface="黑体" panose="02010609060101010101" charset="-122"/>
                  <a:ea typeface="黑体" panose="02010609060101010101" charset="-122"/>
                  <a:sym typeface="+mn-ea"/>
                </a:rPr>
                <a:t>     </a:t>
              </a:r>
              <a:r>
                <a:rPr lang="zh-CN" altLang="en-US" sz="2800">
                  <a:solidFill>
                    <a:srgbClr val="FFFF00">
                      <a:alpha val="80000"/>
                    </a:srgbClr>
                  </a:solidFill>
                  <a:latin typeface="华文楷体" panose="02010600040101010101" charset="-122"/>
                  <a:ea typeface="华文楷体" panose="02010600040101010101" charset="-122"/>
                  <a:sym typeface="+mn-ea"/>
                </a:rPr>
                <a:t>yòu      chì             yú          zā   </a:t>
              </a:r>
              <a:endParaRPr lang="zh-CN" altLang="en-US" sz="2800">
                <a:solidFill>
                  <a:srgbClr val="FFFF00">
                    <a:alpha val="80000"/>
                  </a:srgbClr>
                </a:solidFill>
                <a:latin typeface="华文楷体" panose="02010600040101010101" charset="-122"/>
                <a:ea typeface="华文楷体" panose="02010600040101010101" charset="-122"/>
                <a:sym typeface="+mn-ea"/>
              </a:endParaRPr>
            </a:p>
            <a:p>
              <a:pPr algn="l" defTabSz="914400" fontAlgn="auto">
                <a:lnSpc>
                  <a:spcPct val="110000"/>
                </a:lnSpc>
              </a:pPr>
              <a:r>
                <a:rPr lang="zh-CN" altLang="en-US" sz="2800">
                  <a:solidFill>
                    <a:srgbClr val="FFFF00">
                      <a:alpha val="80000"/>
                    </a:srgbClr>
                  </a:solidFill>
                  <a:latin typeface="黑体" panose="02010609060101010101" charset="-122"/>
                  <a:ea typeface="黑体" panose="02010609060101010101" charset="-122"/>
                  <a:sym typeface="+mn-ea"/>
                </a:rPr>
                <a:t>  </a:t>
              </a:r>
              <a:r>
                <a:rPr lang="zh-CN" altLang="en-US" sz="2800">
                  <a:solidFill>
                    <a:schemeClr val="bg2">
                      <a:alpha val="80000"/>
                    </a:schemeClr>
                  </a:solidFill>
                  <a:latin typeface="黑体" panose="02010609060101010101" charset="-122"/>
                  <a:ea typeface="黑体" panose="02010609060101010101" charset="-122"/>
                  <a:sym typeface="+mn-ea"/>
                </a:rPr>
                <a:t>   </a:t>
              </a:r>
              <a:r>
                <a:rPr lang="zh-CN" altLang="en-US" sz="2800">
                  <a:solidFill>
                    <a:srgbClr val="FFFF00">
                      <a:alpha val="80000"/>
                    </a:srgbClr>
                  </a:solidFill>
                  <a:latin typeface="黑体" panose="02010609060101010101" charset="-122"/>
                  <a:ea typeface="黑体" panose="02010609060101010101" charset="-122"/>
                  <a:sym typeface="+mn-ea"/>
                </a:rPr>
                <a:t>辟</a:t>
              </a:r>
              <a:r>
                <a:rPr lang="zh-CN" altLang="en-US" sz="2800">
                  <a:solidFill>
                    <a:schemeClr val="bg2">
                      <a:alpha val="80000"/>
                    </a:schemeClr>
                  </a:solidFill>
                  <a:latin typeface="黑体" panose="02010609060101010101" charset="-122"/>
                  <a:ea typeface="黑体" panose="02010609060101010101" charset="-122"/>
                  <a:sym typeface="+mn-ea"/>
                </a:rPr>
                <a:t>邪   </a:t>
              </a:r>
              <a:r>
                <a:rPr lang="zh-CN" altLang="en-US" sz="2800">
                  <a:solidFill>
                    <a:srgbClr val="FFFF00">
                      <a:alpha val="80000"/>
                    </a:srgbClr>
                  </a:solidFill>
                  <a:latin typeface="黑体" panose="02010609060101010101" charset="-122"/>
                  <a:ea typeface="黑体" panose="02010609060101010101" charset="-122"/>
                  <a:sym typeface="+mn-ea"/>
                </a:rPr>
                <a:t>扳</a:t>
              </a:r>
              <a:r>
                <a:rPr lang="zh-CN" altLang="en-US" sz="2800">
                  <a:solidFill>
                    <a:schemeClr val="bg2">
                      <a:alpha val="80000"/>
                    </a:schemeClr>
                  </a:solidFill>
                  <a:latin typeface="黑体" panose="02010609060101010101" charset="-122"/>
                  <a:ea typeface="黑体" panose="02010609060101010101" charset="-122"/>
                  <a:sym typeface="+mn-ea"/>
                </a:rPr>
                <a:t>尖   绿</a:t>
              </a:r>
              <a:r>
                <a:rPr lang="zh-CN" altLang="en-US" sz="2800">
                  <a:solidFill>
                    <a:srgbClr val="FFFF00">
                      <a:alpha val="80000"/>
                    </a:srgbClr>
                  </a:solidFill>
                  <a:latin typeface="黑体" panose="02010609060101010101" charset="-122"/>
                  <a:ea typeface="黑体" panose="02010609060101010101" charset="-122"/>
                  <a:sym typeface="+mn-ea"/>
                </a:rPr>
                <a:t>釉</a:t>
              </a:r>
              <a:r>
                <a:rPr lang="zh-CN" altLang="en-US" sz="2800">
                  <a:solidFill>
                    <a:schemeClr val="bg2">
                      <a:alpha val="80000"/>
                    </a:schemeClr>
                  </a:solidFill>
                  <a:latin typeface="黑体" panose="02010609060101010101" charset="-122"/>
                  <a:ea typeface="黑体" panose="02010609060101010101" charset="-122"/>
                  <a:sym typeface="+mn-ea"/>
                </a:rPr>
                <a:t>   </a:t>
              </a:r>
              <a:r>
                <a:rPr lang="zh-CN" altLang="en-US" sz="2800">
                  <a:solidFill>
                    <a:srgbClr val="FFFF00">
                      <a:alpha val="80000"/>
                    </a:srgbClr>
                  </a:solidFill>
                  <a:latin typeface="黑体" panose="02010609060101010101" charset="-122"/>
                  <a:ea typeface="黑体" panose="02010609060101010101" charset="-122"/>
                  <a:sym typeface="+mn-ea"/>
                </a:rPr>
                <a:t>炽</a:t>
              </a:r>
              <a:r>
                <a:rPr lang="zh-CN" altLang="en-US" sz="2800">
                  <a:solidFill>
                    <a:schemeClr val="bg2">
                      <a:alpha val="80000"/>
                    </a:schemeClr>
                  </a:solidFill>
                  <a:latin typeface="黑体" panose="02010609060101010101" charset="-122"/>
                  <a:ea typeface="黑体" panose="02010609060101010101" charset="-122"/>
                  <a:sym typeface="+mn-ea"/>
                </a:rPr>
                <a:t>红   鲜</a:t>
              </a:r>
              <a:r>
                <a:rPr lang="zh-CN" altLang="en-US" sz="2800">
                  <a:solidFill>
                    <a:srgbClr val="FFFF00">
                      <a:alpha val="80000"/>
                    </a:srgbClr>
                  </a:solidFill>
                  <a:latin typeface="黑体" panose="02010609060101010101" charset="-122"/>
                  <a:ea typeface="黑体" panose="02010609060101010101" charset="-122"/>
                  <a:sym typeface="+mn-ea"/>
                </a:rPr>
                <a:t>腴</a:t>
              </a:r>
              <a:r>
                <a:rPr lang="zh-CN" altLang="en-US" sz="2800">
                  <a:solidFill>
                    <a:schemeClr val="bg2">
                      <a:alpha val="80000"/>
                    </a:schemeClr>
                  </a:solidFill>
                  <a:latin typeface="黑体" panose="02010609060101010101" charset="-122"/>
                  <a:ea typeface="黑体" panose="02010609060101010101" charset="-122"/>
                  <a:sym typeface="+mn-ea"/>
                </a:rPr>
                <a:t>   密</a:t>
              </a:r>
              <a:r>
                <a:rPr lang="zh-CN" altLang="en-US" sz="2800">
                  <a:solidFill>
                    <a:srgbClr val="FFFF00">
                      <a:alpha val="80000"/>
                    </a:srgbClr>
                  </a:solidFill>
                  <a:latin typeface="黑体" panose="02010609060101010101" charset="-122"/>
                  <a:ea typeface="黑体" panose="02010609060101010101" charset="-122"/>
                  <a:sym typeface="+mn-ea"/>
                </a:rPr>
                <a:t>匝匝</a:t>
              </a:r>
              <a:endParaRPr lang="zh-CN" altLang="en-US" sz="2800">
                <a:solidFill>
                  <a:srgbClr val="FFFF00">
                    <a:alpha val="80000"/>
                  </a:srgbClr>
                </a:solidFill>
                <a:latin typeface="黑体" panose="02010609060101010101" charset="-122"/>
                <a:ea typeface="黑体" panose="02010609060101010101" charset="-122"/>
                <a:sym typeface="+mn-ea"/>
              </a:endParaRPr>
            </a:p>
            <a:p>
              <a:pPr algn="l" defTabSz="914400" fontAlgn="auto">
                <a:lnSpc>
                  <a:spcPct val="110000"/>
                </a:lnSpc>
              </a:pPr>
              <a:endParaRPr lang="zh-CN" altLang="en-US" sz="2800">
                <a:solidFill>
                  <a:schemeClr val="bg2">
                    <a:alpha val="80000"/>
                  </a:schemeClr>
                </a:solidFill>
                <a:latin typeface="黑体" panose="02010609060101010101" charset="-122"/>
                <a:ea typeface="黑体" panose="02010609060101010101" charset="-122"/>
                <a:sym typeface="+mn-ea"/>
              </a:endParaRPr>
            </a:p>
            <a:p>
              <a:pPr algn="l" defTabSz="914400" fontAlgn="auto">
                <a:lnSpc>
                  <a:spcPct val="110000"/>
                </a:lnSpc>
              </a:pPr>
              <a:r>
                <a:rPr lang="en-US" altLang="zh-CN" sz="2800">
                  <a:solidFill>
                    <a:srgbClr val="FFFF00">
                      <a:alpha val="80000"/>
                    </a:srgbClr>
                  </a:solidFill>
                  <a:latin typeface="华文楷体" panose="02010600040101010101" charset="-122"/>
                  <a:ea typeface="华文楷体" panose="02010600040101010101" charset="-122"/>
                  <a:sym typeface="+mn-ea"/>
                </a:rPr>
                <a:t>           lí          mù         tái             mián                jié          yāo  </a:t>
              </a:r>
              <a:endParaRPr lang="en-US" altLang="zh-CN" sz="2800">
                <a:solidFill>
                  <a:srgbClr val="FFFF00">
                    <a:alpha val="80000"/>
                  </a:srgbClr>
                </a:solidFill>
                <a:latin typeface="华文楷体" panose="02010600040101010101" charset="-122"/>
                <a:ea typeface="华文楷体" panose="02010600040101010101" charset="-122"/>
                <a:sym typeface="+mn-ea"/>
              </a:endParaRPr>
            </a:p>
            <a:p>
              <a:pPr algn="l" defTabSz="914400" fontAlgn="auto">
                <a:lnSpc>
                  <a:spcPct val="110000"/>
                </a:lnSpc>
              </a:pPr>
              <a:r>
                <a:rPr lang="zh-CN" altLang="en-US" sz="2800" smtClean="0">
                  <a:solidFill>
                    <a:srgbClr val="FFFF00">
                      <a:alpha val="80000"/>
                    </a:srgbClr>
                  </a:solidFill>
                  <a:latin typeface="黑体" panose="02010609060101010101" charset="-122"/>
                  <a:ea typeface="黑体" panose="02010609060101010101" charset="-122"/>
                  <a:sym typeface="+mn-ea"/>
                </a:rPr>
                <a:t>     篱</a:t>
              </a:r>
              <a:r>
                <a:rPr lang="zh-CN" altLang="en-US" sz="2800" smtClean="0">
                  <a:solidFill>
                    <a:schemeClr val="bg2">
                      <a:alpha val="80000"/>
                    </a:schemeClr>
                  </a:solidFill>
                  <a:latin typeface="黑体" panose="02010609060101010101" charset="-122"/>
                  <a:ea typeface="黑体" panose="02010609060101010101" charset="-122"/>
                  <a:sym typeface="+mn-ea"/>
                </a:rPr>
                <a:t>笆</a:t>
              </a:r>
              <a:r>
                <a:rPr lang="en-US" altLang="zh-CN" sz="2800">
                  <a:solidFill>
                    <a:srgbClr val="FFFF00">
                      <a:alpha val="80000"/>
                    </a:srgbClr>
                  </a:solidFill>
                  <a:latin typeface="华文楷体" panose="02010600040101010101" charset="-122"/>
                  <a:ea typeface="华文楷体" panose="02010600040101010101" charset="-122"/>
                  <a:sym typeface="+mn-ea"/>
                </a:rPr>
                <a:t>     </a:t>
              </a:r>
              <a:r>
                <a:rPr lang="zh-CN" altLang="en-US" sz="2800" smtClean="0">
                  <a:solidFill>
                    <a:srgbClr val="FFFF00">
                      <a:alpha val="80000"/>
                    </a:srgbClr>
                  </a:solidFill>
                  <a:latin typeface="黑体" panose="02010609060101010101" charset="-122"/>
                  <a:ea typeface="黑体" panose="02010609060101010101" charset="-122"/>
                  <a:sym typeface="+mn-ea"/>
                </a:rPr>
                <a:t>暮</a:t>
              </a:r>
              <a:r>
                <a:rPr lang="zh-CN" altLang="en-US" sz="2800" smtClean="0">
                  <a:solidFill>
                    <a:schemeClr val="bg2">
                      <a:alpha val="80000"/>
                    </a:schemeClr>
                  </a:solidFill>
                  <a:latin typeface="黑体" panose="02010609060101010101" charset="-122"/>
                  <a:ea typeface="黑体" panose="02010609060101010101" charset="-122"/>
                  <a:sym typeface="+mn-ea"/>
                </a:rPr>
                <a:t>年</a:t>
              </a:r>
              <a:r>
                <a:rPr lang="zh-CN" altLang="en-US" sz="2800" smtClean="0">
                  <a:solidFill>
                    <a:srgbClr val="FFFF00">
                      <a:alpha val="80000"/>
                    </a:srgbClr>
                  </a:solidFill>
                  <a:latin typeface="黑体" panose="02010609060101010101" charset="-122"/>
                  <a:ea typeface="黑体" panose="02010609060101010101" charset="-122"/>
                  <a:sym typeface="+mn-ea"/>
                </a:rPr>
                <a:t>   苔</a:t>
              </a:r>
              <a:r>
                <a:rPr lang="zh-CN" altLang="en-US" sz="2800" smtClean="0">
                  <a:solidFill>
                    <a:schemeClr val="bg2">
                      <a:alpha val="80000"/>
                    </a:schemeClr>
                  </a:solidFill>
                  <a:latin typeface="黑体" panose="02010609060101010101" charset="-122"/>
                  <a:ea typeface="黑体" panose="02010609060101010101" charset="-122"/>
                  <a:sym typeface="+mn-ea"/>
                </a:rPr>
                <a:t>痕</a:t>
              </a:r>
              <a:r>
                <a:rPr lang="zh-CN" altLang="en-US" sz="2800" smtClean="0">
                  <a:solidFill>
                    <a:srgbClr val="FFFF00">
                      <a:alpha val="80000"/>
                    </a:srgbClr>
                  </a:solidFill>
                  <a:latin typeface="黑体" panose="02010609060101010101" charset="-122"/>
                  <a:ea typeface="黑体" panose="02010609060101010101" charset="-122"/>
                  <a:sym typeface="+mn-ea"/>
                </a:rPr>
                <a:t>   </a:t>
              </a:r>
              <a:r>
                <a:rPr lang="zh-CN" altLang="en-US" sz="2800" smtClean="0">
                  <a:solidFill>
                    <a:schemeClr val="bg2">
                      <a:alpha val="80000"/>
                    </a:schemeClr>
                  </a:solidFill>
                  <a:latin typeface="黑体" panose="02010609060101010101" charset="-122"/>
                  <a:ea typeface="黑体" panose="02010609060101010101" charset="-122"/>
                  <a:sym typeface="+mn-ea"/>
                </a:rPr>
                <a:t>连</a:t>
              </a:r>
              <a:r>
                <a:rPr lang="zh-CN" altLang="en-US" sz="2800" smtClean="0">
                  <a:solidFill>
                    <a:srgbClr val="FFFF00">
                      <a:alpha val="80000"/>
                    </a:srgbClr>
                  </a:solidFill>
                  <a:latin typeface="黑体" panose="02010609060101010101" charset="-122"/>
                  <a:ea typeface="黑体" panose="02010609060101010101" charset="-122"/>
                  <a:sym typeface="+mn-ea"/>
                </a:rPr>
                <a:t>绵</a:t>
              </a:r>
              <a:r>
                <a:rPr lang="zh-CN" altLang="en-US" sz="2800" smtClean="0">
                  <a:solidFill>
                    <a:schemeClr val="bg2">
                      <a:alpha val="80000"/>
                    </a:schemeClr>
                  </a:solidFill>
                  <a:latin typeface="黑体" panose="02010609060101010101" charset="-122"/>
                  <a:ea typeface="黑体" panose="02010609060101010101" charset="-122"/>
                  <a:sym typeface="+mn-ea"/>
                </a:rPr>
                <a:t>不断</a:t>
              </a:r>
              <a:r>
                <a:rPr lang="zh-CN" altLang="en-US" sz="2800" smtClean="0">
                  <a:solidFill>
                    <a:srgbClr val="FFFF00">
                      <a:alpha val="80000"/>
                    </a:srgbClr>
                  </a:solidFill>
                  <a:latin typeface="黑体" panose="02010609060101010101" charset="-122"/>
                  <a:ea typeface="黑体" panose="02010609060101010101" charset="-122"/>
                  <a:sym typeface="+mn-ea"/>
                </a:rPr>
                <a:t>  </a:t>
              </a:r>
              <a:r>
                <a:rPr lang="zh-CN" altLang="en-US" sz="2800" smtClean="0">
                  <a:solidFill>
                    <a:schemeClr val="bg2">
                      <a:alpha val="80000"/>
                    </a:schemeClr>
                  </a:solidFill>
                  <a:latin typeface="黑体" panose="02010609060101010101" charset="-122"/>
                  <a:ea typeface="黑体" panose="02010609060101010101" charset="-122"/>
                  <a:sym typeface="+mn-ea"/>
                </a:rPr>
                <a:t>张目</a:t>
              </a:r>
              <a:r>
                <a:rPr lang="zh-CN" altLang="en-US" sz="2800" smtClean="0">
                  <a:solidFill>
                    <a:srgbClr val="FFFF00">
                      <a:alpha val="80000"/>
                    </a:srgbClr>
                  </a:solidFill>
                  <a:latin typeface="黑体" panose="02010609060101010101" charset="-122"/>
                  <a:ea typeface="黑体" panose="02010609060101010101" charset="-122"/>
                  <a:sym typeface="+mn-ea"/>
                </a:rPr>
                <a:t>结</a:t>
              </a:r>
              <a:r>
                <a:rPr lang="zh-CN" altLang="en-US" sz="2800" smtClean="0">
                  <a:solidFill>
                    <a:schemeClr val="bg2">
                      <a:alpha val="80000"/>
                    </a:schemeClr>
                  </a:solidFill>
                  <a:latin typeface="黑体" panose="02010609060101010101" charset="-122"/>
                  <a:ea typeface="黑体" panose="02010609060101010101" charset="-122"/>
                  <a:sym typeface="+mn-ea"/>
                </a:rPr>
                <a:t>舌</a:t>
              </a:r>
              <a:r>
                <a:rPr lang="zh-CN" altLang="en-US" sz="2800" smtClean="0">
                  <a:solidFill>
                    <a:srgbClr val="FFFF00">
                      <a:alpha val="80000"/>
                    </a:srgbClr>
                  </a:solidFill>
                  <a:latin typeface="黑体" panose="02010609060101010101" charset="-122"/>
                  <a:ea typeface="黑体" panose="02010609060101010101" charset="-122"/>
                  <a:sym typeface="+mn-ea"/>
                </a:rPr>
                <a:t>    吆</a:t>
              </a:r>
              <a:r>
                <a:rPr lang="zh-CN" altLang="en-US" sz="2800" smtClean="0">
                  <a:solidFill>
                    <a:schemeClr val="bg2">
                      <a:alpha val="80000"/>
                    </a:schemeClr>
                  </a:solidFill>
                  <a:latin typeface="黑体" panose="02010609060101010101" charset="-122"/>
                  <a:ea typeface="黑体" panose="02010609060101010101" charset="-122"/>
                  <a:sym typeface="+mn-ea"/>
                </a:rPr>
                <a:t>喝</a:t>
              </a:r>
              <a:endParaRPr lang="zh-CN" altLang="en-US" sz="2800" smtClean="0">
                <a:solidFill>
                  <a:schemeClr val="bg2">
                    <a:alpha val="80000"/>
                  </a:schemeClr>
                </a:solidFill>
                <a:latin typeface="黑体" panose="02010609060101010101" charset="-122"/>
                <a:ea typeface="黑体" panose="02010609060101010101" charset="-122"/>
                <a:sym typeface="+mn-ea"/>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828104" y="928605"/>
            <a:ext cx="184731" cy="74866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5" name="文本框 4"/>
          <p:cNvSpPr txBox="1"/>
          <p:nvPr/>
        </p:nvSpPr>
        <p:spPr>
          <a:xfrm>
            <a:off x="875030" y="870585"/>
            <a:ext cx="10259695" cy="5262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914400">
              <a:lnSpc>
                <a:spcPct val="150000"/>
              </a:lnSpc>
            </a:pPr>
            <a:r>
              <a:rPr lang="en-US" altLang="zh-CN"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rPr>
              <a:t>                  </a:t>
            </a:r>
            <a:r>
              <a:rPr lang="zh-CN" altLang="en-US"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rPr>
              <a:t>通读全文，划分层次。</a:t>
            </a:r>
            <a:r>
              <a:rPr lang="en-US" altLang="zh-CN"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rPr>
              <a:t>    </a:t>
            </a:r>
            <a:endParaRPr lang="en-US" altLang="zh-CN"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endParaRPr>
          </a:p>
          <a:p>
            <a:pPr algn="l" defTabSz="914400">
              <a:lnSpc>
                <a:spcPct val="150000"/>
              </a:lnSpc>
            </a:pPr>
            <a:r>
              <a:rPr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rPr>
              <a:t>    全文共有11段，大体可以分为五个部分，如何划分</a:t>
            </a:r>
            <a:r>
              <a:rPr lang="zh-CN"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rPr>
              <a:t>？各部分</a:t>
            </a:r>
            <a:r>
              <a:rPr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rPr>
              <a:t>分别讲了哪些内容？【注意：排为楷体的引用部分不单独成段。】</a:t>
            </a:r>
            <a:endParaRPr lang="zh-CN" altLang="en-US" sz="2800">
              <a:solidFill>
                <a:schemeClr val="bg2">
                  <a:alpha val="80000"/>
                </a:schemeClr>
              </a:solidFill>
              <a:latin typeface="黑体" panose="02010609060101010101" charset="-122"/>
              <a:ea typeface="黑体" panose="02010609060101010101" charset="-122"/>
              <a:sym typeface="微软雅黑" panose="020b0503020204020204" pitchFamily="34" charset="-122"/>
            </a:endParaRPr>
          </a:p>
          <a:p>
            <a:pPr algn="just" defTabSz="914400">
              <a:lnSpc>
                <a:spcPct val="150000"/>
              </a:lnSpc>
            </a:pPr>
            <a:r>
              <a:rPr lang="zh-CN" altLang="en-US" sz="2800">
                <a:solidFill>
                  <a:schemeClr val="bg2">
                    <a:alpha val="80000"/>
                  </a:schemeClr>
                </a:solidFill>
                <a:latin typeface="黑体" panose="02010609060101010101" charset="-122"/>
                <a:ea typeface="黑体" panose="02010609060101010101" charset="-122"/>
                <a:sym typeface="微软雅黑" panose="020b0503020204020204" pitchFamily="34" charset="-122"/>
              </a:rPr>
              <a:t>    第1－2段，引出</a:t>
            </a:r>
            <a:r>
              <a:rPr lang="zh-CN" altLang="en-US" sz="2800">
                <a:solidFill>
                  <a:schemeClr val="bg2"/>
                </a:solidFill>
                <a:sym typeface="+mn-ea"/>
              </a:rPr>
              <a:t>“</a:t>
            </a:r>
            <a:r>
              <a:rPr lang="zh-CN" altLang="en-US" sz="2800">
                <a:solidFill>
                  <a:schemeClr val="bg2">
                    <a:alpha val="80000"/>
                  </a:schemeClr>
                </a:solidFill>
                <a:latin typeface="黑体" panose="02010609060101010101" charset="-122"/>
                <a:ea typeface="黑体" panose="02010609060101010101" charset="-122"/>
                <a:sym typeface="微软雅黑" panose="020b0503020204020204" pitchFamily="34" charset="-122"/>
              </a:rPr>
              <a:t>我想念昆明的雨</a:t>
            </a:r>
            <a:r>
              <a:rPr lang="zh-CN" altLang="en-US" sz="2800">
                <a:solidFill>
                  <a:schemeClr val="bg2"/>
                </a:solidFill>
                <a:sym typeface="+mn-ea"/>
              </a:rPr>
              <a:t>”</a:t>
            </a:r>
            <a:r>
              <a:rPr lang="zh-CN" altLang="en-US" sz="2800">
                <a:solidFill>
                  <a:schemeClr val="bg2">
                    <a:alpha val="80000"/>
                  </a:schemeClr>
                </a:solidFill>
                <a:latin typeface="黑体" panose="02010609060101010101" charset="-122"/>
                <a:ea typeface="黑体" panose="02010609060101010101" charset="-122"/>
                <a:sym typeface="微软雅黑" panose="020b0503020204020204" pitchFamily="34" charset="-122"/>
              </a:rPr>
              <a:t>的话题。</a:t>
            </a:r>
            <a:endParaRPr sz="2800" smtClean="0">
              <a:solidFill>
                <a:srgbClr val="FFFF00">
                  <a:alpha val="80000"/>
                </a:srgbClr>
              </a:solidFill>
              <a:latin typeface="黑体" panose="02010609060101010101" charset="-122"/>
              <a:ea typeface="黑体" panose="02010609060101010101" charset="-122"/>
              <a:sym typeface="微软雅黑" panose="020b0503020204020204" pitchFamily="34" charset="-122"/>
            </a:endParaRPr>
          </a:p>
          <a:p>
            <a:pPr algn="just" defTabSz="914400">
              <a:lnSpc>
                <a:spcPct val="150000"/>
              </a:lnSpc>
            </a:pPr>
            <a:r>
              <a:rPr lang="zh-CN" altLang="en-US" sz="2800">
                <a:solidFill>
                  <a:schemeClr val="bg2">
                    <a:alpha val="80000"/>
                  </a:schemeClr>
                </a:solidFill>
                <a:latin typeface="黑体" panose="02010609060101010101" charset="-122"/>
                <a:ea typeface="黑体" panose="02010609060101010101" charset="-122"/>
              </a:rPr>
              <a:t>    第3－5段，写昆明的雨和雨季。</a:t>
            </a:r>
            <a:endParaRPr lang="zh-CN" altLang="en-US" sz="2800">
              <a:solidFill>
                <a:schemeClr val="bg2">
                  <a:alpha val="80000"/>
                </a:schemeClr>
              </a:solidFill>
              <a:latin typeface="黑体" panose="02010609060101010101" charset="-122"/>
              <a:ea typeface="黑体" panose="02010609060101010101" charset="-122"/>
            </a:endParaRPr>
          </a:p>
          <a:p>
            <a:pPr algn="just" defTabSz="914400">
              <a:lnSpc>
                <a:spcPct val="150000"/>
              </a:lnSpc>
            </a:pPr>
            <a:r>
              <a:rPr lang="zh-CN" altLang="en-US" sz="2800">
                <a:solidFill>
                  <a:schemeClr val="bg2">
                    <a:alpha val="80000"/>
                  </a:schemeClr>
                </a:solidFill>
                <a:latin typeface="黑体" panose="02010609060101010101" charset="-122"/>
                <a:ea typeface="黑体" panose="02010609060101010101" charset="-122"/>
              </a:rPr>
              <a:t>    第6－8段，写昆明雨季中一些有代表性的景、物、人。</a:t>
            </a:r>
            <a:endParaRPr lang="zh-CN" altLang="en-US" sz="2800">
              <a:solidFill>
                <a:schemeClr val="bg2">
                  <a:alpha val="80000"/>
                </a:schemeClr>
              </a:solidFill>
              <a:latin typeface="黑体" panose="02010609060101010101" charset="-122"/>
              <a:ea typeface="黑体" panose="02010609060101010101" charset="-122"/>
            </a:endParaRPr>
          </a:p>
          <a:p>
            <a:pPr algn="just" defTabSz="914400">
              <a:lnSpc>
                <a:spcPct val="150000"/>
              </a:lnSpc>
            </a:pPr>
            <a:r>
              <a:rPr lang="zh-CN" altLang="en-US" sz="2800">
                <a:solidFill>
                  <a:schemeClr val="bg2">
                    <a:alpha val="80000"/>
                  </a:schemeClr>
                </a:solidFill>
                <a:latin typeface="黑体" panose="02010609060101010101" charset="-122"/>
                <a:ea typeface="黑体" panose="02010609060101010101" charset="-122"/>
              </a:rPr>
              <a:t>    第9－10段，写</a:t>
            </a:r>
            <a:r>
              <a:rPr lang="zh-CN" altLang="en-US" sz="2800">
                <a:solidFill>
                  <a:schemeClr val="bg2"/>
                </a:solidFill>
                <a:sym typeface="+mn-ea"/>
              </a:rPr>
              <a:t>“</a:t>
            </a:r>
            <a:r>
              <a:rPr lang="zh-CN" altLang="en-US" sz="2800">
                <a:solidFill>
                  <a:schemeClr val="bg2">
                    <a:alpha val="80000"/>
                  </a:schemeClr>
                </a:solidFill>
                <a:latin typeface="黑体" panose="02010609060101010101" charset="-122"/>
                <a:ea typeface="黑体" panose="02010609060101010101" charset="-122"/>
              </a:rPr>
              <a:t>我</a:t>
            </a:r>
            <a:r>
              <a:rPr lang="zh-CN" altLang="en-US" sz="2800">
                <a:solidFill>
                  <a:schemeClr val="bg2"/>
                </a:solidFill>
                <a:sym typeface="+mn-ea"/>
              </a:rPr>
              <a:t>”</a:t>
            </a:r>
            <a:r>
              <a:rPr lang="zh-CN" altLang="en-US" sz="2800">
                <a:solidFill>
                  <a:schemeClr val="bg2">
                    <a:alpha val="80000"/>
                  </a:schemeClr>
                </a:solidFill>
                <a:latin typeface="黑体" panose="02010609060101010101" charset="-122"/>
                <a:ea typeface="黑体" panose="02010609060101010101" charset="-122"/>
              </a:rPr>
              <a:t>在雨中的生活经历，引发乡愁与诗情。</a:t>
            </a:r>
            <a:endParaRPr lang="zh-CN" altLang="en-US" sz="2800">
              <a:solidFill>
                <a:schemeClr val="bg2">
                  <a:alpha val="80000"/>
                </a:schemeClr>
              </a:solidFill>
              <a:latin typeface="黑体" panose="02010609060101010101" charset="-122"/>
              <a:ea typeface="黑体" panose="02010609060101010101" charset="-122"/>
            </a:endParaRPr>
          </a:p>
          <a:p>
            <a:pPr algn="just" defTabSz="914400">
              <a:lnSpc>
                <a:spcPct val="150000"/>
              </a:lnSpc>
            </a:pPr>
            <a:r>
              <a:rPr lang="zh-CN" altLang="en-US" sz="2800">
                <a:solidFill>
                  <a:schemeClr val="bg2">
                    <a:alpha val="80000"/>
                  </a:schemeClr>
                </a:solidFill>
                <a:latin typeface="黑体" panose="02010609060101010101" charset="-122"/>
                <a:ea typeface="黑体" panose="02010609060101010101" charset="-122"/>
              </a:rPr>
              <a:t>    第11段，点题，总结与照应上文。</a:t>
            </a:r>
            <a:endParaRPr lang="zh-CN" altLang="en-US" sz="2800">
              <a:solidFill>
                <a:schemeClr val="bg2">
                  <a:alpha val="80000"/>
                </a:schemeClr>
              </a:solidFill>
              <a:latin typeface="黑体" panose="02010609060101010101" charset="-122"/>
              <a:ea typeface="黑体" panose="02010609060101010101"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828104" y="928605"/>
            <a:ext cx="184731" cy="74866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5" name="文本框 4"/>
          <p:cNvSpPr txBox="1"/>
          <p:nvPr/>
        </p:nvSpPr>
        <p:spPr>
          <a:xfrm>
            <a:off x="875030" y="1031875"/>
            <a:ext cx="10554970" cy="2676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914400">
              <a:lnSpc>
                <a:spcPct val="150000"/>
              </a:lnSpc>
            </a:pPr>
            <a:r>
              <a:rPr lang="en-US" altLang="zh-CN" sz="2800">
                <a:solidFill>
                  <a:srgbClr val="FFFF00">
                    <a:alpha val="80000"/>
                  </a:srgbClr>
                </a:solidFill>
                <a:latin typeface="黑体" panose="02010609060101010101" charset="-122"/>
                <a:ea typeface="黑体" panose="02010609060101010101" charset="-122"/>
                <a:sym typeface="微软雅黑" panose="020b0503020204020204" pitchFamily="34" charset="-122"/>
              </a:rPr>
              <a:t> </a:t>
            </a:r>
            <a:r>
              <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rPr>
              <a:t>                 再读全文，整体感知。</a:t>
            </a:r>
            <a:endPar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endParaRPr>
          </a:p>
          <a:p>
            <a:pPr algn="l" defTabSz="914400">
              <a:lnSpc>
                <a:spcPct val="150000"/>
              </a:lnSpc>
            </a:pPr>
            <a:r>
              <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rPr>
              <a:t>    这篇散文的</a:t>
            </a:r>
            <a:r>
              <a:rPr lang="zh-CN" altLang="en-US" sz="2800">
                <a:solidFill>
                  <a:srgbClr val="FFFF00">
                    <a:alpha val="80000"/>
                  </a:srgbClr>
                </a:solidFill>
                <a:latin typeface="华文楷体" panose="02010600040101010101" charset="-122"/>
                <a:ea typeface="华文楷体" panose="02010600040101010101" charset="-122"/>
                <a:cs typeface="华文楷体" panose="02010600040101010101" charset="-122"/>
                <a:sym typeface="微软雅黑" panose="020b0503020204020204" pitchFamily="34" charset="-122"/>
              </a:rPr>
              <a:t>“</a:t>
            </a:r>
            <a:r>
              <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rPr>
              <a:t>形散</a:t>
            </a:r>
            <a:r>
              <a:rPr lang="zh-CN" altLang="en-US" sz="2800">
                <a:solidFill>
                  <a:srgbClr val="FFFF00">
                    <a:alpha val="80000"/>
                  </a:srgbClr>
                </a:solidFill>
                <a:latin typeface="华文楷体" panose="02010600040101010101" charset="-122"/>
                <a:ea typeface="华文楷体" panose="02010600040101010101" charset="-122"/>
                <a:cs typeface="华文楷体" panose="02010600040101010101" charset="-122"/>
                <a:sym typeface="微软雅黑" panose="020b0503020204020204" pitchFamily="34" charset="-122"/>
              </a:rPr>
              <a:t>”</a:t>
            </a:r>
            <a:r>
              <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rPr>
              <a:t>表现在内容上是</a:t>
            </a:r>
            <a:r>
              <a:rPr lang="zh-CN" altLang="en-US" sz="2800">
                <a:solidFill>
                  <a:srgbClr val="FFFF00">
                    <a:alpha val="80000"/>
                  </a:srgbClr>
                </a:solidFill>
                <a:latin typeface="华文楷体" panose="02010600040101010101" charset="-122"/>
                <a:ea typeface="华文楷体" panose="02010600040101010101" charset="-122"/>
                <a:cs typeface="华文楷体" panose="02010600040101010101" charset="-122"/>
                <a:sym typeface="微软雅黑" panose="020b0503020204020204" pitchFamily="34" charset="-122"/>
              </a:rPr>
              <a:t>“</a:t>
            </a:r>
            <a:r>
              <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rPr>
              <a:t>散点的回忆</a:t>
            </a:r>
            <a:r>
              <a:rPr lang="zh-CN" altLang="en-US" sz="2800">
                <a:solidFill>
                  <a:srgbClr val="FFFF00">
                    <a:alpha val="80000"/>
                  </a:srgbClr>
                </a:solidFill>
                <a:latin typeface="华文楷体" panose="02010600040101010101" charset="-122"/>
                <a:ea typeface="华文楷体" panose="02010600040101010101" charset="-122"/>
                <a:cs typeface="华文楷体" panose="02010600040101010101" charset="-122"/>
                <a:sym typeface="微软雅黑" panose="020b0503020204020204" pitchFamily="34" charset="-122"/>
              </a:rPr>
              <a:t>”</a:t>
            </a:r>
            <a:r>
              <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rPr>
              <a:t>，思考作者回忆了哪些内容？</a:t>
            </a:r>
            <a:endPar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endParaRPr>
          </a:p>
          <a:p>
            <a:pPr algn="just" defTabSz="914400">
              <a:lnSpc>
                <a:spcPct val="150000"/>
              </a:lnSpc>
            </a:pPr>
            <a:r>
              <a:rPr lang="zh-CN" altLang="en-US" sz="2800">
                <a:solidFill>
                  <a:schemeClr val="bg2">
                    <a:alpha val="80000"/>
                  </a:schemeClr>
                </a:solidFill>
                <a:latin typeface="黑体" panose="02010609060101010101" charset="-122"/>
                <a:ea typeface="黑体" panose="02010609060101010101" charset="-122"/>
                <a:sym typeface="微软雅黑" panose="020b0503020204020204" pitchFamily="34" charset="-122"/>
              </a:rPr>
              <a:t>    </a:t>
            </a:r>
            <a:endParaRPr lang="zh-CN" altLang="en-US" sz="2800">
              <a:solidFill>
                <a:schemeClr val="bg2">
                  <a:alpha val="80000"/>
                </a:schemeClr>
              </a:solidFill>
              <a:latin typeface="黑体" panose="02010609060101010101" charset="-122"/>
              <a:ea typeface="黑体" panose="02010609060101010101" charset="-122"/>
              <a:sym typeface="微软雅黑" panose="020b0503020204020204" pitchFamily="34" charset="-122"/>
            </a:endParaRPr>
          </a:p>
        </p:txBody>
      </p:sp>
      <p:sp>
        <p:nvSpPr>
          <p:cNvPr id="7" name="矩形 6"/>
          <p:cNvSpPr/>
          <p:nvPr/>
        </p:nvSpPr>
        <p:spPr>
          <a:xfrm>
            <a:off x="4827905" y="928370"/>
            <a:ext cx="184785" cy="748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8" name="矩形 7"/>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矩形 8"/>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14" name="文本框 13"/>
          <p:cNvSpPr txBox="1"/>
          <p:nvPr/>
        </p:nvSpPr>
        <p:spPr>
          <a:xfrm>
            <a:off x="5471160" y="4596765"/>
            <a:ext cx="1731645"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FF00"/>
                </a:solidFill>
                <a:latin typeface="华文楷体" panose="02010600040101010101" charset="-122"/>
                <a:ea typeface="华文楷体" panose="02010600040101010101" charset="-122"/>
                <a:cs typeface="华文楷体" panose="02010600040101010101" charset="-122"/>
              </a:rPr>
              <a:t>  </a:t>
            </a:r>
            <a:endParaRPr lang="zh-CN" altLang="en-US" sz="2800" smtClean="0">
              <a:solidFill>
                <a:srgbClr val="FFFF00">
                  <a:alpha val="80000"/>
                </a:srgbClr>
              </a:solidFill>
              <a:latin typeface="黑体" panose="02010609060101010101" charset="-122"/>
              <a:ea typeface="黑体" panose="02010609060101010101" charset="-122"/>
            </a:endParaRPr>
          </a:p>
          <a:p>
            <a:endParaRPr lang="zh-CN" altLang="en-US" sz="2800" smtClean="0">
              <a:solidFill>
                <a:srgbClr val="FFFF00">
                  <a:alpha val="80000"/>
                </a:srgbClr>
              </a:solidFill>
              <a:latin typeface="黑体" panose="02010609060101010101" charset="-122"/>
              <a:ea typeface="黑体" panose="02010609060101010101" charset="-122"/>
              <a:cs typeface="华文楷体" panose="02010600040101010101" charset="-122"/>
            </a:endParaRPr>
          </a:p>
        </p:txBody>
      </p:sp>
      <p:sp>
        <p:nvSpPr>
          <p:cNvPr id="17" name="文本框 16"/>
          <p:cNvSpPr txBox="1"/>
          <p:nvPr/>
        </p:nvSpPr>
        <p:spPr>
          <a:xfrm>
            <a:off x="7456170" y="2381250"/>
            <a:ext cx="3972560" cy="3538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sz="2800" smtClean="0">
              <a:solidFill>
                <a:schemeClr val="bg2">
                  <a:alpha val="80000"/>
                </a:schemeClr>
              </a:solidFill>
              <a:latin typeface="黑体" panose="02010609060101010101" charset="-122"/>
              <a:ea typeface="黑体" panose="02010609060101010101" charset="-122"/>
            </a:endParaRPr>
          </a:p>
          <a:p>
            <a:pPr algn="l"/>
            <a:endParaRPr lang="zh-CN" altLang="en-US" sz="2800" smtClean="0">
              <a:solidFill>
                <a:schemeClr val="bg2">
                  <a:alpha val="80000"/>
                </a:schemeClr>
              </a:solidFill>
              <a:latin typeface="黑体" panose="02010609060101010101" charset="-122"/>
              <a:ea typeface="黑体" panose="02010609060101010101" charset="-122"/>
            </a:endParaRPr>
          </a:p>
          <a:p>
            <a:pPr algn="l"/>
            <a:endParaRPr lang="zh-CN" altLang="en-US" sz="2800" smtClean="0">
              <a:solidFill>
                <a:schemeClr val="bg2">
                  <a:alpha val="80000"/>
                </a:schemeClr>
              </a:solidFill>
              <a:latin typeface="黑体" panose="02010609060101010101" charset="-122"/>
              <a:ea typeface="黑体" panose="02010609060101010101" charset="-122"/>
            </a:endParaRPr>
          </a:p>
          <a:p>
            <a:pPr algn="l"/>
            <a:endParaRPr lang="zh-CN" altLang="en-US" sz="2800" smtClean="0">
              <a:solidFill>
                <a:schemeClr val="bg2">
                  <a:alpha val="80000"/>
                </a:schemeClr>
              </a:solidFill>
              <a:latin typeface="黑体" panose="02010609060101010101" charset="-122"/>
              <a:ea typeface="黑体" panose="02010609060101010101" charset="-122"/>
            </a:endParaRPr>
          </a:p>
          <a:p>
            <a:pPr algn="l"/>
            <a:r>
              <a:rPr lang="zh-CN" altLang="en-US" sz="2800" smtClean="0">
                <a:solidFill>
                  <a:schemeClr val="bg2">
                    <a:alpha val="80000"/>
                  </a:schemeClr>
                </a:solidFill>
                <a:latin typeface="黑体" panose="02010609060101010101" charset="-122"/>
                <a:ea typeface="黑体" panose="02010609060101010101" charset="-122"/>
                <a:sym typeface="+mn-ea"/>
              </a:rPr>
              <a:t>民俗风情（挂仙人掌）</a:t>
            </a:r>
            <a:endParaRPr lang="zh-CN" altLang="en-US" sz="2800" smtClean="0">
              <a:solidFill>
                <a:schemeClr val="bg2">
                  <a:alpha val="80000"/>
                </a:schemeClr>
              </a:solidFill>
              <a:latin typeface="黑体" panose="02010609060101010101" charset="-122"/>
              <a:ea typeface="黑体" panose="02010609060101010101" charset="-122"/>
            </a:endParaRPr>
          </a:p>
          <a:p>
            <a:pPr algn="l"/>
            <a:r>
              <a:rPr lang="zh-CN" altLang="en-US" sz="2800" smtClean="0">
                <a:solidFill>
                  <a:schemeClr val="bg2">
                    <a:alpha val="80000"/>
                  </a:schemeClr>
                </a:solidFill>
                <a:latin typeface="黑体" panose="02010609060101010101" charset="-122"/>
                <a:ea typeface="黑体" panose="02010609060101010101" charset="-122"/>
                <a:sym typeface="+mn-ea"/>
              </a:rPr>
              <a:t>苗族卖杨梅女孩</a:t>
            </a:r>
            <a:endParaRPr lang="zh-CN" altLang="en-US" sz="2800" smtClean="0">
              <a:solidFill>
                <a:schemeClr val="bg2">
                  <a:alpha val="80000"/>
                </a:schemeClr>
              </a:solidFill>
              <a:latin typeface="黑体" panose="02010609060101010101" charset="-122"/>
              <a:ea typeface="黑体" panose="02010609060101010101" charset="-122"/>
            </a:endParaRPr>
          </a:p>
          <a:p>
            <a:pPr algn="l"/>
            <a:r>
              <a:rPr lang="zh-CN" altLang="en-US" sz="2800" smtClean="0">
                <a:solidFill>
                  <a:schemeClr val="bg2">
                    <a:alpha val="80000"/>
                  </a:schemeClr>
                </a:solidFill>
                <a:latin typeface="黑体" panose="02010609060101010101" charset="-122"/>
                <a:ea typeface="黑体" panose="02010609060101010101" charset="-122"/>
                <a:sym typeface="+mn-ea"/>
              </a:rPr>
              <a:t>房东送花……</a:t>
            </a:r>
            <a:endParaRPr lang="zh-CN" altLang="en-US" sz="2800" smtClean="0">
              <a:solidFill>
                <a:schemeClr val="bg2">
                  <a:alpha val="80000"/>
                </a:schemeClr>
              </a:solidFill>
              <a:latin typeface="黑体" panose="02010609060101010101" charset="-122"/>
              <a:ea typeface="黑体" panose="02010609060101010101" charset="-122"/>
            </a:endParaRPr>
          </a:p>
          <a:p>
            <a:pPr algn="l"/>
            <a:endParaRPr lang="zh-CN" altLang="en-US" sz="2800">
              <a:solidFill>
                <a:schemeClr val="bg2"/>
              </a:solidFill>
              <a:latin typeface="黑体" panose="02010609060101010101" charset="-122"/>
              <a:cs typeface="黑体" panose="02010609060101010101" charset="-122"/>
            </a:endParaRPr>
          </a:p>
        </p:txBody>
      </p:sp>
      <p:sp>
        <p:nvSpPr>
          <p:cNvPr id="18" name="文本框 17"/>
          <p:cNvSpPr txBox="1"/>
          <p:nvPr/>
        </p:nvSpPr>
        <p:spPr>
          <a:xfrm>
            <a:off x="8134350" y="2901950"/>
            <a:ext cx="3098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a:p>
        </p:txBody>
      </p:sp>
      <p:sp>
        <p:nvSpPr>
          <p:cNvPr id="21" name="文本框 20"/>
          <p:cNvSpPr txBox="1"/>
          <p:nvPr/>
        </p:nvSpPr>
        <p:spPr>
          <a:xfrm>
            <a:off x="8578850" y="3140075"/>
            <a:ext cx="30988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smtClean="0">
              <a:solidFill>
                <a:schemeClr val="bg2">
                  <a:alpha val="80000"/>
                </a:schemeClr>
              </a:solidFill>
              <a:latin typeface="黑体" panose="02010609060101010101" charset="-122"/>
              <a:ea typeface="黑体" panose="02010609060101010101" charset="-122"/>
            </a:endParaRPr>
          </a:p>
          <a:p>
            <a:endParaRPr lang="zh-CN" altLang="en-US"/>
          </a:p>
        </p:txBody>
      </p:sp>
      <p:sp>
        <p:nvSpPr>
          <p:cNvPr id="6" name="云形 5"/>
          <p:cNvSpPr/>
          <p:nvPr/>
        </p:nvSpPr>
        <p:spPr>
          <a:xfrm>
            <a:off x="4549140" y="2328545"/>
            <a:ext cx="3204845" cy="970915"/>
          </a:xfrm>
          <a:prstGeom prst="cloud">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文本框 9"/>
          <p:cNvSpPr txBox="1"/>
          <p:nvPr/>
        </p:nvSpPr>
        <p:spPr>
          <a:xfrm>
            <a:off x="5012690" y="2553335"/>
            <a:ext cx="280162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schemeClr val="bg2">
                    <a:alpha val="80000"/>
                  </a:schemeClr>
                </a:solidFill>
                <a:latin typeface="黑体" panose="02010609060101010101" charset="-122"/>
                <a:ea typeface="黑体" panose="02010609060101010101" charset="-122"/>
                <a:sym typeface="+mn-ea"/>
              </a:rPr>
              <a:t>赠友人的画</a:t>
            </a:r>
            <a:endParaRPr lang="zh-CN" altLang="en-US" sz="2800"/>
          </a:p>
        </p:txBody>
      </p:sp>
      <p:sp>
        <p:nvSpPr>
          <p:cNvPr id="12" name="椭圆形标注 11"/>
          <p:cNvSpPr/>
          <p:nvPr/>
        </p:nvSpPr>
        <p:spPr>
          <a:xfrm flipV="1">
            <a:off x="7357110" y="3300095"/>
            <a:ext cx="3642360" cy="2673985"/>
          </a:xfrm>
          <a:prstGeom prst="wedgeEllipseCallout">
            <a:avLst>
              <a:gd name="adj1" fmla="val -33577"/>
              <a:gd name="adj2" fmla="val 53015"/>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椭圆形标注 12"/>
          <p:cNvSpPr/>
          <p:nvPr/>
        </p:nvSpPr>
        <p:spPr>
          <a:xfrm>
            <a:off x="4138930" y="4086225"/>
            <a:ext cx="1427480" cy="1022350"/>
          </a:xfrm>
          <a:prstGeom prst="wedgeEllipseCallout">
            <a:avLst>
              <a:gd name="adj1" fmla="val 25133"/>
              <a:gd name="adj2" fmla="val -84596"/>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文本框 15"/>
          <p:cNvSpPr txBox="1"/>
          <p:nvPr/>
        </p:nvSpPr>
        <p:spPr>
          <a:xfrm>
            <a:off x="3148965" y="3544570"/>
            <a:ext cx="12496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mtClean="0">
                <a:solidFill>
                  <a:schemeClr val="bg2">
                    <a:alpha val="80000"/>
                  </a:schemeClr>
                </a:solidFill>
                <a:latin typeface="黑体" panose="02010609060101010101" charset="-122"/>
                <a:ea typeface="黑体" panose="02010609060101010101" charset="-122"/>
                <a:sym typeface="+mn-ea"/>
              </a:rPr>
              <a:t>仙人掌</a:t>
            </a:r>
            <a:endParaRPr lang="zh-CN" altLang="en-US" sz="2800"/>
          </a:p>
        </p:txBody>
      </p:sp>
      <p:sp>
        <p:nvSpPr>
          <p:cNvPr id="19" name="椭圆形标注 18"/>
          <p:cNvSpPr/>
          <p:nvPr/>
        </p:nvSpPr>
        <p:spPr>
          <a:xfrm flipV="1">
            <a:off x="3074035" y="3274695"/>
            <a:ext cx="1398905" cy="1061720"/>
          </a:xfrm>
          <a:prstGeom prst="wedgeEllipseCallout">
            <a:avLst>
              <a:gd name="adj1" fmla="val 22721"/>
              <a:gd name="adj2" fmla="val 61429"/>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nvSpPr>
        <p:spPr>
          <a:xfrm>
            <a:off x="4472940" y="4336415"/>
            <a:ext cx="8940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mtClean="0">
                <a:solidFill>
                  <a:schemeClr val="bg2">
                    <a:alpha val="80000"/>
                  </a:schemeClr>
                </a:solidFill>
                <a:latin typeface="黑体" panose="02010609060101010101" charset="-122"/>
                <a:ea typeface="黑体" panose="02010609060101010101" charset="-122"/>
                <a:sym typeface="+mn-ea"/>
              </a:rPr>
              <a:t>菌子</a:t>
            </a:r>
            <a:endParaRPr lang="zh-CN" altLang="en-US" sz="2800"/>
          </a:p>
        </p:txBody>
      </p:sp>
      <p:sp>
        <p:nvSpPr>
          <p:cNvPr id="22" name="椭圆形标注 21"/>
          <p:cNvSpPr/>
          <p:nvPr/>
        </p:nvSpPr>
        <p:spPr>
          <a:xfrm>
            <a:off x="5864225" y="4086225"/>
            <a:ext cx="1427480" cy="1022350"/>
          </a:xfrm>
          <a:prstGeom prst="wedgeEllipseCallout">
            <a:avLst>
              <a:gd name="adj1" fmla="val 7845"/>
              <a:gd name="adj2" fmla="val -65255"/>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3" name="文本框 22"/>
          <p:cNvSpPr txBox="1"/>
          <p:nvPr/>
        </p:nvSpPr>
        <p:spPr>
          <a:xfrm>
            <a:off x="5953125" y="4336415"/>
            <a:ext cx="12496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mtClean="0">
                <a:solidFill>
                  <a:schemeClr val="bg2">
                    <a:alpha val="80000"/>
                  </a:schemeClr>
                </a:solidFill>
                <a:latin typeface="黑体" panose="02010609060101010101" charset="-122"/>
                <a:ea typeface="黑体" panose="02010609060101010101" charset="-122"/>
                <a:sym typeface="+mn-ea"/>
              </a:rPr>
              <a:t>缅桂花</a:t>
            </a:r>
            <a:endParaRPr lang="zh-CN" altLang="en-US" sz="28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828104" y="928605"/>
            <a:ext cx="184731" cy="74866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5" name="文本框 4"/>
          <p:cNvSpPr txBox="1"/>
          <p:nvPr/>
        </p:nvSpPr>
        <p:spPr>
          <a:xfrm>
            <a:off x="875030" y="1321435"/>
            <a:ext cx="10553700" cy="2030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altLang="zh-CN" sz="2800" smtClean="0">
                <a:solidFill>
                  <a:srgbClr val="FFFF00">
                    <a:alpha val="80000"/>
                  </a:srgbClr>
                </a:solidFill>
                <a:latin typeface="黑体" panose="02010609060101010101" charset="-122"/>
                <a:ea typeface="黑体" panose="02010609060101010101" charset="-122"/>
              </a:rPr>
              <a:t>                </a:t>
            </a:r>
            <a:r>
              <a:rPr lang="zh-CN" altLang="en-US" sz="2800">
                <a:solidFill>
                  <a:srgbClr val="FFFF00">
                    <a:alpha val="80000"/>
                  </a:srgbClr>
                </a:solidFill>
                <a:latin typeface="黑体" panose="02010609060101010101" charset="-122"/>
                <a:ea typeface="黑体" panose="02010609060101010101" charset="-122"/>
                <a:sym typeface="微软雅黑" panose="020b0503020204020204" pitchFamily="34" charset="-122"/>
              </a:rPr>
              <a:t>再读全文，整体把握</a:t>
            </a:r>
            <a:r>
              <a:rPr lang="zh-CN" altLang="en-US" sz="2800" smtClean="0">
                <a:solidFill>
                  <a:srgbClr val="FFFF00">
                    <a:alpha val="80000"/>
                  </a:srgbClr>
                </a:solidFill>
                <a:latin typeface="黑体" panose="02010609060101010101" charset="-122"/>
                <a:ea typeface="黑体" panose="02010609060101010101" charset="-122"/>
              </a:rPr>
              <a:t>。</a:t>
            </a:r>
            <a:endParaRPr lang="zh-CN" altLang="en-US" sz="2800" smtClean="0">
              <a:solidFill>
                <a:srgbClr val="FFFF00">
                  <a:alpha val="80000"/>
                </a:srgbClr>
              </a:solidFill>
              <a:latin typeface="黑体" panose="02010609060101010101" charset="-122"/>
              <a:ea typeface="黑体" panose="02010609060101010101" charset="-122"/>
            </a:endParaRPr>
          </a:p>
          <a:p>
            <a:pPr algn="l">
              <a:lnSpc>
                <a:spcPct val="150000"/>
              </a:lnSpc>
            </a:pPr>
            <a:r>
              <a:rPr lang="zh-CN" altLang="en-US" sz="2800" smtClean="0">
                <a:solidFill>
                  <a:srgbClr val="FFFF00">
                    <a:alpha val="80000"/>
                  </a:srgbClr>
                </a:solidFill>
                <a:latin typeface="黑体" panose="02010609060101010101" charset="-122"/>
                <a:ea typeface="黑体" panose="02010609060101010101" charset="-122"/>
              </a:rPr>
              <a:t>    对这些散点回忆的描写采用了</a:t>
            </a:r>
            <a:r>
              <a:rPr lang="zh-CN" altLang="en-US" sz="2800" smtClean="0">
                <a:solidFill>
                  <a:srgbClr val="FFFF00">
                    <a:alpha val="80000"/>
                  </a:srgbClr>
                </a:solidFill>
                <a:latin typeface="黑体" panose="02010609060101010101" charset="-122"/>
                <a:ea typeface="黑体" panose="02010609060101010101" charset="-122"/>
                <a:sym typeface="+mn-ea"/>
              </a:rPr>
              <a:t>哪些</a:t>
            </a:r>
            <a:r>
              <a:rPr lang="zh-CN" altLang="en-US" sz="2800" smtClean="0">
                <a:solidFill>
                  <a:srgbClr val="FFFF00">
                    <a:alpha val="80000"/>
                  </a:srgbClr>
                </a:solidFill>
                <a:latin typeface="黑体" panose="02010609060101010101" charset="-122"/>
                <a:ea typeface="黑体" panose="02010609060101010101" charset="-122"/>
              </a:rPr>
              <a:t>灵活多样的笔法？</a:t>
            </a:r>
            <a:endParaRPr lang="zh-CN" altLang="en-US" sz="2800" smtClean="0">
              <a:solidFill>
                <a:srgbClr val="FFFF00">
                  <a:alpha val="80000"/>
                </a:srgbClr>
              </a:solidFill>
              <a:latin typeface="黑体" panose="02010609060101010101" charset="-122"/>
              <a:ea typeface="黑体" panose="02010609060101010101" charset="-122"/>
            </a:endParaRPr>
          </a:p>
          <a:p>
            <a:pPr algn="just">
              <a:lnSpc>
                <a:spcPct val="150000"/>
              </a:lnSpc>
            </a:pPr>
            <a:r>
              <a:rPr lang="zh-CN" altLang="en-US" sz="2800" smtClean="0">
                <a:solidFill>
                  <a:schemeClr val="bg2">
                    <a:alpha val="80000"/>
                  </a:schemeClr>
                </a:solidFill>
                <a:latin typeface="黑体" panose="02010609060101010101" charset="-122"/>
                <a:ea typeface="黑体" panose="02010609060101010101" charset="-122"/>
              </a:rPr>
              <a:t>                      </a:t>
            </a:r>
            <a:endParaRPr lang="zh-CN" altLang="en-US" sz="2800" smtClean="0">
              <a:solidFill>
                <a:srgbClr val="FFFF00">
                  <a:alpha val="80000"/>
                </a:srgbClr>
              </a:solidFill>
              <a:latin typeface="黑体" panose="02010609060101010101" charset="-122"/>
              <a:ea typeface="黑体" panose="02010609060101010101" charset="-122"/>
            </a:endParaRPr>
          </a:p>
        </p:txBody>
      </p:sp>
      <p:sp>
        <p:nvSpPr>
          <p:cNvPr id="6" name="文本框 5"/>
          <p:cNvSpPr txBox="1"/>
          <p:nvPr/>
        </p:nvSpPr>
        <p:spPr>
          <a:xfrm>
            <a:off x="4944745" y="2590165"/>
            <a:ext cx="1572260" cy="33229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细描</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buNone/>
            </a:pPr>
            <a:r>
              <a:rPr lang="zh-CN" altLang="en-US" sz="2800" smtClean="0">
                <a:solidFill>
                  <a:schemeClr val="bg2">
                    <a:alpha val="80000"/>
                  </a:schemeClr>
                </a:solidFill>
                <a:latin typeface="黑体" panose="02010609060101010101" charset="-122"/>
                <a:ea typeface="黑体" panose="02010609060101010101" charset="-122"/>
                <a:sym typeface="+mn-ea"/>
              </a:rPr>
              <a:t>概述</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buNone/>
            </a:pPr>
            <a:r>
              <a:rPr lang="zh-CN" altLang="en-US" sz="2800" smtClean="0">
                <a:solidFill>
                  <a:schemeClr val="bg2">
                    <a:alpha val="80000"/>
                  </a:schemeClr>
                </a:solidFill>
                <a:latin typeface="黑体" panose="02010609060101010101" charset="-122"/>
                <a:ea typeface="黑体" panose="02010609060101010101" charset="-122"/>
                <a:sym typeface="+mn-ea"/>
              </a:rPr>
              <a:t>点染</a:t>
            </a:r>
            <a:endParaRPr lang="zh-CN" altLang="en-US" sz="2800" smtClean="0">
              <a:solidFill>
                <a:schemeClr val="bg2">
                  <a:alpha val="80000"/>
                </a:schemeClr>
              </a:solidFill>
              <a:latin typeface="黑体" panose="02010609060101010101" charset="-122"/>
              <a:ea typeface="黑体" panose="02010609060101010101" charset="-122"/>
              <a:sym typeface="+mn-ea"/>
            </a:endParaRPr>
          </a:p>
          <a:p>
            <a:pPr algn="l">
              <a:lnSpc>
                <a:spcPct val="150000"/>
              </a:lnSpc>
              <a:buNone/>
            </a:pP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pPr>
            <a:endParaRPr lang="zh-CN" altLang="en-US" sz="28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828104" y="928605"/>
            <a:ext cx="184731" cy="74866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5" name="文本框 4"/>
          <p:cNvSpPr txBox="1"/>
          <p:nvPr/>
        </p:nvSpPr>
        <p:spPr>
          <a:xfrm>
            <a:off x="875030" y="1339850"/>
            <a:ext cx="10554335" cy="3538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altLang="zh-CN" sz="2800" smtClean="0">
                <a:solidFill>
                  <a:srgbClr val="FFFF00">
                    <a:alpha val="80000"/>
                  </a:srgbClr>
                </a:solidFill>
                <a:latin typeface="黑体" panose="02010609060101010101" charset="-122"/>
                <a:ea typeface="黑体" panose="02010609060101010101" charset="-122"/>
              </a:rPr>
              <a:t>                 </a:t>
            </a:r>
            <a:r>
              <a:rPr lang="zh-CN" altLang="en-US" sz="2800" smtClean="0">
                <a:solidFill>
                  <a:srgbClr val="FFFF00">
                    <a:alpha val="80000"/>
                  </a:srgbClr>
                </a:solidFill>
                <a:latin typeface="黑体" panose="02010609060101010101" charset="-122"/>
                <a:ea typeface="黑体" panose="02010609060101010101" charset="-122"/>
                <a:sym typeface="+mn-ea"/>
              </a:rPr>
              <a:t>速读课文，梳理线索。</a:t>
            </a:r>
            <a:endParaRPr lang="en-US" altLang="zh-CN" sz="2800" smtClean="0">
              <a:solidFill>
                <a:srgbClr val="FFFF00">
                  <a:alpha val="80000"/>
                </a:srgbClr>
              </a:solidFill>
              <a:latin typeface="黑体" panose="02010609060101010101" charset="-122"/>
              <a:ea typeface="黑体" panose="02010609060101010101" charset="-122"/>
            </a:endParaRPr>
          </a:p>
          <a:p>
            <a:pPr algn="l">
              <a:lnSpc>
                <a:spcPct val="150000"/>
              </a:lnSpc>
            </a:pPr>
            <a:r>
              <a:rPr lang="zh-CN" altLang="en-US" sz="2800" smtClean="0">
                <a:solidFill>
                  <a:srgbClr val="FFFF00">
                    <a:alpha val="80000"/>
                  </a:srgbClr>
                </a:solidFill>
                <a:latin typeface="黑体" panose="02010609060101010101" charset="-122"/>
                <a:ea typeface="黑体" panose="02010609060101010101" charset="-122"/>
              </a:rPr>
              <a:t>     直接勾画圈点各段中心句，思考昆明的雨是如何贯穿全文的？</a:t>
            </a:r>
            <a:endParaRPr lang="zh-CN" altLang="en-US" sz="2800" smtClean="0">
              <a:solidFill>
                <a:srgbClr val="FFFF00">
                  <a:alpha val="80000"/>
                </a:srgbClr>
              </a:solidFill>
              <a:latin typeface="黑体" panose="02010609060101010101" charset="-122"/>
              <a:ea typeface="黑体" panose="02010609060101010101" charset="-122"/>
            </a:endParaRPr>
          </a:p>
          <a:p>
            <a:pPr algn="ctr"/>
            <a:endParaRPr lang="zh-CN" altLang="en-US" sz="2800" smtClean="0">
              <a:solidFill>
                <a:srgbClr val="FFFF00">
                  <a:alpha val="80000"/>
                </a:srgbClr>
              </a:solidFill>
              <a:latin typeface="黑体" panose="02010609060101010101" charset="-122"/>
              <a:ea typeface="黑体" panose="02010609060101010101" charset="-122"/>
              <a:sym typeface="+mn-ea"/>
            </a:endParaRPr>
          </a:p>
          <a:p>
            <a:pPr algn="ctr"/>
            <a:r>
              <a:rPr lang="zh-CN" altLang="en-US" sz="2800" smtClean="0">
                <a:solidFill>
                  <a:schemeClr val="bg2">
                    <a:alpha val="80000"/>
                  </a:schemeClr>
                </a:solidFill>
                <a:latin typeface="黑体" panose="02010609060101010101" charset="-122"/>
                <a:ea typeface="黑体" panose="02010609060101010101" charset="-122"/>
                <a:sym typeface="+mn-ea"/>
              </a:rPr>
              <a:t>我想念</a:t>
            </a:r>
            <a:endParaRPr lang="zh-CN" altLang="en-US" sz="2800" smtClean="0">
              <a:solidFill>
                <a:schemeClr val="bg2">
                  <a:alpha val="80000"/>
                </a:schemeClr>
              </a:solidFill>
              <a:latin typeface="黑体" panose="02010609060101010101" charset="-122"/>
              <a:ea typeface="黑体" panose="02010609060101010101" charset="-122"/>
            </a:endParaRPr>
          </a:p>
          <a:p>
            <a:pPr algn="ctr">
              <a:buNone/>
            </a:pPr>
            <a:r>
              <a:rPr lang="zh-CN" altLang="en-US" sz="2800" smtClean="0">
                <a:solidFill>
                  <a:schemeClr val="bg2">
                    <a:alpha val="80000"/>
                  </a:schemeClr>
                </a:solidFill>
                <a:latin typeface="黑体" panose="02010609060101010101" charset="-122"/>
                <a:ea typeface="黑体" panose="02010609060101010101" charset="-122"/>
                <a:sym typeface="+mn-ea"/>
              </a:rPr>
              <a:t>昆明的</a:t>
            </a:r>
            <a:endParaRPr lang="zh-CN" altLang="en-US" sz="2800" smtClean="0">
              <a:solidFill>
                <a:schemeClr val="bg2">
                  <a:alpha val="80000"/>
                </a:schemeClr>
              </a:solidFill>
              <a:latin typeface="黑体" panose="02010609060101010101" charset="-122"/>
              <a:ea typeface="黑体" panose="02010609060101010101" charset="-122"/>
            </a:endParaRPr>
          </a:p>
          <a:p>
            <a:pPr algn="ctr">
              <a:buNone/>
            </a:pPr>
            <a:r>
              <a:rPr lang="zh-CN" altLang="en-US" sz="2800" smtClean="0">
                <a:solidFill>
                  <a:schemeClr val="bg2">
                    <a:alpha val="80000"/>
                  </a:schemeClr>
                </a:solidFill>
                <a:latin typeface="黑体" panose="02010609060101010101" charset="-122"/>
                <a:ea typeface="黑体" panose="02010609060101010101" charset="-122"/>
                <a:sym typeface="+mn-ea"/>
              </a:rPr>
              <a:t>雨</a:t>
            </a:r>
            <a:endParaRPr lang="zh-CN" altLang="en-US" sz="2800" smtClean="0">
              <a:solidFill>
                <a:schemeClr val="bg2">
                  <a:alpha val="80000"/>
                </a:schemeClr>
              </a:solidFill>
              <a:latin typeface="黑体" panose="02010609060101010101" charset="-122"/>
              <a:ea typeface="黑体" panose="02010609060101010101" charset="-122"/>
            </a:endParaRPr>
          </a:p>
          <a:p>
            <a:endParaRPr lang="zh-CN" altLang="en-US" sz="2800" smtClean="0">
              <a:solidFill>
                <a:schemeClr val="bg2">
                  <a:alpha val="80000"/>
                </a:schemeClr>
              </a:solidFill>
              <a:latin typeface="黑体" panose="02010609060101010101" charset="-122"/>
              <a:ea typeface="黑体" panose="02010609060101010101" charset="-122"/>
            </a:endParaRPr>
          </a:p>
        </p:txBody>
      </p:sp>
      <p:sp>
        <p:nvSpPr>
          <p:cNvPr id="12" name="流程图: 对照 11"/>
          <p:cNvSpPr/>
          <p:nvPr/>
        </p:nvSpPr>
        <p:spPr>
          <a:xfrm>
            <a:off x="4478020" y="2952750"/>
            <a:ext cx="3318510" cy="2945130"/>
          </a:xfrm>
          <a:prstGeom prst="flowChartCollate">
            <a:avLst/>
          </a:prstGeom>
          <a:noFill/>
          <a:ln w="6350">
            <a:solidFill>
              <a:schemeClr val="bg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文本框 13"/>
          <p:cNvSpPr txBox="1"/>
          <p:nvPr/>
        </p:nvSpPr>
        <p:spPr>
          <a:xfrm>
            <a:off x="5586095" y="4531995"/>
            <a:ext cx="1731645" cy="18148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FF00"/>
                </a:solidFill>
                <a:latin typeface="华文楷体" panose="02010600040101010101" charset="-122"/>
                <a:ea typeface="华文楷体" panose="02010600040101010101" charset="-122"/>
                <a:cs typeface="华文楷体" panose="02010600040101010101" charset="-122"/>
              </a:rPr>
              <a:t>   </a:t>
            </a:r>
            <a:r>
              <a:rPr lang="zh-CN" altLang="en-US" sz="2800" smtClean="0">
                <a:solidFill>
                  <a:schemeClr val="bg2">
                    <a:alpha val="80000"/>
                  </a:schemeClr>
                </a:solidFill>
                <a:latin typeface="黑体" panose="02010609060101010101" charset="-122"/>
                <a:ea typeface="黑体" panose="02010609060101010101" charset="-122"/>
                <a:sym typeface="+mn-ea"/>
              </a:rPr>
              <a:t>雨</a:t>
            </a:r>
            <a:endParaRPr lang="zh-CN" altLang="en-US" sz="2800" smtClean="0">
              <a:solidFill>
                <a:schemeClr val="bg2">
                  <a:alpha val="80000"/>
                </a:schemeClr>
              </a:solidFill>
              <a:latin typeface="黑体" panose="02010609060101010101" charset="-122"/>
              <a:ea typeface="黑体" panose="02010609060101010101" charset="-122"/>
            </a:endParaRPr>
          </a:p>
          <a:p>
            <a:r>
              <a:rPr lang="zh-CN" altLang="en-US" sz="2800" smtClean="0">
                <a:solidFill>
                  <a:schemeClr val="bg2">
                    <a:alpha val="80000"/>
                  </a:schemeClr>
                </a:solidFill>
                <a:latin typeface="黑体" panose="02010609060101010101" charset="-122"/>
                <a:ea typeface="黑体" panose="02010609060101010101" charset="-122"/>
                <a:sym typeface="+mn-ea"/>
              </a:rPr>
              <a:t>昆明的</a:t>
            </a:r>
            <a:endParaRPr lang="zh-CN" altLang="en-US" sz="2800" smtClean="0">
              <a:solidFill>
                <a:schemeClr val="bg2">
                  <a:alpha val="80000"/>
                </a:schemeClr>
              </a:solidFill>
              <a:latin typeface="黑体" panose="02010609060101010101" charset="-122"/>
              <a:ea typeface="黑体" panose="02010609060101010101" charset="-122"/>
            </a:endParaRPr>
          </a:p>
          <a:p>
            <a:r>
              <a:rPr lang="zh-CN" altLang="en-US" sz="2800" smtClean="0">
                <a:solidFill>
                  <a:schemeClr val="bg2">
                    <a:alpha val="80000"/>
                  </a:schemeClr>
                </a:solidFill>
                <a:latin typeface="黑体" panose="02010609060101010101" charset="-122"/>
                <a:ea typeface="黑体" panose="02010609060101010101" charset="-122"/>
                <a:sym typeface="+mn-ea"/>
              </a:rPr>
              <a:t>我想念</a:t>
            </a:r>
            <a:endParaRPr lang="zh-CN" altLang="en-US" sz="2800" smtClean="0">
              <a:solidFill>
                <a:srgbClr val="FFFF00">
                  <a:alpha val="80000"/>
                </a:srgbClr>
              </a:solidFill>
              <a:latin typeface="黑体" panose="02010609060101010101" charset="-122"/>
              <a:ea typeface="黑体" panose="02010609060101010101" charset="-122"/>
            </a:endParaRPr>
          </a:p>
          <a:p>
            <a:endParaRPr lang="zh-CN" altLang="en-US" sz="2800" smtClean="0">
              <a:solidFill>
                <a:srgbClr val="FFFF00">
                  <a:alpha val="80000"/>
                </a:srgbClr>
              </a:solidFill>
              <a:latin typeface="黑体" panose="02010609060101010101" charset="-122"/>
              <a:ea typeface="黑体" panose="02010609060101010101" charset="-122"/>
              <a:cs typeface="华文楷体" panose="0201060004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828104" y="928605"/>
            <a:ext cx="184731" cy="74866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6" name="文本框 5"/>
          <p:cNvSpPr txBox="1"/>
          <p:nvPr/>
        </p:nvSpPr>
        <p:spPr>
          <a:xfrm>
            <a:off x="875665" y="1285240"/>
            <a:ext cx="10553065" cy="46158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smtClean="0">
                <a:solidFill>
                  <a:srgbClr val="FFFF00">
                    <a:alpha val="80000"/>
                  </a:srgbClr>
                </a:solidFill>
                <a:latin typeface="黑体" panose="02010609060101010101" charset="-122"/>
                <a:ea typeface="黑体" panose="02010609060101010101" charset="-122"/>
              </a:rPr>
              <a:t>                  </a:t>
            </a:r>
            <a:r>
              <a:rPr lang="zh-CN" altLang="en-US" sz="2800" smtClean="0">
                <a:solidFill>
                  <a:srgbClr val="FFFF00">
                    <a:alpha val="80000"/>
                  </a:srgbClr>
                </a:solidFill>
                <a:latin typeface="黑体" panose="02010609060101010101" charset="-122"/>
                <a:ea typeface="黑体" panose="02010609060101010101" charset="-122"/>
              </a:rPr>
              <a:t>速读课文，梳理线索。</a:t>
            </a:r>
            <a:endParaRPr lang="en-US" altLang="zh-CN" sz="2800" smtClean="0">
              <a:solidFill>
                <a:srgbClr val="FFFF00">
                  <a:alpha val="80000"/>
                </a:srgbClr>
              </a:solidFill>
              <a:latin typeface="黑体" panose="02010609060101010101" charset="-122"/>
              <a:ea typeface="黑体" panose="02010609060101010101" charset="-122"/>
            </a:endParaRPr>
          </a:p>
          <a:p>
            <a:pPr>
              <a:lnSpc>
                <a:spcPct val="150000"/>
              </a:lnSpc>
            </a:pPr>
            <a:r>
              <a:rPr lang="en-US" altLang="zh-CN" sz="2800" smtClean="0">
                <a:solidFill>
                  <a:srgbClr val="FFFF00">
                    <a:alpha val="80000"/>
                  </a:srgbClr>
                </a:solidFill>
                <a:latin typeface="黑体" panose="02010609060101010101" charset="-122"/>
                <a:ea typeface="黑体" panose="02010609060101010101" charset="-122"/>
              </a:rPr>
              <a:t>     </a:t>
            </a:r>
            <a:r>
              <a:rPr lang="zh-CN" altLang="en-US" sz="2800" smtClean="0">
                <a:solidFill>
                  <a:srgbClr val="FFFF00">
                    <a:alpha val="80000"/>
                  </a:srgbClr>
                </a:solidFill>
                <a:latin typeface="黑体" panose="02010609060101010101" charset="-122"/>
                <a:ea typeface="黑体" panose="02010609060101010101" charset="-122"/>
              </a:rPr>
              <a:t>速读全文，说说贯穿文章的情感线索是什么？</a:t>
            </a:r>
            <a:endParaRPr lang="zh-CN" altLang="en-US" sz="2800" smtClean="0">
              <a:solidFill>
                <a:srgbClr val="FFFF00">
                  <a:alpha val="80000"/>
                </a:srgbClr>
              </a:solidFill>
              <a:latin typeface="黑体" panose="02010609060101010101" charset="-122"/>
              <a:ea typeface="黑体" panose="02010609060101010101" charset="-122"/>
            </a:endParaRPr>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rPr>
              <a:t>                   </a:t>
            </a:r>
            <a:r>
              <a:rPr lang="zh-CN" altLang="en-US" sz="2800" smtClean="0">
                <a:solidFill>
                  <a:schemeClr val="bg2">
                    <a:alpha val="80000"/>
                  </a:schemeClr>
                </a:solidFill>
                <a:latin typeface="黑体" panose="02010609060101010101" charset="-122"/>
                <a:ea typeface="黑体" panose="02010609060101010101" charset="-122"/>
                <a:sym typeface="+mn-ea"/>
              </a:rPr>
              <a:t>对流逝岁月的怀旧</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                   对过往人生的珍爱</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                   对美好人情的珍视</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                   对美好人性的赞美</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                   对生活情趣的欣赏</a:t>
            </a:r>
            <a:r>
              <a:rPr lang="zh-CN" altLang="en-US" sz="2800" smtClean="0">
                <a:solidFill>
                  <a:schemeClr val="bg2">
                    <a:alpha val="80000"/>
                  </a:schemeClr>
                </a:solidFill>
                <a:latin typeface="黑体" panose="02010609060101010101" charset="-122"/>
                <a:ea typeface="黑体" panose="02010609060101010101" charset="-122"/>
              </a:rPr>
              <a:t>     </a:t>
            </a:r>
            <a:endParaRPr lang="zh-CN" altLang="en-US" sz="2800" smtClean="0">
              <a:solidFill>
                <a:schemeClr val="bg2">
                  <a:alpha val="80000"/>
                </a:schemeClr>
              </a:solidFill>
              <a:latin typeface="黑体" panose="02010609060101010101" charset="-122"/>
              <a:ea typeface="黑体" panose="02010609060101010101"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827905" y="928370"/>
            <a:ext cx="184785" cy="748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6" name="文本框 5"/>
          <p:cNvSpPr txBox="1"/>
          <p:nvPr/>
        </p:nvSpPr>
        <p:spPr>
          <a:xfrm>
            <a:off x="1243330" y="1143000"/>
            <a:ext cx="9817100" cy="5262245"/>
          </a:xfrm>
          <a:prstGeom prst="rect">
            <a:avLst/>
          </a:prstGeom>
          <a:noFill/>
          <a:ln w="28575" cmpd="sng">
            <a:noFill/>
            <a:prstDash val="sys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smtClean="0">
                <a:solidFill>
                  <a:srgbClr val="FFFF00">
                    <a:alpha val="80000"/>
                  </a:srgbClr>
                </a:solidFill>
                <a:latin typeface="黑体" panose="02010609060101010101" charset="-122"/>
                <a:ea typeface="黑体" panose="02010609060101010101" charset="-122"/>
              </a:rPr>
              <a:t>               品读课文，感悟情感内涵。</a:t>
            </a:r>
            <a:endParaRPr lang="zh-CN" altLang="en-US" sz="2800" smtClean="0">
              <a:solidFill>
                <a:srgbClr val="FFFF00">
                  <a:alpha val="80000"/>
                </a:srgbClr>
              </a:solidFill>
              <a:latin typeface="黑体" panose="02010609060101010101" charset="-122"/>
              <a:ea typeface="黑体" panose="02010609060101010101" charset="-122"/>
            </a:endParaRPr>
          </a:p>
          <a:p>
            <a:pPr>
              <a:lnSpc>
                <a:spcPct val="150000"/>
              </a:lnSpc>
            </a:pPr>
            <a:r>
              <a:rPr lang="zh-CN" altLang="en-US" sz="2800" smtClean="0">
                <a:solidFill>
                  <a:srgbClr val="FFFF00">
                    <a:alpha val="80000"/>
                  </a:srgbClr>
                </a:solidFill>
                <a:latin typeface="黑体" panose="02010609060101010101" charset="-122"/>
                <a:ea typeface="黑体" panose="02010609060101010101" charset="-122"/>
              </a:rPr>
              <a:t>   全文重点描述昆明雨季中的几种有代表的事物？</a:t>
            </a:r>
            <a:endParaRPr lang="zh-CN" altLang="en-US" sz="2800" smtClean="0">
              <a:solidFill>
                <a:srgbClr val="FFFF00">
                  <a:alpha val="80000"/>
                </a:srgbClr>
              </a:solidFill>
              <a:latin typeface="黑体" panose="02010609060101010101" charset="-122"/>
              <a:ea typeface="黑体" panose="02010609060101010101" charset="-122"/>
            </a:endParaRPr>
          </a:p>
          <a:p>
            <a:pPr>
              <a:lnSpc>
                <a:spcPct val="150000"/>
              </a:lnSpc>
            </a:pPr>
            <a:r>
              <a:rPr lang="zh-CN" altLang="en-US" sz="2800" smtClean="0">
                <a:solidFill>
                  <a:srgbClr val="FFFF00">
                    <a:alpha val="80000"/>
                  </a:srgbClr>
                </a:solidFill>
                <a:latin typeface="黑体" panose="02010609060101010101" charset="-122"/>
                <a:ea typeface="黑体" panose="02010609060101010101" charset="-122"/>
              </a:rPr>
              <a:t>   其蕴含了作者怎样的情感内涵和审美情趣？</a:t>
            </a:r>
            <a:endParaRPr lang="zh-CN" altLang="en-US" sz="2800" smtClean="0">
              <a:solidFill>
                <a:schemeClr val="bg2">
                  <a:alpha val="80000"/>
                </a:schemeClr>
              </a:solidFill>
              <a:latin typeface="黑体" panose="02010609060101010101" charset="-122"/>
              <a:ea typeface="黑体" panose="02010609060101010101" charset="-122"/>
            </a:endParaRPr>
          </a:p>
          <a:p>
            <a:pPr>
              <a:lnSpc>
                <a:spcPct val="150000"/>
              </a:lnSpc>
            </a:pPr>
            <a:r>
              <a:rPr lang="zh-CN" altLang="en-US" sz="2800" smtClean="0">
                <a:solidFill>
                  <a:srgbClr val="FFFF00">
                    <a:alpha val="80000"/>
                  </a:srgbClr>
                </a:solidFill>
                <a:latin typeface="黑体" panose="02010609060101010101" charset="-122"/>
                <a:ea typeface="黑体" panose="02010609060101010101" charset="-122"/>
              </a:rPr>
              <a:t>    </a:t>
            </a:r>
            <a:endParaRPr lang="zh-CN" altLang="en-US" sz="2800" smtClean="0">
              <a:solidFill>
                <a:schemeClr val="bg2">
                  <a:alpha val="80000"/>
                </a:schemeClr>
              </a:solidFill>
              <a:latin typeface="黑体" panose="02010609060101010101" charset="-122"/>
              <a:ea typeface="黑体" panose="02010609060101010101" charset="-122"/>
            </a:endParaRPr>
          </a:p>
          <a:p>
            <a:pPr>
              <a:lnSpc>
                <a:spcPct val="150000"/>
              </a:lnSpc>
            </a:pPr>
            <a:r>
              <a:rPr lang="zh-CN" altLang="en-US" sz="2800" smtClean="0">
                <a:solidFill>
                  <a:schemeClr val="bg2">
                    <a:alpha val="80000"/>
                  </a:schemeClr>
                </a:solidFill>
                <a:latin typeface="黑体" panose="02010609060101010101" charset="-122"/>
                <a:ea typeface="黑体" panose="02010609060101010101" charset="-122"/>
              </a:rPr>
              <a:t>     </a:t>
            </a:r>
            <a:r>
              <a:rPr lang="zh-CN" altLang="en-US" sz="2800" smtClean="0">
                <a:solidFill>
                  <a:schemeClr val="bg2">
                    <a:alpha val="80000"/>
                  </a:schemeClr>
                </a:solidFill>
                <a:latin typeface="黑体" panose="02010609060101010101" charset="-122"/>
                <a:ea typeface="黑体" panose="02010609060101010101" charset="-122"/>
                <a:sym typeface="+mn-ea"/>
              </a:rPr>
              <a:t>第6段：仙人掌     </a:t>
            </a:r>
            <a:endParaRPr lang="zh-CN" altLang="en-US" sz="2800"/>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     第7段：菌子   </a:t>
            </a:r>
            <a:endParaRPr lang="zh-CN" altLang="en-US" sz="2800"/>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     第8段：果子</a:t>
            </a:r>
            <a:endParaRPr lang="zh-CN" altLang="en-US" sz="2800">
              <a:sym typeface="+mn-ea"/>
            </a:endParaRPr>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     </a:t>
            </a:r>
            <a:endParaRPr lang="zh-CN" altLang="en-US" sz="2800" smtClean="0">
              <a:solidFill>
                <a:schemeClr val="bg2">
                  <a:alpha val="80000"/>
                </a:schemeClr>
              </a:solidFill>
              <a:latin typeface="黑体" panose="02010609060101010101" charset="-122"/>
              <a:ea typeface="黑体" panose="02010609060101010101" charset="-122"/>
            </a:endParaRPr>
          </a:p>
        </p:txBody>
      </p:sp>
      <p:sp>
        <p:nvSpPr>
          <p:cNvPr id="14" name="双波形 13"/>
          <p:cNvSpPr/>
          <p:nvPr/>
        </p:nvSpPr>
        <p:spPr>
          <a:xfrm>
            <a:off x="5581650" y="3326765"/>
            <a:ext cx="5150485" cy="2658745"/>
          </a:xfrm>
          <a:prstGeom prst="doubleWave">
            <a:avLst>
              <a:gd name="adj1" fmla="val 6250"/>
              <a:gd name="adj2" fmla="val 664"/>
            </a:avLst>
          </a:prstGeom>
          <a:noFill/>
          <a:ln>
            <a:solidFill>
              <a:schemeClr val="bg2"/>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文本框 15"/>
          <p:cNvSpPr txBox="1"/>
          <p:nvPr/>
        </p:nvSpPr>
        <p:spPr>
          <a:xfrm>
            <a:off x="5828665" y="3456305"/>
            <a:ext cx="4656455" cy="2676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表现生活气息，</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体现作者对日常生活的重视，</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pPr>
            <a:r>
              <a:rPr lang="zh-CN" altLang="en-US" sz="2800" smtClean="0">
                <a:solidFill>
                  <a:schemeClr val="bg2">
                    <a:alpha val="80000"/>
                  </a:schemeClr>
                </a:solidFill>
                <a:latin typeface="黑体" panose="02010609060101010101" charset="-122"/>
                <a:ea typeface="黑体" panose="02010609060101010101" charset="-122"/>
                <a:sym typeface="+mn-ea"/>
              </a:rPr>
              <a:t>对生活中情趣与美的欣赏。</a:t>
            </a:r>
            <a:endParaRPr lang="zh-CN" altLang="en-US" sz="2800" smtClean="0">
              <a:solidFill>
                <a:schemeClr val="bg2">
                  <a:alpha val="80000"/>
                </a:schemeClr>
              </a:solidFill>
              <a:latin typeface="黑体" panose="02010609060101010101" charset="-122"/>
              <a:ea typeface="黑体" panose="02010609060101010101" charset="-122"/>
            </a:endParaRPr>
          </a:p>
          <a:p>
            <a:pPr algn="l">
              <a:lnSpc>
                <a:spcPct val="150000"/>
              </a:lnSpc>
            </a:pPr>
            <a:endParaRPr lang="zh-CN" altLang="en-US" sz="28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827905" y="928370"/>
            <a:ext cx="184785" cy="748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3" name="矩形 2"/>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3"/>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6" name="文本框 5"/>
          <p:cNvSpPr txBox="1"/>
          <p:nvPr/>
        </p:nvSpPr>
        <p:spPr>
          <a:xfrm>
            <a:off x="1251585" y="1221740"/>
            <a:ext cx="9817100" cy="3969385"/>
          </a:xfrm>
          <a:prstGeom prst="rect">
            <a:avLst/>
          </a:prstGeom>
          <a:noFill/>
          <a:ln w="28575" cmpd="sng">
            <a:noFill/>
            <a:prstDash val="sys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smtClean="0">
                <a:solidFill>
                  <a:srgbClr val="FFFF00">
                    <a:alpha val="80000"/>
                  </a:srgbClr>
                </a:solidFill>
                <a:latin typeface="黑体" panose="02010609060101010101" charset="-122"/>
                <a:ea typeface="黑体" panose="02010609060101010101" charset="-122"/>
              </a:rPr>
              <a:t>             </a:t>
            </a:r>
            <a:r>
              <a:rPr lang="zh-CN" altLang="en-US" sz="2800" smtClean="0">
                <a:solidFill>
                  <a:srgbClr val="FFFF00">
                    <a:alpha val="80000"/>
                  </a:srgbClr>
                </a:solidFill>
                <a:latin typeface="黑体" panose="02010609060101010101" charset="-122"/>
                <a:ea typeface="黑体" panose="02010609060101010101" charset="-122"/>
              </a:rPr>
              <a:t>品读课文，理解风俗情味。    </a:t>
            </a:r>
            <a:endParaRPr lang="zh-CN" altLang="en-US" sz="2800" smtClean="0">
              <a:solidFill>
                <a:srgbClr val="FFFF00">
                  <a:alpha val="80000"/>
                </a:srgbClr>
              </a:solidFill>
              <a:latin typeface="黑体" panose="02010609060101010101" charset="-122"/>
              <a:ea typeface="黑体" panose="02010609060101010101" charset="-122"/>
            </a:endParaRPr>
          </a:p>
          <a:p>
            <a:pPr>
              <a:lnSpc>
                <a:spcPct val="150000"/>
              </a:lnSpc>
            </a:pPr>
            <a:r>
              <a:rPr lang="zh-CN" altLang="en-US" sz="2800" smtClean="0">
                <a:solidFill>
                  <a:srgbClr val="FFFF00">
                    <a:alpha val="80000"/>
                  </a:srgbClr>
                </a:solidFill>
                <a:latin typeface="黑体" panose="02010609060101010101" charset="-122"/>
                <a:ea typeface="黑体" panose="02010609060101010101" charset="-122"/>
              </a:rPr>
              <a:t>    文中除了重点描述昆明雨季中的几种有代表的事物，</a:t>
            </a:r>
            <a:endParaRPr lang="zh-CN" altLang="en-US" sz="2800" smtClean="0">
              <a:solidFill>
                <a:srgbClr val="FFFF00">
                  <a:alpha val="80000"/>
                </a:srgbClr>
              </a:solidFill>
              <a:latin typeface="黑体" panose="02010609060101010101" charset="-122"/>
              <a:ea typeface="黑体" panose="02010609060101010101" charset="-122"/>
            </a:endParaRPr>
          </a:p>
          <a:p>
            <a:pPr>
              <a:lnSpc>
                <a:spcPct val="150000"/>
              </a:lnSpc>
            </a:pPr>
            <a:r>
              <a:rPr lang="zh-CN" altLang="en-US" sz="2800" smtClean="0">
                <a:solidFill>
                  <a:srgbClr val="FFFF00">
                    <a:alpha val="80000"/>
                  </a:srgbClr>
                </a:solidFill>
                <a:latin typeface="黑体" panose="02010609060101010101" charset="-122"/>
                <a:ea typeface="黑体" panose="02010609060101010101" charset="-122"/>
              </a:rPr>
              <a:t>还向我们描摹了一幅怎样的风土人情画卷，写景有什么特点？</a:t>
            </a:r>
            <a:endParaRPr lang="zh-CN" altLang="en-US" sz="2800" smtClean="0">
              <a:solidFill>
                <a:srgbClr val="FFFF00">
                  <a:alpha val="80000"/>
                </a:srgbClr>
              </a:solidFill>
              <a:latin typeface="黑体" panose="02010609060101010101" charset="-122"/>
              <a:ea typeface="黑体" panose="02010609060101010101" charset="-122"/>
            </a:endParaRPr>
          </a:p>
          <a:p>
            <a:pPr>
              <a:lnSpc>
                <a:spcPct val="150000"/>
              </a:lnSpc>
            </a:pPr>
            <a:r>
              <a:rPr lang="zh-CN" altLang="en-US" sz="2800" smtClean="0">
                <a:solidFill>
                  <a:srgbClr val="FFFF00">
                    <a:alpha val="80000"/>
                  </a:srgbClr>
                </a:solidFill>
                <a:latin typeface="黑体" panose="02010609060101010101" charset="-122"/>
                <a:ea typeface="黑体" panose="02010609060101010101" charset="-122"/>
              </a:rPr>
              <a:t>    </a:t>
            </a:r>
            <a:endParaRPr lang="zh-CN" altLang="en-US" sz="2800" smtClean="0">
              <a:solidFill>
                <a:srgbClr val="FFFF00">
                  <a:alpha val="80000"/>
                </a:srgbClr>
              </a:solidFill>
              <a:latin typeface="黑体" panose="02010609060101010101" charset="-122"/>
              <a:ea typeface="黑体" panose="02010609060101010101" charset="-122"/>
            </a:endParaRPr>
          </a:p>
          <a:p>
            <a:pPr algn="l">
              <a:lnSpc>
                <a:spcPct val="150000"/>
              </a:lnSpc>
              <a:buNone/>
            </a:pPr>
            <a:r>
              <a:rPr lang="zh-CN" altLang="en-US" sz="2800" smtClean="0">
                <a:solidFill>
                  <a:schemeClr val="bg2">
                    <a:alpha val="80000"/>
                  </a:schemeClr>
                </a:solidFill>
                <a:latin typeface="黑体" panose="02010609060101010101" charset="-122"/>
                <a:ea typeface="黑体" panose="02010609060101010101" charset="-122"/>
              </a:rPr>
              <a:t>     </a:t>
            </a:r>
            <a:r>
              <a:rPr lang="zh-CN" altLang="en-US" sz="2800" smtClean="0">
                <a:solidFill>
                  <a:schemeClr val="bg2">
                    <a:alpha val="80000"/>
                  </a:schemeClr>
                </a:solidFill>
                <a:latin typeface="黑体" panose="02010609060101010101" charset="-122"/>
                <a:ea typeface="黑体" panose="02010609060101010101" charset="-122"/>
                <a:sym typeface="+mn-ea"/>
              </a:rPr>
              <a:t>     </a:t>
            </a:r>
            <a:endParaRPr lang="zh-CN" altLang="en-US" sz="2800" smtClean="0">
              <a:solidFill>
                <a:srgbClr val="FFFF00">
                  <a:alpha val="80000"/>
                </a:srgbClr>
              </a:solidFill>
              <a:latin typeface="黑体" panose="02010609060101010101" charset="-122"/>
              <a:ea typeface="黑体" panose="02010609060101010101" charset="-122"/>
            </a:endParaRPr>
          </a:p>
          <a:p>
            <a:pPr algn="l">
              <a:lnSpc>
                <a:spcPct val="150000"/>
              </a:lnSpc>
              <a:buNone/>
            </a:pPr>
            <a:r>
              <a:rPr lang="zh-CN" altLang="en-US" sz="2800" smtClean="0">
                <a:solidFill>
                  <a:schemeClr val="bg2">
                    <a:alpha val="80000"/>
                  </a:schemeClr>
                </a:solidFill>
                <a:latin typeface="黑体" panose="02010609060101010101" charset="-122"/>
                <a:ea typeface="黑体" panose="02010609060101010101" charset="-122"/>
              </a:rPr>
              <a:t>                         </a:t>
            </a:r>
            <a:endParaRPr lang="zh-CN" altLang="en-US" sz="2800" smtClean="0">
              <a:solidFill>
                <a:srgbClr val="FFFF00">
                  <a:alpha val="80000"/>
                </a:srgbClr>
              </a:solidFill>
              <a:latin typeface="黑体" panose="02010609060101010101" charset="-122"/>
              <a:ea typeface="黑体" panose="02010609060101010101" charset="-122"/>
            </a:endParaRPr>
          </a:p>
        </p:txBody>
      </p:sp>
      <p:sp>
        <p:nvSpPr>
          <p:cNvPr id="12" name="横卷形 11"/>
          <p:cNvSpPr/>
          <p:nvPr/>
        </p:nvSpPr>
        <p:spPr>
          <a:xfrm>
            <a:off x="1562735" y="3429000"/>
            <a:ext cx="3942715" cy="2012950"/>
          </a:xfrm>
          <a:prstGeom prst="horizontalScroll">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nvSpPr>
        <p:spPr>
          <a:xfrm>
            <a:off x="1842770" y="3810635"/>
            <a:ext cx="3383280" cy="10388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pPr>
            <a:r>
              <a:rPr lang="zh-CN" altLang="en-US" sz="2800" smtClean="0">
                <a:solidFill>
                  <a:schemeClr val="bg2">
                    <a:alpha val="80000"/>
                  </a:schemeClr>
                </a:solidFill>
                <a:latin typeface="黑体" panose="02010609060101010101" charset="-122"/>
                <a:ea typeface="黑体" panose="02010609060101010101" charset="-122"/>
                <a:sym typeface="+mn-ea"/>
              </a:rPr>
              <a:t>温润、闲适、优雅的</a:t>
            </a:r>
            <a:endParaRPr lang="zh-CN" altLang="en-US" sz="2800" smtClean="0">
              <a:solidFill>
                <a:schemeClr val="bg2">
                  <a:alpha val="80000"/>
                </a:schemeClr>
              </a:solidFill>
              <a:latin typeface="黑体" panose="02010609060101010101" charset="-122"/>
              <a:ea typeface="黑体" panose="02010609060101010101" charset="-122"/>
              <a:sym typeface="+mn-ea"/>
            </a:endParaRPr>
          </a:p>
          <a:p>
            <a:pPr algn="l">
              <a:lnSpc>
                <a:spcPct val="110000"/>
              </a:lnSpc>
            </a:pPr>
            <a:r>
              <a:rPr lang="zh-CN" altLang="en-US" sz="2800" smtClean="0">
                <a:solidFill>
                  <a:schemeClr val="bg2">
                    <a:alpha val="80000"/>
                  </a:schemeClr>
                </a:solidFill>
                <a:latin typeface="黑体" panose="02010609060101010101" charset="-122"/>
                <a:ea typeface="黑体" panose="02010609060101010101" charset="-122"/>
                <a:sym typeface="+mn-ea"/>
              </a:rPr>
              <a:t>风土人情画卷</a:t>
            </a:r>
            <a:endParaRPr lang="zh-CN" altLang="en-US" sz="2800" smtClean="0">
              <a:solidFill>
                <a:schemeClr val="bg2">
                  <a:alpha val="80000"/>
                </a:schemeClr>
              </a:solidFill>
              <a:latin typeface="黑体" panose="02010609060101010101" charset="-122"/>
              <a:ea typeface="黑体" panose="02010609060101010101" charset="-122"/>
            </a:endParaRPr>
          </a:p>
        </p:txBody>
      </p:sp>
      <p:sp>
        <p:nvSpPr>
          <p:cNvPr id="7" name="前凸带形 6"/>
          <p:cNvSpPr/>
          <p:nvPr/>
        </p:nvSpPr>
        <p:spPr>
          <a:xfrm>
            <a:off x="6363335" y="3580130"/>
            <a:ext cx="4162425" cy="2044065"/>
          </a:xfrm>
          <a:prstGeom prst="ribbon">
            <a:avLst>
              <a:gd name="adj1" fmla="val 20429"/>
              <a:gd name="adj2" fmla="val 50000"/>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文本框 12"/>
          <p:cNvSpPr txBox="1"/>
          <p:nvPr/>
        </p:nvSpPr>
        <p:spPr>
          <a:xfrm>
            <a:off x="7641590" y="4058285"/>
            <a:ext cx="1605280" cy="15125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2800" smtClean="0">
                <a:solidFill>
                  <a:schemeClr val="bg2">
                    <a:alpha val="80000"/>
                  </a:schemeClr>
                </a:solidFill>
                <a:latin typeface="黑体" panose="02010609060101010101" charset="-122"/>
                <a:ea typeface="黑体" panose="02010609060101010101" charset="-122"/>
              </a:rPr>
              <a:t>描绘氛围</a:t>
            </a:r>
            <a:endParaRPr lang="zh-CN" altLang="en-US" sz="2800" smtClean="0">
              <a:solidFill>
                <a:schemeClr val="bg2">
                  <a:alpha val="80000"/>
                </a:schemeClr>
              </a:solidFill>
              <a:latin typeface="黑体" panose="02010609060101010101" charset="-122"/>
              <a:ea typeface="黑体" panose="02010609060101010101" charset="-122"/>
            </a:endParaRPr>
          </a:p>
          <a:p>
            <a:pPr>
              <a:lnSpc>
                <a:spcPct val="110000"/>
              </a:lnSpc>
            </a:pPr>
            <a:r>
              <a:rPr lang="zh-CN" altLang="en-US" sz="2800" smtClean="0">
                <a:solidFill>
                  <a:schemeClr val="bg2">
                    <a:alpha val="80000"/>
                  </a:schemeClr>
                </a:solidFill>
                <a:latin typeface="黑体" panose="02010609060101010101" charset="-122"/>
                <a:ea typeface="黑体" panose="02010609060101010101" charset="-122"/>
              </a:rPr>
              <a:t>传达情味</a:t>
            </a:r>
            <a:endParaRPr lang="zh-CN" altLang="en-US" sz="2800">
              <a:solidFill>
                <a:schemeClr val="bg2"/>
              </a:solidFill>
            </a:endParaRPr>
          </a:p>
          <a:p>
            <a:pPr>
              <a:lnSpc>
                <a:spcPct val="110000"/>
              </a:lnSpc>
            </a:pPr>
            <a:r>
              <a:rPr lang="zh-CN" altLang="en-US" sz="2800" smtClean="0">
                <a:solidFill>
                  <a:schemeClr val="bg2">
                    <a:alpha val="80000"/>
                  </a:schemeClr>
                </a:solidFill>
                <a:latin typeface="黑体" panose="02010609060101010101" charset="-122"/>
                <a:ea typeface="黑体" panose="02010609060101010101" charset="-122"/>
              </a:rPr>
              <a:t>含蓄深沉</a:t>
            </a:r>
            <a:endParaRPr lang="zh-CN" altLang="en-US" sz="2800" smtClean="0">
              <a:solidFill>
                <a:schemeClr val="bg2">
                  <a:alpha val="80000"/>
                </a:schemeClr>
              </a:solidFill>
              <a:latin typeface="黑体" panose="02010609060101010101" charset="-122"/>
              <a:ea typeface="黑体" panose="02010609060101010101"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 name="矩形 4"/>
          <p:cNvSpPr/>
          <p:nvPr/>
        </p:nvSpPr>
        <p:spPr>
          <a:xfrm>
            <a:off x="4828104" y="928605"/>
            <a:ext cx="184731" cy="74866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265">
              <a:solidFill>
                <a:srgbClr val="FFFF00"/>
              </a:solidFill>
              <a:latin typeface="黑体" panose="02010609060101010101" charset="-122"/>
              <a:ea typeface="黑体" panose="02010609060101010101" charset="-122"/>
            </a:endParaRPr>
          </a:p>
        </p:txBody>
      </p:sp>
      <p:sp>
        <p:nvSpPr>
          <p:cNvPr id="6" name="矩形 5"/>
          <p:cNvSpPr/>
          <p:nvPr/>
        </p:nvSpPr>
        <p:spPr>
          <a:xfrm>
            <a:off x="875030" y="725170"/>
            <a:ext cx="10553700" cy="5407660"/>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矩形 6"/>
          <p:cNvSpPr/>
          <p:nvPr/>
        </p:nvSpPr>
        <p:spPr>
          <a:xfrm>
            <a:off x="875030" y="725170"/>
            <a:ext cx="4069715" cy="3067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b="1">
              <a:solidFill>
                <a:schemeClr val="bg1"/>
              </a:solidFill>
            </a:endParaRPr>
          </a:p>
        </p:txBody>
      </p:sp>
      <p:sp>
        <p:nvSpPr>
          <p:cNvPr id="8" name="文本框 7"/>
          <p:cNvSpPr txBox="1"/>
          <p:nvPr/>
        </p:nvSpPr>
        <p:spPr>
          <a:xfrm>
            <a:off x="4170218" y="3726873"/>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100" name="文本框 99"/>
          <p:cNvSpPr txBox="1"/>
          <p:nvPr/>
        </p:nvSpPr>
        <p:spPr>
          <a:xfrm>
            <a:off x="1010285" y="1348105"/>
            <a:ext cx="9987280" cy="341503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pPr>
            <a:r>
              <a:rPr lang="en-US" altLang="zh-CN" sz="2800" b="0" smtClean="0">
                <a:solidFill>
                  <a:srgbClr val="FFFF00">
                    <a:alpha val="80000"/>
                  </a:srgbClr>
                </a:solidFill>
                <a:latin typeface="黑体" panose="02010609060101010101" charset="-122"/>
                <a:ea typeface="黑体" panose="02010609060101010101" charset="-122"/>
              </a:rPr>
              <a:t>               </a:t>
            </a:r>
            <a:r>
              <a:rPr lang="zh-CN" altLang="en-US" sz="2800" b="0" smtClean="0">
                <a:solidFill>
                  <a:srgbClr val="FFFF00">
                    <a:alpha val="80000"/>
                  </a:srgbClr>
                </a:solidFill>
                <a:latin typeface="黑体" panose="02010609060101010101" charset="-122"/>
                <a:ea typeface="黑体" panose="02010609060101010101" charset="-122"/>
              </a:rPr>
              <a:t>跳读课文，品析情感意蕴。   </a:t>
            </a:r>
            <a:endParaRPr lang="zh-CN" altLang="en-US" sz="2800" b="0" smtClean="0">
              <a:solidFill>
                <a:srgbClr val="FFFF00">
                  <a:alpha val="80000"/>
                </a:srgbClr>
              </a:solidFill>
              <a:latin typeface="黑体" panose="02010609060101010101" charset="-122"/>
              <a:ea typeface="黑体" panose="02010609060101010101" charset="-122"/>
            </a:endParaRPr>
          </a:p>
          <a:p>
            <a:pPr marL="0" indent="0" algn="l">
              <a:lnSpc>
                <a:spcPct val="150000"/>
              </a:lnSpc>
            </a:pPr>
            <a:r>
              <a:rPr lang="zh-CN" altLang="en-US" sz="2800" b="0" smtClean="0">
                <a:solidFill>
                  <a:srgbClr val="FFFF00">
                    <a:alpha val="80000"/>
                  </a:srgbClr>
                </a:solidFill>
                <a:latin typeface="黑体" panose="02010609060101010101" charset="-122"/>
                <a:ea typeface="黑体" panose="02010609060101010101" charset="-122"/>
              </a:rPr>
              <a:t>    那时的</a:t>
            </a:r>
            <a:r>
              <a:rPr lang="zh-CN" altLang="en-US" sz="2800">
                <a:solidFill>
                  <a:srgbClr val="FFFF00"/>
                </a:solidFill>
                <a:latin typeface="Songti SC Regular" panose="02010800040101010101" charset="-122"/>
                <a:ea typeface="Songti SC Regular" panose="02010800040101010101" charset="-122"/>
                <a:cs typeface="Songti SC Regular" panose="02010800040101010101" charset="-122"/>
                <a:sym typeface="+mn-ea"/>
              </a:rPr>
              <a:t>“</a:t>
            </a:r>
            <a:r>
              <a:rPr lang="zh-CN" altLang="en-US" sz="2800" b="0" smtClean="0">
                <a:solidFill>
                  <a:srgbClr val="FFFF00">
                    <a:alpha val="80000"/>
                  </a:srgbClr>
                </a:solidFill>
                <a:latin typeface="黑体" panose="02010609060101010101" charset="-122"/>
                <a:ea typeface="黑体" panose="02010609060101010101" charset="-122"/>
              </a:rPr>
              <a:t>我</a:t>
            </a:r>
            <a:r>
              <a:rPr lang="zh-CN" altLang="en-US" sz="2800">
                <a:solidFill>
                  <a:srgbClr val="FFFF00"/>
                </a:solidFill>
                <a:latin typeface="Songti SC Regular" panose="02010800040101010101" charset="-122"/>
                <a:ea typeface="Songti SC Regular" panose="02010800040101010101" charset="-122"/>
                <a:cs typeface="Songti SC Regular" panose="02010800040101010101" charset="-122"/>
                <a:sym typeface="+mn-ea"/>
              </a:rPr>
              <a:t>”</a:t>
            </a:r>
            <a:r>
              <a:rPr lang="zh-CN" altLang="en-US" sz="2800" b="0" smtClean="0">
                <a:solidFill>
                  <a:srgbClr val="FFFF00">
                    <a:alpha val="80000"/>
                  </a:srgbClr>
                </a:solidFill>
                <a:latin typeface="黑体" panose="02010609060101010101" charset="-122"/>
                <a:ea typeface="黑体" panose="02010609060101010101" charset="-122"/>
              </a:rPr>
              <a:t>在昆明雨中有哪些难忘的</a:t>
            </a:r>
            <a:r>
              <a:rPr lang="zh-CN" altLang="en-US" sz="2800" smtClean="0">
                <a:solidFill>
                  <a:srgbClr val="FFFF00">
                    <a:alpha val="80000"/>
                  </a:srgbClr>
                </a:solidFill>
                <a:latin typeface="黑体" panose="02010609060101010101" charset="-122"/>
                <a:ea typeface="黑体" panose="02010609060101010101" charset="-122"/>
                <a:sym typeface="+mn-ea"/>
              </a:rPr>
              <a:t>经历？</a:t>
            </a:r>
            <a:endParaRPr lang="zh-CN" altLang="en-US" sz="3200" b="0" smtClean="0">
              <a:solidFill>
                <a:srgbClr val="FFFF00">
                  <a:alpha val="80000"/>
                </a:srgbClr>
              </a:solidFill>
              <a:latin typeface="黑体" panose="02010609060101010101" charset="-122"/>
              <a:ea typeface="黑体" panose="02010609060101010101" charset="-122"/>
            </a:endParaRPr>
          </a:p>
          <a:p>
            <a:pPr marL="0" indent="0" algn="l">
              <a:lnSpc>
                <a:spcPct val="150000"/>
              </a:lnSpc>
            </a:pPr>
            <a:r>
              <a:rPr lang="zh-CN" altLang="en-US" sz="2800" b="0" smtClean="0">
                <a:solidFill>
                  <a:schemeClr val="bg2">
                    <a:alpha val="80000"/>
                  </a:schemeClr>
                </a:solidFill>
                <a:latin typeface="黑体" panose="02010609060101010101" charset="-122"/>
                <a:ea typeface="黑体" panose="02010609060101010101" charset="-122"/>
              </a:rPr>
              <a:t>    房东送来满满的带着雨珠的缅桂花。</a:t>
            </a:r>
            <a:endParaRPr lang="zh-CN" altLang="en-US" sz="2800" b="0" smtClean="0">
              <a:solidFill>
                <a:schemeClr val="bg2">
                  <a:alpha val="80000"/>
                </a:schemeClr>
              </a:solidFill>
              <a:latin typeface="黑体" panose="02010609060101010101" charset="-122"/>
              <a:ea typeface="黑体" panose="02010609060101010101" charset="-122"/>
            </a:endParaRPr>
          </a:p>
          <a:p>
            <a:pPr marL="0" indent="0" algn="l">
              <a:lnSpc>
                <a:spcPct val="150000"/>
              </a:lnSpc>
            </a:pPr>
            <a:r>
              <a:rPr lang="zh-CN" altLang="en-US" sz="2800" b="0" smtClean="0">
                <a:solidFill>
                  <a:schemeClr val="bg2">
                    <a:alpha val="80000"/>
                  </a:schemeClr>
                </a:solidFill>
                <a:latin typeface="黑体" panose="02010609060101010101" charset="-122"/>
                <a:ea typeface="黑体" panose="02010609060101010101" charset="-122"/>
              </a:rPr>
              <a:t>    我和大学同窗遇雨，被困小酒店，一直坐到午后。</a:t>
            </a:r>
            <a:endParaRPr lang="zh-CN" altLang="en-US" sz="3200" b="0" smtClean="0">
              <a:solidFill>
                <a:schemeClr val="bg2">
                  <a:alpha val="80000"/>
                </a:schemeClr>
              </a:solidFill>
              <a:latin typeface="黑体" panose="02010609060101010101" charset="-122"/>
              <a:ea typeface="黑体" panose="02010609060101010101" charset="-122"/>
            </a:endParaRPr>
          </a:p>
          <a:p>
            <a:pPr marL="0" indent="0" algn="l">
              <a:lnSpc>
                <a:spcPct val="150000"/>
              </a:lnSpc>
            </a:pPr>
            <a:endParaRPr lang="zh-CN" altLang="en-US" sz="3200" b="0" smtClean="0">
              <a:solidFill>
                <a:schemeClr val="bg2">
                  <a:alpha val="80000"/>
                </a:schemeClr>
              </a:solidFill>
              <a:latin typeface="黑体" panose="02010609060101010101" charset="-122"/>
              <a:ea typeface="黑体" panose="02010609060101010101" charset="-122"/>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https://d.book118.com/387130042126006035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5.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0.xml><?xml version="1.0" encoding="utf-8"?>
<p:tagLst xmlns:p="http://schemas.openxmlformats.org/presentationml/2006/main">
  <p:tag name="KSO_WM_BEAUTIFY_FLAG" val="#wm#"/>
  <p:tag name="KSO_WM_TEMPLATE_CATEGORY" val="custom"/>
  <p:tag name="KSO_WM_TEMPLATE_INDEX" val="20205176"/>
</p:tagLst>
</file>

<file path=ppt/tags/tag6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16</vt:i4>
      </vt:variant>
    </vt:vector>
  </HeadingPairs>
  <TitlesOfParts>
    <vt:vector baseType="lpstr" size="26">
      <vt:lpstr>Arial</vt:lpstr>
      <vt:lpstr>Calibri</vt:lpstr>
      <vt:lpstr>微软雅黑</vt:lpstr>
      <vt:lpstr>Wingdings</vt:lpstr>
      <vt:lpstr>黑体</vt:lpstr>
      <vt:lpstr>华文楷体</vt:lpstr>
      <vt:lpstr>Calibri Light</vt:lpstr>
      <vt:lpstr>Heiti SC Medium</vt:lpstr>
      <vt:lpstr>Songti SC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2024-09-10T06:22:40.860</cp:lastPrinted>
  <dcterms:created xsi:type="dcterms:W3CDTF">2024-09-09T22:22:40Z</dcterms:created>
  <dcterms:modified xsi:type="dcterms:W3CDTF">2024-09-09T22:22:42Z</dcterms:modified>
</cp:coreProperties>
</file>