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91C8BC0-6E76-46ED-917C-796DEE712D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44B9DB-DA1D-4659-84C6-37A247380E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18B3E8A-89F9-4DBF-A5A6-E92B568E51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F9EDEEB-6E16-4CD9-B7BF-39B1CED50B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3114A2-0C2E-4DF4-9FB8-CD5047C6966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0C8CDA9-884D-431B-AE48-D9788303AF9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91069E5-08DB-4E8B-97A9-DB4F2588AF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53AE10-E644-4D19-A451-BED3C513AE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FF11CC-7172-4713-AAA2-B63CF635C1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8052A6-8691-4129-8F61-77F6E75AA9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6EA671-CD74-468C-946D-EEF5D0BC03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3/15/2024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3/15/2024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3/15/2024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7131201160006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4" name="TextBox 4"/>
          <p:cNvSpPr txBox="1"/>
          <p:nvPr/>
        </p:nvSpPr>
        <p:spPr>
          <a:xfrm>
            <a:off x="931924" y="1898185"/>
            <a:ext cx="8414137" cy="2284780"/>
          </a:xfrm>
          <a:prstGeom prst="rect">
            <a:avLst/>
          </a:prstGeom>
        </p:spPr>
        <p:txBody>
          <a:bodyPr vert="horz" wrap="square" lIns="91440" tIns="45720" rIns="91440" bIns="45720" rtlCol="0" anchor="ctr" anchorCtr="1">
            <a:normAutofit fontScale="550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5550" b="1" err="1">
                <a:solidFill>
                  <a:schemeClr val="accent3">
                    <a:alpha val="100000"/>
                  </a:schemeClr>
                </a:solidFill>
                <a:latin typeface="Microsoft Yahei"/>
                <a:ea typeface="Microsoft Yahei"/>
                <a:cs typeface="Microsoft Yahei"/>
              </a:rPr>
              <a:t>第五章 遵守道德规范 </a:t>
            </a:r>
            <a:r>
              <a:rPr lang="en-US" sz="5550" b="1" err="1" smtClean="0">
                <a:solidFill>
                  <a:schemeClr val="accent3">
                    <a:alpha val="100000"/>
                  </a:schemeClr>
                </a:solidFill>
                <a:latin typeface="Microsoft Yahei"/>
                <a:ea typeface="Microsoft Yahei"/>
                <a:cs typeface="Microsoft Yahei"/>
              </a:rPr>
              <a:t>锤炼道德品格</a:t>
            </a:r>
            <a:endParaRPr lang="en-US" sz="5550" b="1" smtClean="0">
              <a:solidFill>
                <a:schemeClr val="accent3">
                  <a:alpha val="100000"/>
                </a:schemeClr>
              </a:solidFill>
              <a:latin typeface="Microsoft Yahei"/>
              <a:ea typeface="Microsoft Yahei"/>
              <a:cs typeface="Microsoft Yahei"/>
            </a:endParaRPr>
          </a:p>
          <a:p>
            <a:pPr algn="ctr">
              <a:lnSpc>
                <a:spcPct val="120000"/>
              </a:lnSpc>
              <a:spcBef>
                <a:spcPts val="375"/>
              </a:spcBef>
            </a:pPr>
            <a:endParaRPr lang="en-US" sz="5550" b="1">
              <a:solidFill>
                <a:schemeClr val="accent3">
                  <a:alpha val="100000"/>
                </a:schemeClr>
              </a:solidFill>
              <a:latin typeface="Microsoft Yahei"/>
              <a:ea typeface="Microsoft Yahei"/>
              <a:cs typeface="Microsoft Yahei"/>
            </a:endParaRPr>
          </a:p>
          <a:p>
            <a:pPr algn="ctr">
              <a:lnSpc>
                <a:spcPct val="120000"/>
              </a:lnSpc>
              <a:spcBef>
                <a:spcPts val="375"/>
              </a:spcBef>
            </a:pPr>
            <a:endParaRPr lang="en-US" sz="5550" b="1" smtClean="0">
              <a:solidFill>
                <a:schemeClr val="accent3">
                  <a:alpha val="100000"/>
                </a:schemeClr>
              </a:solidFill>
              <a:latin typeface="Microsoft Yahei"/>
              <a:ea typeface="Microsoft Yahei"/>
              <a:cs typeface="Microsoft Yahei"/>
            </a:endParaRPr>
          </a:p>
          <a:p>
            <a:pPr algn="ctr">
              <a:lnSpc>
                <a:spcPct val="120000"/>
              </a:lnSpc>
              <a:spcBef>
                <a:spcPts val="375"/>
              </a:spcBef>
            </a:pPr>
            <a:r>
              <a:rPr lang="zh-CN" altLang="zh-CN" sz="5500" b="1" smtClean="0">
                <a:solidFill>
                  <a:schemeClr val="accent3">
                    <a:alpha val="100000"/>
                  </a:schemeClr>
                </a:solidFill>
                <a:latin typeface="Microsoft Yahei"/>
                <a:ea typeface="Microsoft Yahei"/>
                <a:cs typeface="Microsoft Yahei"/>
              </a:rPr>
              <a:t>第一</a:t>
            </a:r>
            <a:r>
              <a:rPr lang="zh-CN" altLang="zh-CN" sz="5500" b="1">
                <a:solidFill>
                  <a:schemeClr val="accent3">
                    <a:alpha val="100000"/>
                  </a:schemeClr>
                </a:solidFill>
                <a:latin typeface="Microsoft Yahei"/>
                <a:ea typeface="Microsoft Yahei"/>
                <a:cs typeface="Microsoft Yahei"/>
              </a:rPr>
              <a:t>节 社会主义道德的核心与原则</a:t>
            </a:r>
          </a:p>
          <a:p>
            <a:pPr algn="ctr">
              <a:lnSpc>
                <a:spcPct val="120000"/>
              </a:lnSpc>
              <a:spcBef>
                <a:spcPts val="375"/>
              </a:spcBef>
            </a:pPr>
            <a:endParaRPr lang="en-US" sz="5550" b="1">
              <a:solidFill>
                <a:schemeClr val="accent3">
                  <a:alpha val="100000"/>
                </a:schemeClr>
              </a:solidFill>
              <a:latin typeface="Microsoft Yahei"/>
              <a:ea typeface="Microsoft Yahei"/>
              <a:cs typeface="Microsoft Yahei"/>
            </a:endParaRPr>
          </a:p>
        </p:txBody>
      </p:sp>
      <p:sp>
        <p:nvSpPr>
          <p:cNvPr id="5" name="AutoShape 5"/>
          <p:cNvSpPr/>
          <p:nvPr/>
        </p:nvSpPr>
        <p:spPr>
          <a:xfrm>
            <a:off x="3556465" y="4303782"/>
            <a:ext cx="3125471" cy="697074"/>
          </a:xfrm>
          <a:prstGeom prst="rect">
            <a:avLst/>
          </a:prstGeom>
          <a:noFill/>
          <a:ln w="19050">
            <a:solidFill>
              <a:schemeClr val="accent3">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556465" y="4439912"/>
            <a:ext cx="3125471" cy="42481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2024-03-15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521895" y="976412"/>
            <a:ext cx="5464151" cy="5483387"/>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err="1">
                <a:solidFill>
                  <a:schemeClr val="accent3">
                    <a:alpha val="100000"/>
                  </a:schemeClr>
                </a:solidFill>
                <a:latin typeface="Microsoft Yahei"/>
                <a:ea typeface="Microsoft Yahei"/>
                <a:cs typeface="Microsoft Yahei"/>
              </a:rPr>
              <a:t>坚持马克思主义道德观</a:t>
            </a:r>
            <a:endParaRPr lang="en-US" sz="2400" b="1">
              <a:solidFill>
                <a:schemeClr val="accent3">
                  <a:alpha val="100000"/>
                </a:schemeClr>
              </a:solidFill>
              <a:latin typeface="Microsoft Yahei"/>
              <a:ea typeface="Microsoft Yahei"/>
              <a:cs typeface="Microsoft Yahei"/>
            </a:endParaRPr>
          </a:p>
          <a:p>
            <a:pPr marL="203200" lvl="0" indent="-203200">
              <a:lnSpc>
                <a:spcPct val="150000"/>
              </a:lnSpc>
              <a:buFont typeface="Arial"/>
              <a:buChar char="•"/>
            </a:pPr>
            <a:r>
              <a:rPr lang="en-US" sz="2400" b="1" err="1" smtClean="0">
                <a:solidFill>
                  <a:schemeClr val="accent3">
                    <a:alpha val="100000"/>
                  </a:schemeClr>
                </a:solidFill>
                <a:latin typeface="Microsoft Yahei"/>
                <a:ea typeface="Microsoft Yahei"/>
                <a:cs typeface="Microsoft Yahei"/>
              </a:rPr>
              <a:t>坚持以为人民服务为核心</a:t>
            </a:r>
            <a:endParaRPr lang="en-US" sz="2400" b="1" smtClean="0">
              <a:solidFill>
                <a:schemeClr val="accent3">
                  <a:alpha val="100000"/>
                </a:schemeClr>
              </a:solidFill>
              <a:latin typeface="Microsoft Yahei"/>
              <a:ea typeface="Microsoft Yahei"/>
              <a:cs typeface="Microsoft Yahei"/>
            </a:endParaRPr>
          </a:p>
          <a:p>
            <a:pPr marL="203200" indent="-203200">
              <a:lnSpc>
                <a:spcPct val="150000"/>
              </a:lnSpc>
              <a:buFont typeface="Arial"/>
              <a:buChar char="•"/>
            </a:pPr>
            <a:r>
              <a:rPr lang="en-US" altLang="zh-CN" sz="2400" b="1" err="1">
                <a:solidFill>
                  <a:schemeClr val="accent3">
                    <a:alpha val="100000"/>
                  </a:schemeClr>
                </a:solidFill>
                <a:latin typeface="Microsoft Yahei"/>
                <a:ea typeface="Microsoft Yahei"/>
                <a:cs typeface="Microsoft Yahei"/>
              </a:rPr>
              <a:t>坚持以集体主义为原则</a:t>
            </a:r>
            <a:endParaRPr lang="en-US" altLang="zh-CN" sz="2400" b="1">
              <a:solidFill>
                <a:schemeClr val="accent3">
                  <a:alpha val="100000"/>
                </a:schemeClr>
              </a:solidFill>
              <a:latin typeface="Microsoft Yahei"/>
              <a:ea typeface="Microsoft Yahei"/>
              <a:cs typeface="Microsoft Yahei"/>
            </a:endParaRPr>
          </a:p>
          <a:p>
            <a:pPr marL="203200" lvl="0" indent="-203200">
              <a:lnSpc>
                <a:spcPct val="150000"/>
              </a:lnSpc>
              <a:buFont typeface="Arial"/>
              <a:buChar char="•"/>
            </a:pPr>
            <a:endParaRPr lang="en-US" sz="2400" b="1">
              <a:solidFill>
                <a:schemeClr val="accent3">
                  <a:alpha val="100000"/>
                </a:schemeClr>
              </a:solidFill>
              <a:latin typeface="Microsoft Yahei"/>
              <a:ea typeface="Microsoft Yahei"/>
              <a:cs typeface="Microsoft Yahei"/>
            </a:endParaRPr>
          </a:p>
        </p:txBody>
      </p:sp>
      <p:sp>
        <p:nvSpPr>
          <p:cNvPr id="3" name="TextBox 3"/>
          <p:cNvSpPr txBox="1"/>
          <p:nvPr/>
        </p:nvSpPr>
        <p:spPr>
          <a:xfrm>
            <a:off x="1149281" y="2019667"/>
            <a:ext cx="3813883" cy="125436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125" b="1">
                <a:solidFill>
                  <a:schemeClr val="accent3">
                    <a:alpha val="100000"/>
                  </a:schemeClr>
                </a:solidFill>
                <a:latin typeface="微软雅黑"/>
                <a:ea typeface="微软雅黑"/>
                <a:cs typeface="微软雅黑"/>
              </a:rPr>
              <a:t>目录</a:t>
            </a:r>
          </a:p>
        </p:txBody>
      </p:sp>
      <p:sp>
        <p:nvSpPr>
          <p:cNvPr id="4" name="TextBox 4"/>
          <p:cNvSpPr txBox="1"/>
          <p:nvPr/>
        </p:nvSpPr>
        <p:spPr>
          <a:xfrm>
            <a:off x="1950369" y="3274028"/>
            <a:ext cx="2211705" cy="7200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300">
                <a:solidFill>
                  <a:schemeClr val="accent3">
                    <a:alpha val="100000"/>
                  </a:scheme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坚持马克思主义道德观</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39110" y="1308453"/>
            <a:ext cx="4493120" cy="4493120"/>
          </a:xfrm>
          <a:prstGeom prst="rect">
            <a:avLst/>
          </a:prstGeom>
        </p:spPr>
      </p:pic>
      <p:sp>
        <p:nvSpPr>
          <p:cNvPr id="3" name="TextBox 3"/>
          <p:cNvSpPr txBox="1"/>
          <p:nvPr/>
        </p:nvSpPr>
        <p:spPr>
          <a:xfrm>
            <a:off x="5417813" y="1544614"/>
            <a:ext cx="5880469"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道德的定义</a:t>
            </a:r>
          </a:p>
        </p:txBody>
      </p:sp>
      <p:sp>
        <p:nvSpPr>
          <p:cNvPr id="4" name="TextBox 4"/>
          <p:cNvSpPr txBox="1"/>
          <p:nvPr/>
        </p:nvSpPr>
        <p:spPr>
          <a:xfrm>
            <a:off x="5434616" y="1977702"/>
            <a:ext cx="6105331" cy="792318"/>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en-US" sz="1350">
                <a:solidFill>
                  <a:schemeClr val="dk1">
                    <a:alpha val="100000"/>
                  </a:schemeClr>
                </a:solidFill>
                <a:latin typeface="Microsoft Yahei"/>
                <a:ea typeface="Microsoft Yahei"/>
                <a:cs typeface="Microsoft Yahei"/>
              </a:rPr>
              <a:t>道德是一种特殊的社会意识形态，它以善恶为评价方式，主要依靠社会舆论、传统习俗和内心信念来发挥作用的行为规范的总和。</a:t>
            </a:r>
          </a:p>
        </p:txBody>
      </p:sp>
      <p:sp>
        <p:nvSpPr>
          <p:cNvPr id="5" name="TextBox 5"/>
          <p:cNvSpPr txBox="1"/>
          <p:nvPr/>
        </p:nvSpPr>
        <p:spPr>
          <a:xfrm>
            <a:off x="5417813" y="2922420"/>
            <a:ext cx="5880469"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道德的作用</a:t>
            </a:r>
          </a:p>
        </p:txBody>
      </p:sp>
      <p:sp>
        <p:nvSpPr>
          <p:cNvPr id="6" name="TextBox 6"/>
          <p:cNvSpPr txBox="1"/>
          <p:nvPr/>
        </p:nvSpPr>
        <p:spPr>
          <a:xfrm>
            <a:off x="5434616" y="3374559"/>
            <a:ext cx="6105331" cy="792318"/>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en-US" sz="1350">
                <a:solidFill>
                  <a:schemeClr val="dk1">
                    <a:alpha val="100000"/>
                  </a:schemeClr>
                </a:solidFill>
                <a:latin typeface="Microsoft Yahei"/>
                <a:ea typeface="Microsoft Yahei"/>
                <a:cs typeface="Microsoft Yahei"/>
              </a:rPr>
              <a:t>道德对人类社会发展具有重要作用，道德会随着社会的发展而不断进步，大学生需要建立正确的道德认知。</a:t>
            </a:r>
          </a:p>
        </p:txBody>
      </p:sp>
      <p:sp>
        <p:nvSpPr>
          <p:cNvPr id="7" name="TextBox 7"/>
          <p:cNvSpPr txBox="1"/>
          <p:nvPr/>
        </p:nvSpPr>
        <p:spPr>
          <a:xfrm>
            <a:off x="5417813" y="4286711"/>
            <a:ext cx="5880469"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马克思主义道德观</a:t>
            </a:r>
          </a:p>
        </p:txBody>
      </p:sp>
      <p:sp>
        <p:nvSpPr>
          <p:cNvPr id="8" name="TextBox 8"/>
          <p:cNvSpPr txBox="1"/>
          <p:nvPr/>
        </p:nvSpPr>
        <p:spPr>
          <a:xfrm>
            <a:off x="5434616" y="4719800"/>
            <a:ext cx="6105331" cy="792318"/>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en-US" sz="1350">
                <a:solidFill>
                  <a:schemeClr val="dk1">
                    <a:alpha val="100000"/>
                  </a:schemeClr>
                </a:solidFill>
                <a:latin typeface="Microsoft Yahei"/>
                <a:ea typeface="Microsoft Yahei"/>
                <a:cs typeface="Microsoft Yahei"/>
              </a:rPr>
              <a:t>马克思主义道德观是科学世界观、人生观、价值观在道德领域的反映与体现，对大学生建立正确道德认知有重要意义。</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坚持马克思主义道德观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sp>
        <p:nvSpPr>
          <p:cNvPr id="2" name="AutoShape 2"/>
          <p:cNvSpPr/>
          <p:nvPr/>
        </p:nvSpPr>
        <p:spPr>
          <a:xfrm>
            <a:off x="714285" y="3694465"/>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smtClean="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880459" y="3748751"/>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道德的起源与本质</a:t>
              </a:r>
            </a:p>
          </p:txBody>
        </p:sp>
      </p:grpSp>
      <p:sp>
        <p:nvSpPr>
          <p:cNvPr id="30" name="TextBox 30"/>
          <p:cNvSpPr txBox="1"/>
          <p:nvPr/>
        </p:nvSpPr>
        <p:spPr>
          <a:xfrm>
            <a:off x="849785"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“德”字的演变</a:t>
            </a:r>
            <a:endParaRPr lang="en-US" sz="1725" b="1">
              <a:solidFill>
                <a:srgbClr val="FFFDFD">
                  <a:alpha val="100000"/>
                </a:srgbClr>
              </a:solidFill>
              <a:latin typeface="Microsoft Yahei"/>
              <a:ea typeface="Microsoft Yahei"/>
              <a:cs typeface="Microsoft Yahei"/>
            </a:endParaRPr>
          </a:p>
        </p:txBody>
      </p:sp>
      <p:sp>
        <p:nvSpPr>
          <p:cNvPr id="31" name="TextBox 31"/>
          <p:cNvSpPr txBox="1"/>
          <p:nvPr/>
        </p:nvSpPr>
        <p:spPr>
          <a:xfrm>
            <a:off x="798923" y="417514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err="1" smtClean="0">
                <a:solidFill>
                  <a:srgbClr val="FFFDFD">
                    <a:alpha val="100000"/>
                  </a:srgbClr>
                </a:solidFill>
                <a:latin typeface="Microsoft Yahei"/>
                <a:ea typeface="Microsoft Yahei"/>
                <a:cs typeface="Microsoft Yahei"/>
              </a:rPr>
              <a:t>德字从甲骨文到楷书，左边是道路、行动，右边是目光直射。行动要正，目不斜视。</a:t>
            </a:r>
            <a:endParaRPr lang="en-US" sz="1500">
              <a:solidFill>
                <a:srgbClr val="FFFDFD">
                  <a:alpha val="100000"/>
                </a:srgbClr>
              </a:solidFill>
              <a:latin typeface="Microsoft Yahei"/>
              <a:ea typeface="Microsoft Yahei"/>
              <a:cs typeface="Microsoft Yahei"/>
            </a:endParaRP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德的理解深化和拓展</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err="1">
                <a:solidFill>
                  <a:srgbClr val="FFFDFD">
                    <a:alpha val="100000"/>
                  </a:srgbClr>
                </a:solidFill>
                <a:latin typeface="Microsoft Yahei"/>
                <a:ea typeface="Microsoft Yahei"/>
                <a:cs typeface="Microsoft Yahei"/>
              </a:rPr>
              <a:t>随着历史发展，人们对德的理解不断深化和拓展，金文加心字，小篆直心为德。</a:t>
            </a:r>
          </a:p>
        </p:txBody>
      </p:sp>
      <p:sp>
        <p:nvSpPr>
          <p:cNvPr id="34" name="TextBox 34"/>
          <p:cNvSpPr txBox="1"/>
          <p:nvPr/>
        </p:nvSpPr>
        <p:spPr>
          <a:xfrm>
            <a:off x="7880459" y="377131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德的通假与含义</a:t>
            </a:r>
          </a:p>
        </p:txBody>
      </p:sp>
      <p:sp>
        <p:nvSpPr>
          <p:cNvPr id="35" name="TextBox 35"/>
          <p:cNvSpPr txBox="1"/>
          <p:nvPr/>
        </p:nvSpPr>
        <p:spPr>
          <a:xfrm>
            <a:off x="7880458" y="4208685"/>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“德”通假于“悳”，《说文解字》解“悳”为“外得于人，内得于己也”。</a:t>
            </a:r>
          </a:p>
        </p:txBody>
      </p:sp>
      <p:pic>
        <p:nvPicPr>
          <p:cNvPr id="36" name="图片 35"/>
          <p:cNvPicPr>
            <a:picLocks noChangeAspect="1"/>
          </p:cNvPicPr>
          <p:nvPr/>
        </p:nvPicPr>
        <p:blipFill>
          <a:blip r:embed="rId3"/>
          <a:srcRect t="-138" r="14803" b="0"/>
          <a:stretch>
            <a:fillRect/>
          </a:stretch>
        </p:blipFill>
        <p:spPr>
          <a:xfrm>
            <a:off x="684368" y="1024112"/>
            <a:ext cx="10930512" cy="2472269"/>
          </a:xfrm>
          <a:prstGeom prst="rect">
            <a:avLst/>
          </a:prstGeom>
          <a:blipFill>
            <a:blip r:embed="rId2"/>
            <a:stretch>
              <a:fillRect l="-3188" r="-2483"/>
            </a:stretch>
          </a:blipFill>
          <a:ln w="38100">
            <a:solidFill>
              <a:schemeClr val="bg1"/>
            </a:solidFill>
          </a:ln>
          <a:effectLst>
            <a:outerShdw blurRad="177800" dist="152400" dir="2700000" algn="tl" rotWithShape="0">
              <a:prstClr val="black">
                <a:alpha val="15000"/>
              </a:prstClr>
            </a:outerShdw>
          </a:effectLst>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8083" r="180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先天人性论</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把道德的起源或者三结为与生俱来的善性，或者归结为先天存在的良心、理念或精神。</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道德起源的理论探讨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自古以来，人们就在探讨道德的起源并提出了种种见解或理论。</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天意神启论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把道德起源归结于上天的命令或者神的旨意，试图以人之外的某种所谓客观意志来说明道德的起源。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道德的起源与本质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认为道德起源于人们的情感欲望，是人们为实现情感欲望而形成的行为要求。</a:t>
            </a:r>
          </a:p>
        </p:txBody>
      </p:sp>
      <p:pic>
        <p:nvPicPr>
          <p:cNvPr id="6" name="Picture 6"/>
          <p:cNvPicPr>
            <a:picLocks noChangeAspect="1"/>
          </p:cNvPicPr>
          <p:nvPr/>
        </p:nvPicPr>
        <p:blipFill>
          <a:blip r:embed="rId2"/>
          <a:srcRect l="18042" r="180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情欲望论</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则认为道德观念是动物本能的延续，进而把动物基于本能的活动与人类有目的、有意识的活动画上等号。</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动物本能论</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2958" b="29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认为道德的起源问题，必须从人类社会的实际情况出发来认识和把握。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马克思主义道德观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道德的起源与本质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63829" y="2207484"/>
            <a:ext cx="10507884" cy="1487614"/>
          </a:xfrm>
          <a:prstGeom prst="roundRect">
            <a:avLst>
              <a:gd name="adj" fmla="val 1402"/>
            </a:avLst>
          </a:prstGeom>
          <a:solidFill>
            <a:schemeClr val="lt1">
              <a:alpha val="100000"/>
            </a:schemeClr>
          </a:solid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560833" y="1636739"/>
            <a:ext cx="8913876" cy="755911"/>
          </a:xfrm>
          <a:prstGeom prst="roundRect">
            <a:avLst>
              <a:gd name="adj" fmla="val 10864"/>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3829" y="4419284"/>
            <a:ext cx="10507884" cy="1607249"/>
          </a:xfrm>
          <a:prstGeom prst="roundRect">
            <a:avLst>
              <a:gd name="adj" fmla="val 1402"/>
            </a:avLst>
          </a:prstGeom>
          <a:solidFill>
            <a:schemeClr val="lt1">
              <a:alpha val="100000"/>
            </a:schemeClr>
          </a:solidFill>
          <a:ln w="9525">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63654" y="1769528"/>
            <a:ext cx="8708234"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DFCFC">
                    <a:alpha val="100000"/>
                  </a:srgbClr>
                </a:solidFill>
                <a:latin typeface="Microsoft Yahei"/>
                <a:ea typeface="Microsoft Yahei"/>
                <a:cs typeface="Microsoft Yahei"/>
              </a:rPr>
              <a:t>劳动与道德的关系</a:t>
            </a:r>
          </a:p>
        </p:txBody>
      </p:sp>
      <p:sp>
        <p:nvSpPr>
          <p:cNvPr id="6" name="TextBox 6"/>
          <p:cNvSpPr txBox="1"/>
          <p:nvPr/>
        </p:nvSpPr>
        <p:spPr>
          <a:xfrm>
            <a:off x="1009288" y="2444060"/>
            <a:ext cx="10016966" cy="117293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劳动是道德起源的首要前提，动物的本能行为中不存在真正的道德。</a:t>
            </a:r>
          </a:p>
        </p:txBody>
      </p:sp>
      <p:sp>
        <p:nvSpPr>
          <p:cNvPr id="7" name="AutoShape 7"/>
          <p:cNvSpPr/>
          <p:nvPr/>
        </p:nvSpPr>
        <p:spPr>
          <a:xfrm>
            <a:off x="1560833" y="3910280"/>
            <a:ext cx="8913876" cy="755911"/>
          </a:xfrm>
          <a:prstGeom prst="roundRect">
            <a:avLst>
              <a:gd name="adj" fmla="val 10864"/>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663654" y="4043069"/>
            <a:ext cx="8708234"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DFCFC">
                    <a:alpha val="100000"/>
                  </a:srgbClr>
                </a:solidFill>
                <a:latin typeface="Microsoft Yahei"/>
                <a:ea typeface="Microsoft Yahei"/>
                <a:cs typeface="Microsoft Yahei"/>
              </a:rPr>
              <a:t>原始劳动分工与协作</a:t>
            </a:r>
          </a:p>
        </p:txBody>
      </p:sp>
      <p:sp>
        <p:nvSpPr>
          <p:cNvPr id="9" name="TextBox 9"/>
          <p:cNvSpPr txBox="1"/>
          <p:nvPr/>
        </p:nvSpPr>
        <p:spPr>
          <a:xfrm>
            <a:off x="1009288" y="4717602"/>
            <a:ext cx="10016966" cy="117293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原始的劳动分工与协作，使人与人之间的相互依赖、相互扶持自觉不自觉地成为当时最自然、最朴实的道德生活状态。</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道德的起源与本质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道德的重要性</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道德源于人的社会生活需要，又服务于人的社会生活需要，在人类社会中居于特别重要的地位，具有特殊的功能和作用。</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道德的规范功能</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道德的规范功能是指在正确善恶观的指引下，规范社会成员在社会公共领域、职业领域、家庭领域的行为，并规范个人品德的养成。</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道德的功能</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道德的功能是多元的，同时也是多层次的，在道德的功能系统中，认识功能、规范功能、调节功能是最基本的功能。</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道德的调节功能</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道德的调节功能是指道德通过评价等方式指导和纠正人们的行为和实践活动、协调社会关系和人际关系的功效与能力。</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道德的认识功能</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道德的认识功能是指道德反映社会关系特别是反映社会经济关系的功效与能力，道德运用善恶、荣辱、义务、良心等范畴。</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道德的作用</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道德的作用是指道德的认识、规范、调节、激励、导向、教育等功能的发挥和实现所产生的社会影响及实际效果。</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道德的功能与作用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rot="5400000">
            <a:off x="4261455" y="1786438"/>
            <a:ext cx="3669090" cy="4127726"/>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5400000">
            <a:off x="6507340"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7484017"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6495148" y="5075220"/>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5400000">
            <a:off x="4599191"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3589249"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5400000">
            <a:off x="4611383" y="508741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776775" y="1207198"/>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道德发展的阶段</a:t>
            </a:r>
          </a:p>
        </p:txBody>
      </p:sp>
      <p:sp>
        <p:nvSpPr>
          <p:cNvPr id="10" name="TextBox 10"/>
          <p:cNvSpPr txBox="1"/>
          <p:nvPr/>
        </p:nvSpPr>
        <p:spPr>
          <a:xfrm>
            <a:off x="7776775" y="1654506"/>
            <a:ext cx="3900518"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在原始社会、奴隶社会、封建社会、资本主义社会和社会主义社会中，都存在道德的发展。</a:t>
            </a:r>
          </a:p>
        </p:txBody>
      </p:sp>
      <p:sp>
        <p:nvSpPr>
          <p:cNvPr id="11" name="TextBox 11"/>
          <p:cNvSpPr txBox="1"/>
          <p:nvPr/>
        </p:nvSpPr>
        <p:spPr>
          <a:xfrm>
            <a:off x="8746354" y="3180495"/>
            <a:ext cx="338414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道德发展的规律</a:t>
            </a:r>
          </a:p>
        </p:txBody>
      </p:sp>
      <p:sp>
        <p:nvSpPr>
          <p:cNvPr id="12" name="TextBox 12"/>
          <p:cNvSpPr txBox="1"/>
          <p:nvPr/>
        </p:nvSpPr>
        <p:spPr>
          <a:xfrm>
            <a:off x="8746354"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纵观道德发展的历史，进步与落后、善良与邪恶、顺利与曲折交织其中，使得数千年来的道德现象纷繁复杂、矛盾重重。</a:t>
            </a:r>
          </a:p>
        </p:txBody>
      </p:sp>
      <p:sp>
        <p:nvSpPr>
          <p:cNvPr id="13" name="TextBox 13"/>
          <p:cNvSpPr txBox="1"/>
          <p:nvPr/>
        </p:nvSpPr>
        <p:spPr>
          <a:xfrm>
            <a:off x="7776775" y="5015040"/>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道德的进步性特征</a:t>
            </a:r>
          </a:p>
        </p:txBody>
      </p:sp>
      <p:sp>
        <p:nvSpPr>
          <p:cNvPr id="14" name="TextBox 14"/>
          <p:cNvSpPr txBox="1"/>
          <p:nvPr/>
        </p:nvSpPr>
        <p:spPr>
          <a:xfrm>
            <a:off x="7776775" y="5462349"/>
            <a:ext cx="3994520" cy="95591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社会主义和共产主义道德是人类道德合乎规律发展的必然产物，是对人类道德传统的批判与继承。</a:t>
            </a:r>
          </a:p>
        </p:txBody>
      </p:sp>
      <p:sp>
        <p:nvSpPr>
          <p:cNvPr id="15" name="TextBox 15"/>
          <p:cNvSpPr txBox="1"/>
          <p:nvPr/>
        </p:nvSpPr>
        <p:spPr>
          <a:xfrm>
            <a:off x="305680" y="1345950"/>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道德与意识形态</a:t>
            </a:r>
          </a:p>
        </p:txBody>
      </p:sp>
      <p:sp>
        <p:nvSpPr>
          <p:cNvPr id="16" name="TextBox 16"/>
          <p:cNvSpPr txBox="1"/>
          <p:nvPr/>
        </p:nvSpPr>
        <p:spPr>
          <a:xfrm>
            <a:off x="305680" y="1793259"/>
            <a:ext cx="4048125"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道德不是亘古不变的，而是随着社会形态和生产方式的演变而发展。</a:t>
            </a:r>
          </a:p>
        </p:txBody>
      </p:sp>
      <p:sp>
        <p:nvSpPr>
          <p:cNvPr id="17" name="TextBox 17"/>
          <p:cNvSpPr txBox="1"/>
          <p:nvPr/>
        </p:nvSpPr>
        <p:spPr>
          <a:xfrm>
            <a:off x="204586" y="3180495"/>
            <a:ext cx="316719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共产主义道德</a:t>
            </a:r>
          </a:p>
        </p:txBody>
      </p:sp>
      <p:sp>
        <p:nvSpPr>
          <p:cNvPr id="18" name="TextBox 18"/>
          <p:cNvSpPr txBox="1"/>
          <p:nvPr/>
        </p:nvSpPr>
        <p:spPr>
          <a:xfrm>
            <a:off x="69245"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在社会主义社会，有一部分先进分子还身体力行共产主义道德，这是道德发展的一个阶段。</a:t>
            </a:r>
          </a:p>
        </p:txBody>
      </p:sp>
      <p:sp>
        <p:nvSpPr>
          <p:cNvPr id="19" name="TextBox 19"/>
          <p:cNvSpPr txBox="1"/>
          <p:nvPr/>
        </p:nvSpPr>
        <p:spPr>
          <a:xfrm>
            <a:off x="454963" y="5015040"/>
            <a:ext cx="3895628"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道德发展的趋势</a:t>
            </a:r>
          </a:p>
        </p:txBody>
      </p:sp>
      <p:sp>
        <p:nvSpPr>
          <p:cNvPr id="20" name="TextBox 20"/>
          <p:cNvSpPr txBox="1"/>
          <p:nvPr/>
        </p:nvSpPr>
        <p:spPr>
          <a:xfrm>
            <a:off x="454963" y="5462349"/>
            <a:ext cx="3898264" cy="113347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人类道德的发展是一个曲折上升的历史过程，这是道德发展的基本规律。</a:t>
            </a:r>
          </a:p>
        </p:txBody>
      </p:sp>
      <p:sp>
        <p:nvSpPr>
          <p:cNvPr id="21" name="Freeform 21"/>
          <p:cNvSpPr/>
          <p:nvPr/>
        </p:nvSpPr>
        <p:spPr>
          <a:xfrm>
            <a:off x="5410459" y="3071807"/>
            <a:ext cx="1371081" cy="1371081"/>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19258" y="1436636"/>
            <a:ext cx="1122727"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01</a:t>
            </a:r>
          </a:p>
        </p:txBody>
      </p:sp>
      <p:sp>
        <p:nvSpPr>
          <p:cNvPr id="23" name="TextBox 23"/>
          <p:cNvSpPr txBox="1"/>
          <p:nvPr/>
        </p:nvSpPr>
        <p:spPr>
          <a:xfrm>
            <a:off x="6347063" y="1412952"/>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02</a:t>
            </a:r>
          </a:p>
        </p:txBody>
      </p:sp>
      <p:sp>
        <p:nvSpPr>
          <p:cNvPr id="24" name="TextBox 24"/>
          <p:cNvSpPr txBox="1"/>
          <p:nvPr/>
        </p:nvSpPr>
        <p:spPr>
          <a:xfrm>
            <a:off x="3444473" y="3277277"/>
            <a:ext cx="1281814"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03</a:t>
            </a:r>
          </a:p>
        </p:txBody>
      </p:sp>
      <p:sp>
        <p:nvSpPr>
          <p:cNvPr id="25" name="TextBox 25"/>
          <p:cNvSpPr txBox="1"/>
          <p:nvPr/>
        </p:nvSpPr>
        <p:spPr>
          <a:xfrm>
            <a:off x="7344483" y="3265085"/>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04</a:t>
            </a:r>
          </a:p>
        </p:txBody>
      </p:sp>
      <p:sp>
        <p:nvSpPr>
          <p:cNvPr id="26" name="TextBox 26"/>
          <p:cNvSpPr txBox="1"/>
          <p:nvPr/>
        </p:nvSpPr>
        <p:spPr>
          <a:xfrm>
            <a:off x="4581926" y="5111822"/>
            <a:ext cx="1023483"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05</a:t>
            </a:r>
          </a:p>
        </p:txBody>
      </p:sp>
      <p:sp>
        <p:nvSpPr>
          <p:cNvPr id="27" name="TextBox 27"/>
          <p:cNvSpPr txBox="1"/>
          <p:nvPr/>
        </p:nvSpPr>
        <p:spPr>
          <a:xfrm>
            <a:off x="6347063" y="5099630"/>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06</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社会主义道德是崭新类型的道德</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err="1">
                <a:solidFill>
                  <a:schemeClr val="accent3">
                    <a:alpha val="100000"/>
                  </a:schemeClr>
                </a:solidFill>
                <a:latin typeface="Microsoft Yahei"/>
                <a:ea typeface="Microsoft Yahei"/>
                <a:cs typeface="Microsoft Yahei"/>
              </a:rPr>
              <a:t>坚持以为人民服务为核心</a:t>
            </a:r>
            <a:endParaRPr lang="en-US" sz="4950" b="1">
              <a:solidFill>
                <a:schemeClr val="accent3">
                  <a:alpha val="100000"/>
                </a:schemeClr>
              </a:solidFill>
              <a:latin typeface="Microsoft Yahei"/>
              <a:ea typeface="Microsoft Yahei"/>
              <a:cs typeface="Microsoft Yahei"/>
            </a:endParaRP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smtClean="0">
                <a:solidFill>
                  <a:schemeClr val="accent3">
                    <a:alpha val="100000"/>
                  </a:schemeClr>
                </a:solidFill>
                <a:latin typeface="Microsoft Yahei"/>
                <a:ea typeface="Microsoft Yahei"/>
                <a:cs typeface="Microsoft Yahei"/>
              </a:rPr>
              <a:t>02</a:t>
            </a:r>
            <a:endParaRPr lang="en-US" sz="8775" b="1">
              <a:solidFill>
                <a:schemeClr val="accent3">
                  <a:alpha val="100000"/>
                </a:schemeClr>
              </a:solidFill>
              <a:latin typeface="Microsoft Yahei"/>
              <a:ea typeface="Microsoft Yahei"/>
              <a:cs typeface="Microsoft Yahei"/>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5417" r="5417"/>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为人民服务是道德建设的根本性质和发展方向，规定并制约着道德领域中的所有道德现象。</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为什么人服务是道德的核心问题</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为人民服务不仅是坚持历史唯物主义的必然要求，也是中国共产党践行的根本宗旨，更是社会主义道德观的集中体现。</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历史唯物主义的要求</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为人民服务是全体中国人民共同遵循的道德要求，决定并体现着道德建设的根本性质和发展方向。</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社会主义道德观的体现</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坚持以为人民服务为核心</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社会主义道德的本质要求</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275">
                <a:solidFill>
                  <a:srgbClr val="000000">
                    <a:alpha val="100000"/>
                  </a:srgbClr>
                </a:solidFill>
                <a:latin typeface="Microsoft Yahei"/>
                <a:ea typeface="Microsoft Yahei"/>
                <a:cs typeface="Microsoft Yahei"/>
              </a:rPr>
              <a:t>我国以公有制为主体、多种所有制经济共同发展，按劳分配为主体、多种分配方式并存，社会主义市场经济体制等社会主义基本经济制度。</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社会主义基本经济制度</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在社会主义社会，劳动者和建设者都是为社会、为他人同时也是为自己而劳动和工作。</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为人民服务是社会主义经济基础和人际关系的客观要求</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275">
                <a:solidFill>
                  <a:srgbClr val="000000">
                    <a:alpha val="100000"/>
                  </a:srgbClr>
                </a:solidFill>
                <a:latin typeface="Microsoft Yahei"/>
                <a:ea typeface="Microsoft Yahei"/>
                <a:cs typeface="Microsoft Yahei"/>
              </a:rPr>
              <a:t>权利和义务不再分属于两个对立的阶级，而是统一于人民自己身上，每个人都是服务对象，又都为他人服务。</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权利和义务统一于人民自己身上</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https://d.book118.com/387131201160006052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2024-09-26T14:02:14.333</cp:lastPrinted>
  <dcterms:created xsi:type="dcterms:W3CDTF">2024-09-26T06:02:14Z</dcterms:created>
  <dcterms:modified xsi:type="dcterms:W3CDTF">2024-09-26T06:02:16Z</dcterms:modified>
</cp:coreProperties>
</file>