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UBFLKM+NFJTJU+ArialMT"/>
      <p:regular r:id="rId18"/>
    </p:embeddedFont>
    <p:embeddedFont>
      <p:font typeface="RCSUFQ+MS-UIGothic"/>
      <p:regular r:id="rId19"/>
    </p:embeddedFont>
    <p:embeddedFont>
      <p:font typeface="PPDHGP+NRWIUQ+MicrosoftYaHei"/>
      <p:regular r:id="rId20"/>
    </p:embeddedFont>
    <p:embeddedFont>
      <p:font typeface="SJAANL+FAITSM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486F7-5CFB-46D5-8320-84DC2E9F2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A0C34-EFA7-4B61-A944-4063297AC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A806A-1521-4D5E-A56F-C8BC43B36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51244-F26A-4518-AD52-692B0B5A0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067268-8470-4DE9-80CD-ADC1161B8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140C7-2CE2-45E4-9F0B-B29D13E51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CFD38-2323-43A8-81E6-E30ACBF44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E8B93-56C4-43FC-9095-E49A66A97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11A04-7CC6-4215-8F0E-CB93340F5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4CBF4-CEAE-4A05-81EF-F82D3C0FC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5FC651-6EAB-405C-91F6-59737EF7E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132141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17654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BFLKM+NFJTJU+ArialMT"/>
                <a:cs typeface="UBFLKM+NFJTJ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帕金森病概述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809" y="232556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BFLKM+NFJTJU+ArialMT"/>
                <a:cs typeface="UBFLKM+NFJTJ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抗帕金森病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809" y="288499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BFLKM+NFJTJU+ArialMT"/>
                <a:cs typeface="UBFLKM+NFJTJ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药护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理与管理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809" y="3444430"/>
            <a:ext cx="5491421" cy="190365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BFLKM+NFJTJU+ArialMT"/>
                <a:cs typeface="UBFLKM+NFJTJ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物副作用与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BFLKM+NFJTJU+ArialMT"/>
                <a:cs typeface="UBFLKM+NFJTJ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患者教育与自我管理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UBFLKM+NFJTJU+ArialMT"/>
                <a:cs typeface="UBFLKM+NFJTJU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抗帕金森病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物的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FFFF"/>
                </a:solidFill>
                <a:latin typeface="RCSUFQ+MS-UIGothic"/>
                <a:cs typeface="RCSUFQ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定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定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症状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病因与病理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病因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CSUFQ+MS-UIGothic"/>
                <a:cs typeface="RCSUFQ+MS-UIGothic"/>
              </a:rPr>
              <a:t>病理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帕金森病的主要病理改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是黑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多巴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胺能神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元的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性死亡，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纹</a:t>
            </a: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状体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多巴胺含量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著降低。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断与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27536"/>
                </a:solidFill>
                <a:latin typeface="SimSun"/>
                <a:cs typeface="SimSun"/>
              </a:rPr>
              <a:t>诊</a:t>
            </a:r>
            <a:r>
              <a:rPr sz="2000">
                <a:solidFill>
                  <a:srgbClr val="E27536"/>
                </a:solidFill>
                <a:latin typeface="RCSUFQ+MS-UIGothic"/>
                <a:cs typeface="RCSUFQ+MS-UIGothic"/>
              </a:rPr>
              <a:t>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2000">
                <a:solidFill>
                  <a:srgbClr val="E27536"/>
                </a:solidFill>
                <a:latin typeface="RCSUFQ+MS-UIGothic"/>
                <a:cs typeface="RCSUFQ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常用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物种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PDHGP+NRWIUQ+MicrosoftYaHei"/>
                <a:cs typeface="PPDHGP+NRWIUQ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PDHGP+NRWIUQ+MicrosoftYaHei"/>
                <a:cs typeface="PPDHGP+NRWIUQ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PDHGP+NRWIUQ+MicrosoftYaHei"/>
                <a:cs typeface="PPDHGP+NRWIUQ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PDHGP+NRWIUQ+MicrosoftYaHei"/>
                <a:cs typeface="PPDHGP+NRWIUQ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多巴胺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类药</a:t>
            </a:r>
            <a:r>
              <a:rPr sz="1550">
                <a:solidFill>
                  <a:srgbClr val="E27536"/>
                </a:solidFill>
                <a:latin typeface="RCSUFQ+MS-UIGothic"/>
                <a:cs typeface="RCSUFQ+MS-UIGothic"/>
              </a:rPr>
              <a:t>物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多巴胺受体激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动剂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单</a:t>
            </a: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胺氧化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酶</a:t>
            </a: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抑制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19919" y="4788530"/>
            <a:ext cx="1520272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E27536"/>
                </a:solidFill>
                <a:latin typeface="SJAANL+FAITSM+MicrosoftYaHei-Bold"/>
                <a:cs typeface="SJAANL+FAITSM+MicrosoftYaHei-Bold"/>
              </a:rPr>
              <a:t>COMT</a:t>
            </a:r>
            <a:r>
              <a:rPr sz="1550" spc="20">
                <a:solidFill>
                  <a:srgbClr val="E27536"/>
                </a:solidFill>
                <a:latin typeface="RCSUFQ+MS-UIGothic"/>
                <a:cs typeface="RCSUFQ+MS-UIGothic"/>
              </a:rPr>
              <a:t>抑制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物作用机制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09775" y="21056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多巴胺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类药</a:t>
            </a:r>
            <a:r>
              <a:rPr sz="1550">
                <a:solidFill>
                  <a:srgbClr val="E27536"/>
                </a:solidFill>
                <a:latin typeface="RCSUFQ+MS-UIGothic"/>
                <a:cs typeface="RCSUFQ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单</a:t>
            </a: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胺氧化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酶</a:t>
            </a: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抑制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CSUFQ+MS-UIGothic"/>
                <a:cs typeface="RCSUFQ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RCSUFQ+MS-UIGothic"/>
                <a:cs typeface="RCSUFQ+MS-UIGothic"/>
              </a:rPr>
              <a:t>多巴胺受体激</a:t>
            </a: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动剂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78594" y="4764401"/>
            <a:ext cx="1520272" cy="5046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 spc="20">
                <a:solidFill>
                  <a:srgbClr val="E27536"/>
                </a:solidFill>
                <a:latin typeface="SJAANL+FAITSM+MicrosoftYaHei-Bold"/>
                <a:cs typeface="SJAANL+FAITSM+MicrosoftYaHei-Bold"/>
              </a:rPr>
              <a:t>COMT</a:t>
            </a:r>
            <a:r>
              <a:rPr sz="1550" spc="20">
                <a:solidFill>
                  <a:srgbClr val="E27536"/>
                </a:solidFill>
                <a:latin typeface="RCSUFQ+MS-UIGothic"/>
                <a:cs typeface="RCSUFQ+MS-UIGothic"/>
              </a:rPr>
              <a:t>抑制</a:t>
            </a:r>
            <a:r>
              <a:rPr sz="1550">
                <a:solidFill>
                  <a:srgbClr val="E27536"/>
                </a:solidFill>
                <a:latin typeface="SimSun"/>
                <a:cs typeface="SimSun"/>
              </a:rPr>
              <a:t>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物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与使用原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4585" y="164000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根据病情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选择药</a:t>
            </a:r>
            <a:r>
              <a:rPr sz="2300">
                <a:solidFill>
                  <a:srgbClr val="E27536"/>
                </a:solidFill>
                <a:latin typeface="RCSUFQ+MS-UIGothic"/>
                <a:cs typeface="RCSUFQ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从小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剂</a:t>
            </a:r>
            <a:r>
              <a:rPr sz="2300" spc="23">
                <a:solidFill>
                  <a:srgbClr val="E27536"/>
                </a:solidFill>
                <a:latin typeface="RCSUFQ+MS-UIGothic"/>
                <a:cs typeface="RCSUFQ+MS-UIGothic"/>
              </a:rPr>
              <a:t>量开始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46860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个体化用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81440" y="44117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长</a:t>
            </a: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期用</a:t>
            </a:r>
            <a:r>
              <a:rPr sz="2300" spc="23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原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用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前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估与准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JAANL+FAITSM+MicrosoftYaHei-Bold"/>
                <a:cs typeface="SJAANL+FAITS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JAANL+FAITSM+MicrosoftYaHei-Bold"/>
                <a:cs typeface="SJAANL+FAITS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JAANL+FAITSM+MicrosoftYaHei-Bold"/>
                <a:cs typeface="SJAANL+FAITS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E27536"/>
                </a:solidFill>
                <a:latin typeface="RCSUFQ+MS-UIGothic"/>
                <a:cs typeface="RCSUFQ+MS-UIGothic"/>
              </a:rPr>
              <a:t>估患者病情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2000" spc="25">
                <a:solidFill>
                  <a:srgbClr val="E27536"/>
                </a:solidFill>
                <a:latin typeface="RCSUFQ+MS-UIGothic"/>
                <a:cs typeface="RCSUFQ+MS-UIGothic"/>
              </a:rPr>
              <a:t>估患者身体状况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RCSUFQ+MS-UIGothic"/>
                <a:cs typeface="RCSUFQ+MS-UIGothic"/>
              </a:rPr>
              <a:t>准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备药</a:t>
            </a:r>
            <a:r>
              <a:rPr sz="2000" spc="25">
                <a:solidFill>
                  <a:srgbClr val="E27536"/>
                </a:solidFill>
                <a:latin typeface="RCSUFQ+MS-UIGothic"/>
                <a:cs typeface="RCSUFQ+MS-UIGothic"/>
              </a:rPr>
              <a:t>物和工具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用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药过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程中的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调</a:t>
            </a:r>
            <a:r>
              <a:rPr sz="3000">
                <a:solidFill>
                  <a:srgbClr val="E27536"/>
                </a:solidFill>
                <a:latin typeface="RCSUFQ+MS-UIGothic"/>
                <a:cs typeface="RCSUFQ+MS-UIGothic"/>
              </a:rPr>
              <a:t>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监测</a:t>
            </a:r>
            <a:r>
              <a:rPr sz="2300" spc="23">
                <a:solidFill>
                  <a:srgbClr val="E27536"/>
                </a:solidFill>
                <a:latin typeface="RCSUFQ+MS-UIGothic"/>
                <a:cs typeface="RCSUFQ+MS-UIGothic"/>
              </a:rPr>
              <a:t>症状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E27536"/>
                </a:solidFill>
                <a:latin typeface="RCSUFQ+MS-UIGothic"/>
                <a:cs typeface="RCSUFQ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监测</a:t>
            </a: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不良反</a:t>
            </a:r>
            <a:r>
              <a:rPr sz="2300">
                <a:solidFill>
                  <a:srgbClr val="E27536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调</a:t>
            </a: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整用</a:t>
            </a:r>
            <a:r>
              <a:rPr sz="2300" spc="23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2300" spc="25">
                <a:solidFill>
                  <a:srgbClr val="E27536"/>
                </a:solidFill>
                <a:latin typeface="RCSUFQ+MS-UIGothic"/>
                <a:cs typeface="RCSUFQ+MS-UIGothic"/>
              </a:rPr>
              <a:t>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https://d.book118.com/387132141110006046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UBFLKM+NFJTJU+ArialMT</vt:lpstr>
      <vt:lpstr>Times New Roman</vt:lpstr>
      <vt:lpstr>RCSUFQ+MS-UIGothic</vt:lpstr>
      <vt:lpstr>SimSun</vt:lpstr>
      <vt:lpstr>PPDHGP+NRWIUQ+MicrosoftYaHei</vt:lpstr>
      <vt:lpstr>SJAANL+FAITSM+MicrosoftYaHei-Bold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2024-09-21T16:39:08.471</cp:lastPrinted>
  <dcterms:created xsi:type="dcterms:W3CDTF">2024-09-21T08:39:08Z</dcterms:created>
  <dcterms:modified xsi:type="dcterms:W3CDTF">2024-09-21T08:39:09Z</dcterms:modified>
</cp:coreProperties>
</file>