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PRKCLN+BNKQGA+ArialMT"/>
      <p:regular r:id="rId15"/>
    </p:embeddedFont>
    <p:embeddedFont>
      <p:font typeface="QEMMVW+MS-UIGothic"/>
      <p:regular r:id="rId16"/>
    </p:embeddedFont>
    <p:embeddedFont>
      <p:font typeface="OJNTUO+JMJNPE+MicrosoftYaHei"/>
      <p:regular r:id="rId17"/>
    </p:embeddedFont>
    <p:embeddedFont>
      <p:font typeface="LDSEDN+HSFKKH+MicrosoftYaHei-Bold"/>
      <p:regular r:id="rId18"/>
    </p:embeddedFont>
    <p:embeddedFont>
      <p:font typeface="IRRIJV+JMJNPE+MicrosoftYaHei"/>
      <p:regular r:id="rId19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font" Target="fonts/font5.fntdata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0857D7-3FB1-47AE-9D2B-139A197FFF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3DB715-EC0C-4908-8F47-E4D48FBAA3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509AC4-B0E5-4373-A799-73D3093E60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E22707-C566-4602-927D-FD1185A1A3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249E656-15D1-41F5-A9FD-FD6D78F287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A4B86EF-A4D0-4857-B09F-00C02FD867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BECCB66-4AEC-4E16-99CB-79EE783A7A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B54799-5550-4270-A13E-43E493F47F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8368E0-7F0C-4CFF-863D-9B2FB1A5C4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4E3D14-CB53-40E6-8678-181FAFC5B6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83BDB1-A153-4DBD-BE63-113B4176DC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7133132021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40729" y="3413950"/>
            <a:ext cx="3099807" cy="13437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PRKCLN+BNKQGA+ArialMT"/>
                <a:cs typeface="PRKCLN+BNKQGA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QEMMVW+MS-UIGothic"/>
                <a:cs typeface="QEMMVW+MS-UIGothic"/>
              </a:rPr>
              <a:t>心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电图</a:t>
            </a:r>
            <a:r>
              <a:rPr sz="2400">
                <a:solidFill>
                  <a:srgbClr val="FFFFFF"/>
                </a:solidFill>
                <a:latin typeface="QEMMVW+MS-UIGothic"/>
                <a:cs typeface="QEMMVW+MS-UIGothic"/>
              </a:rPr>
              <a:t>的解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读</a:t>
            </a:r>
            <a:r>
              <a:rPr sz="2400">
                <a:solidFill>
                  <a:srgbClr val="FFFFFF"/>
                </a:solidFill>
                <a:latin typeface="QEMMVW+MS-UIGothic"/>
                <a:cs typeface="QEMMVW+MS-UIGothic"/>
              </a:rPr>
              <a:t>技巧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PRKCLN+BNKQGA+ArialMT"/>
                <a:cs typeface="PRKCLN+BNKQGA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QEMMVW+MS-UIGothic"/>
                <a:cs typeface="QEMMVW+MS-UIGothic"/>
              </a:rPr>
              <a:t>心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电图</a:t>
            </a:r>
            <a:r>
              <a:rPr sz="2400">
                <a:solidFill>
                  <a:srgbClr val="FFFFFF"/>
                </a:solidFill>
                <a:latin typeface="QEMMVW+MS-UIGothic"/>
                <a:cs typeface="QEMMVW+MS-UIGothic"/>
              </a:rPr>
              <a:t>的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临</a:t>
            </a:r>
            <a:r>
              <a:rPr sz="2400">
                <a:solidFill>
                  <a:srgbClr val="FFFFFF"/>
                </a:solidFill>
                <a:latin typeface="QEMMVW+MS-UIGothic"/>
                <a:cs typeface="QEMMVW+MS-UIGothic"/>
              </a:rPr>
              <a:t>床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2400">
                <a:solidFill>
                  <a:srgbClr val="FFFFFF"/>
                </a:solidFill>
                <a:latin typeface="QEMMVW+MS-UIGothic"/>
                <a:cs typeface="QEMMVW+MS-UIGothic"/>
              </a:rPr>
              <a:t>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3AEF2"/>
                </a:solidFill>
                <a:latin typeface="QEMMVW+MS-UIGothic"/>
                <a:cs typeface="QEMMVW+MS-UIGothic"/>
              </a:rPr>
              <a:t>心</a:t>
            </a:r>
            <a:r>
              <a:rPr sz="3000">
                <a:solidFill>
                  <a:srgbClr val="43AEF2"/>
                </a:solidFill>
                <a:latin typeface="SimSun"/>
                <a:cs typeface="SimSun"/>
              </a:rPr>
              <a:t>电图</a:t>
            </a:r>
            <a:r>
              <a:rPr sz="3000">
                <a:solidFill>
                  <a:srgbClr val="43AEF2"/>
                </a:solidFill>
                <a:latin typeface="QEMMVW+MS-UIGothic"/>
                <a:cs typeface="QEMMVW+MS-UIGothic"/>
              </a:rPr>
              <a:t>的形成原理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19275" y="255823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OJNTUO+JMJNPE+MicrosoftYaHei"/>
                <a:cs typeface="OJNTUO+JMJNPE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828029" y="255823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OJNTUO+JMJNPE+MicrosoftYaHei"/>
                <a:cs typeface="OJNTUO+JMJNPE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836784" y="255823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OJNTUO+JMJNPE+MicrosoftYaHei"/>
                <a:cs typeface="OJNTUO+JMJNPE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97330" y="3249926"/>
            <a:ext cx="14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QEMMVW+MS-UIGothic"/>
                <a:cs typeface="QEMMVW+MS-UIGothic"/>
              </a:rPr>
              <a:t>生物</a:t>
            </a: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550" spc="25">
                <a:solidFill>
                  <a:srgbClr val="FFFFFF"/>
                </a:solidFill>
                <a:latin typeface="QEMMVW+MS-UIGothic"/>
                <a:cs typeface="QEMMVW+MS-UIGothic"/>
              </a:rPr>
              <a:t>的</a:t>
            </a: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产</a:t>
            </a:r>
            <a:r>
              <a:rPr sz="1550">
                <a:solidFill>
                  <a:srgbClr val="FFFFFF"/>
                </a:solidFill>
                <a:latin typeface="QEMMVW+MS-UIGothic"/>
                <a:cs typeface="QEMMVW+MS-UIGothic"/>
              </a:rPr>
              <a:t>生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605779" y="3249926"/>
            <a:ext cx="12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550" spc="25">
                <a:solidFill>
                  <a:srgbClr val="FFFFFF"/>
                </a:solidFill>
                <a:latin typeface="QEMMVW+MS-UIGothic"/>
                <a:cs typeface="QEMMVW+MS-UIGothic"/>
              </a:rPr>
              <a:t>极的放置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514205" y="3249926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QEMMVW+MS-UIGothic"/>
                <a:cs typeface="QEMMVW+MS-UIGothic"/>
              </a:rPr>
              <a:t>心</a:t>
            </a: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电图</a:t>
            </a:r>
            <a:r>
              <a:rPr sz="1550" spc="25">
                <a:solidFill>
                  <a:srgbClr val="FFFFFF"/>
                </a:solidFill>
                <a:latin typeface="QEMMVW+MS-UIGothic"/>
                <a:cs typeface="QEMMVW+MS-UIGothic"/>
              </a:rPr>
              <a:t>的波形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72819" y="4659483"/>
            <a:ext cx="2563177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1C7EBD"/>
                </a:solidFill>
                <a:latin typeface="QEMMVW+MS-UIGothic"/>
                <a:cs typeface="QEMMVW+MS-UIGothic"/>
              </a:rPr>
              <a:t>心肌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细</a:t>
            </a:r>
            <a:r>
              <a:rPr sz="1350">
                <a:solidFill>
                  <a:srgbClr val="1C7EBD"/>
                </a:solidFill>
                <a:latin typeface="QEMMVW+MS-UIGothic"/>
                <a:cs typeface="QEMMVW+MS-UIGothic"/>
              </a:rPr>
              <a:t>胞在心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脏</a:t>
            </a:r>
            <a:r>
              <a:rPr sz="1350">
                <a:solidFill>
                  <a:srgbClr val="1C7EBD"/>
                </a:solidFill>
                <a:latin typeface="QEMMVW+MS-UIGothic"/>
                <a:cs typeface="QEMMVW+MS-UIGothic"/>
              </a:rPr>
              <a:t>收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缩</a:t>
            </a:r>
            <a:r>
              <a:rPr sz="1350">
                <a:solidFill>
                  <a:srgbClr val="1C7EBD"/>
                </a:solidFill>
                <a:latin typeface="QEMMVW+MS-UIGothic"/>
                <a:cs typeface="QEMMVW+MS-UIGothic"/>
              </a:rPr>
              <a:t>和舒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张过</a:t>
            </a:r>
          </a:p>
          <a:p>
            <a:pPr marL="85725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1C7EBD"/>
                </a:solidFill>
                <a:latin typeface="QEMMVW+MS-UIGothic"/>
                <a:cs typeface="QEMMVW+MS-UIGothic"/>
              </a:rPr>
              <a:t>程中会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1C7EBD"/>
                </a:solidFill>
                <a:latin typeface="QEMMVW+MS-UIGothic"/>
                <a:cs typeface="QEMMVW+MS-UIGothic"/>
              </a:rPr>
              <a:t>生微弱的生物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1C7EBD"/>
                </a:solidFill>
                <a:latin typeface="QEMMVW+MS-UIGothic"/>
                <a:cs typeface="QEMMVW+MS-UIGothic"/>
              </a:rPr>
              <a:t>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981575" y="4659483"/>
            <a:ext cx="2563177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1C7EBD"/>
                </a:solidFill>
                <a:latin typeface="QEMMVW+MS-UIGothic"/>
                <a:cs typeface="QEMMVW+MS-UIGothic"/>
              </a:rPr>
              <a:t>通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1C7EBD"/>
                </a:solidFill>
                <a:latin typeface="QEMMVW+MS-UIGothic"/>
                <a:cs typeface="QEMMVW+MS-UIGothic"/>
              </a:rPr>
              <a:t>放置在体表的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1C7EBD"/>
                </a:solidFill>
                <a:latin typeface="QEMMVW+MS-UIGothic"/>
                <a:cs typeface="QEMMVW+MS-UIGothic"/>
              </a:rPr>
              <a:t>极，将心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1C7EBD"/>
                </a:solidFill>
                <a:latin typeface="QEMMVW+MS-UIGothic"/>
                <a:cs typeface="QEMMVW+MS-UIGothic"/>
              </a:rPr>
              <a:t>肌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细</a:t>
            </a:r>
            <a:r>
              <a:rPr sz="1350">
                <a:solidFill>
                  <a:srgbClr val="1C7EBD"/>
                </a:solidFill>
                <a:latin typeface="QEMMVW+MS-UIGothic"/>
                <a:cs typeface="QEMMVW+MS-UIGothic"/>
              </a:rPr>
              <a:t>胞的生物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电记录</a:t>
            </a:r>
            <a:r>
              <a:rPr sz="1350">
                <a:solidFill>
                  <a:srgbClr val="1C7EBD"/>
                </a:solidFill>
                <a:latin typeface="QEMMVW+MS-UIGothic"/>
                <a:cs typeface="QEMMVW+MS-UIGothic"/>
              </a:rPr>
              <a:t>下来形成</a:t>
            </a:r>
          </a:p>
          <a:p>
            <a:pPr marL="771525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1C7EBD"/>
                </a:solidFill>
                <a:latin typeface="QEMMVW+MS-UIGothic"/>
                <a:cs typeface="QEMMVW+MS-UIGothic"/>
              </a:rPr>
              <a:t>心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电图</a:t>
            </a:r>
            <a:r>
              <a:rPr sz="1350">
                <a:solidFill>
                  <a:srgbClr val="1C7EBD"/>
                </a:solidFill>
                <a:latin typeface="QEMMVW+MS-UIGothic"/>
                <a:cs typeface="QEMMVW+MS-UIGothic"/>
              </a:rPr>
              <a:t>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937625" y="4659483"/>
            <a:ext cx="2617607" cy="7481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1C7EBD"/>
                </a:solidFill>
                <a:latin typeface="QEMMVW+MS-UIGothic"/>
                <a:cs typeface="QEMMVW+MS-UIGothic"/>
              </a:rPr>
              <a:t>心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电图</a:t>
            </a:r>
            <a:r>
              <a:rPr sz="1350">
                <a:solidFill>
                  <a:srgbClr val="1C7EBD"/>
                </a:solidFill>
                <a:latin typeface="QEMMVW+MS-UIGothic"/>
                <a:cs typeface="QEMMVW+MS-UIGothic"/>
              </a:rPr>
              <a:t>上常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见</a:t>
            </a:r>
            <a:r>
              <a:rPr sz="1350">
                <a:solidFill>
                  <a:srgbClr val="1C7EBD"/>
                </a:solidFill>
                <a:latin typeface="QEMMVW+MS-UIGothic"/>
                <a:cs typeface="QEMMVW+MS-UIGothic"/>
              </a:rPr>
              <a:t>的波形包括</a:t>
            </a:r>
            <a:r>
              <a:rPr sz="1350">
                <a:solidFill>
                  <a:srgbClr val="1C7EBD"/>
                </a:solidFill>
                <a:latin typeface="OJNTUO+JMJNPE+MicrosoftYaHei"/>
                <a:cs typeface="OJNTUO+JMJNPE+MicrosoftYaHei"/>
              </a:rPr>
              <a:t>P</a:t>
            </a:r>
            <a:r>
              <a:rPr sz="1350">
                <a:solidFill>
                  <a:srgbClr val="1C7EBD"/>
                </a:solidFill>
                <a:latin typeface="QEMMVW+MS-UIGothic"/>
                <a:cs typeface="QEMMVW+MS-UIGothic"/>
              </a:rPr>
              <a:t>波、</a:t>
            </a:r>
          </a:p>
          <a:p>
            <a:pPr marL="192404" marR="0">
              <a:lnSpc>
                <a:spcPts val="1406"/>
              </a:lnSpc>
              <a:spcBef>
                <a:spcPts val="1023"/>
              </a:spcBef>
              <a:spcAft>
                <a:spcPct val="0"/>
              </a:spcAft>
            </a:pPr>
            <a:r>
              <a:rPr sz="1350">
                <a:solidFill>
                  <a:srgbClr val="1C7EBD"/>
                </a:solidFill>
                <a:latin typeface="OJNTUO+JMJNPE+MicrosoftYaHei"/>
                <a:cs typeface="OJNTUO+JMJNPE+MicrosoftYaHei"/>
              </a:rPr>
              <a:t>QRS</a:t>
            </a:r>
            <a:r>
              <a:rPr sz="1350">
                <a:solidFill>
                  <a:srgbClr val="1C7EBD"/>
                </a:solidFill>
                <a:latin typeface="QEMMVW+MS-UIGothic"/>
                <a:cs typeface="QEMMVW+MS-UIGothic"/>
              </a:rPr>
              <a:t>波群、</a:t>
            </a:r>
            <a:r>
              <a:rPr sz="1350">
                <a:solidFill>
                  <a:srgbClr val="1C7EBD"/>
                </a:solidFill>
                <a:latin typeface="OJNTUO+JMJNPE+MicrosoftYaHei"/>
                <a:cs typeface="OJNTUO+JMJNPE+MicrosoftYaHei"/>
              </a:rPr>
              <a:t>T</a:t>
            </a:r>
            <a:r>
              <a:rPr sz="1350">
                <a:solidFill>
                  <a:srgbClr val="1C7EBD"/>
                </a:solidFill>
                <a:latin typeface="QEMMVW+MS-UIGothic"/>
                <a:cs typeface="QEMMVW+MS-UIGothic"/>
              </a:rPr>
              <a:t>波和</a:t>
            </a:r>
            <a:r>
              <a:rPr sz="1350">
                <a:solidFill>
                  <a:srgbClr val="1C7EBD"/>
                </a:solidFill>
                <a:latin typeface="OJNTUO+JMJNPE+MicrosoftYaHei"/>
                <a:cs typeface="OJNTUO+JMJNPE+MicrosoftYaHei"/>
              </a:rPr>
              <a:t>U</a:t>
            </a:r>
            <a:r>
              <a:rPr sz="1350">
                <a:solidFill>
                  <a:srgbClr val="1C7EBD"/>
                </a:solidFill>
                <a:latin typeface="QEMMVW+MS-UIGothic"/>
                <a:cs typeface="QEMMVW+MS-UIGothic"/>
              </a:rPr>
              <a:t>波等。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3AEF2"/>
                </a:solidFill>
                <a:latin typeface="QEMMVW+MS-UIGothic"/>
                <a:cs typeface="QEMMVW+MS-UIGothic"/>
              </a:rPr>
              <a:t>心</a:t>
            </a:r>
            <a:r>
              <a:rPr sz="3000">
                <a:solidFill>
                  <a:srgbClr val="43AEF2"/>
                </a:solidFill>
                <a:latin typeface="SimSun"/>
                <a:cs typeface="SimSun"/>
              </a:rPr>
              <a:t>电图</a:t>
            </a:r>
            <a:r>
              <a:rPr sz="3000">
                <a:solidFill>
                  <a:srgbClr val="43AEF2"/>
                </a:solidFill>
                <a:latin typeface="QEMMVW+MS-UIGothic"/>
                <a:cs typeface="QEMMVW+MS-UIGothic"/>
              </a:rPr>
              <a:t>的</a:t>
            </a:r>
            <a:r>
              <a:rPr sz="3000">
                <a:solidFill>
                  <a:srgbClr val="43AEF2"/>
                </a:solidFill>
                <a:latin typeface="SimSun"/>
                <a:cs typeface="SimSun"/>
              </a:rPr>
              <a:t>导联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10944" y="2387080"/>
            <a:ext cx="950466" cy="9039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7"/>
              </a:lnSpc>
              <a:spcBef>
                <a:spcPct val="0"/>
              </a:spcBef>
              <a:spcAft>
                <a:spcPct val="0"/>
              </a:spcAft>
            </a:pPr>
            <a:r>
              <a:rPr sz="2800">
                <a:solidFill>
                  <a:srgbClr val="F4FBFF"/>
                </a:solidFill>
                <a:latin typeface="OJNTUO+JMJNPE+MicrosoftYaHei"/>
                <a:cs typeface="OJNTUO+JMJNPE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1070" y="2387080"/>
            <a:ext cx="950466" cy="9039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7"/>
              </a:lnSpc>
              <a:spcBef>
                <a:spcPct val="0"/>
              </a:spcBef>
              <a:spcAft>
                <a:spcPct val="0"/>
              </a:spcAft>
            </a:pPr>
            <a:r>
              <a:rPr sz="2800">
                <a:solidFill>
                  <a:srgbClr val="F4FBFF"/>
                </a:solidFill>
                <a:latin typeface="OJNTUO+JMJNPE+MicrosoftYaHei"/>
                <a:cs typeface="OJNTUO+JMJNPE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427844" y="2387080"/>
            <a:ext cx="950466" cy="9039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7"/>
              </a:lnSpc>
              <a:spcBef>
                <a:spcPct val="0"/>
              </a:spcBef>
              <a:spcAft>
                <a:spcPct val="0"/>
              </a:spcAft>
            </a:pPr>
            <a:r>
              <a:rPr sz="2800">
                <a:solidFill>
                  <a:srgbClr val="F4FBFF"/>
                </a:solidFill>
                <a:latin typeface="OJNTUO+JMJNPE+MicrosoftYaHei"/>
                <a:cs typeface="OJNTUO+JMJNPE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10565" y="3695060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43AEF2"/>
                </a:solidFill>
                <a:latin typeface="SimSun"/>
                <a:cs typeface="SimSun"/>
              </a:rPr>
              <a:t>单导联</a:t>
            </a:r>
            <a:r>
              <a:rPr sz="1550" spc="25">
                <a:solidFill>
                  <a:srgbClr val="43AEF2"/>
                </a:solidFill>
                <a:latin typeface="QEMMVW+MS-UIGothic"/>
                <a:cs typeface="QEMMVW+MS-UIGothic"/>
              </a:rPr>
              <a:t>心</a:t>
            </a:r>
            <a:r>
              <a:rPr sz="1550" spc="25">
                <a:solidFill>
                  <a:srgbClr val="43AEF2"/>
                </a:solidFill>
                <a:latin typeface="SimSun"/>
                <a:cs typeface="SimSun"/>
              </a:rPr>
              <a:t>电图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455159" y="3695060"/>
            <a:ext cx="16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43AEF2"/>
                </a:solidFill>
                <a:latin typeface="QEMMVW+MS-UIGothic"/>
                <a:cs typeface="QEMMVW+MS-UIGothic"/>
              </a:rPr>
              <a:t>十二</a:t>
            </a:r>
            <a:r>
              <a:rPr sz="1550" spc="25">
                <a:solidFill>
                  <a:srgbClr val="43AEF2"/>
                </a:solidFill>
                <a:latin typeface="SimSun"/>
                <a:cs typeface="SimSun"/>
              </a:rPr>
              <a:t>导联</a:t>
            </a:r>
            <a:r>
              <a:rPr sz="1550" spc="25">
                <a:solidFill>
                  <a:srgbClr val="43AEF2"/>
                </a:solidFill>
                <a:latin typeface="QEMMVW+MS-UIGothic"/>
                <a:cs typeface="QEMMVW+MS-UIGothic"/>
              </a:rPr>
              <a:t>心</a:t>
            </a:r>
            <a:r>
              <a:rPr sz="1550" spc="25">
                <a:solidFill>
                  <a:srgbClr val="43AEF2"/>
                </a:solidFill>
                <a:latin typeface="SimSun"/>
                <a:cs typeface="SimSun"/>
              </a:rPr>
              <a:t>电图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199755" y="3695060"/>
            <a:ext cx="18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43AEF2"/>
                </a:solidFill>
                <a:latin typeface="QEMMVW+MS-UIGothic"/>
                <a:cs typeface="QEMMVW+MS-UIGothic"/>
              </a:rPr>
              <a:t>心</a:t>
            </a:r>
            <a:r>
              <a:rPr sz="1550" spc="25">
                <a:solidFill>
                  <a:srgbClr val="43AEF2"/>
                </a:solidFill>
                <a:latin typeface="SimSun"/>
                <a:cs typeface="SimSun"/>
              </a:rPr>
              <a:t>电图导联</a:t>
            </a:r>
            <a:r>
              <a:rPr sz="1550" spc="25">
                <a:solidFill>
                  <a:srgbClr val="43AEF2"/>
                </a:solidFill>
                <a:latin typeface="QEMMVW+MS-UIGothic"/>
                <a:cs typeface="QEMMVW+MS-UIGothic"/>
              </a:rPr>
              <a:t>的意</a:t>
            </a:r>
            <a:r>
              <a:rPr sz="1550">
                <a:solidFill>
                  <a:srgbClr val="43AEF2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10565" y="4357354"/>
            <a:ext cx="3673917" cy="7702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sz="1400" spc="25">
                <a:solidFill>
                  <a:srgbClr val="1C7EBD"/>
                </a:solidFill>
                <a:latin typeface="QEMMVW+MS-UIGothic"/>
                <a:cs typeface="QEMMVW+MS-UIGothic"/>
              </a:rPr>
              <a:t>一个</a:t>
            </a:r>
            <a:r>
              <a:rPr sz="1400" spc="25">
                <a:solidFill>
                  <a:srgbClr val="1C7EBD"/>
                </a:solidFill>
                <a:latin typeface="SimSun"/>
                <a:cs typeface="SimSun"/>
              </a:rPr>
              <a:t>电</a:t>
            </a:r>
            <a:r>
              <a:rPr sz="1400" spc="25">
                <a:solidFill>
                  <a:srgbClr val="1C7EBD"/>
                </a:solidFill>
                <a:latin typeface="QEMMVW+MS-UIGothic"/>
                <a:cs typeface="QEMMVW+MS-UIGothic"/>
              </a:rPr>
              <a:t>极放置在胸前不同部位，</a:t>
            </a:r>
            <a:r>
              <a:rPr sz="1400" spc="25">
                <a:solidFill>
                  <a:srgbClr val="1C7EBD"/>
                </a:solidFill>
                <a:latin typeface="SimSun"/>
                <a:cs typeface="SimSun"/>
              </a:rPr>
              <a:t>记录单</a:t>
            </a:r>
            <a:r>
              <a:rPr sz="1400">
                <a:solidFill>
                  <a:srgbClr val="1C7EBD"/>
                </a:solidFill>
                <a:latin typeface="QEMMVW+MS-UIGothic"/>
                <a:cs typeface="QEMMVW+MS-UIGothic"/>
              </a:rPr>
              <a:t>一</a:t>
            </a:r>
          </a:p>
          <a:p>
            <a:pPr marL="0" marR="0">
              <a:lnSpc>
                <a:spcPts val="1400"/>
              </a:lnSpc>
              <a:spcBef>
                <a:spcPts val="1164"/>
              </a:spcBef>
              <a:spcAft>
                <a:spcPct val="0"/>
              </a:spcAft>
            </a:pPr>
            <a:r>
              <a:rPr sz="1400" spc="25">
                <a:solidFill>
                  <a:srgbClr val="1C7EBD"/>
                </a:solidFill>
                <a:latin typeface="QEMMVW+MS-UIGothic"/>
                <a:cs typeface="QEMMVW+MS-UIGothic"/>
              </a:rPr>
              <a:t>方向的心</a:t>
            </a:r>
            <a:r>
              <a:rPr sz="1400" spc="25">
                <a:solidFill>
                  <a:srgbClr val="1C7EBD"/>
                </a:solidFill>
                <a:latin typeface="SimSun"/>
                <a:cs typeface="SimSun"/>
              </a:rPr>
              <a:t>电</a:t>
            </a:r>
            <a:r>
              <a:rPr sz="1400" spc="25">
                <a:solidFill>
                  <a:srgbClr val="1C7EBD"/>
                </a:solidFill>
                <a:latin typeface="QEMMVW+MS-UIGothic"/>
                <a:cs typeface="QEMMVW+MS-UIGothic"/>
              </a:rPr>
              <a:t>活</a:t>
            </a:r>
            <a:r>
              <a:rPr sz="1400" spc="25">
                <a:solidFill>
                  <a:srgbClr val="1C7EBD"/>
                </a:solidFill>
                <a:latin typeface="SimSun"/>
                <a:cs typeface="SimSun"/>
              </a:rPr>
              <a:t>动</a:t>
            </a:r>
            <a:r>
              <a:rPr sz="1400">
                <a:solidFill>
                  <a:srgbClr val="1C7EBD"/>
                </a:solidFill>
                <a:latin typeface="QEMMVW+MS-UIGothic"/>
                <a:cs typeface="QEMMVW+MS-UIGothic"/>
              </a:rPr>
              <a:t>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455159" y="4357354"/>
            <a:ext cx="3742618" cy="7702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sz="1400" spc="25">
                <a:solidFill>
                  <a:srgbClr val="1C7EBD"/>
                </a:solidFill>
                <a:latin typeface="QEMMVW+MS-UIGothic"/>
                <a:cs typeface="QEMMVW+MS-UIGothic"/>
              </a:rPr>
              <a:t>通</a:t>
            </a:r>
            <a:r>
              <a:rPr sz="1400" spc="25">
                <a:solidFill>
                  <a:srgbClr val="1C7EBD"/>
                </a:solidFill>
                <a:latin typeface="SimSun"/>
                <a:cs typeface="SimSun"/>
              </a:rPr>
              <a:t>过</a:t>
            </a:r>
            <a:r>
              <a:rPr sz="1400" spc="25">
                <a:solidFill>
                  <a:srgbClr val="1C7EBD"/>
                </a:solidFill>
                <a:latin typeface="QEMMVW+MS-UIGothic"/>
                <a:cs typeface="QEMMVW+MS-UIGothic"/>
              </a:rPr>
              <a:t>放置六个胸</a:t>
            </a:r>
            <a:r>
              <a:rPr sz="1400" spc="25">
                <a:solidFill>
                  <a:srgbClr val="1C7EBD"/>
                </a:solidFill>
                <a:latin typeface="SimSun"/>
                <a:cs typeface="SimSun"/>
              </a:rPr>
              <a:t>导联电</a:t>
            </a:r>
            <a:r>
              <a:rPr sz="1400" spc="25">
                <a:solidFill>
                  <a:srgbClr val="1C7EBD"/>
                </a:solidFill>
                <a:latin typeface="QEMMVW+MS-UIGothic"/>
                <a:cs typeface="QEMMVW+MS-UIGothic"/>
              </a:rPr>
              <a:t>极和六个肢体</a:t>
            </a:r>
            <a:r>
              <a:rPr sz="1400" spc="25">
                <a:solidFill>
                  <a:srgbClr val="1C7EBD"/>
                </a:solidFill>
                <a:latin typeface="SimSun"/>
                <a:cs typeface="SimSun"/>
              </a:rPr>
              <a:t>导联</a:t>
            </a:r>
          </a:p>
          <a:p>
            <a:pPr marL="0" marR="0">
              <a:lnSpc>
                <a:spcPts val="1400"/>
              </a:lnSpc>
              <a:spcBef>
                <a:spcPts val="1164"/>
              </a:spcBef>
              <a:spcAft>
                <a:spcPct val="0"/>
              </a:spcAft>
            </a:pPr>
            <a:r>
              <a:rPr sz="1400" spc="25">
                <a:solidFill>
                  <a:srgbClr val="1C7EBD"/>
                </a:solidFill>
                <a:latin typeface="SimSun"/>
                <a:cs typeface="SimSun"/>
              </a:rPr>
              <a:t>电</a:t>
            </a:r>
            <a:r>
              <a:rPr sz="1400" spc="25">
                <a:solidFill>
                  <a:srgbClr val="1C7EBD"/>
                </a:solidFill>
                <a:latin typeface="QEMMVW+MS-UIGothic"/>
                <a:cs typeface="QEMMVW+MS-UIGothic"/>
              </a:rPr>
              <a:t>极，</a:t>
            </a:r>
            <a:r>
              <a:rPr sz="1400" spc="23">
                <a:solidFill>
                  <a:srgbClr val="1C7EBD"/>
                </a:solidFill>
                <a:latin typeface="SimSun"/>
                <a:cs typeface="SimSun"/>
              </a:rPr>
              <a:t>记录</a:t>
            </a:r>
            <a:r>
              <a:rPr sz="1400" spc="25">
                <a:solidFill>
                  <a:srgbClr val="1C7EBD"/>
                </a:solidFill>
                <a:latin typeface="QEMMVW+MS-UIGothic"/>
                <a:cs typeface="QEMMVW+MS-UIGothic"/>
              </a:rPr>
              <a:t>心</a:t>
            </a:r>
            <a:r>
              <a:rPr sz="1400" spc="25">
                <a:solidFill>
                  <a:srgbClr val="1C7EBD"/>
                </a:solidFill>
                <a:latin typeface="SimSun"/>
                <a:cs typeface="SimSun"/>
              </a:rPr>
              <a:t>脏</a:t>
            </a:r>
            <a:r>
              <a:rPr sz="1400" spc="25">
                <a:solidFill>
                  <a:srgbClr val="1C7EBD"/>
                </a:solidFill>
                <a:latin typeface="QEMMVW+MS-UIGothic"/>
                <a:cs typeface="QEMMVW+MS-UIGothic"/>
              </a:rPr>
              <a:t>不同部位的心</a:t>
            </a:r>
            <a:r>
              <a:rPr sz="1400" spc="25">
                <a:solidFill>
                  <a:srgbClr val="1C7EBD"/>
                </a:solidFill>
                <a:latin typeface="SimSun"/>
                <a:cs typeface="SimSun"/>
              </a:rPr>
              <a:t>电</a:t>
            </a:r>
            <a:r>
              <a:rPr sz="1400" spc="25">
                <a:solidFill>
                  <a:srgbClr val="1C7EBD"/>
                </a:solidFill>
                <a:latin typeface="QEMMVW+MS-UIGothic"/>
                <a:cs typeface="QEMMVW+MS-UIGothic"/>
              </a:rPr>
              <a:t>活</a:t>
            </a:r>
            <a:r>
              <a:rPr sz="1400" spc="25">
                <a:solidFill>
                  <a:srgbClr val="1C7EBD"/>
                </a:solidFill>
                <a:latin typeface="SimSun"/>
                <a:cs typeface="SimSun"/>
              </a:rPr>
              <a:t>动</a:t>
            </a:r>
            <a:r>
              <a:rPr sz="1400">
                <a:solidFill>
                  <a:srgbClr val="1C7EBD"/>
                </a:solidFill>
                <a:latin typeface="QEMMVW+MS-UIGothic"/>
                <a:cs typeface="QEMMVW+MS-UIGothic"/>
              </a:rPr>
              <a:t>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199755" y="4357354"/>
            <a:ext cx="3673929" cy="7702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sz="1400" spc="25">
                <a:solidFill>
                  <a:srgbClr val="1C7EBD"/>
                </a:solidFill>
                <a:latin typeface="QEMMVW+MS-UIGothic"/>
                <a:cs typeface="QEMMVW+MS-UIGothic"/>
              </a:rPr>
              <a:t>胸</a:t>
            </a:r>
            <a:r>
              <a:rPr sz="1400" spc="25">
                <a:solidFill>
                  <a:srgbClr val="1C7EBD"/>
                </a:solidFill>
                <a:latin typeface="SimSun"/>
                <a:cs typeface="SimSun"/>
              </a:rPr>
              <a:t>导联</a:t>
            </a:r>
            <a:r>
              <a:rPr sz="1400" spc="25">
                <a:solidFill>
                  <a:srgbClr val="1C7EBD"/>
                </a:solidFill>
                <a:latin typeface="QEMMVW+MS-UIGothic"/>
                <a:cs typeface="QEMMVW+MS-UIGothic"/>
              </a:rPr>
              <a:t>主要反映心</a:t>
            </a:r>
            <a:r>
              <a:rPr sz="1400" spc="25">
                <a:solidFill>
                  <a:srgbClr val="1C7EBD"/>
                </a:solidFill>
                <a:latin typeface="SimSun"/>
                <a:cs typeface="SimSun"/>
              </a:rPr>
              <a:t>脏</a:t>
            </a:r>
            <a:r>
              <a:rPr sz="1400" spc="25">
                <a:solidFill>
                  <a:srgbClr val="1C7EBD"/>
                </a:solidFill>
                <a:latin typeface="QEMMVW+MS-UIGothic"/>
                <a:cs typeface="QEMMVW+MS-UIGothic"/>
              </a:rPr>
              <a:t>前部的</a:t>
            </a:r>
            <a:r>
              <a:rPr sz="1400" spc="25">
                <a:solidFill>
                  <a:srgbClr val="1C7EBD"/>
                </a:solidFill>
                <a:latin typeface="SimSun"/>
                <a:cs typeface="SimSun"/>
              </a:rPr>
              <a:t>电</a:t>
            </a:r>
            <a:r>
              <a:rPr sz="1400" spc="25">
                <a:solidFill>
                  <a:srgbClr val="1C7EBD"/>
                </a:solidFill>
                <a:latin typeface="QEMMVW+MS-UIGothic"/>
                <a:cs typeface="QEMMVW+MS-UIGothic"/>
              </a:rPr>
              <a:t>活</a:t>
            </a:r>
            <a:r>
              <a:rPr sz="1400" spc="25">
                <a:solidFill>
                  <a:srgbClr val="1C7EBD"/>
                </a:solidFill>
                <a:latin typeface="SimSun"/>
                <a:cs typeface="SimSun"/>
              </a:rPr>
              <a:t>动</a:t>
            </a:r>
            <a:r>
              <a:rPr sz="1400" spc="25">
                <a:solidFill>
                  <a:srgbClr val="1C7EBD"/>
                </a:solidFill>
                <a:latin typeface="QEMMVW+MS-UIGothic"/>
                <a:cs typeface="QEMMVW+MS-UIGothic"/>
              </a:rPr>
              <a:t>，肢体</a:t>
            </a:r>
          </a:p>
          <a:p>
            <a:pPr marL="0" marR="0">
              <a:lnSpc>
                <a:spcPts val="1400"/>
              </a:lnSpc>
              <a:spcBef>
                <a:spcPts val="1164"/>
              </a:spcBef>
              <a:spcAft>
                <a:spcPct val="0"/>
              </a:spcAft>
            </a:pPr>
            <a:r>
              <a:rPr sz="1400" spc="25">
                <a:solidFill>
                  <a:srgbClr val="1C7EBD"/>
                </a:solidFill>
                <a:latin typeface="SimSun"/>
                <a:cs typeface="SimSun"/>
              </a:rPr>
              <a:t>导联</a:t>
            </a:r>
            <a:r>
              <a:rPr sz="1400" spc="25">
                <a:solidFill>
                  <a:srgbClr val="1C7EBD"/>
                </a:solidFill>
                <a:latin typeface="QEMMVW+MS-UIGothic"/>
                <a:cs typeface="QEMMVW+MS-UIGothic"/>
              </a:rPr>
              <a:t>主要反映心</a:t>
            </a:r>
            <a:r>
              <a:rPr sz="1400" spc="25">
                <a:solidFill>
                  <a:srgbClr val="1C7EBD"/>
                </a:solidFill>
                <a:latin typeface="SimSun"/>
                <a:cs typeface="SimSun"/>
              </a:rPr>
              <a:t>脏侧</a:t>
            </a:r>
            <a:r>
              <a:rPr sz="1400" spc="25">
                <a:solidFill>
                  <a:srgbClr val="1C7EBD"/>
                </a:solidFill>
                <a:latin typeface="QEMMVW+MS-UIGothic"/>
                <a:cs typeface="QEMMVW+MS-UIGothic"/>
              </a:rPr>
              <a:t>壁和下壁的</a:t>
            </a:r>
            <a:r>
              <a:rPr sz="1400" spc="25">
                <a:solidFill>
                  <a:srgbClr val="1C7EBD"/>
                </a:solidFill>
                <a:latin typeface="SimSun"/>
                <a:cs typeface="SimSun"/>
              </a:rPr>
              <a:t>电</a:t>
            </a:r>
            <a:r>
              <a:rPr sz="1400" spc="25">
                <a:solidFill>
                  <a:srgbClr val="1C7EBD"/>
                </a:solidFill>
                <a:latin typeface="QEMMVW+MS-UIGothic"/>
                <a:cs typeface="QEMMVW+MS-UIGothic"/>
              </a:rPr>
              <a:t>活</a:t>
            </a:r>
            <a:r>
              <a:rPr sz="1400" spc="25">
                <a:solidFill>
                  <a:srgbClr val="1C7EBD"/>
                </a:solidFill>
                <a:latin typeface="SimSun"/>
                <a:cs typeface="SimSun"/>
              </a:rPr>
              <a:t>动</a:t>
            </a:r>
            <a:r>
              <a:rPr sz="1400">
                <a:solidFill>
                  <a:srgbClr val="1C7EBD"/>
                </a:solidFill>
                <a:latin typeface="QEMMVW+MS-UIGothic"/>
                <a:cs typeface="QEMMVW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3AEF2"/>
                </a:solidFill>
                <a:latin typeface="QEMMVW+MS-UIGothic"/>
                <a:cs typeface="QEMMVW+MS-UIGothic"/>
              </a:rPr>
              <a:t>心</a:t>
            </a:r>
            <a:r>
              <a:rPr sz="3000">
                <a:solidFill>
                  <a:srgbClr val="43AEF2"/>
                </a:solidFill>
                <a:latin typeface="SimSun"/>
                <a:cs typeface="SimSun"/>
              </a:rPr>
              <a:t>电图</a:t>
            </a:r>
            <a:r>
              <a:rPr sz="3000">
                <a:solidFill>
                  <a:srgbClr val="43AEF2"/>
                </a:solidFill>
                <a:latin typeface="QEMMVW+MS-UIGothic"/>
                <a:cs typeface="QEMMVW+MS-UIGothic"/>
              </a:rPr>
              <a:t>的波形与意</a:t>
            </a:r>
            <a:r>
              <a:rPr sz="3000">
                <a:solidFill>
                  <a:srgbClr val="43AEF2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37300" y="2005326"/>
            <a:ext cx="623423" cy="50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15"/>
              </a:lnSpc>
              <a:spcBef>
                <a:spcPct val="0"/>
              </a:spcBef>
              <a:spcAft>
                <a:spcPct val="0"/>
              </a:spcAft>
            </a:pPr>
            <a:r>
              <a:rPr sz="1550" spc="15">
                <a:solidFill>
                  <a:srgbClr val="43AEF2"/>
                </a:solidFill>
                <a:latin typeface="LDSEDN+HSFKKH+MicrosoftYaHei-Bold"/>
                <a:cs typeface="LDSEDN+HSFKKH+MicrosoftYaHei-Bold"/>
              </a:rPr>
              <a:t>P</a:t>
            </a:r>
            <a:r>
              <a:rPr sz="1550">
                <a:solidFill>
                  <a:srgbClr val="43AEF2"/>
                </a:solidFill>
                <a:latin typeface="QEMMVW+MS-UIGothic"/>
                <a:cs typeface="QEMMVW+MS-UIGothic"/>
              </a:rPr>
              <a:t>波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484994" y="2005326"/>
            <a:ext cx="1116139" cy="50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15"/>
              </a:lnSpc>
              <a:spcBef>
                <a:spcPct val="0"/>
              </a:spcBef>
              <a:spcAft>
                <a:spcPct val="0"/>
              </a:spcAft>
            </a:pPr>
            <a:r>
              <a:rPr sz="1550" spc="20">
                <a:solidFill>
                  <a:srgbClr val="43AEF2"/>
                </a:solidFill>
                <a:latin typeface="LDSEDN+HSFKKH+MicrosoftYaHei-Bold"/>
                <a:cs typeface="LDSEDN+HSFKKH+MicrosoftYaHei-Bold"/>
              </a:rPr>
              <a:t>QRS</a:t>
            </a:r>
            <a:r>
              <a:rPr sz="1550" spc="20">
                <a:solidFill>
                  <a:srgbClr val="43AEF2"/>
                </a:solidFill>
                <a:latin typeface="QEMMVW+MS-UIGothic"/>
                <a:cs typeface="QEMMVW+MS-UIGothic"/>
              </a:rPr>
              <a:t>波群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033645" y="2570333"/>
            <a:ext cx="3285611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1C7EBD"/>
                </a:solidFill>
                <a:latin typeface="QEMMVW+MS-UIGothic"/>
                <a:cs typeface="QEMMVW+MS-UIGothic"/>
              </a:rPr>
              <a:t>反映左右心房的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1C7EBD"/>
                </a:solidFill>
                <a:latin typeface="QEMMVW+MS-UIGothic"/>
                <a:cs typeface="QEMMVW+MS-UIGothic"/>
              </a:rPr>
              <a:t>活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1C7EBD"/>
                </a:solidFill>
                <a:latin typeface="QEMMVW+MS-UIGothic"/>
                <a:cs typeface="QEMMVW+MS-UIGothic"/>
              </a:rPr>
              <a:t>，正常形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态为圆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钝</a:t>
            </a:r>
            <a:r>
              <a:rPr sz="1350">
                <a:solidFill>
                  <a:srgbClr val="1C7EBD"/>
                </a:solidFill>
                <a:latin typeface="QEMMVW+MS-UIGothic"/>
                <a:cs typeface="QEMMVW+MS-UIGothic"/>
              </a:rPr>
              <a:t>而光滑。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27084" y="2570333"/>
            <a:ext cx="3285611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1C7EBD"/>
                </a:solidFill>
                <a:latin typeface="QEMMVW+MS-UIGothic"/>
                <a:cs typeface="QEMMVW+MS-UIGothic"/>
              </a:rPr>
              <a:t>反映左右心室肌的除极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1C7EBD"/>
                </a:solidFill>
                <a:latin typeface="QEMMVW+MS-UIGothic"/>
                <a:cs typeface="QEMMVW+MS-UIGothic"/>
              </a:rPr>
              <a:t>位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变</a:t>
            </a:r>
            <a:r>
              <a:rPr sz="1350">
                <a:solidFill>
                  <a:srgbClr val="1C7EBD"/>
                </a:solidFill>
                <a:latin typeface="QEMMVW+MS-UIGothic"/>
                <a:cs typeface="QEMMVW+MS-UIGothic"/>
              </a:rPr>
              <a:t>化，正常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1C7EBD"/>
                </a:solidFill>
                <a:latin typeface="QEMMVW+MS-UIGothic"/>
                <a:cs typeface="QEMMVW+MS-UIGothic"/>
              </a:rPr>
              <a:t>形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态为</a:t>
            </a:r>
            <a:r>
              <a:rPr sz="1350">
                <a:solidFill>
                  <a:srgbClr val="1C7EBD"/>
                </a:solidFill>
                <a:latin typeface="QEMMVW+MS-UIGothic"/>
                <a:cs typeface="QEMMVW+MS-UIGothic"/>
              </a:rPr>
              <a:t>一个或多个正向波。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340475" y="4380860"/>
            <a:ext cx="617125" cy="50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15"/>
              </a:lnSpc>
              <a:spcBef>
                <a:spcPct val="0"/>
              </a:spcBef>
              <a:spcAft>
                <a:spcPct val="0"/>
              </a:spcAft>
            </a:pPr>
            <a:r>
              <a:rPr sz="1550" spc="15">
                <a:solidFill>
                  <a:srgbClr val="43AEF2"/>
                </a:solidFill>
                <a:latin typeface="LDSEDN+HSFKKH+MicrosoftYaHei-Bold"/>
                <a:cs typeface="LDSEDN+HSFKKH+MicrosoftYaHei-Bold"/>
              </a:rPr>
              <a:t>T</a:t>
            </a:r>
            <a:r>
              <a:rPr sz="1550">
                <a:solidFill>
                  <a:srgbClr val="43AEF2"/>
                </a:solidFill>
                <a:latin typeface="QEMMVW+MS-UIGothic"/>
                <a:cs typeface="QEMMVW+MS-UIGothic"/>
              </a:rPr>
              <a:t>波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718675" y="4380860"/>
            <a:ext cx="647439" cy="50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15"/>
              </a:lnSpc>
              <a:spcBef>
                <a:spcPct val="0"/>
              </a:spcBef>
              <a:spcAft>
                <a:spcPct val="0"/>
              </a:spcAft>
            </a:pPr>
            <a:r>
              <a:rPr sz="1550" spc="20">
                <a:solidFill>
                  <a:srgbClr val="43AEF2"/>
                </a:solidFill>
                <a:latin typeface="LDSEDN+HSFKKH+MicrosoftYaHei-Bold"/>
                <a:cs typeface="LDSEDN+HSFKKH+MicrosoftYaHei-Bold"/>
              </a:rPr>
              <a:t>U</a:t>
            </a:r>
            <a:r>
              <a:rPr sz="1550">
                <a:solidFill>
                  <a:srgbClr val="43AEF2"/>
                </a:solidFill>
                <a:latin typeface="QEMMVW+MS-UIGothic"/>
                <a:cs typeface="QEMMVW+MS-UIGothic"/>
              </a:rPr>
              <a:t>波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033645" y="4945233"/>
            <a:ext cx="3285611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1C7EBD"/>
                </a:solidFill>
                <a:latin typeface="QEMMVW+MS-UIGothic"/>
                <a:cs typeface="QEMMVW+MS-UIGothic"/>
              </a:rPr>
              <a:t>反映心室肌的复极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1C7EBD"/>
                </a:solidFill>
                <a:latin typeface="QEMMVW+MS-UIGothic"/>
                <a:cs typeface="QEMMVW+MS-UIGothic"/>
              </a:rPr>
              <a:t>位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变</a:t>
            </a:r>
            <a:r>
              <a:rPr sz="1350">
                <a:solidFill>
                  <a:srgbClr val="1C7EBD"/>
                </a:solidFill>
                <a:latin typeface="QEMMVW+MS-UIGothic"/>
                <a:cs typeface="QEMMVW+MS-UIGothic"/>
              </a:rPr>
              <a:t>化，正常形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态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1C7EBD"/>
                </a:solidFill>
                <a:latin typeface="QEMMVW+MS-UIGothic"/>
                <a:cs typeface="QEMMVW+MS-UIGothic"/>
              </a:rPr>
              <a:t>两肢不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1C7EBD"/>
                </a:solidFill>
                <a:latin typeface="QEMMVW+MS-UIGothic"/>
                <a:cs typeface="QEMMVW+MS-UIGothic"/>
              </a:rPr>
              <a:t>称的波形。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427084" y="4945233"/>
            <a:ext cx="3201468" cy="4395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1C7EBD"/>
                </a:solidFill>
                <a:latin typeface="QEMMVW+MS-UIGothic"/>
                <a:cs typeface="QEMMVW+MS-UIGothic"/>
              </a:rPr>
              <a:t>出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1C7EBD"/>
                </a:solidFill>
                <a:latin typeface="QEMMVW+MS-UIGothic"/>
                <a:cs typeface="QEMMVW+MS-UIGothic"/>
              </a:rPr>
              <a:t>在</a:t>
            </a:r>
            <a:r>
              <a:rPr sz="1350">
                <a:solidFill>
                  <a:srgbClr val="1C7EBD"/>
                </a:solidFill>
                <a:latin typeface="OJNTUO+JMJNPE+MicrosoftYaHei"/>
                <a:cs typeface="OJNTUO+JMJNPE+MicrosoftYaHei"/>
              </a:rPr>
              <a:t>T</a:t>
            </a:r>
            <a:r>
              <a:rPr sz="1350">
                <a:solidFill>
                  <a:srgbClr val="1C7EBD"/>
                </a:solidFill>
                <a:latin typeface="QEMMVW+MS-UIGothic"/>
                <a:cs typeface="QEMMVW+MS-UIGothic"/>
              </a:rPr>
              <a:t>波之后的低幅波，其意</a:t>
            </a:r>
            <a:r>
              <a:rPr sz="1350">
                <a:solidFill>
                  <a:srgbClr val="1C7EBD"/>
                </a:solidFill>
                <a:latin typeface="SimSun"/>
                <a:cs typeface="SimSun"/>
              </a:rPr>
              <a:t>义</a:t>
            </a:r>
            <a:r>
              <a:rPr sz="1350">
                <a:solidFill>
                  <a:srgbClr val="1C7EBD"/>
                </a:solidFill>
                <a:latin typeface="QEMMVW+MS-UIGothic"/>
                <a:cs typeface="QEMMVW+MS-UIGothic"/>
              </a:rPr>
              <a:t>尚不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27084" y="5253843"/>
            <a:ext cx="105682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1C7EBD"/>
                </a:solidFill>
                <a:latin typeface="QEMMVW+MS-UIGothic"/>
                <a:cs typeface="QEMMVW+MS-UIGothic"/>
              </a:rPr>
              <a:t>完全明确。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3AEF2"/>
                </a:solidFill>
                <a:latin typeface="QEMMVW+MS-UIGothic"/>
                <a:cs typeface="QEMMVW+MS-UIGothic"/>
              </a:rPr>
              <a:t>正常心</a:t>
            </a:r>
            <a:r>
              <a:rPr sz="3000">
                <a:solidFill>
                  <a:srgbClr val="43AEF2"/>
                </a:solidFill>
                <a:latin typeface="SimSun"/>
                <a:cs typeface="SimSun"/>
              </a:rPr>
              <a:t>电图</a:t>
            </a:r>
            <a:r>
              <a:rPr sz="3000">
                <a:solidFill>
                  <a:srgbClr val="43AEF2"/>
                </a:solidFill>
                <a:latin typeface="QEMMVW+MS-UIGothic"/>
                <a:cs typeface="QEMMVW+MS-UIGothic"/>
              </a:rPr>
              <a:t>的特点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LDSEDN+HSFKKH+MicrosoftYaHei-Bold"/>
                <a:cs typeface="LDSEDN+HSFKKH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LDSEDN+HSFKKH+MicrosoftYaHei-Bold"/>
                <a:cs typeface="LDSEDN+HSFKKH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LDSEDN+HSFKKH+MicrosoftYaHei-Bold"/>
                <a:cs typeface="LDSEDN+HSFKKH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43AEF2"/>
                </a:solidFill>
                <a:latin typeface="QEMMVW+MS-UIGothic"/>
                <a:cs typeface="QEMMVW+MS-UIGothic"/>
              </a:rPr>
              <a:t>波形</a:t>
            </a:r>
            <a:r>
              <a:rPr sz="2000" spc="25">
                <a:solidFill>
                  <a:srgbClr val="43AEF2"/>
                </a:solidFill>
                <a:latin typeface="SimSun"/>
                <a:cs typeface="SimSun"/>
              </a:rPr>
              <a:t>稳</a:t>
            </a:r>
            <a:r>
              <a:rPr sz="2000">
                <a:solidFill>
                  <a:srgbClr val="43AEF2"/>
                </a:solidFill>
                <a:latin typeface="QEMMVW+MS-UIGothic"/>
                <a:cs typeface="QEMMVW+MS-UIGothic"/>
              </a:rPr>
              <a:t>定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43AEF2"/>
                </a:solidFill>
                <a:latin typeface="SimSun"/>
                <a:cs typeface="SimSun"/>
              </a:rPr>
              <a:t>节</a:t>
            </a:r>
            <a:r>
              <a:rPr sz="2000" spc="25">
                <a:solidFill>
                  <a:srgbClr val="43AEF2"/>
                </a:solidFill>
                <a:latin typeface="QEMMVW+MS-UIGothic"/>
                <a:cs typeface="QEMMVW+MS-UIGothic"/>
              </a:rPr>
              <a:t>律</a:t>
            </a:r>
            <a:r>
              <a:rPr sz="2000" spc="25">
                <a:solidFill>
                  <a:srgbClr val="43AEF2"/>
                </a:solidFill>
                <a:latin typeface="SimSun"/>
                <a:cs typeface="SimSun"/>
              </a:rPr>
              <a:t>规</a:t>
            </a:r>
            <a:r>
              <a:rPr sz="2000">
                <a:solidFill>
                  <a:srgbClr val="43AEF2"/>
                </a:solidFill>
                <a:latin typeface="QEMMVW+MS-UIGothic"/>
                <a:cs typeface="QEMMVW+MS-UIGothic"/>
              </a:rPr>
              <a:t>整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43AEF2"/>
                </a:solidFill>
                <a:latin typeface="SimSun"/>
                <a:cs typeface="SimSun"/>
              </a:rPr>
              <a:t>电压</a:t>
            </a:r>
            <a:r>
              <a:rPr sz="2000" spc="25">
                <a:solidFill>
                  <a:srgbClr val="43AEF2"/>
                </a:solidFill>
                <a:latin typeface="QEMMVW+MS-UIGothic"/>
                <a:cs typeface="QEMMVW+MS-UIGothic"/>
              </a:rPr>
              <a:t>正常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409825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1C7EBD"/>
                </a:solidFill>
                <a:latin typeface="QEMMVW+MS-UIGothic"/>
                <a:cs typeface="QEMMVW+MS-UIGothic"/>
              </a:rPr>
              <a:t>正常心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电图</a:t>
            </a:r>
            <a:r>
              <a:rPr sz="1500">
                <a:solidFill>
                  <a:srgbClr val="1C7EBD"/>
                </a:solidFill>
                <a:latin typeface="QEMMVW+MS-UIGothic"/>
                <a:cs typeface="QEMMVW+MS-UIGothic"/>
              </a:rPr>
              <a:t>的波形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应该稳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1C7EBD"/>
                </a:solidFill>
                <a:latin typeface="QEMMVW+MS-UIGothic"/>
                <a:cs typeface="QEMMVW+MS-UIGothic"/>
              </a:rPr>
              <a:t>定，没有突然的波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1C7EBD"/>
                </a:solidFill>
                <a:latin typeface="QEMMVW+MS-UIGothic"/>
                <a:cs typeface="QEMMVW+MS-UIGothic"/>
              </a:rPr>
              <a:t>或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变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1C7EBD"/>
                </a:solidFill>
                <a:latin typeface="QEMMVW+MS-UIGothic"/>
                <a:cs typeface="QEMMVW+MS-UIGothic"/>
              </a:rPr>
              <a:t>化。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409825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1C7EBD"/>
                </a:solidFill>
                <a:latin typeface="QEMMVW+MS-UIGothic"/>
                <a:cs typeface="QEMMVW+MS-UIGothic"/>
              </a:rPr>
              <a:t>正常心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电图</a:t>
            </a:r>
            <a:r>
              <a:rPr sz="1500">
                <a:solidFill>
                  <a:srgbClr val="1C7EBD"/>
                </a:solidFill>
                <a:latin typeface="QEMMVW+MS-UIGothic"/>
                <a:cs typeface="QEMMVW+MS-UIGothic"/>
              </a:rPr>
              <a:t>的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节</a:t>
            </a:r>
            <a:r>
              <a:rPr sz="1500">
                <a:solidFill>
                  <a:srgbClr val="1C7EBD"/>
                </a:solidFill>
                <a:latin typeface="QEMMVW+MS-UIGothic"/>
                <a:cs typeface="QEMMVW+MS-UIGothic"/>
              </a:rPr>
              <a:t>律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应该</a:t>
            </a:r>
            <a:r>
              <a:rPr sz="1500">
                <a:solidFill>
                  <a:srgbClr val="1C7EBD"/>
                </a:solidFill>
                <a:latin typeface="QEMMVW+MS-UIGothic"/>
                <a:cs typeface="QEMMVW+MS-UIGothic"/>
              </a:rPr>
              <a:t>是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1C7EBD"/>
                </a:solidFill>
                <a:latin typeface="QEMMVW+MS-UIGothic"/>
                <a:cs typeface="QEMMVW+MS-UIGothic"/>
              </a:rPr>
              <a:t>整的，心跳次数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应该</a:t>
            </a:r>
            <a:r>
              <a:rPr sz="1500">
                <a:solidFill>
                  <a:srgbClr val="1C7EBD"/>
                </a:solidFill>
                <a:latin typeface="QEMMVW+MS-UIGothic"/>
                <a:cs typeface="QEMMVW+MS-UIGothic"/>
              </a:rPr>
              <a:t>保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1C7EBD"/>
                </a:solidFill>
                <a:latin typeface="QEMMVW+MS-UIGothic"/>
                <a:cs typeface="QEMMVW+MS-UIGothic"/>
              </a:rPr>
              <a:t>持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稳</a:t>
            </a:r>
            <a:r>
              <a:rPr sz="1500">
                <a:solidFill>
                  <a:srgbClr val="1C7EBD"/>
                </a:solidFill>
                <a:latin typeface="QEMMVW+MS-UIGothic"/>
                <a:cs typeface="QEMMVW+MS-UIGothic"/>
              </a:rPr>
              <a:t>定。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555304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1C7EBD"/>
                </a:solidFill>
                <a:latin typeface="QEMMVW+MS-UIGothic"/>
                <a:cs typeface="QEMMVW+MS-UIGothic"/>
              </a:rPr>
              <a:t>心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电图</a:t>
            </a:r>
            <a:r>
              <a:rPr sz="1500">
                <a:solidFill>
                  <a:srgbClr val="1C7EBD"/>
                </a:solidFill>
                <a:latin typeface="QEMMVW+MS-UIGothic"/>
                <a:cs typeface="QEMMVW+MS-UIGothic"/>
              </a:rPr>
              <a:t>上的波形幅度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应该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1C7EBD"/>
                </a:solidFill>
                <a:latin typeface="QEMMVW+MS-UIGothic"/>
                <a:cs typeface="QEMMVW+MS-UIGothic"/>
              </a:rPr>
              <a:t>在正常范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围</a:t>
            </a:r>
            <a:r>
              <a:rPr sz="1500">
                <a:solidFill>
                  <a:srgbClr val="1C7EBD"/>
                </a:solidFill>
                <a:latin typeface="QEMMVW+MS-UIGothic"/>
                <a:cs typeface="QEMMVW+MS-UIGothic"/>
              </a:rPr>
              <a:t>内，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1C7EBD"/>
                </a:solidFill>
                <a:latin typeface="QEMMVW+MS-UIGothic"/>
                <a:cs typeface="QEMMVW+MS-UIGothic"/>
              </a:rPr>
              <a:t>高或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过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1C7EBD"/>
                </a:solidFill>
                <a:latin typeface="QEMMVW+MS-UIGothic"/>
                <a:cs typeface="QEMMVW+MS-UIGothic"/>
              </a:rPr>
              <a:t>低都可能表示心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脏</a:t>
            </a:r>
            <a:r>
              <a:rPr sz="1500">
                <a:solidFill>
                  <a:srgbClr val="1C7EBD"/>
                </a:solidFill>
                <a:latin typeface="QEMMVW+MS-UIGothic"/>
                <a:cs typeface="QEMMVW+MS-UIGothic"/>
              </a:rPr>
              <a:t>有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问题</a:t>
            </a:r>
            <a:r>
              <a:rPr sz="1500">
                <a:solidFill>
                  <a:srgbClr val="1C7EBD"/>
                </a:solidFill>
                <a:latin typeface="QEMMVW+MS-UIGothic"/>
                <a:cs typeface="QEMMVW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3AEF2"/>
                </a:solidFill>
                <a:latin typeface="QEMMVW+MS-UIGothic"/>
                <a:cs typeface="QEMMVW+MS-UIGothic"/>
              </a:rPr>
              <a:t>正常心</a:t>
            </a:r>
            <a:r>
              <a:rPr sz="3000">
                <a:solidFill>
                  <a:srgbClr val="43AEF2"/>
                </a:solidFill>
                <a:latin typeface="SimSun"/>
                <a:cs typeface="SimSun"/>
              </a:rPr>
              <a:t>电图</a:t>
            </a:r>
            <a:r>
              <a:rPr sz="3000">
                <a:solidFill>
                  <a:srgbClr val="43AEF2"/>
                </a:solidFill>
                <a:latin typeface="QEMMVW+MS-UIGothic"/>
                <a:cs typeface="QEMMVW+MS-UIGothic"/>
              </a:rPr>
              <a:t>的波形与意</a:t>
            </a:r>
            <a:r>
              <a:rPr sz="3000">
                <a:solidFill>
                  <a:srgbClr val="43AEF2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25041"/>
            <a:ext cx="924204" cy="748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5">
                <a:solidFill>
                  <a:srgbClr val="43AEF2"/>
                </a:solidFill>
                <a:latin typeface="LDSEDN+HSFKKH+MicrosoftYaHei-Bold"/>
                <a:cs typeface="LDSEDN+HSFKKH+MicrosoftYaHei-Bold"/>
              </a:rPr>
              <a:t>P</a:t>
            </a:r>
            <a:r>
              <a:rPr sz="2300">
                <a:solidFill>
                  <a:srgbClr val="43AEF2"/>
                </a:solidFill>
                <a:latin typeface="QEMMVW+MS-UIGothic"/>
                <a:cs typeface="QEMMVW+MS-UIGothic"/>
              </a:rPr>
              <a:t>波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25041"/>
            <a:ext cx="1651241" cy="748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20">
                <a:solidFill>
                  <a:srgbClr val="43AEF2"/>
                </a:solidFill>
                <a:latin typeface="LDSEDN+HSFKKH+MicrosoftYaHei-Bold"/>
                <a:cs typeface="LDSEDN+HSFKKH+MicrosoftYaHei-Bold"/>
              </a:rPr>
              <a:t>QRS</a:t>
            </a:r>
            <a:r>
              <a:rPr sz="2300" spc="20">
                <a:solidFill>
                  <a:srgbClr val="43AEF2"/>
                </a:solidFill>
                <a:latin typeface="QEMMVW+MS-UIGothic"/>
                <a:cs typeface="QEMMVW+MS-UIGothic"/>
              </a:rPr>
              <a:t>波群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25041"/>
            <a:ext cx="914857" cy="748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5">
                <a:solidFill>
                  <a:srgbClr val="43AEF2"/>
                </a:solidFill>
                <a:latin typeface="LDSEDN+HSFKKH+MicrosoftYaHei-Bold"/>
                <a:cs typeface="LDSEDN+HSFKKH+MicrosoftYaHei-Bold"/>
              </a:rPr>
              <a:t>T</a:t>
            </a:r>
            <a:r>
              <a:rPr sz="2300">
                <a:solidFill>
                  <a:srgbClr val="43AEF2"/>
                </a:solidFill>
                <a:latin typeface="QEMMVW+MS-UIGothic"/>
                <a:cs typeface="QEMMVW+MS-UIGothic"/>
              </a:rPr>
              <a:t>波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52244" y="4698738"/>
            <a:ext cx="2336229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1C7EBD"/>
                </a:solidFill>
                <a:latin typeface="QEMMVW+MS-UIGothic"/>
                <a:cs typeface="QEMMVW+MS-UIGothic"/>
              </a:rPr>
              <a:t>代表心房的除极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1C7EBD"/>
                </a:solidFill>
                <a:latin typeface="QEMMVW+MS-UIGothic"/>
                <a:cs typeface="QEMMVW+MS-UIGothic"/>
              </a:rPr>
              <a:t>程，正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1C7EBD"/>
                </a:solidFill>
                <a:latin typeface="QEMMVW+MS-UIGothic"/>
                <a:cs typeface="QEMMVW+MS-UIGothic"/>
              </a:rPr>
              <a:t>常形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态应该</a:t>
            </a:r>
            <a:r>
              <a:rPr sz="1500">
                <a:solidFill>
                  <a:srgbClr val="1C7EBD"/>
                </a:solidFill>
                <a:latin typeface="QEMMVW+MS-UIGothic"/>
                <a:cs typeface="QEMMVW+MS-UIGothic"/>
              </a:rPr>
              <a:t>是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圆钝</a:t>
            </a:r>
            <a:r>
              <a:rPr sz="1500">
                <a:solidFill>
                  <a:srgbClr val="1C7EBD"/>
                </a:solidFill>
                <a:latin typeface="QEMMVW+MS-UIGothic"/>
                <a:cs typeface="QEMMVW+MS-UIGothic"/>
              </a:rPr>
              <a:t>的。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57115" y="4698738"/>
            <a:ext cx="240982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1C7EBD"/>
                </a:solidFill>
                <a:latin typeface="QEMMVW+MS-UIGothic"/>
                <a:cs typeface="QEMMVW+MS-UIGothic"/>
              </a:rPr>
              <a:t>代表心室的除极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1C7EBD"/>
                </a:solidFill>
                <a:latin typeface="QEMMVW+MS-UIGothic"/>
                <a:cs typeface="QEMMVW+MS-UIGothic"/>
              </a:rPr>
              <a:t>程，正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1C7EBD"/>
                </a:solidFill>
                <a:latin typeface="QEMMVW+MS-UIGothic"/>
                <a:cs typeface="QEMMVW+MS-UIGothic"/>
              </a:rPr>
              <a:t>常形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态应该</a:t>
            </a:r>
            <a:r>
              <a:rPr sz="1500">
                <a:solidFill>
                  <a:srgbClr val="1C7EBD"/>
                </a:solidFill>
                <a:latin typeface="QEMMVW+MS-UIGothic"/>
                <a:cs typeface="QEMMVW+MS-UIGothic"/>
              </a:rPr>
              <a:t>是三个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连续</a:t>
            </a:r>
            <a:r>
              <a:rPr sz="1500">
                <a:solidFill>
                  <a:srgbClr val="1C7EBD"/>
                </a:solidFill>
                <a:latin typeface="QEMMVW+MS-UIGothic"/>
                <a:cs typeface="QEMMVW+MS-UIGothic"/>
              </a:rPr>
              <a:t>的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1C7EBD"/>
                </a:solidFill>
                <a:latin typeface="QEMMVW+MS-UIGothic"/>
                <a:cs typeface="QEMMVW+MS-UIGothic"/>
              </a:rPr>
              <a:t>波形。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6780" y="4698738"/>
            <a:ext cx="2336229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1C7EBD"/>
                </a:solidFill>
                <a:latin typeface="QEMMVW+MS-UIGothic"/>
                <a:cs typeface="QEMMVW+MS-UIGothic"/>
              </a:rPr>
              <a:t>代表心室的复极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1C7EBD"/>
                </a:solidFill>
                <a:latin typeface="QEMMVW+MS-UIGothic"/>
                <a:cs typeface="QEMMVW+MS-UIGothic"/>
              </a:rPr>
              <a:t>程，正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1C7EBD"/>
                </a:solidFill>
                <a:latin typeface="QEMMVW+MS-UIGothic"/>
                <a:cs typeface="QEMMVW+MS-UIGothic"/>
              </a:rPr>
              <a:t>常形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态应该</a:t>
            </a:r>
            <a:r>
              <a:rPr sz="1500">
                <a:solidFill>
                  <a:srgbClr val="1C7EBD"/>
                </a:solidFill>
                <a:latin typeface="QEMMVW+MS-UIGothic"/>
                <a:cs typeface="QEMMVW+MS-UIGothic"/>
              </a:rPr>
              <a:t>是两</a:t>
            </a: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头</a:t>
            </a:r>
            <a:r>
              <a:rPr sz="1500">
                <a:solidFill>
                  <a:srgbClr val="1C7EBD"/>
                </a:solidFill>
                <a:latin typeface="QEMMVW+MS-UIGothic"/>
                <a:cs typeface="QEMMVW+MS-UIGothic"/>
              </a:rPr>
              <a:t>高、中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1C7EBD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1C7EBD"/>
                </a:solidFill>
                <a:latin typeface="QEMMVW+MS-UIGothic"/>
                <a:cs typeface="QEMMVW+MS-UIGothic"/>
              </a:rPr>
              <a:t>低的波形。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3AEF2"/>
                </a:solidFill>
                <a:latin typeface="QEMMVW+MS-UIGothic"/>
                <a:cs typeface="QEMMVW+MS-UIGothic"/>
              </a:rPr>
              <a:t>正常心</a:t>
            </a:r>
            <a:r>
              <a:rPr sz="3000">
                <a:solidFill>
                  <a:srgbClr val="43AEF2"/>
                </a:solidFill>
                <a:latin typeface="SimSun"/>
                <a:cs typeface="SimSun"/>
              </a:rPr>
              <a:t>电图</a:t>
            </a:r>
            <a:r>
              <a:rPr sz="3000">
                <a:solidFill>
                  <a:srgbClr val="43AEF2"/>
                </a:solidFill>
                <a:latin typeface="QEMMVW+MS-UIGothic"/>
                <a:cs typeface="QEMMVW+MS-UIGothic"/>
              </a:rPr>
              <a:t>的</a:t>
            </a:r>
            <a:r>
              <a:rPr sz="3000">
                <a:solidFill>
                  <a:srgbClr val="43AEF2"/>
                </a:solidFill>
                <a:latin typeface="SimSun"/>
                <a:cs typeface="SimSun"/>
              </a:rPr>
              <a:t>测</a:t>
            </a:r>
            <a:r>
              <a:rPr sz="3000">
                <a:solidFill>
                  <a:srgbClr val="43AEF2"/>
                </a:solidFill>
                <a:latin typeface="QEMMVW+MS-UIGothic"/>
                <a:cs typeface="QEMMVW+MS-UIGothic"/>
              </a:rPr>
              <a:t>量方法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21889" y="1709959"/>
            <a:ext cx="892048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QEMMVW+MS-UIGothic"/>
                <a:cs typeface="QEMMVW+MS-UIGothic"/>
              </a:rPr>
              <a:t>心率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211944" y="1709959"/>
            <a:ext cx="89204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时</a:t>
            </a:r>
            <a:r>
              <a:rPr sz="2000">
                <a:solidFill>
                  <a:srgbClr val="FFFDFD"/>
                </a:solidFill>
                <a:latin typeface="QEMMVW+MS-UIGothic"/>
                <a:cs typeface="QEMMVW+MS-UIGothic"/>
              </a:rPr>
              <a:t>限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34439" y="2624192"/>
            <a:ext cx="3447863" cy="8312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QEMMVW+MS-UIGothic"/>
                <a:cs typeface="QEMMVW+MS-UIGothic"/>
              </a:rPr>
              <a:t>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过计</a:t>
            </a:r>
            <a:r>
              <a:rPr sz="1500">
                <a:solidFill>
                  <a:srgbClr val="FFFDFD"/>
                </a:solidFill>
                <a:latin typeface="QEMMVW+MS-UIGothic"/>
                <a:cs typeface="QEMMVW+MS-UIGothic"/>
              </a:rPr>
              <a:t>算心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电图</a:t>
            </a:r>
            <a:r>
              <a:rPr sz="1500">
                <a:solidFill>
                  <a:srgbClr val="FFFDFD"/>
                </a:solidFill>
                <a:latin typeface="QEMMVW+MS-UIGothic"/>
                <a:cs typeface="QEMMVW+MS-UIGothic"/>
              </a:rPr>
              <a:t>上的</a:t>
            </a:r>
            <a:r>
              <a:rPr sz="1500">
                <a:solidFill>
                  <a:srgbClr val="FFFDFD"/>
                </a:solidFill>
                <a:latin typeface="OJNTUO+JMJNPE+MicrosoftYaHei"/>
                <a:cs typeface="OJNTUO+JMJNPE+MicrosoftYaHei"/>
              </a:rPr>
              <a:t>R-R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FFFDFD"/>
                </a:solidFill>
                <a:latin typeface="QEMMVW+MS-UIGothic"/>
                <a:cs typeface="QEMMVW+MS-UIGothic"/>
              </a:rPr>
              <a:t>期来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计</a:t>
            </a:r>
            <a:r>
              <a:rPr sz="1500">
                <a:solidFill>
                  <a:srgbClr val="FFFDFD"/>
                </a:solidFill>
                <a:latin typeface="QEMMVW+MS-UIGothic"/>
                <a:cs typeface="QEMMVW+MS-UIGothic"/>
              </a:rPr>
              <a:t>算</a:t>
            </a:r>
          </a:p>
          <a:p>
            <a:pPr marL="0" marR="0">
              <a:lnSpc>
                <a:spcPts val="1562"/>
              </a:lnSpc>
              <a:spcBef>
                <a:spcPts val="1137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QEMMVW+MS-UIGothic"/>
                <a:cs typeface="QEMMVW+MS-UIGothic"/>
              </a:rPr>
              <a:t>心率，通常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DFD"/>
                </a:solidFill>
                <a:latin typeface="OJNTUO+JMJNPE+MicrosoftYaHei"/>
                <a:cs typeface="OJNTUO+JMJNPE+MicrosoftYaHei"/>
              </a:rPr>
              <a:t>60-100</a:t>
            </a:r>
            <a:r>
              <a:rPr sz="1500">
                <a:solidFill>
                  <a:srgbClr val="FFFDFD"/>
                </a:solidFill>
                <a:latin typeface="QEMMVW+MS-UIGothic"/>
                <a:cs typeface="QEMMVW+MS-UIGothic"/>
              </a:rPr>
              <a:t>次</a:t>
            </a:r>
            <a:r>
              <a:rPr sz="1500">
                <a:solidFill>
                  <a:srgbClr val="FFFDFD"/>
                </a:solidFill>
                <a:latin typeface="OJNTUO+JMJNPE+MicrosoftYaHei"/>
                <a:cs typeface="OJNTUO+JMJNPE+MicrosoftYaHei"/>
              </a:rPr>
              <a:t>/</a:t>
            </a:r>
            <a:r>
              <a:rPr sz="1500">
                <a:solidFill>
                  <a:srgbClr val="FFFDFD"/>
                </a:solidFill>
                <a:latin typeface="QEMMVW+MS-UIGothic"/>
                <a:cs typeface="QEMMVW+MS-UIGothic"/>
              </a:rPr>
              <a:t>分。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99730" y="2624192"/>
            <a:ext cx="3505200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QEMMVW+MS-UIGothic"/>
                <a:cs typeface="QEMMVW+MS-UIGothic"/>
              </a:rPr>
              <a:t>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过测</a:t>
            </a:r>
            <a:r>
              <a:rPr sz="1500">
                <a:solidFill>
                  <a:srgbClr val="FFFDFD"/>
                </a:solidFill>
                <a:latin typeface="QEMMVW+MS-UIGothic"/>
                <a:cs typeface="QEMMVW+MS-UIGothic"/>
              </a:rPr>
              <a:t>量心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电图</a:t>
            </a:r>
            <a:r>
              <a:rPr sz="1500">
                <a:solidFill>
                  <a:srgbClr val="FFFDFD"/>
                </a:solidFill>
                <a:latin typeface="QEMMVW+MS-UIGothic"/>
                <a:cs typeface="QEMMVW+MS-UIGothic"/>
              </a:rPr>
              <a:t>上的波形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时间</a:t>
            </a:r>
            <a:r>
              <a:rPr sz="1500">
                <a:solidFill>
                  <a:srgbClr val="FFFDFD"/>
                </a:solidFill>
                <a:latin typeface="QEMMVW+MS-UIGothic"/>
                <a:cs typeface="QEMMVW+MS-UIGothic"/>
              </a:rPr>
              <a:t>来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FFFDFD"/>
                </a:solidFill>
                <a:latin typeface="QEMMVW+MS-UIGothic"/>
                <a:cs typeface="QEMMVW+MS-UIGothic"/>
              </a:rPr>
              <a:t>估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FFFDFD"/>
                </a:solidFill>
                <a:latin typeface="QEMMVW+MS-UIGothic"/>
                <a:cs typeface="QEMMVW+MS-UIGothic"/>
              </a:rPr>
              <a:t>限是否正常。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817234" y="3853719"/>
            <a:ext cx="89204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电压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604384" y="4768588"/>
            <a:ext cx="3505200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QEMMVW+MS-UIGothic"/>
                <a:cs typeface="QEMMVW+MS-UIGothic"/>
              </a:rPr>
              <a:t>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过测</a:t>
            </a:r>
            <a:r>
              <a:rPr sz="1500">
                <a:solidFill>
                  <a:srgbClr val="FFFDFD"/>
                </a:solidFill>
                <a:latin typeface="QEMMVW+MS-UIGothic"/>
                <a:cs typeface="QEMMVW+MS-UIGothic"/>
              </a:rPr>
              <a:t>量心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电图</a:t>
            </a:r>
            <a:r>
              <a:rPr sz="1500">
                <a:solidFill>
                  <a:srgbClr val="FFFDFD"/>
                </a:solidFill>
                <a:latin typeface="QEMMVW+MS-UIGothic"/>
                <a:cs typeface="QEMMVW+MS-UIGothic"/>
              </a:rPr>
              <a:t>上的波形幅度来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FFFDFD"/>
                </a:solidFill>
                <a:latin typeface="QEMMVW+MS-UIGothic"/>
                <a:cs typeface="QEMMVW+MS-UIGothic"/>
              </a:rPr>
              <a:t>估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电压</a:t>
            </a:r>
            <a:r>
              <a:rPr sz="1500">
                <a:solidFill>
                  <a:srgbClr val="FFFDFD"/>
                </a:solidFill>
                <a:latin typeface="QEMMVW+MS-UIGothic"/>
                <a:cs typeface="QEMMVW+MS-UIGothic"/>
              </a:rPr>
              <a:t>是否正常。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https://d.book118.com/387133132021006054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PRKCLN+BNKQGA+ArialMT</vt:lpstr>
      <vt:lpstr>Times New Roman</vt:lpstr>
      <vt:lpstr>QEMMVW+MS-UIGothic</vt:lpstr>
      <vt:lpstr>SimSun</vt:lpstr>
      <vt:lpstr>OJNTUO+JMJNPE+MicrosoftYaHei</vt:lpstr>
      <vt:lpstr>LDSEDN+HSFKKH+MicrosoftYaHei-Bold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2024-09-28T07:41:49.271</cp:lastPrinted>
  <dcterms:created xsi:type="dcterms:W3CDTF">2024-09-27T23:41:49Z</dcterms:created>
  <dcterms:modified xsi:type="dcterms:W3CDTF">2024-09-27T23:41:50Z</dcterms:modified>
</cp:coreProperties>
</file>