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NJBGU+MS-UIGothic"/>
      <p:regular r:id="rId15"/>
    </p:embeddedFont>
    <p:embeddedFont>
      <p:font typeface="IVFQID+DUATLR+ArialMT"/>
      <p:regular r:id="rId16"/>
    </p:embeddedFont>
    <p:embeddedFont>
      <p:font typeface="LNELJN+WITWKH+Arial-BoldMT"/>
      <p:regular r:id="rId17"/>
    </p:embeddedFont>
    <p:embeddedFont>
      <p:font typeface="EDAMQR+CUWGFG+MicrosoftYaHei"/>
      <p:regular r:id="rId18"/>
    </p:embeddedFont>
    <p:embeddedFont>
      <p:font typeface="EFVEFD+JGEGBH+MicrosoftYaHei-Bold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21A14-9895-4228-9EF4-67B1DA424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14493-A5B4-45DF-BFCB-C48036F3F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482D5-54D7-4738-8A7A-4AD0D2A0F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A8C75-F104-4C38-8C26-AA1C6588F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5CB493-F90F-4413-8EF1-CC273C322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F3B21F-94AF-4808-BE2E-A4ADB48F2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EF78C6-4BB6-47C4-BA54-2C9AF1198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E6118-D9C7-442A-AD12-30590CB85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55E36-B104-4CDD-9C75-7878579D7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11136-A1E9-4C8F-AB95-B2D680B24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AF1B5-2D81-48C5-B9D6-479622010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4011210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5251367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SNJBGU+MS-UIGothic"/>
                <a:cs typeface="SNJBGU+MS-UIGothic"/>
              </a:rPr>
              <a:t>成品《老人与海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SNJBGU+MS-UIGothic"/>
                <a:cs typeface="SNJBG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IVFQID+DUATLR+ArialMT"/>
                <a:cs typeface="IVFQID+DUATLR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84FF"/>
                </a:solidFill>
                <a:latin typeface="SNJBGU+MS-UIGothic"/>
                <a:cs typeface="SNJBGU+MS-UIGothic"/>
              </a:rPr>
              <a:t>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84FF"/>
                </a:solidFill>
                <a:latin typeface="SNJBGU+MS-UIGothic"/>
                <a:cs typeface="SNJBGU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2795267" cy="24298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IVFQID+DUATLR+ArialMT"/>
                <a:cs typeface="IVFQID+DUATLR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84FF"/>
                </a:solidFill>
                <a:latin typeface="SNJBGU+MS-UIGothic"/>
                <a:cs typeface="SNJBGU+MS-UIGothic"/>
              </a:rPr>
              <a:t>文内容解析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IVFQID+DUATLR+ArialMT"/>
                <a:cs typeface="IVFQID+DUATLR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NJBGU+MS-UIGothic"/>
                <a:cs typeface="SNJBGU+MS-UIGothic"/>
              </a:rPr>
              <a:t>写作技巧分析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IVFQID+DUATLR+ArialMT"/>
                <a:cs typeface="IVFQID+DUATLR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84FF"/>
                </a:solidFill>
                <a:latin typeface="SNJBGU+MS-UIGothic"/>
                <a:cs typeface="SNJBGU+MS-UIGothic"/>
              </a:rPr>
              <a:t>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84FF"/>
                </a:solidFill>
                <a:latin typeface="SNJBGU+MS-UIGothic"/>
                <a:cs typeface="SNJBGU+MS-UIGothic"/>
              </a:rPr>
              <a:t>与延伸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IVFQID+DUATLR+ArialMT"/>
                <a:cs typeface="IVFQID+DUATLR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NJBGU+MS-UIGothic"/>
                <a:cs typeface="SNJBGU+MS-UIGothic"/>
              </a:rPr>
              <a:t>互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动环节设计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84FF"/>
                </a:solidFill>
                <a:latin typeface="SNJBGU+MS-UIGothic"/>
                <a:cs typeface="SNJBGU+MS-UIGothic"/>
              </a:rPr>
              <a:t>目</a:t>
            </a:r>
            <a:r>
              <a:rPr sz="9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SNJBGU+MS-UIGothic"/>
                <a:cs typeface="SNJBGU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LNELJN+WITWKH+Arial-BoldMT"/>
                <a:cs typeface="LNELJN+WITWKH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84FF"/>
                </a:solidFill>
                <a:latin typeface="SNJBGU+MS-UIGothic"/>
                <a:cs typeface="SNJBGU+MS-UIGothic"/>
              </a:rPr>
              <a:t>程背景介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NJBGU+MS-UIGothic"/>
                <a:cs typeface="SNJBGU+MS-UIGothic"/>
              </a:rPr>
              <a:t>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鸥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是昆明市的文化象征，也是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当地居民与游客喜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鸟类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NJBGU+MS-UIGothic"/>
                <a:cs typeface="SNJBGU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鸥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态习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性和文化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，激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学生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NJBGU+MS-UIGothic"/>
                <a:cs typeface="SNJBGU+MS-UIGothic"/>
              </a:rPr>
              <a:t>教学目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标阐</a:t>
            </a:r>
            <a:r>
              <a:rPr sz="3000">
                <a:solidFill>
                  <a:srgbClr val="0084FF"/>
                </a:solidFill>
                <a:latin typeface="SNJBGU+MS-UIGothic"/>
                <a:cs typeface="SNJBGU+MS-UIGothic"/>
              </a:rPr>
              <a:t>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NJBGU+MS-UIGothic"/>
                <a:cs typeface="SNJBGU+MS-UIGothic"/>
              </a:rPr>
              <a:t>能力目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描述人与海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鸥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共生的意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NJBGU+MS-UIGothic"/>
                <a:cs typeface="SNJBGU+MS-UIGothic"/>
              </a:rPr>
              <a:t>知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识</a:t>
            </a:r>
            <a:r>
              <a:rPr sz="2300" spc="25">
                <a:solidFill>
                  <a:srgbClr val="0084FF"/>
                </a:solidFill>
                <a:latin typeface="SNJBGU+MS-UIGothic"/>
                <a:cs typeface="SNJBGU+MS-UIGothic"/>
              </a:rPr>
              <a:t>目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和方法。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282040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掌握海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鸥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态习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性和保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NJBGU+MS-UIGothic"/>
                <a:cs typeface="SNJBGU+MS-UIGothic"/>
              </a:rPr>
              <a:t>情感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态</a:t>
            </a:r>
            <a:r>
              <a:rPr sz="2300" spc="25">
                <a:solidFill>
                  <a:srgbClr val="0084FF"/>
                </a:solidFill>
                <a:latin typeface="SNJBGU+MS-UIGothic"/>
                <a:cs typeface="SNJBGU+MS-UIGothic"/>
              </a:rPr>
              <a:t>度和价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培养学生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鸥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热爱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NJBGU+MS-UIGothic"/>
                <a:cs typeface="SNJBGU+MS-UIGothic"/>
              </a:rPr>
              <a:t>教学内容概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19362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鸥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、分布和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人与海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鸥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共生的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状和挑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鸥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在昆明市的文化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SNJBGU+MS-UIGothic"/>
                <a:cs typeface="SNJBGU+MS-UIGothic"/>
              </a:rPr>
              <a:t>和象征。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2513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1135">
                <a:solidFill>
                  <a:srgbClr val="0084FF"/>
                </a:solidFill>
                <a:latin typeface="SNJBGU+MS-UIGothic"/>
                <a:cs typeface="SNJBGU+MS-UIGothic"/>
              </a:rPr>
              <a:t>文内容解析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LNELJN+WITWKH+Arial-BoldMT"/>
                <a:cs typeface="LNELJN+WITWKH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NJBGU+MS-UIGothic"/>
                <a:cs typeface="SNJBGU+MS-UIGothic"/>
              </a:rPr>
              <a:t>故事情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0084FF"/>
                </a:solidFill>
                <a:latin typeface="SNJBGU+MS-UIGothic"/>
                <a:cs typeface="SNJBGU+MS-UIGothic"/>
              </a:rPr>
              <a:t>梳理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：清晰明了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66980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描述：通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《老人与海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鸥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》的故事情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节进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行梳理，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学生了解故事的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生、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展和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局，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为进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一步理解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文打下基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NJBGU+MS-UIGothic"/>
                <a:cs typeface="SNJBGU+MS-UIGothic"/>
              </a:rPr>
              <a:t>人物性格分析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：深入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44431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描述：通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过对课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文中的人物性格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行分析，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学生了解主要人物的特点和情感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化，帮助学生更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好地理解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SNJBGU+MS-UIGothic"/>
                <a:cs typeface="SNJBGU+MS-UIGothic"/>
              </a:rPr>
              <a:t>文内涵。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NJBGU+MS-UIGothic"/>
                <a:cs typeface="SNJBGU+MS-UIGothic"/>
              </a:rPr>
              <a:t>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84FF"/>
                </a:solidFill>
                <a:latin typeface="SNJBGU+MS-UIGothic"/>
                <a:cs typeface="SNJBGU+MS-UIGothic"/>
              </a:rPr>
              <a:t>思想解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SNJBGU+MS-UIGothic"/>
                <a:cs typeface="SNJBGU+MS-UIGothic"/>
              </a:rPr>
              <a:t>：准确深刻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15258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84FF"/>
                </a:solidFill>
                <a:latin typeface="SNJBGU+MS-UIGothic"/>
                <a:cs typeface="SNJBGU+MS-UIGothic"/>
              </a:rPr>
              <a:t>描述：通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84FF"/>
                </a:solidFill>
                <a:latin typeface="SNJBGU+MS-UIGothic"/>
                <a:cs typeface="SNJBGU+MS-UIGothic"/>
              </a:rPr>
              <a:t>《老人与海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鸥</a:t>
            </a:r>
            <a:r>
              <a:rPr sz="1350">
                <a:solidFill>
                  <a:srgbClr val="0084FF"/>
                </a:solidFill>
                <a:latin typeface="SNJBGU+MS-UIGothic"/>
                <a:cs typeface="SNJBGU+MS-UIGothic"/>
              </a:rPr>
              <a:t>》的主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84FF"/>
                </a:solidFill>
                <a:latin typeface="SNJBGU+MS-UIGothic"/>
                <a:cs typeface="SNJBGU+MS-UIGothic"/>
              </a:rPr>
              <a:t>思想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84FF"/>
                </a:solidFill>
                <a:latin typeface="SNJBGU+MS-UIGothic"/>
                <a:cs typeface="SNJBGU+MS-UIGothic"/>
              </a:rPr>
              <a:t>行解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84FF"/>
                </a:solidFill>
                <a:latin typeface="SNJBGU+MS-UIGothic"/>
                <a:cs typeface="SNJBGU+MS-UIGothic"/>
              </a:rPr>
              <a:t>，引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84FF"/>
                </a:solidFill>
                <a:latin typeface="SNJBGU+MS-UIGothic"/>
                <a:cs typeface="SNJBGU+MS-UIGothic"/>
              </a:rPr>
              <a:t>学生理解人与自然和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0084FF"/>
                </a:solidFill>
                <a:latin typeface="SNJBGU+MS-UIGothic"/>
                <a:cs typeface="SNJBGU+MS-UIGothic"/>
              </a:rPr>
              <a:t>相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84FF"/>
                </a:solidFill>
                <a:latin typeface="SNJBGU+MS-UIGothic"/>
                <a:cs typeface="SNJBGU+MS-UIGothic"/>
              </a:rPr>
              <a:t>的重要性，培养学生的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84FF"/>
                </a:solidFill>
                <a:latin typeface="SNJBGU+MS-UIGothic"/>
                <a:cs typeface="SNJBGU+MS-UIGothic"/>
              </a:rPr>
              <a:t>保意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84FF"/>
                </a:solidFill>
                <a:latin typeface="SNJBGU+MS-UIGothic"/>
                <a:cs typeface="SNJBG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https://d.book118.com/387140112104006053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SNJBGU+MS-UIGothic</vt:lpstr>
      <vt:lpstr>IVFQID+DUATLR+ArialMT</vt:lpstr>
      <vt:lpstr>Times New Roman</vt:lpstr>
      <vt:lpstr>SimSun</vt:lpstr>
      <vt:lpstr>LNELJN+WITWKH+Arial-BoldMT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2024-09-27T10:02:25.600</cp:lastPrinted>
  <dcterms:created xsi:type="dcterms:W3CDTF">2024-09-27T02:02:25Z</dcterms:created>
  <dcterms:modified xsi:type="dcterms:W3CDTF">2024-09-27T02:02:26Z</dcterms:modified>
</cp:coreProperties>
</file>