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8BDDE-1C21-4C3A-BF68-058E9726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A0FE4-0D34-4202-85BF-A54362A8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9BC48-2B17-4DF1-ABD0-ED329008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3CEA3-1DF3-418E-980F-CF397F7C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ECDEC-FA57-438A-A7EF-8F11CFE68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08CA3-8F29-4640-9297-8914CD9DC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0678C-C1A4-4B97-8F3A-48FEA9801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5EAA2-72CF-4724-93D4-665CC6A9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EEB36-99B3-4FE1-9203-255CAAA4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F45E2-4C18-4F20-8667-C557183AE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DCC3C-23DE-4CDD-9611-6FB3FCAA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40665" y="213995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8085454" y="1894191"/>
            <a:ext cx="3683000" cy="44684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3645" y="116608"/>
            <a:ext cx="897509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07080" y="2670175"/>
            <a:ext cx="8518525" cy="29013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0002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7737" y="2537939"/>
            <a:ext cx="5435600" cy="3415029"/>
          </a:xfrm>
          <a:custGeom>
            <a:rect l="l" t="t" r="r" b="b"/>
            <a:pathLst>
              <a:path w="5435600" h="3415029">
                <a:moveTo>
                  <a:pt x="0" y="0"/>
                </a:moveTo>
                <a:lnTo>
                  <a:pt x="5435125" y="0"/>
                </a:lnTo>
                <a:lnTo>
                  <a:pt x="5435125" y="3415029"/>
                </a:lnTo>
                <a:lnTo>
                  <a:pt x="0" y="3415029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6476" y="2585246"/>
            <a:ext cx="5511800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38225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latin typeface="Microsoft JhengHei"/>
                <a:cs typeface="Microsoft JhengHei"/>
              </a:rPr>
              <a:t>观看电影预告片</a:t>
            </a:r>
            <a:endParaRPr sz="3600">
              <a:latin typeface="Microsoft JhengHei"/>
              <a:cs typeface="Microsoft JhengHei"/>
            </a:endParaRPr>
          </a:p>
          <a:p>
            <a:pPr marL="12700" marR="1493520" indent="1254125">
              <a:lnSpc>
                <a:spcPct val="100000"/>
              </a:lnSpc>
            </a:pPr>
            <a:r>
              <a:rPr sz="3600" b="1" spc="-10">
                <a:latin typeface="Microsoft JhengHei"/>
                <a:cs typeface="Microsoft JhengHei"/>
              </a:rPr>
              <a:t>《中国机长》</a:t>
            </a:r>
            <a:r>
              <a:rPr sz="3600" b="1" spc="-20">
                <a:solidFill>
                  <a:srgbClr val="0000CC"/>
                </a:solidFill>
                <a:latin typeface="Microsoft JhengHei"/>
                <a:cs typeface="Microsoft JhengHei"/>
              </a:rPr>
              <a:t>思考：</a:t>
            </a:r>
            <a:endParaRPr sz="36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3600" b="1" spc="-5">
                <a:solidFill>
                  <a:srgbClr val="0000CC"/>
                </a:solidFill>
                <a:latin typeface="Microsoft JhengHei"/>
                <a:cs typeface="Microsoft JhengHei"/>
              </a:rPr>
              <a:t>是什么让他们在危难关头，确保了飞机上全部人员的</a:t>
            </a:r>
            <a:r>
              <a:rPr sz="3600" b="1" spc="-50">
                <a:solidFill>
                  <a:srgbClr val="0000CC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0000CC"/>
                </a:solidFill>
                <a:latin typeface="Microsoft JhengHei"/>
                <a:cs typeface="Microsoft JhengHei"/>
              </a:rPr>
              <a:t>生命安全？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651500" y="1943100"/>
            <a:ext cx="6540500" cy="4909559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353364" y="-39933"/>
            <a:ext cx="7340600" cy="1820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2700"/>
              </a:lnSpc>
              <a:spcBef>
                <a:spcPts val="95"/>
              </a:spcBef>
              <a:tabLst>
                <a:tab pos="3060065"/>
              </a:tabLst>
            </a:pP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第三单</a:t>
            </a:r>
            <a:r>
              <a:rPr sz="4800" spc="-50">
                <a:solidFill>
                  <a:srgbClr val="000000"/>
                </a:solidFill>
                <a:latin typeface="Microsoft JhengHei"/>
                <a:cs typeface="Microsoft JhengHei"/>
              </a:rPr>
              <a:t>元</a:t>
            </a: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	勇担社会</a:t>
            </a:r>
            <a:r>
              <a:rPr sz="4800">
                <a:solidFill>
                  <a:srgbClr val="3333CC"/>
                </a:solidFill>
                <a:latin typeface="Microsoft JhengHei"/>
                <a:cs typeface="Microsoft JhengHei"/>
              </a:rPr>
              <a:t>责</a:t>
            </a:r>
            <a:r>
              <a:rPr sz="4800" spc="-50">
                <a:solidFill>
                  <a:srgbClr val="3333CC"/>
                </a:solidFill>
                <a:latin typeface="Microsoft JhengHei"/>
                <a:cs typeface="Microsoft JhengHei"/>
              </a:rPr>
              <a:t>任 </a:t>
            </a: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第六</a:t>
            </a:r>
            <a:r>
              <a:rPr sz="4800" spc="-50">
                <a:solidFill>
                  <a:srgbClr val="000000"/>
                </a:solidFill>
                <a:latin typeface="Microsoft JhengHei"/>
                <a:cs typeface="Microsoft JhengHei"/>
              </a:rPr>
              <a:t>课</a:t>
            </a: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4800">
                <a:latin typeface="Microsoft JhengHei"/>
                <a:cs typeface="Microsoft JhengHei"/>
              </a:rPr>
              <a:t>责任与角色</a:t>
            </a: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同</a:t>
            </a:r>
            <a:r>
              <a:rPr sz="4800" spc="-50">
                <a:solidFill>
                  <a:srgbClr val="000000"/>
                </a:solidFill>
                <a:latin typeface="Microsoft JhengHei"/>
                <a:cs typeface="Microsoft JhengHei"/>
              </a:rPr>
              <a:t>在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1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5090" y="2658745"/>
            <a:ext cx="12106910" cy="3758565"/>
            <a:chOff x="85090" y="2658745"/>
            <a:chExt cx="12106910" cy="375856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29700" y="3378200"/>
              <a:ext cx="3162300" cy="303148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7790" y="2671445"/>
              <a:ext cx="9008110" cy="3733165"/>
            </a:xfrm>
            <a:custGeom>
              <a:rect l="l" t="t" r="r" b="b"/>
              <a:pathLst>
                <a:path w="9008110" h="3733165">
                  <a:moveTo>
                    <a:pt x="0" y="0"/>
                  </a:moveTo>
                  <a:lnTo>
                    <a:pt x="9008109" y="0"/>
                  </a:lnTo>
                  <a:lnTo>
                    <a:pt x="9008109" y="3733165"/>
                  </a:lnTo>
                  <a:lnTo>
                    <a:pt x="0" y="3733165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6530" y="1266507"/>
            <a:ext cx="11355070" cy="512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20035">
              <a:lnSpc>
                <a:spcPct val="100000"/>
              </a:lnSpc>
              <a:spcBef>
                <a:spcPts val="100"/>
              </a:spcBef>
              <a:tabLst>
                <a:tab pos="3518535"/>
                <a:tab pos="4217035"/>
                <a:tab pos="5055235"/>
                <a:tab pos="8547735"/>
              </a:tabLst>
            </a:pPr>
            <a:r>
              <a:rPr sz="4400" b="1" spc="-50">
                <a:latin typeface="Microsoft JhengHei"/>
                <a:cs typeface="Microsoft JhengHei"/>
              </a:rPr>
              <a:t>第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一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框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>
                <a:solidFill>
                  <a:srgbClr val="FF0000"/>
                </a:solidFill>
                <a:latin typeface="Microsoft JhengHei"/>
                <a:cs typeface="Microsoft JhengHei"/>
              </a:rPr>
              <a:t>我对谁负</a:t>
            </a:r>
            <a:r>
              <a:rPr sz="4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责</a:t>
            </a:r>
            <a:r>
              <a:rPr sz="4400" b="1">
                <a:solidFill>
                  <a:srgbClr val="FF0000"/>
                </a:solidFill>
                <a:latin typeface="Microsoft JhengHei"/>
                <a:cs typeface="Microsoft JhengHei"/>
              </a:rPr>
              <a:t>	谁对我负</a:t>
            </a:r>
            <a:r>
              <a:rPr sz="4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责</a:t>
            </a:r>
            <a:endParaRPr sz="4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3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4000" b="1" spc="-10">
                <a:latin typeface="Microsoft JhengHei"/>
                <a:cs typeface="Microsoft JhengHei"/>
              </a:rPr>
              <a:t>自主学习：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4000" b="1">
                <a:latin typeface="Times New Roman"/>
                <a:cs typeface="Times New Roman"/>
              </a:rPr>
              <a:t>1</a:t>
            </a:r>
            <a:r>
              <a:rPr sz="4000" b="1">
                <a:latin typeface="Microsoft JhengHei"/>
                <a:cs typeface="Microsoft JhengHei"/>
              </a:rPr>
              <a:t>、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责任</a:t>
            </a:r>
            <a:r>
              <a:rPr sz="4000" b="1" spc="-10">
                <a:latin typeface="Microsoft JhengHei"/>
                <a:cs typeface="Microsoft JhengHei"/>
              </a:rPr>
              <a:t>的含义及来源？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4000" b="1">
                <a:latin typeface="Times New Roman"/>
                <a:cs typeface="Times New Roman"/>
              </a:rPr>
              <a:t>2</a:t>
            </a:r>
            <a:r>
              <a:rPr sz="4000" b="1">
                <a:latin typeface="Microsoft JhengHei"/>
                <a:cs typeface="Microsoft JhengHei"/>
              </a:rPr>
              <a:t>、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角色和责任</a:t>
            </a:r>
            <a:r>
              <a:rPr sz="4000" b="1" spc="-10">
                <a:latin typeface="Microsoft JhengHei"/>
                <a:cs typeface="Microsoft JhengHei"/>
              </a:rPr>
              <a:t>有什么关系？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4000" b="1">
                <a:latin typeface="Times New Roman"/>
                <a:cs typeface="Times New Roman"/>
              </a:rPr>
              <a:t>3</a:t>
            </a:r>
            <a:r>
              <a:rPr sz="4000" b="1">
                <a:latin typeface="Microsoft JhengHei"/>
                <a:cs typeface="Microsoft JhengHei"/>
              </a:rPr>
              <a:t>、</a:t>
            </a: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我对谁负责？谁对我负责？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4000" b="1">
                <a:latin typeface="Microsoft JhengHei"/>
                <a:cs typeface="Microsoft JhengHei"/>
              </a:rPr>
              <a:t>（每个人都要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对自己、他人和社会</a:t>
            </a:r>
            <a:r>
              <a:rPr sz="4000" b="1">
                <a:latin typeface="Microsoft JhengHei"/>
                <a:cs typeface="Microsoft JhengHei"/>
              </a:rPr>
              <a:t>负责</a:t>
            </a:r>
            <a:r>
              <a:rPr sz="4000" b="1" spc="-50">
                <a:latin typeface="Microsoft JhengHei"/>
                <a:cs typeface="Microsoft JhengHei"/>
              </a:rPr>
              <a:t>）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984300" y="212595"/>
            <a:ext cx="7340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60065"/>
              </a:tabLst>
            </a:pP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第六</a:t>
            </a:r>
            <a:r>
              <a:rPr sz="4800" spc="-50">
                <a:solidFill>
                  <a:srgbClr val="000000"/>
                </a:solidFill>
                <a:latin typeface="Microsoft JhengHei"/>
                <a:cs typeface="Microsoft JhengHei"/>
              </a:rPr>
              <a:t>课</a:t>
            </a: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4800">
                <a:latin typeface="Microsoft JhengHei"/>
                <a:cs typeface="Microsoft JhengHei"/>
              </a:rPr>
              <a:t>责任与角色</a:t>
            </a:r>
            <a:r>
              <a:rPr sz="4800">
                <a:solidFill>
                  <a:srgbClr val="000000"/>
                </a:solidFill>
                <a:latin typeface="Microsoft JhengHei"/>
                <a:cs typeface="Microsoft JhengHei"/>
              </a:rPr>
              <a:t>同</a:t>
            </a:r>
            <a:r>
              <a:rPr sz="4800" spc="-50">
                <a:solidFill>
                  <a:srgbClr val="000000"/>
                </a:solidFill>
                <a:latin typeface="Microsoft JhengHei"/>
                <a:cs typeface="Microsoft JhengHei"/>
              </a:rPr>
              <a:t>在</a:t>
            </a:r>
            <a:endParaRPr sz="4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52400"/>
            <a:ext cx="2857154" cy="2061977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2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26260" y="2027433"/>
            <a:ext cx="4494530" cy="9194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5850">
                <a:solidFill>
                  <a:srgbClr val="000000"/>
                </a:solidFill>
              </a:rPr>
              <a:t>一、我的</a:t>
            </a:r>
            <a:r>
              <a:rPr sz="5850" spc="-25"/>
              <a:t>角色</a:t>
            </a:r>
            <a:endParaRPr sz="5850"/>
          </a:p>
        </p:txBody>
      </p:sp>
      <p:sp>
        <p:nvSpPr>
          <p:cNvPr id="3" name="object 3"/>
          <p:cNvSpPr txBox="1"/>
          <p:nvPr/>
        </p:nvSpPr>
        <p:spPr>
          <a:xfrm>
            <a:off x="6960959" y="2027433"/>
            <a:ext cx="3004820" cy="9194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5850" b="1">
                <a:latin typeface="微软雅黑"/>
                <a:cs typeface="微软雅黑"/>
              </a:rPr>
              <a:t>我的</a:t>
            </a:r>
            <a:r>
              <a:rPr sz="5850" b="1" spc="-25">
                <a:solidFill>
                  <a:srgbClr val="FF0000"/>
                </a:solidFill>
                <a:latin typeface="微软雅黑"/>
                <a:cs typeface="微软雅黑"/>
              </a:rPr>
              <a:t>责任</a:t>
            </a:r>
            <a:endParaRPr sz="585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21732" y="3128433"/>
            <a:ext cx="11548745" cy="120650"/>
            <a:chOff x="321732" y="3128433"/>
            <a:chExt cx="11548745" cy="120650"/>
          </a:xfrm>
        </p:grpSpPr>
        <p:sp>
          <p:nvSpPr>
            <p:cNvPr id="5" name="object 5"/>
            <p:cNvSpPr/>
            <p:nvPr/>
          </p:nvSpPr>
          <p:spPr>
            <a:xfrm>
              <a:off x="4751916" y="3189817"/>
              <a:ext cx="2688590" cy="0"/>
            </a:xfrm>
            <a:custGeom>
              <a:rect l="l" t="t" r="r" b="b"/>
              <a:pathLst>
                <a:path w="2688590">
                  <a:moveTo>
                    <a:pt x="0" y="0"/>
                  </a:moveTo>
                  <a:lnTo>
                    <a:pt x="2688166" y="0"/>
                  </a:lnTo>
                </a:path>
              </a:pathLst>
            </a:custGeom>
            <a:ln w="9525">
              <a:solidFill>
                <a:srgbClr val="D6D6F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4432" y="3141133"/>
              <a:ext cx="4417695" cy="95250"/>
            </a:xfrm>
            <a:custGeom>
              <a:rect l="l" t="t" r="r" b="b"/>
              <a:pathLst>
                <a:path w="4417695" h="95250">
                  <a:moveTo>
                    <a:pt x="4417483" y="95250"/>
                  </a:moveTo>
                  <a:lnTo>
                    <a:pt x="0" y="95250"/>
                  </a:lnTo>
                  <a:lnTo>
                    <a:pt x="0" y="0"/>
                  </a:lnTo>
                  <a:lnTo>
                    <a:pt x="4417483" y="0"/>
                  </a:lnTo>
                  <a:lnTo>
                    <a:pt x="4417483" y="9525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34432" y="3141133"/>
              <a:ext cx="4417695" cy="95250"/>
            </a:xfrm>
            <a:custGeom>
              <a:rect l="l" t="t" r="r" b="b"/>
              <a:pathLst>
                <a:path w="4417695" h="95250">
                  <a:moveTo>
                    <a:pt x="0" y="0"/>
                  </a:moveTo>
                  <a:lnTo>
                    <a:pt x="4417483" y="0"/>
                  </a:lnTo>
                  <a:lnTo>
                    <a:pt x="4417483" y="95250"/>
                  </a:lnTo>
                  <a:lnTo>
                    <a:pt x="0" y="9525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440082" y="3141133"/>
              <a:ext cx="4417695" cy="95250"/>
            </a:xfrm>
            <a:custGeom>
              <a:rect l="l" t="t" r="r" b="b"/>
              <a:pathLst>
                <a:path w="4417695" h="95250">
                  <a:moveTo>
                    <a:pt x="4417482" y="95250"/>
                  </a:moveTo>
                  <a:lnTo>
                    <a:pt x="0" y="95250"/>
                  </a:lnTo>
                  <a:lnTo>
                    <a:pt x="0" y="0"/>
                  </a:lnTo>
                  <a:lnTo>
                    <a:pt x="4417482" y="0"/>
                  </a:lnTo>
                  <a:lnTo>
                    <a:pt x="4417482" y="9525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440082" y="3141133"/>
              <a:ext cx="4417695" cy="95250"/>
            </a:xfrm>
            <a:custGeom>
              <a:rect l="l" t="t" r="r" b="b"/>
              <a:pathLst>
                <a:path w="4417695" h="95250">
                  <a:moveTo>
                    <a:pt x="0" y="0"/>
                  </a:moveTo>
                  <a:lnTo>
                    <a:pt x="4417482" y="0"/>
                  </a:lnTo>
                  <a:lnTo>
                    <a:pt x="4417482" y="95250"/>
                  </a:lnTo>
                  <a:lnTo>
                    <a:pt x="0" y="9525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3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772400" y="2641600"/>
            <a:ext cx="4399280" cy="415099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03530" y="719448"/>
            <a:ext cx="11476990" cy="5417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1167765"/>
                <a:tab pos="1168400"/>
                <a:tab pos="7873365"/>
              </a:tabLst>
            </a:pPr>
            <a:r>
              <a:rPr/>
              <a:t>	</a:t>
            </a:r>
            <a:r>
              <a:rPr sz="3200" b="1">
                <a:latin typeface="Microsoft JhengHei"/>
                <a:cs typeface="Microsoft JhengHei"/>
              </a:rPr>
              <a:t>一个</a:t>
            </a:r>
            <a:r>
              <a:rPr sz="3200" b="1">
                <a:latin typeface="Times New Roman"/>
                <a:cs typeface="Times New Roman"/>
              </a:rPr>
              <a:t>15</a:t>
            </a:r>
            <a:r>
              <a:rPr sz="3200" b="1">
                <a:latin typeface="Microsoft JhengHei"/>
                <a:cs typeface="Microsoft JhengHei"/>
              </a:rPr>
              <a:t>岁的少年在楼前的空地上踢球时，不小心把一家</a:t>
            </a:r>
            <a:r>
              <a:rPr sz="3200" b="1" spc="-50">
                <a:latin typeface="Microsoft JhengHei"/>
                <a:cs typeface="Microsoft JhengHei"/>
              </a:rPr>
              <a:t>商</a:t>
            </a:r>
            <a:r>
              <a:rPr sz="3200" b="1">
                <a:latin typeface="Microsoft JhengHei"/>
                <a:cs typeface="Microsoft JhengHei"/>
              </a:rPr>
              <a:t>店的玻璃撞碎了。店主说</a:t>
            </a:r>
            <a:r>
              <a:rPr sz="3200" b="1">
                <a:latin typeface="Times New Roman"/>
                <a:cs typeface="Times New Roman"/>
              </a:rPr>
              <a:t>:“</a:t>
            </a:r>
            <a:r>
              <a:rPr sz="3200" b="1">
                <a:latin typeface="Microsoft JhengHei"/>
                <a:cs typeface="Microsoft JhengHei"/>
              </a:rPr>
              <a:t>这块玻璃是特制的，你得赔。</a:t>
            </a:r>
            <a:r>
              <a:rPr sz="3200" b="1">
                <a:latin typeface="Times New Roman"/>
                <a:cs typeface="Times New Roman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孩</a:t>
            </a:r>
            <a:r>
              <a:rPr sz="3200" b="1" spc="-50">
                <a:latin typeface="Microsoft JhengHei"/>
                <a:cs typeface="Microsoft JhengHei"/>
              </a:rPr>
              <a:t>子</a:t>
            </a:r>
            <a:r>
              <a:rPr sz="3200" b="1">
                <a:latin typeface="Microsoft JhengHei"/>
                <a:cs typeface="Microsoft JhengHei"/>
              </a:rPr>
              <a:t>没办法，回家找爸爸。爸爸问：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玻璃是你弄碎的吗</a:t>
            </a:r>
            <a:r>
              <a:rPr sz="3200" b="1">
                <a:latin typeface="Times New Roman"/>
                <a:cs typeface="Times New Roman"/>
              </a:rPr>
              <a:t>?”</a:t>
            </a:r>
            <a:r>
              <a:rPr sz="3200" b="1">
                <a:latin typeface="Microsoft JhengHei"/>
                <a:cs typeface="Microsoft JhengHei"/>
              </a:rPr>
              <a:t>孩子说</a:t>
            </a:r>
            <a:r>
              <a:rPr sz="3200" b="1" spc="-25">
                <a:latin typeface="Times New Roman"/>
                <a:cs typeface="Times New Roman"/>
              </a:rPr>
              <a:t>:“</a:t>
            </a:r>
            <a:r>
              <a:rPr sz="3200" b="1">
                <a:latin typeface="Microsoft JhengHei"/>
                <a:cs typeface="Microsoft JhengHei"/>
              </a:rPr>
              <a:t>是。</a:t>
            </a:r>
            <a:r>
              <a:rPr sz="3200" b="1">
                <a:latin typeface="Times New Roman"/>
                <a:cs typeface="Times New Roman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爸爸说：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那么咱们应当赔偿。现在你还小，这次钱我</a:t>
            </a:r>
            <a:r>
              <a:rPr sz="3200" b="1" spc="-50">
                <a:latin typeface="Microsoft JhengHei"/>
                <a:cs typeface="Microsoft JhengHei"/>
              </a:rPr>
              <a:t>来</a:t>
            </a:r>
            <a:r>
              <a:rPr sz="3200" b="1">
                <a:latin typeface="Microsoft JhengHei"/>
                <a:cs typeface="Microsoft JhengHei"/>
              </a:rPr>
              <a:t>付。等你长大了，再发生类似的事情</a:t>
            </a:r>
            <a:r>
              <a:rPr sz="3200" b="1" spc="-25">
                <a:latin typeface="Times New Roman"/>
                <a:cs typeface="Times New Roman"/>
              </a:rPr>
              <a:t>……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21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229">
                <a:solidFill>
                  <a:srgbClr val="3333CC"/>
                </a:solidFill>
                <a:latin typeface="Microsoft JhengHei"/>
                <a:cs typeface="Microsoft JhengHei"/>
              </a:rPr>
              <a:t>1.</a:t>
            </a:r>
            <a:r>
              <a:rPr sz="3200" b="1" spc="-5">
                <a:solidFill>
                  <a:srgbClr val="3333CC"/>
                </a:solidFill>
                <a:latin typeface="Microsoft JhengHei"/>
                <a:cs typeface="Microsoft JhengHei"/>
              </a:rPr>
              <a:t>想一想：这个少年应该赔钱给店主吗？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少年做错了事，该为自己的行为负责。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229">
                <a:solidFill>
                  <a:srgbClr val="3333CC"/>
                </a:solidFill>
                <a:latin typeface="Microsoft JhengHei"/>
                <a:cs typeface="Microsoft JhengHei"/>
              </a:rPr>
              <a:t>2.</a:t>
            </a:r>
            <a:r>
              <a:rPr sz="3200" b="1" spc="-5">
                <a:solidFill>
                  <a:srgbClr val="3333CC"/>
                </a:solidFill>
                <a:latin typeface="Microsoft JhengHei"/>
                <a:cs typeface="Microsoft JhengHei"/>
              </a:rPr>
              <a:t>爸爸应该为孩子支付赔款吗？</a:t>
            </a:r>
            <a:endParaRPr sz="3200">
              <a:latin typeface="Microsoft JhengHei"/>
              <a:cs typeface="Microsoft JhengHei"/>
            </a:endParaRPr>
          </a:p>
          <a:p>
            <a:pPr marL="355600" marR="140335" indent="-342900" algn="just">
              <a:lnSpc>
                <a:spcPct val="100000"/>
              </a:lnSpc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应该，我国婚姻法规定父母有保护和教育未成年子女的权利和义务。在未成年子女对国家、集体或他人造成损害时，父母有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承担民事责任的义务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16730" y="5692775"/>
            <a:ext cx="406400" cy="894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39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ts val="3650"/>
              </a:lnSpc>
            </a:pPr>
            <a:r>
              <a:rPr sz="3200" b="1">
                <a:solidFill>
                  <a:srgbClr val="3333CC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03530" y="6110604"/>
            <a:ext cx="40259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229">
                <a:solidFill>
                  <a:srgbClr val="3333CC"/>
                </a:solidFill>
                <a:latin typeface="Microsoft JhengHei"/>
                <a:cs typeface="Microsoft JhengHei"/>
              </a:rPr>
              <a:t>3.</a:t>
            </a:r>
            <a:r>
              <a:rPr sz="3200" b="1" spc="-10">
                <a:solidFill>
                  <a:srgbClr val="3333CC"/>
                </a:solidFill>
                <a:latin typeface="Microsoft JhengHei"/>
                <a:cs typeface="Microsoft JhengHei"/>
              </a:rPr>
              <a:t>请你续写爸爸的话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312292" y="13466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0000"/>
                </a:solidFill>
              </a:rPr>
              <a:t>探究与分享</a:t>
            </a:r>
            <a:endParaRPr sz="3200"/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01600" y="25400"/>
            <a:ext cx="946647" cy="94456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4533900" y="5676899"/>
            <a:ext cx="7642225" cy="11811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4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39700" y="1678140"/>
            <a:ext cx="4829175" cy="223345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348864" y="1318097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微软雅黑"/>
                <a:cs typeface="微软雅黑"/>
              </a:rPr>
              <a:t>红灯停，绿灯行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31000" y="1298575"/>
            <a:ext cx="5006975" cy="2613025"/>
            <a:chOff x="6731000" y="1298575"/>
            <a:chExt cx="5006975" cy="261302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731000" y="1308100"/>
              <a:ext cx="5005387" cy="26035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558088" y="1298575"/>
              <a:ext cx="4180204" cy="460375"/>
            </a:xfrm>
            <a:custGeom>
              <a:rect l="l" t="t" r="r" b="b"/>
              <a:pathLst>
                <a:path w="4180204" h="460375">
                  <a:moveTo>
                    <a:pt x="4179887" y="460375"/>
                  </a:moveTo>
                  <a:lnTo>
                    <a:pt x="0" y="460375"/>
                  </a:lnTo>
                  <a:lnTo>
                    <a:pt x="0" y="0"/>
                  </a:lnTo>
                  <a:lnTo>
                    <a:pt x="4179887" y="0"/>
                  </a:lnTo>
                  <a:lnTo>
                    <a:pt x="4179887" y="460375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636828" y="1320025"/>
            <a:ext cx="398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微软雅黑"/>
                <a:cs typeface="微软雅黑"/>
              </a:rPr>
              <a:t>上课专心听讲、遵守校纪班规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39700" y="4137025"/>
            <a:ext cx="4850130" cy="2687955"/>
            <a:chOff x="139700" y="4137025"/>
            <a:chExt cx="4850130" cy="268795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39700" y="4140200"/>
              <a:ext cx="4829175" cy="2684463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244725" y="4137025"/>
              <a:ext cx="2745105" cy="522605"/>
            </a:xfrm>
            <a:custGeom>
              <a:rect l="l" t="t" r="r" b="b"/>
              <a:pathLst>
                <a:path w="2745104" h="522604">
                  <a:moveTo>
                    <a:pt x="2744787" y="522287"/>
                  </a:moveTo>
                  <a:lnTo>
                    <a:pt x="0" y="522287"/>
                  </a:lnTo>
                  <a:lnTo>
                    <a:pt x="0" y="0"/>
                  </a:lnTo>
                  <a:lnTo>
                    <a:pt x="2744787" y="0"/>
                  </a:lnTo>
                  <a:lnTo>
                    <a:pt x="2744787" y="522287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323464" y="4156547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微软雅黑"/>
                <a:cs typeface="微软雅黑"/>
              </a:rPr>
              <a:t>图书馆保持安静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6731000" y="4140200"/>
            <a:ext cx="5005387" cy="268287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9663113" y="4211637"/>
            <a:ext cx="2075180" cy="447675"/>
          </a:xfrm>
          <a:prstGeom prst="rect">
            <a:avLst/>
          </a:prstGeom>
          <a:solidFill>
            <a:srgbClr val="FFFFFF">
              <a:alpha val="79998"/>
            </a:srgbClr>
          </a:solidFill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2400" b="1" spc="-10">
                <a:latin typeface="微软雅黑"/>
                <a:cs typeface="微软雅黑"/>
              </a:rPr>
              <a:t>不乱扔垃圾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03045" y="3430270"/>
            <a:ext cx="9848850" cy="706755"/>
          </a:xfrm>
          <a:prstGeom prst="rect">
            <a:avLst/>
          </a:prstGeom>
          <a:solidFill>
            <a:srgbClr val="F1F4BD"/>
          </a:solidFill>
        </p:spPr>
        <p:txBody>
          <a:bodyPr vert="horz" wrap="square" lIns="0" tIns="2603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04"/>
              </a:spcBef>
            </a:pPr>
            <a:r>
              <a:rPr sz="4000" b="1">
                <a:latin typeface="微软雅黑"/>
                <a:cs typeface="微软雅黑"/>
              </a:rPr>
              <a:t>含义：责任是一个人</a:t>
            </a:r>
            <a:r>
              <a:rPr sz="4000" b="1">
                <a:solidFill>
                  <a:srgbClr val="FF0000"/>
                </a:solidFill>
                <a:latin typeface="微软雅黑"/>
                <a:cs typeface="微软雅黑"/>
              </a:rPr>
              <a:t>分内应该做的事情</a:t>
            </a:r>
            <a:r>
              <a:rPr sz="4000" b="1" spc="-50">
                <a:latin typeface="微软雅黑"/>
                <a:cs typeface="微软雅黑"/>
              </a:rPr>
              <a:t>。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407035" y="54354"/>
            <a:ext cx="5399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1</a:t>
            </a:r>
            <a:r>
              <a:rPr sz="4400" spc="-10"/>
              <a:t>、责任的含义及来源</a:t>
            </a:r>
            <a:endParaRPr sz="4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700" y="1657795"/>
            <a:ext cx="5519736" cy="263162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60350" y="3822700"/>
            <a:ext cx="5076825" cy="460375"/>
          </a:xfrm>
          <a:prstGeom prst="rect">
            <a:avLst/>
          </a:prstGeom>
          <a:solidFill>
            <a:srgbClr val="FFFFFF">
              <a:alpha val="47842"/>
            </a:srgbClr>
          </a:solidFill>
        </p:spPr>
        <p:txBody>
          <a:bodyPr vert="horz" wrap="square" lIns="0" tIns="336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65"/>
              </a:spcBef>
            </a:pPr>
            <a:r>
              <a:rPr sz="2400" b="1" spc="-5">
                <a:latin typeface="微软雅黑"/>
                <a:cs typeface="微软雅黑"/>
              </a:rPr>
              <a:t>不善待父母，被谴责，负法律责任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604000" y="1562100"/>
            <a:ext cx="5372100" cy="2746375"/>
            <a:chOff x="6604000" y="1562100"/>
            <a:chExt cx="5372100" cy="274637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604000" y="1562100"/>
              <a:ext cx="5372100" cy="26543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8642350" y="3848100"/>
              <a:ext cx="3148330" cy="460375"/>
            </a:xfrm>
            <a:custGeom>
              <a:rect l="l" t="t" r="r" b="b"/>
              <a:pathLst>
                <a:path w="3148329" h="460375">
                  <a:moveTo>
                    <a:pt x="3148013" y="460375"/>
                  </a:moveTo>
                  <a:lnTo>
                    <a:pt x="0" y="460375"/>
                  </a:lnTo>
                  <a:lnTo>
                    <a:pt x="0" y="0"/>
                  </a:lnTo>
                  <a:lnTo>
                    <a:pt x="3148013" y="0"/>
                  </a:lnTo>
                  <a:lnTo>
                    <a:pt x="3148013" y="460375"/>
                  </a:lnTo>
                  <a:close/>
                </a:path>
              </a:pathLst>
            </a:custGeom>
            <a:solidFill>
              <a:srgbClr val="FFFFFF">
                <a:alpha val="47842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8721090" y="3869550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闯红灯，被行政处罚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12700" y="4305300"/>
            <a:ext cx="5421311" cy="24765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77875" y="4413250"/>
            <a:ext cx="2746375" cy="460375"/>
          </a:xfrm>
          <a:prstGeom prst="rect">
            <a:avLst/>
          </a:prstGeom>
          <a:solidFill>
            <a:srgbClr val="FFFFFF">
              <a:alpha val="47842"/>
            </a:srgbClr>
          </a:solidFill>
        </p:spPr>
        <p:txBody>
          <a:bodyPr vert="horz" wrap="square" lIns="0" tIns="336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65"/>
              </a:spcBef>
            </a:pPr>
            <a:r>
              <a:rPr sz="2400" b="1" spc="-10">
                <a:latin typeface="微软雅黑"/>
                <a:cs typeface="微软雅黑"/>
              </a:rPr>
              <a:t>抢劫，负刑事责任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6464300" y="4305300"/>
            <a:ext cx="5330825" cy="247491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229600" y="4310062"/>
            <a:ext cx="3561079" cy="460375"/>
          </a:xfrm>
          <a:prstGeom prst="rect">
            <a:avLst/>
          </a:prstGeom>
          <a:solidFill>
            <a:srgbClr val="FFFFFF">
              <a:alpha val="47842"/>
            </a:srgbClr>
          </a:solidFill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2400" b="1" spc="-5">
                <a:latin typeface="微软雅黑"/>
                <a:cs typeface="微软雅黑"/>
              </a:rPr>
              <a:t>违反课堂纪律，被批评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1236345" y="366878"/>
            <a:ext cx="10541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思考：如果一个人没有做好应该做的事，会怎样呢？</a:t>
            </a:r>
            <a:endParaRPr sz="3600"/>
          </a:p>
        </p:txBody>
      </p:sp>
      <p:pic>
        <p:nvPicPr>
          <p:cNvPr id="13" name="object 13"/>
          <p:cNvPicPr/>
          <p:nvPr/>
        </p:nvPicPr>
        <p:blipFill>
          <a:blip r:embed="rId6"/>
          <a:stretch>
            <a:fillRect/>
          </a:stretch>
        </p:blipFill>
        <p:spPr>
          <a:xfrm>
            <a:off x="152400" y="215900"/>
            <a:ext cx="946647" cy="9445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00162" y="1003432"/>
            <a:ext cx="4069079" cy="1788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微软雅黑"/>
                <a:cs typeface="微软雅黑"/>
              </a:rPr>
              <a:t>探究与分享</a:t>
            </a:r>
            <a:r>
              <a:rPr sz="3200" b="1" spc="-25">
                <a:latin typeface="微软雅黑"/>
                <a:cs typeface="微软雅黑"/>
              </a:rPr>
              <a:t>P65</a:t>
            </a:r>
            <a:endParaRPr sz="3200">
              <a:latin typeface="微软雅黑"/>
              <a:cs typeface="微软雅黑"/>
            </a:endParaRPr>
          </a:p>
          <a:p>
            <a:pPr marL="1007744" marR="5080">
              <a:lnSpc>
                <a:spcPct val="150000"/>
              </a:lnSpc>
              <a:spcBef>
                <a:spcPts val="1400"/>
              </a:spcBef>
            </a:pPr>
            <a:r>
              <a:rPr sz="2400" spc="-5">
                <a:latin typeface="微软雅黑"/>
                <a:cs typeface="微软雅黑"/>
              </a:rPr>
              <a:t>作为一名教师，教书育人是他的职责。这个责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720022" y="4580769"/>
            <a:ext cx="2768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 spc="-10">
                <a:latin typeface="微软雅黑"/>
                <a:cs typeface="微软雅黑"/>
              </a:rPr>
              <a:t>顾客遵守商场秩序，排队付款，这个责任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342322" y="6198241"/>
            <a:ext cx="1984375" cy="21590"/>
          </a:xfrm>
          <a:custGeom>
            <a:rect l="l" t="t" r="r" b="b"/>
            <a:pathLst>
              <a:path w="1984375" h="21589">
                <a:moveTo>
                  <a:pt x="1984176" y="21336"/>
                </a:moveTo>
                <a:lnTo>
                  <a:pt x="0" y="21336"/>
                </a:lnTo>
                <a:lnTo>
                  <a:pt x="0" y="0"/>
                </a:lnTo>
                <a:lnTo>
                  <a:pt x="1984176" y="0"/>
                </a:lnTo>
                <a:lnTo>
                  <a:pt x="1984176" y="213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720022" y="5860929"/>
            <a:ext cx="30143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96210"/>
              </a:tabLst>
            </a:pPr>
            <a:r>
              <a:rPr sz="2400">
                <a:latin typeface="微软雅黑"/>
                <a:cs typeface="微软雅黑"/>
              </a:rPr>
              <a:t>来</a:t>
            </a:r>
            <a:r>
              <a:rPr sz="2400" spc="-50">
                <a:latin typeface="微软雅黑"/>
                <a:cs typeface="微软雅黑"/>
              </a:rPr>
              <a:t>自</a:t>
            </a:r>
            <a:r>
              <a:rPr sz="2400">
                <a:latin typeface="微软雅黑"/>
                <a:cs typeface="微软雅黑"/>
              </a:rPr>
              <a:t>	</a:t>
            </a:r>
            <a:r>
              <a:rPr sz="2400" spc="-50">
                <a:latin typeface="微软雅黑"/>
                <a:cs typeface="微软雅黑"/>
              </a:rPr>
              <a:t>。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165100" y="762000"/>
            <a:ext cx="960755" cy="80708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8220075" y="1669295"/>
            <a:ext cx="3683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 spc="-5">
                <a:latin typeface="微软雅黑"/>
                <a:cs typeface="微软雅黑"/>
              </a:rPr>
              <a:t>作为家庭成员，尊老爱幼，主动承担家务。这个责任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65100" y="1701800"/>
            <a:ext cx="11292840" cy="1841500"/>
            <a:chOff x="165100" y="1701800"/>
            <a:chExt cx="11292840" cy="1841500"/>
          </a:xfrm>
        </p:grpSpPr>
        <p:sp>
          <p:nvSpPr>
            <p:cNvPr id="9" name="object 9"/>
            <p:cNvSpPr/>
            <p:nvPr/>
          </p:nvSpPr>
          <p:spPr>
            <a:xfrm>
              <a:off x="8842375" y="3286766"/>
              <a:ext cx="2615565" cy="21590"/>
            </a:xfrm>
            <a:custGeom>
              <a:rect l="l" t="t" r="r" b="b"/>
              <a:pathLst>
                <a:path w="2615565" h="21589">
                  <a:moveTo>
                    <a:pt x="2615505" y="21336"/>
                  </a:moveTo>
                  <a:lnTo>
                    <a:pt x="0" y="21336"/>
                  </a:lnTo>
                  <a:lnTo>
                    <a:pt x="0" y="0"/>
                  </a:lnTo>
                  <a:lnTo>
                    <a:pt x="2615505" y="0"/>
                  </a:lnTo>
                  <a:lnTo>
                    <a:pt x="2615505" y="213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228773" y="2905443"/>
              <a:ext cx="1577975" cy="460375"/>
            </a:xfrm>
            <a:custGeom>
              <a:rect l="l" t="t" r="r" b="b"/>
              <a:pathLst>
                <a:path w="1577975" h="460375">
                  <a:moveTo>
                    <a:pt x="1577975" y="460374"/>
                  </a:moveTo>
                  <a:lnTo>
                    <a:pt x="0" y="460374"/>
                  </a:lnTo>
                  <a:lnTo>
                    <a:pt x="0" y="0"/>
                  </a:lnTo>
                  <a:lnTo>
                    <a:pt x="1577975" y="0"/>
                  </a:lnTo>
                  <a:lnTo>
                    <a:pt x="1577975" y="460374"/>
                  </a:lnTo>
                  <a:close/>
                </a:path>
              </a:pathLst>
            </a:custGeom>
            <a:solidFill>
              <a:srgbClr val="FFFFFF">
                <a:alpha val="67842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981700" y="1701800"/>
              <a:ext cx="2163762" cy="184150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65100" y="1701800"/>
              <a:ext cx="2111375" cy="175260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591559" y="2905443"/>
              <a:ext cx="1577975" cy="460375"/>
            </a:xfrm>
            <a:custGeom>
              <a:rect l="l" t="t" r="r" b="b"/>
              <a:pathLst>
                <a:path w="1577975" h="460375">
                  <a:moveTo>
                    <a:pt x="1577975" y="460374"/>
                  </a:moveTo>
                  <a:lnTo>
                    <a:pt x="0" y="460374"/>
                  </a:lnTo>
                  <a:lnTo>
                    <a:pt x="0" y="0"/>
                  </a:lnTo>
                  <a:lnTo>
                    <a:pt x="1577975" y="0"/>
                  </a:lnTo>
                  <a:lnTo>
                    <a:pt x="1577975" y="460374"/>
                  </a:lnTo>
                  <a:close/>
                </a:path>
              </a:pathLst>
            </a:custGeom>
            <a:solidFill>
              <a:srgbClr val="FFFFFF">
                <a:alpha val="67842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2295525" y="2926893"/>
            <a:ext cx="94799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86840"/>
                <a:tab pos="2820670"/>
                <a:tab pos="5936615"/>
                <a:tab pos="7024370"/>
                <a:tab pos="9161780"/>
              </a:tabLst>
            </a:pPr>
            <a:r>
              <a:rPr sz="3600" baseline="-4629">
                <a:latin typeface="微软雅黑"/>
                <a:cs typeface="微软雅黑"/>
              </a:rPr>
              <a:t>任来</a:t>
            </a:r>
            <a:r>
              <a:rPr sz="3600" spc="-75" baseline="-4629">
                <a:latin typeface="微软雅黑"/>
                <a:cs typeface="微软雅黑"/>
              </a:rPr>
              <a:t>自</a:t>
            </a:r>
            <a:r>
              <a:rPr sz="2400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职业要</a:t>
            </a:r>
            <a:r>
              <a:rPr sz="2400" b="1" u="heavy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求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600" spc="-75" baseline="-4629">
                <a:latin typeface="微软雅黑"/>
                <a:cs typeface="微软雅黑"/>
              </a:rPr>
              <a:t>。</a:t>
            </a:r>
            <a:r>
              <a:rPr sz="3600" baseline="-4629">
                <a:latin typeface="微软雅黑"/>
                <a:cs typeface="微软雅黑"/>
              </a:rPr>
              <a:t>	来</a:t>
            </a:r>
            <a:r>
              <a:rPr sz="3600" spc="-75" baseline="-4629">
                <a:latin typeface="微软雅黑"/>
                <a:cs typeface="微软雅黑"/>
              </a:rPr>
              <a:t>自</a:t>
            </a:r>
            <a:r>
              <a:rPr sz="3600" baseline="-4629"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道德规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范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600" spc="-75" baseline="-4629">
                <a:latin typeface="微软雅黑"/>
                <a:cs typeface="微软雅黑"/>
              </a:rPr>
              <a:t>。</a:t>
            </a:r>
            <a:endParaRPr sz="3600" baseline="-4629">
              <a:latin typeface="微软雅黑"/>
              <a:cs typeface="微软雅黑"/>
            </a:endParaRPr>
          </a:p>
        </p:txBody>
      </p:sp>
      <p:pic>
        <p:nvPicPr>
          <p:cNvPr id="15" name="object 15"/>
          <p:cNvPicPr/>
          <p:nvPr/>
        </p:nvPicPr>
        <p:blipFill>
          <a:blip r:embed="rId5"/>
          <a:stretch>
            <a:fillRect/>
          </a:stretch>
        </p:blipFill>
        <p:spPr>
          <a:xfrm>
            <a:off x="228600" y="4610099"/>
            <a:ext cx="2409825" cy="201612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6045200" y="4610099"/>
            <a:ext cx="2163762" cy="201612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8601709" y="4893824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微软雅黑"/>
                <a:cs typeface="微软雅黑"/>
              </a:rPr>
              <a:t>答应朋友的事一定要尽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601709" y="5442464"/>
            <a:ext cx="36760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62679"/>
              </a:tabLst>
            </a:pPr>
            <a:r>
              <a:rPr sz="2400">
                <a:latin typeface="微软雅黑"/>
                <a:cs typeface="微软雅黑"/>
              </a:rPr>
              <a:t>力做到。这个责任来</a:t>
            </a:r>
            <a:r>
              <a:rPr sz="2400" spc="-50">
                <a:latin typeface="微软雅黑"/>
                <a:cs typeface="微软雅黑"/>
              </a:rPr>
              <a:t>自</a:t>
            </a:r>
            <a:r>
              <a:rPr sz="24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601709" y="5991104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微软雅黑"/>
                <a:cs typeface="微软雅黑"/>
              </a:rPr>
              <a:t>。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20834" y="5925680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0000"/>
                </a:solidFill>
                <a:latin typeface="微软雅黑"/>
                <a:cs typeface="微软雅黑"/>
              </a:rPr>
              <a:t>对他人的承诺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552507" y="5812154"/>
            <a:ext cx="1577975" cy="460375"/>
          </a:xfrm>
          <a:custGeom>
            <a:rect l="l" t="t" r="r" b="b"/>
            <a:pathLst>
              <a:path w="1577975" h="460375">
                <a:moveTo>
                  <a:pt x="1577975" y="460375"/>
                </a:moveTo>
                <a:lnTo>
                  <a:pt x="0" y="460375"/>
                </a:lnTo>
                <a:lnTo>
                  <a:pt x="0" y="0"/>
                </a:lnTo>
                <a:lnTo>
                  <a:pt x="1577975" y="0"/>
                </a:lnTo>
                <a:lnTo>
                  <a:pt x="1577975" y="460375"/>
                </a:lnTo>
                <a:close/>
              </a:path>
            </a:pathLst>
          </a:custGeom>
          <a:solidFill>
            <a:srgbClr val="FFFFFF">
              <a:alpha val="6784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3631248" y="583360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FF0000"/>
                </a:solidFill>
                <a:latin typeface="微软雅黑"/>
                <a:cs typeface="微软雅黑"/>
              </a:rPr>
              <a:t>法律规定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title"/>
          </p:nvPr>
        </p:nvSpPr>
        <p:spPr>
          <a:xfrm>
            <a:off x="407035" y="54354"/>
            <a:ext cx="5399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1</a:t>
            </a:r>
            <a:r>
              <a:rPr sz="4400" spc="-10"/>
              <a:t>、责任的含义及来源</a:t>
            </a:r>
            <a:endParaRPr sz="4400"/>
          </a:p>
        </p:txBody>
      </p:sp>
      <p:grpSp>
        <p:nvGrpSpPr>
          <p:cNvPr id="24" name="object 24"/>
          <p:cNvGrpSpPr/>
          <p:nvPr/>
        </p:nvGrpSpPr>
        <p:grpSpPr>
          <a:xfrm>
            <a:off x="167640" y="3366134"/>
            <a:ext cx="11571605" cy="1198880"/>
            <a:chOff x="167640" y="3366134"/>
            <a:chExt cx="11571605" cy="1198880"/>
          </a:xfrm>
        </p:grpSpPr>
        <p:sp>
          <p:nvSpPr>
            <p:cNvPr id="25" name="object 25"/>
            <p:cNvSpPr/>
            <p:nvPr/>
          </p:nvSpPr>
          <p:spPr>
            <a:xfrm>
              <a:off x="167640" y="3366134"/>
              <a:ext cx="11571605" cy="1198880"/>
            </a:xfrm>
            <a:custGeom>
              <a:rect l="l" t="t" r="r" b="b"/>
              <a:pathLst>
                <a:path w="11571605" h="1198879">
                  <a:moveTo>
                    <a:pt x="11571605" y="1198879"/>
                  </a:moveTo>
                  <a:lnTo>
                    <a:pt x="0" y="1198879"/>
                  </a:lnTo>
                  <a:lnTo>
                    <a:pt x="0" y="0"/>
                  </a:lnTo>
                  <a:lnTo>
                    <a:pt x="11571605" y="0"/>
                  </a:lnTo>
                  <a:lnTo>
                    <a:pt x="11571605" y="1198879"/>
                  </a:lnTo>
                  <a:close/>
                </a:path>
              </a:pathLst>
            </a:custGeom>
            <a:solidFill>
              <a:srgbClr val="F1F4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481032" y="3902971"/>
              <a:ext cx="7772400" cy="32384"/>
            </a:xfrm>
            <a:custGeom>
              <a:rect l="l" t="t" r="r" b="b"/>
              <a:pathLst>
                <a:path w="7772400" h="32384">
                  <a:moveTo>
                    <a:pt x="7772399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7772399" y="0"/>
                  </a:lnTo>
                  <a:lnTo>
                    <a:pt x="7772399" y="32004"/>
                  </a:lnTo>
                  <a:close/>
                </a:path>
              </a:pathLst>
            </a:custGeom>
            <a:solidFill>
              <a:srgbClr val="000000">
                <a:alpha val="4313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3459479" y="3881418"/>
              <a:ext cx="7772400" cy="32384"/>
            </a:xfrm>
            <a:custGeom>
              <a:rect l="l" t="t" r="r" b="b"/>
              <a:pathLst>
                <a:path w="7772400" h="32384">
                  <a:moveTo>
                    <a:pt x="7772399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7772399" y="0"/>
                  </a:lnTo>
                  <a:lnTo>
                    <a:pt x="7772399" y="3200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642410" y="4451611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000000">
                <a:alpha val="4313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1620857" y="4430058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167640" y="3366134"/>
            <a:ext cx="11571605" cy="11988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452880" marR="500380" indent="-1362075">
              <a:lnSpc>
                <a:spcPct val="100000"/>
              </a:lnSpc>
              <a:spcBef>
                <a:spcPts val="220"/>
              </a:spcBef>
            </a:pPr>
            <a:r>
              <a:rPr sz="3600" b="1">
                <a:latin typeface="微软雅黑"/>
                <a:cs typeface="微软雅黑"/>
              </a:rPr>
              <a:t>来源：责任来自</a:t>
            </a: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对他人的承诺、职业要求、道德规范、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法律规定</a:t>
            </a:r>
            <a:r>
              <a:rPr sz="3600" b="1" spc="-25">
                <a:latin typeface="微软雅黑"/>
                <a:cs typeface="微软雅黑"/>
              </a:rPr>
              <a:t>等。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7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329" y="-32639"/>
            <a:ext cx="5399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1</a:t>
            </a:r>
            <a:r>
              <a:rPr sz="4400" spc="-10"/>
              <a:t>、责任的含义及来源</a:t>
            </a:r>
            <a:endParaRPr sz="4400"/>
          </a:p>
        </p:txBody>
      </p:sp>
      <p:grpSp>
        <p:nvGrpSpPr>
          <p:cNvPr id="3" name="object 3"/>
          <p:cNvGrpSpPr/>
          <p:nvPr/>
        </p:nvGrpSpPr>
        <p:grpSpPr>
          <a:xfrm>
            <a:off x="27517" y="129118"/>
            <a:ext cx="6210300" cy="804545"/>
            <a:chOff x="27517" y="129118"/>
            <a:chExt cx="6210300" cy="804545"/>
          </a:xfrm>
        </p:grpSpPr>
        <p:sp>
          <p:nvSpPr>
            <p:cNvPr id="4" name="object 4"/>
            <p:cNvSpPr/>
            <p:nvPr/>
          </p:nvSpPr>
          <p:spPr>
            <a:xfrm>
              <a:off x="27517" y="611717"/>
              <a:ext cx="6210300" cy="0"/>
            </a:xfrm>
            <a:custGeom>
              <a:rect l="l" t="t" r="r" b="b"/>
              <a:pathLst>
                <a:path w="6210300">
                  <a:moveTo>
                    <a:pt x="0" y="0"/>
                  </a:moveTo>
                  <a:lnTo>
                    <a:pt x="6210300" y="0"/>
                  </a:lnTo>
                </a:path>
              </a:pathLst>
            </a:custGeom>
            <a:ln w="9525">
              <a:solidFill>
                <a:srgbClr val="D6D6F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287866" y="129118"/>
              <a:ext cx="0" cy="804545"/>
            </a:xfrm>
            <a:custGeom>
              <a:rect l="l" t="t" r="r" b="b"/>
              <a:pathLst>
                <a:path h="804544">
                  <a:moveTo>
                    <a:pt x="0" y="804332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D6D6F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66184" y="671859"/>
            <a:ext cx="10961370" cy="4366260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61594">
              <a:lnSpc>
                <a:spcPct val="100000"/>
              </a:lnSpc>
              <a:spcBef>
                <a:spcPts val="1545"/>
              </a:spcBef>
            </a:pPr>
            <a:r>
              <a:rPr sz="3700" b="1">
                <a:latin typeface="微软雅黑"/>
                <a:cs typeface="微软雅黑"/>
              </a:rPr>
              <a:t>课堂笔记（一</a:t>
            </a:r>
            <a:r>
              <a:rPr sz="3700" b="1" spc="-50">
                <a:latin typeface="微软雅黑"/>
                <a:cs typeface="微软雅黑"/>
              </a:rPr>
              <a:t>）</a:t>
            </a:r>
            <a:endParaRPr sz="3700">
              <a:latin typeface="微软雅黑"/>
              <a:cs typeface="微软雅黑"/>
            </a:endParaRPr>
          </a:p>
          <a:p>
            <a:pPr marL="1254125" indent="-1242060">
              <a:lnSpc>
                <a:spcPct val="100000"/>
              </a:lnSpc>
              <a:spcBef>
                <a:spcPts val="1455"/>
              </a:spcBef>
              <a:buSzPct val="97297"/>
              <a:buAutoNum type="arabicPlain"/>
              <a:tabLst>
                <a:tab pos="1254760"/>
              </a:tabLst>
            </a:pPr>
            <a:r>
              <a:rPr sz="3700" b="1" spc="-10">
                <a:solidFill>
                  <a:srgbClr val="FF0000"/>
                </a:solidFill>
                <a:latin typeface="微软雅黑"/>
                <a:cs typeface="微软雅黑"/>
              </a:rPr>
              <a:t>责任的含义：</a:t>
            </a:r>
            <a:endParaRPr sz="3700">
              <a:latin typeface="微软雅黑"/>
              <a:cs typeface="微软雅黑"/>
            </a:endParaRPr>
          </a:p>
          <a:p>
            <a:pPr marL="1001394">
              <a:lnSpc>
                <a:spcPct val="100000"/>
              </a:lnSpc>
              <a:spcBef>
                <a:spcPts val="40"/>
              </a:spcBef>
            </a:pPr>
            <a:r>
              <a:rPr sz="3700" b="1" spc="-5">
                <a:solidFill>
                  <a:srgbClr val="3333CC"/>
                </a:solidFill>
                <a:latin typeface="微软雅黑"/>
                <a:cs typeface="微软雅黑"/>
              </a:rPr>
              <a:t>一个人分内应该做的事情。</a:t>
            </a:r>
            <a:endParaRPr sz="3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450">
              <a:latin typeface="微软雅黑"/>
              <a:cs typeface="微软雅黑"/>
            </a:endParaRPr>
          </a:p>
          <a:p>
            <a:pPr marL="1252855" indent="-1240790">
              <a:lnSpc>
                <a:spcPct val="100000"/>
              </a:lnSpc>
              <a:spcBef>
                <a:spcPts val="5"/>
              </a:spcBef>
              <a:buSzPct val="97297"/>
              <a:buAutoNum type="arabicPlain" startAt="2"/>
              <a:tabLst>
                <a:tab pos="1253490"/>
              </a:tabLst>
            </a:pPr>
            <a:r>
              <a:rPr sz="3700" b="1" spc="-10">
                <a:solidFill>
                  <a:srgbClr val="FF0000"/>
                </a:solidFill>
                <a:latin typeface="微软雅黑"/>
                <a:cs typeface="微软雅黑"/>
              </a:rPr>
              <a:t>责任的来源：</a:t>
            </a:r>
            <a:endParaRPr sz="3700">
              <a:latin typeface="微软雅黑"/>
              <a:cs typeface="微软雅黑"/>
            </a:endParaRPr>
          </a:p>
          <a:p>
            <a:pPr marL="12700" marR="5080" indent="987425">
              <a:lnSpc>
                <a:spcPct val="100800"/>
              </a:lnSpc>
            </a:pPr>
            <a:r>
              <a:rPr sz="3700" b="1">
                <a:solidFill>
                  <a:srgbClr val="3333CC"/>
                </a:solidFill>
                <a:latin typeface="微软雅黑"/>
                <a:cs typeface="微软雅黑"/>
              </a:rPr>
              <a:t>责任来自对</a:t>
            </a:r>
            <a:r>
              <a:rPr sz="3700" b="1" u="heavy" spc="-5">
                <a:solidFill>
                  <a:srgbClr val="3333CC"/>
                </a:solidFill>
                <a:uFill>
                  <a:solidFill>
                    <a:srgbClr val="3333CC"/>
                  </a:solidFill>
                </a:uFill>
                <a:latin typeface="微软雅黑"/>
                <a:cs typeface="微软雅黑"/>
              </a:rPr>
              <a:t>他人的承诺、职业要求、道德规范、</a:t>
            </a:r>
            <a:r>
              <a:rPr sz="3700" b="1" u="heavy">
                <a:solidFill>
                  <a:srgbClr val="3333CC"/>
                </a:solidFill>
                <a:uFill>
                  <a:solidFill>
                    <a:srgbClr val="3333CC"/>
                  </a:solidFill>
                </a:uFill>
                <a:latin typeface="微软雅黑"/>
                <a:cs typeface="微软雅黑"/>
              </a:rPr>
              <a:t>法律规定</a:t>
            </a:r>
            <a:r>
              <a:rPr sz="3700" b="1" spc="-25">
                <a:solidFill>
                  <a:srgbClr val="3333CC"/>
                </a:solidFill>
                <a:latin typeface="微软雅黑"/>
                <a:cs typeface="微软雅黑"/>
              </a:rPr>
              <a:t>等。</a:t>
            </a:r>
            <a:endParaRPr sz="3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02485" y="5490845"/>
            <a:ext cx="8636635" cy="768350"/>
          </a:xfrm>
          <a:prstGeom prst="rect">
            <a:avLst/>
          </a:prstGeom>
          <a:ln w="19050">
            <a:solidFill>
              <a:srgbClr val="FF0000"/>
            </a:solidFill>
          </a:ln>
        </p:spPr>
        <p:txBody>
          <a:bodyPr vert="horz" wrap="square" lIns="0" tIns="6286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95"/>
              </a:spcBef>
            </a:pPr>
            <a:r>
              <a:rPr sz="4400" b="1" spc="-5">
                <a:solidFill>
                  <a:srgbClr val="FF0000"/>
                </a:solidFill>
                <a:latin typeface="Microsoft JhengHei"/>
                <a:cs typeface="Microsoft JhengHei"/>
              </a:rPr>
              <a:t>注意：许多责任不只有一个来源！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8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44834" y="57900"/>
            <a:ext cx="6191885" cy="138557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710"/>
              </a:spcBef>
            </a:pPr>
            <a:r>
              <a:rPr sz="4400" b="1" spc="-15">
                <a:solidFill>
                  <a:srgbClr val="1A03AA"/>
                </a:solidFill>
                <a:latin typeface="Microsoft JhengHei"/>
                <a:cs typeface="Microsoft JhengHei"/>
              </a:rPr>
              <a:t>随堂训练</a:t>
            </a:r>
            <a:endParaRPr sz="4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95"/>
              </a:spcBef>
              <a:tabLst>
                <a:tab pos="3348990"/>
              </a:tabLst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同步解析与测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评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	P56</a:t>
            </a:r>
            <a:r>
              <a:rPr sz="3600" b="1" spc="-2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预习自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测</a:t>
            </a:r>
            <a:endParaRPr sz="36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63600" y="1612899"/>
            <a:ext cx="9771380" cy="52451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722856" y="3234992"/>
            <a:ext cx="6356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7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92975" y="3688079"/>
            <a:ext cx="36830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1A03AA"/>
                </a:solidFill>
                <a:latin typeface="Microsoft JhengHei"/>
                <a:cs typeface="Microsoft JhengHei"/>
              </a:rPr>
              <a:t>考查知识点：</a:t>
            </a:r>
            <a:r>
              <a:rPr sz="4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责任的含义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0845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9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23575" y="135255"/>
            <a:ext cx="6191885" cy="1209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>
              <a:lnSpc>
                <a:spcPts val="5140"/>
              </a:lnSpc>
              <a:spcBef>
                <a:spcPts val="100"/>
              </a:spcBef>
            </a:pPr>
            <a:r>
              <a:rPr sz="4400" b="1" spc="-15">
                <a:solidFill>
                  <a:srgbClr val="1A03AA"/>
                </a:solidFill>
                <a:latin typeface="Microsoft JhengHei"/>
                <a:cs typeface="Microsoft JhengHei"/>
              </a:rPr>
              <a:t>随堂训练</a:t>
            </a:r>
            <a:endParaRPr sz="4400">
              <a:latin typeface="Microsoft JhengHei"/>
              <a:cs typeface="Microsoft JhengHei"/>
            </a:endParaRPr>
          </a:p>
          <a:p>
            <a:pPr marL="12700">
              <a:lnSpc>
                <a:spcPts val="4180"/>
              </a:lnSpc>
              <a:tabLst>
                <a:tab pos="3348990"/>
              </a:tabLst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同步解析与测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评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	P56</a:t>
            </a:r>
            <a:r>
              <a:rPr sz="3600" b="1" spc="-2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预习自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测</a:t>
            </a:r>
            <a:endParaRPr sz="36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63600" y="1498600"/>
            <a:ext cx="9803765" cy="512254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794625" y="137159"/>
            <a:ext cx="36830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solidFill>
                  <a:srgbClr val="1A03AA"/>
                </a:solidFill>
                <a:latin typeface="Microsoft JhengHei"/>
                <a:cs typeface="Microsoft JhengHei"/>
              </a:rPr>
              <a:t>考查知识点：</a:t>
            </a:r>
            <a:r>
              <a:rPr sz="4800" spc="-10">
                <a:latin typeface="Microsoft JhengHei"/>
                <a:cs typeface="Microsoft JhengHei"/>
              </a:rPr>
              <a:t>责任的来源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655682" y="2881629"/>
            <a:ext cx="1871345" cy="758190"/>
          </a:xfrm>
          <a:custGeom>
            <a:rect l="l" t="t" r="r" b="b"/>
            <a:pathLst>
              <a:path w="1871345" h="758189">
                <a:moveTo>
                  <a:pt x="1" y="379095"/>
                </a:moveTo>
                <a:lnTo>
                  <a:pt x="9293" y="325462"/>
                </a:lnTo>
                <a:lnTo>
                  <a:pt x="36323" y="274141"/>
                </a:lnTo>
                <a:lnTo>
                  <a:pt x="79826" y="225644"/>
                </a:lnTo>
                <a:lnTo>
                  <a:pt x="138534" y="180486"/>
                </a:lnTo>
                <a:lnTo>
                  <a:pt x="173195" y="159319"/>
                </a:lnTo>
                <a:lnTo>
                  <a:pt x="211182" y="139179"/>
                </a:lnTo>
                <a:lnTo>
                  <a:pt x="252337" y="120130"/>
                </a:lnTo>
                <a:lnTo>
                  <a:pt x="296501" y="102236"/>
                </a:lnTo>
                <a:lnTo>
                  <a:pt x="343517" y="85562"/>
                </a:lnTo>
                <a:lnTo>
                  <a:pt x="393227" y="70171"/>
                </a:lnTo>
                <a:lnTo>
                  <a:pt x="445471" y="56128"/>
                </a:lnTo>
                <a:lnTo>
                  <a:pt x="500091" y="43497"/>
                </a:lnTo>
                <a:lnTo>
                  <a:pt x="556929" y="32342"/>
                </a:lnTo>
                <a:lnTo>
                  <a:pt x="615827" y="22727"/>
                </a:lnTo>
                <a:lnTo>
                  <a:pt x="676627" y="14716"/>
                </a:lnTo>
                <a:lnTo>
                  <a:pt x="739170" y="8374"/>
                </a:lnTo>
                <a:lnTo>
                  <a:pt x="803297" y="3765"/>
                </a:lnTo>
                <a:lnTo>
                  <a:pt x="868851" y="952"/>
                </a:lnTo>
                <a:lnTo>
                  <a:pt x="935673" y="0"/>
                </a:lnTo>
                <a:lnTo>
                  <a:pt x="1002494" y="951"/>
                </a:lnTo>
                <a:lnTo>
                  <a:pt x="1068048" y="3764"/>
                </a:lnTo>
                <a:lnTo>
                  <a:pt x="1132175" y="8374"/>
                </a:lnTo>
                <a:lnTo>
                  <a:pt x="1194718" y="14716"/>
                </a:lnTo>
                <a:lnTo>
                  <a:pt x="1255517" y="22726"/>
                </a:lnTo>
                <a:lnTo>
                  <a:pt x="1314415" y="32341"/>
                </a:lnTo>
                <a:lnTo>
                  <a:pt x="1371254" y="43496"/>
                </a:lnTo>
                <a:lnTo>
                  <a:pt x="1425874" y="56127"/>
                </a:lnTo>
                <a:lnTo>
                  <a:pt x="1478118" y="70170"/>
                </a:lnTo>
                <a:lnTo>
                  <a:pt x="1527827" y="85561"/>
                </a:lnTo>
                <a:lnTo>
                  <a:pt x="1574844" y="102235"/>
                </a:lnTo>
                <a:lnTo>
                  <a:pt x="1619008" y="120129"/>
                </a:lnTo>
                <a:lnTo>
                  <a:pt x="1660163" y="139178"/>
                </a:lnTo>
                <a:lnTo>
                  <a:pt x="1698150" y="159318"/>
                </a:lnTo>
                <a:lnTo>
                  <a:pt x="1732811" y="180485"/>
                </a:lnTo>
                <a:lnTo>
                  <a:pt x="1763987" y="202615"/>
                </a:lnTo>
                <a:lnTo>
                  <a:pt x="1815251" y="249506"/>
                </a:lnTo>
                <a:lnTo>
                  <a:pt x="1850676" y="299479"/>
                </a:lnTo>
                <a:lnTo>
                  <a:pt x="1868996" y="352021"/>
                </a:lnTo>
                <a:lnTo>
                  <a:pt x="1871345" y="379094"/>
                </a:lnTo>
                <a:lnTo>
                  <a:pt x="1868996" y="406167"/>
                </a:lnTo>
                <a:lnTo>
                  <a:pt x="1862053" y="432727"/>
                </a:lnTo>
                <a:lnTo>
                  <a:pt x="1835023" y="484048"/>
                </a:lnTo>
                <a:lnTo>
                  <a:pt x="1791520" y="532545"/>
                </a:lnTo>
                <a:lnTo>
                  <a:pt x="1732811" y="577703"/>
                </a:lnTo>
                <a:lnTo>
                  <a:pt x="1698151" y="598870"/>
                </a:lnTo>
                <a:lnTo>
                  <a:pt x="1660164" y="619010"/>
                </a:lnTo>
                <a:lnTo>
                  <a:pt x="1619009" y="638059"/>
                </a:lnTo>
                <a:lnTo>
                  <a:pt x="1574844" y="655953"/>
                </a:lnTo>
                <a:lnTo>
                  <a:pt x="1527828" y="672627"/>
                </a:lnTo>
                <a:lnTo>
                  <a:pt x="1478119" y="688018"/>
                </a:lnTo>
                <a:lnTo>
                  <a:pt x="1425875" y="702061"/>
                </a:lnTo>
                <a:lnTo>
                  <a:pt x="1371255" y="714692"/>
                </a:lnTo>
                <a:lnTo>
                  <a:pt x="1314416" y="725847"/>
                </a:lnTo>
                <a:lnTo>
                  <a:pt x="1255518" y="735462"/>
                </a:lnTo>
                <a:lnTo>
                  <a:pt x="1194718" y="743473"/>
                </a:lnTo>
                <a:lnTo>
                  <a:pt x="1132176" y="749815"/>
                </a:lnTo>
                <a:lnTo>
                  <a:pt x="1068048" y="754424"/>
                </a:lnTo>
                <a:lnTo>
                  <a:pt x="1002495" y="757237"/>
                </a:lnTo>
                <a:lnTo>
                  <a:pt x="935673" y="758189"/>
                </a:lnTo>
                <a:lnTo>
                  <a:pt x="868851" y="757236"/>
                </a:lnTo>
                <a:lnTo>
                  <a:pt x="803297" y="754424"/>
                </a:lnTo>
                <a:lnTo>
                  <a:pt x="739169" y="749814"/>
                </a:lnTo>
                <a:lnTo>
                  <a:pt x="676627" y="743472"/>
                </a:lnTo>
                <a:lnTo>
                  <a:pt x="615827" y="735461"/>
                </a:lnTo>
                <a:lnTo>
                  <a:pt x="556929" y="725847"/>
                </a:lnTo>
                <a:lnTo>
                  <a:pt x="500091" y="714691"/>
                </a:lnTo>
                <a:lnTo>
                  <a:pt x="445470" y="702060"/>
                </a:lnTo>
                <a:lnTo>
                  <a:pt x="393226" y="688017"/>
                </a:lnTo>
                <a:lnTo>
                  <a:pt x="343517" y="672627"/>
                </a:lnTo>
                <a:lnTo>
                  <a:pt x="296501" y="655952"/>
                </a:lnTo>
                <a:lnTo>
                  <a:pt x="252336" y="638059"/>
                </a:lnTo>
                <a:lnTo>
                  <a:pt x="211181" y="619010"/>
                </a:lnTo>
                <a:lnTo>
                  <a:pt x="173194" y="598870"/>
                </a:lnTo>
                <a:lnTo>
                  <a:pt x="138534" y="577703"/>
                </a:lnTo>
                <a:lnTo>
                  <a:pt x="107358" y="555573"/>
                </a:lnTo>
                <a:lnTo>
                  <a:pt x="56094" y="508681"/>
                </a:lnTo>
                <a:lnTo>
                  <a:pt x="20669" y="458708"/>
                </a:lnTo>
                <a:lnTo>
                  <a:pt x="2349" y="406167"/>
                </a:lnTo>
                <a:lnTo>
                  <a:pt x="0" y="379093"/>
                </a:lnTo>
                <a:close/>
              </a:path>
            </a:pathLst>
          </a:custGeom>
          <a:ln w="28575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9698841" y="4061762"/>
            <a:ext cx="6356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7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9956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10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803400" y="1397000"/>
            <a:ext cx="7071359" cy="5304155"/>
            <a:chOff x="1803400" y="1397000"/>
            <a:chExt cx="7071359" cy="530415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03400" y="1397000"/>
              <a:ext cx="7071359" cy="530415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002913" y="3698239"/>
              <a:ext cx="2835910" cy="502284"/>
            </a:xfrm>
            <a:custGeom>
              <a:rect l="l" t="t" r="r" b="b"/>
              <a:pathLst>
                <a:path w="2835910" h="502284">
                  <a:moveTo>
                    <a:pt x="1" y="251143"/>
                  </a:moveTo>
                  <a:lnTo>
                    <a:pt x="17396" y="211690"/>
                  </a:lnTo>
                  <a:lnTo>
                    <a:pt x="47504" y="186440"/>
                  </a:lnTo>
                  <a:lnTo>
                    <a:pt x="91507" y="162193"/>
                  </a:lnTo>
                  <a:lnTo>
                    <a:pt x="148621" y="139087"/>
                  </a:lnTo>
                  <a:lnTo>
                    <a:pt x="218061" y="117262"/>
                  </a:lnTo>
                  <a:lnTo>
                    <a:pt x="257158" y="106874"/>
                  </a:lnTo>
                  <a:lnTo>
                    <a:pt x="299044" y="96857"/>
                  </a:lnTo>
                  <a:lnTo>
                    <a:pt x="343619" y="87230"/>
                  </a:lnTo>
                  <a:lnTo>
                    <a:pt x="390785" y="78010"/>
                  </a:lnTo>
                  <a:lnTo>
                    <a:pt x="440445" y="69214"/>
                  </a:lnTo>
                  <a:lnTo>
                    <a:pt x="492501" y="60861"/>
                  </a:lnTo>
                  <a:lnTo>
                    <a:pt x="546855" y="52966"/>
                  </a:lnTo>
                  <a:lnTo>
                    <a:pt x="603408" y="45547"/>
                  </a:lnTo>
                  <a:lnTo>
                    <a:pt x="662063" y="38622"/>
                  </a:lnTo>
                  <a:lnTo>
                    <a:pt x="722722" y="32208"/>
                  </a:lnTo>
                  <a:lnTo>
                    <a:pt x="785287" y="26323"/>
                  </a:lnTo>
                  <a:lnTo>
                    <a:pt x="849659" y="20984"/>
                  </a:lnTo>
                  <a:lnTo>
                    <a:pt x="915741" y="16207"/>
                  </a:lnTo>
                  <a:lnTo>
                    <a:pt x="983434" y="12012"/>
                  </a:lnTo>
                  <a:lnTo>
                    <a:pt x="1052642" y="8414"/>
                  </a:lnTo>
                  <a:lnTo>
                    <a:pt x="1123265" y="5431"/>
                  </a:lnTo>
                  <a:lnTo>
                    <a:pt x="1195206" y="3081"/>
                  </a:lnTo>
                  <a:lnTo>
                    <a:pt x="1268366" y="1381"/>
                  </a:lnTo>
                  <a:lnTo>
                    <a:pt x="1342649" y="348"/>
                  </a:lnTo>
                  <a:lnTo>
                    <a:pt x="1417955" y="0"/>
                  </a:lnTo>
                  <a:lnTo>
                    <a:pt x="1493260" y="348"/>
                  </a:lnTo>
                  <a:lnTo>
                    <a:pt x="1567542" y="1380"/>
                  </a:lnTo>
                  <a:lnTo>
                    <a:pt x="1640702" y="3080"/>
                  </a:lnTo>
                  <a:lnTo>
                    <a:pt x="1712643" y="5431"/>
                  </a:lnTo>
                  <a:lnTo>
                    <a:pt x="1783266" y="8413"/>
                  </a:lnTo>
                  <a:lnTo>
                    <a:pt x="1852474" y="12011"/>
                  </a:lnTo>
                  <a:lnTo>
                    <a:pt x="1920168" y="16207"/>
                  </a:lnTo>
                  <a:lnTo>
                    <a:pt x="1986249" y="20983"/>
                  </a:lnTo>
                  <a:lnTo>
                    <a:pt x="2050622" y="26323"/>
                  </a:lnTo>
                  <a:lnTo>
                    <a:pt x="2113186" y="32208"/>
                  </a:lnTo>
                  <a:lnTo>
                    <a:pt x="2173845" y="38622"/>
                  </a:lnTo>
                  <a:lnTo>
                    <a:pt x="2232500" y="45546"/>
                  </a:lnTo>
                  <a:lnTo>
                    <a:pt x="2289054" y="52965"/>
                  </a:lnTo>
                  <a:lnTo>
                    <a:pt x="2343407" y="60860"/>
                  </a:lnTo>
                  <a:lnTo>
                    <a:pt x="2395463" y="69214"/>
                  </a:lnTo>
                  <a:lnTo>
                    <a:pt x="2445124" y="78009"/>
                  </a:lnTo>
                  <a:lnTo>
                    <a:pt x="2492290" y="87229"/>
                  </a:lnTo>
                  <a:lnTo>
                    <a:pt x="2536865" y="96856"/>
                  </a:lnTo>
                  <a:lnTo>
                    <a:pt x="2578751" y="106873"/>
                  </a:lnTo>
                  <a:lnTo>
                    <a:pt x="2617848" y="117262"/>
                  </a:lnTo>
                  <a:lnTo>
                    <a:pt x="2687289" y="139086"/>
                  </a:lnTo>
                  <a:lnTo>
                    <a:pt x="2744402" y="162192"/>
                  </a:lnTo>
                  <a:lnTo>
                    <a:pt x="2788405" y="186439"/>
                  </a:lnTo>
                  <a:lnTo>
                    <a:pt x="2818514" y="211690"/>
                  </a:lnTo>
                  <a:lnTo>
                    <a:pt x="2835910" y="251142"/>
                  </a:lnTo>
                  <a:lnTo>
                    <a:pt x="2833944" y="264480"/>
                  </a:lnTo>
                  <a:lnTo>
                    <a:pt x="2828113" y="277636"/>
                  </a:lnTo>
                  <a:lnTo>
                    <a:pt x="2788405" y="315845"/>
                  </a:lnTo>
                  <a:lnTo>
                    <a:pt x="2744403" y="340092"/>
                  </a:lnTo>
                  <a:lnTo>
                    <a:pt x="2687289" y="363198"/>
                  </a:lnTo>
                  <a:lnTo>
                    <a:pt x="2617849" y="385023"/>
                  </a:lnTo>
                  <a:lnTo>
                    <a:pt x="2578751" y="395411"/>
                  </a:lnTo>
                  <a:lnTo>
                    <a:pt x="2536866" y="405428"/>
                  </a:lnTo>
                  <a:lnTo>
                    <a:pt x="2492291" y="415055"/>
                  </a:lnTo>
                  <a:lnTo>
                    <a:pt x="2445124" y="424275"/>
                  </a:lnTo>
                  <a:lnTo>
                    <a:pt x="2395464" y="433070"/>
                  </a:lnTo>
                  <a:lnTo>
                    <a:pt x="2343408" y="441424"/>
                  </a:lnTo>
                  <a:lnTo>
                    <a:pt x="2289054" y="449319"/>
                  </a:lnTo>
                  <a:lnTo>
                    <a:pt x="2232501" y="456738"/>
                  </a:lnTo>
                  <a:lnTo>
                    <a:pt x="2173846" y="463663"/>
                  </a:lnTo>
                  <a:lnTo>
                    <a:pt x="2113187" y="470076"/>
                  </a:lnTo>
                  <a:lnTo>
                    <a:pt x="2050623" y="475962"/>
                  </a:lnTo>
                  <a:lnTo>
                    <a:pt x="1986251" y="481301"/>
                  </a:lnTo>
                  <a:lnTo>
                    <a:pt x="1920169" y="486077"/>
                  </a:lnTo>
                  <a:lnTo>
                    <a:pt x="1852475" y="490273"/>
                  </a:lnTo>
                  <a:lnTo>
                    <a:pt x="1783268" y="493871"/>
                  </a:lnTo>
                  <a:lnTo>
                    <a:pt x="1712644" y="496854"/>
                  </a:lnTo>
                  <a:lnTo>
                    <a:pt x="1640704" y="499204"/>
                  </a:lnTo>
                  <a:lnTo>
                    <a:pt x="1567543" y="500904"/>
                  </a:lnTo>
                  <a:lnTo>
                    <a:pt x="1493261" y="501937"/>
                  </a:lnTo>
                  <a:lnTo>
                    <a:pt x="1417955" y="502285"/>
                  </a:lnTo>
                  <a:lnTo>
                    <a:pt x="1342649" y="501937"/>
                  </a:lnTo>
                  <a:lnTo>
                    <a:pt x="1268367" y="500904"/>
                  </a:lnTo>
                  <a:lnTo>
                    <a:pt x="1195206" y="499204"/>
                  </a:lnTo>
                  <a:lnTo>
                    <a:pt x="1123265" y="496854"/>
                  </a:lnTo>
                  <a:lnTo>
                    <a:pt x="1052642" y="493871"/>
                  </a:lnTo>
                  <a:lnTo>
                    <a:pt x="983435" y="490273"/>
                  </a:lnTo>
                  <a:lnTo>
                    <a:pt x="915741" y="486077"/>
                  </a:lnTo>
                  <a:lnTo>
                    <a:pt x="849659" y="481301"/>
                  </a:lnTo>
                  <a:lnTo>
                    <a:pt x="785287" y="475962"/>
                  </a:lnTo>
                  <a:lnTo>
                    <a:pt x="722722" y="470076"/>
                  </a:lnTo>
                  <a:lnTo>
                    <a:pt x="662064" y="463663"/>
                  </a:lnTo>
                  <a:lnTo>
                    <a:pt x="603408" y="456738"/>
                  </a:lnTo>
                  <a:lnTo>
                    <a:pt x="546855" y="449319"/>
                  </a:lnTo>
                  <a:lnTo>
                    <a:pt x="492501" y="441424"/>
                  </a:lnTo>
                  <a:lnTo>
                    <a:pt x="440445" y="433070"/>
                  </a:lnTo>
                  <a:lnTo>
                    <a:pt x="390785" y="424275"/>
                  </a:lnTo>
                  <a:lnTo>
                    <a:pt x="343618" y="415055"/>
                  </a:lnTo>
                  <a:lnTo>
                    <a:pt x="299043" y="405428"/>
                  </a:lnTo>
                  <a:lnTo>
                    <a:pt x="257158" y="395411"/>
                  </a:lnTo>
                  <a:lnTo>
                    <a:pt x="218060" y="385023"/>
                  </a:lnTo>
                  <a:lnTo>
                    <a:pt x="148620" y="363198"/>
                  </a:lnTo>
                  <a:lnTo>
                    <a:pt x="91506" y="340092"/>
                  </a:lnTo>
                  <a:lnTo>
                    <a:pt x="47503" y="315845"/>
                  </a:lnTo>
                  <a:lnTo>
                    <a:pt x="17395" y="290595"/>
                  </a:lnTo>
                  <a:lnTo>
                    <a:pt x="0" y="251142"/>
                  </a:lnTo>
                  <a:close/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23575" y="135255"/>
            <a:ext cx="6191885" cy="1209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>
              <a:lnSpc>
                <a:spcPts val="5140"/>
              </a:lnSpc>
              <a:spcBef>
                <a:spcPts val="100"/>
              </a:spcBef>
            </a:pPr>
            <a:r>
              <a:rPr sz="4400" b="1" spc="-15">
                <a:solidFill>
                  <a:srgbClr val="1A03AA"/>
                </a:solidFill>
                <a:latin typeface="Microsoft JhengHei"/>
                <a:cs typeface="Microsoft JhengHei"/>
              </a:rPr>
              <a:t>随堂训练</a:t>
            </a:r>
            <a:endParaRPr sz="4400">
              <a:latin typeface="Microsoft JhengHei"/>
              <a:cs typeface="Microsoft JhengHei"/>
            </a:endParaRPr>
          </a:p>
          <a:p>
            <a:pPr marL="12700">
              <a:lnSpc>
                <a:spcPts val="4180"/>
              </a:lnSpc>
              <a:tabLst>
                <a:tab pos="3348990"/>
              </a:tabLst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同步解析与测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评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	P58</a:t>
            </a:r>
            <a:r>
              <a:rPr sz="3600" b="1" spc="-2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培优促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能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91170" y="4603417"/>
            <a:ext cx="685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>
                <a:solidFill>
                  <a:srgbClr val="FF0000"/>
                </a:solidFill>
                <a:latin typeface="Times New Roman"/>
                <a:cs typeface="Times New Roman"/>
              </a:rPr>
              <a:t>D</a:t>
            </a:r>
            <a:endParaRPr sz="7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9956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11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0665" y="213995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5">
                <a:solidFill>
                  <a:srgbClr val="1A03AA"/>
                </a:solidFill>
                <a:latin typeface="Microsoft JhengHei"/>
                <a:cs typeface="Microsoft JhengHei"/>
              </a:rPr>
              <a:t>随堂训练</a:t>
            </a:r>
            <a:endParaRPr sz="4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44500" y="876300"/>
            <a:ext cx="4455794" cy="594740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80439" y="3060700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责任的含义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80439" y="4322445"/>
            <a:ext cx="36830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1A03AA"/>
                </a:solidFill>
                <a:latin typeface="Microsoft JhengHei"/>
                <a:cs typeface="Microsoft JhengHei"/>
              </a:rPr>
              <a:t>考查知识点：</a:t>
            </a:r>
            <a:r>
              <a:rPr sz="4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责任的来源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80439" y="179496"/>
            <a:ext cx="10293350" cy="2907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83640" algn="ctr">
              <a:lnSpc>
                <a:spcPct val="100000"/>
              </a:lnSpc>
              <a:spcBef>
                <a:spcPts val="100"/>
              </a:spcBef>
              <a:tabLst>
                <a:tab pos="4519930"/>
              </a:tabLst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同步解析与测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评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	P58</a:t>
            </a:r>
            <a:r>
              <a:rPr sz="3600" b="1" spc="-2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夯基达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标</a:t>
            </a:r>
            <a:endParaRPr sz="3600">
              <a:latin typeface="微软雅黑"/>
              <a:cs typeface="微软雅黑"/>
            </a:endParaRPr>
          </a:p>
          <a:p>
            <a:pPr marL="4679950" marR="5080">
              <a:lnSpc>
                <a:spcPct val="105500"/>
              </a:lnSpc>
              <a:spcBef>
                <a:spcPts val="3325"/>
              </a:spcBef>
            </a:pPr>
            <a:r>
              <a:rPr sz="3600" b="1">
                <a:latin typeface="Times New Roman"/>
                <a:cs typeface="Times New Roman"/>
              </a:rPr>
              <a:t>6.</a:t>
            </a:r>
            <a:r>
              <a:rPr sz="3600" b="1">
                <a:latin typeface="Microsoft JhengHei"/>
                <a:cs typeface="Microsoft JhengHei"/>
              </a:rPr>
              <a:t>（</a:t>
            </a:r>
            <a:r>
              <a:rPr sz="3600" b="1">
                <a:latin typeface="Times New Roman"/>
                <a:cs typeface="Times New Roman"/>
              </a:rPr>
              <a:t>1</a:t>
            </a:r>
            <a:r>
              <a:rPr sz="3600" b="1">
                <a:latin typeface="Microsoft JhengHei"/>
                <a:cs typeface="Microsoft JhengHei"/>
              </a:rPr>
              <a:t>）医生的责任是</a:t>
            </a:r>
            <a:r>
              <a:rPr sz="3600" b="1" spc="-20">
                <a:solidFill>
                  <a:srgbClr val="FF0000"/>
                </a:solidFill>
                <a:latin typeface="Microsoft JhengHei"/>
                <a:cs typeface="Microsoft JhengHei"/>
              </a:rPr>
              <a:t>治病救</a:t>
            </a:r>
            <a:r>
              <a:rPr sz="3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人，救死扶伤。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4800" b="1" spc="-10">
                <a:solidFill>
                  <a:srgbClr val="1A03AA"/>
                </a:solidFill>
                <a:latin typeface="Microsoft JhengHei"/>
                <a:cs typeface="Microsoft JhengHei"/>
              </a:rPr>
              <a:t>考查知识点：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519420" y="2936861"/>
            <a:ext cx="5715000" cy="300545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0"/>
              </a:spcBef>
            </a:pPr>
            <a:r>
              <a:rPr sz="3200" b="1" spc="-10">
                <a:latin typeface="Times New Roman"/>
                <a:cs typeface="Times New Roman"/>
              </a:rPr>
              <a:t>6.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 spc="-10">
                <a:latin typeface="Times New Roman"/>
                <a:cs typeface="Times New Roman"/>
              </a:rPr>
              <a:t>2</a:t>
            </a:r>
            <a:r>
              <a:rPr sz="3200" b="1" spc="-1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ts val="3629"/>
              </a:lnSpc>
              <a:spcBef>
                <a:spcPts val="505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父母</a:t>
            </a:r>
            <a:r>
              <a:rPr sz="3200" b="1">
                <a:latin typeface="Microsoft JhengHei"/>
                <a:cs typeface="Microsoft JhengHei"/>
              </a:rPr>
              <a:t>的责任主要来自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法律规定、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道德原则和传统习俗</a:t>
            </a:r>
            <a:r>
              <a:rPr sz="3200" b="1" spc="-50">
                <a:solidFill>
                  <a:srgbClr val="FF0000"/>
                </a:solidFill>
                <a:latin typeface="Times New Roman"/>
                <a:cs typeface="Times New Roman"/>
              </a:rPr>
              <a:t>;</a:t>
            </a:r>
            <a:endParaRPr sz="320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学生</a:t>
            </a:r>
            <a:r>
              <a:rPr sz="3200" b="1">
                <a:latin typeface="Microsoft JhengHei"/>
                <a:cs typeface="Microsoft JhengHei"/>
              </a:rPr>
              <a:t>的责任主要来自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法律规定、</a:t>
            </a: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分配的任务、公民身份；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警察</a:t>
            </a:r>
            <a:r>
              <a:rPr sz="3200" b="1">
                <a:latin typeface="Microsoft JhengHei"/>
                <a:cs typeface="Microsoft JhengHei"/>
              </a:rPr>
              <a:t>的责任主要来自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法律规定、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19420" y="5916295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分配的任务、职业要求。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9956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12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331200" y="3441700"/>
            <a:ext cx="3857652" cy="34162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0640" y="1064944"/>
            <a:ext cx="11912600" cy="509968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18440" marR="104775" indent="609600">
              <a:lnSpc>
                <a:spcPts val="3960"/>
              </a:lnSpc>
              <a:spcBef>
                <a:spcPts val="130"/>
              </a:spcBef>
            </a:pPr>
            <a:r>
              <a:rPr sz="3200" b="1" spc="-5">
                <a:solidFill>
                  <a:srgbClr val="3333CC"/>
                </a:solidFill>
                <a:latin typeface="微软雅黑"/>
                <a:cs typeface="微软雅黑"/>
              </a:rPr>
              <a:t>一场突如其来的地震，使整个城市变成了一片废墟。余震还未</a:t>
            </a:r>
            <a:r>
              <a:rPr sz="3200" b="1">
                <a:solidFill>
                  <a:srgbClr val="3333CC"/>
                </a:solidFill>
                <a:latin typeface="微软雅黑"/>
                <a:cs typeface="微软雅黑"/>
              </a:rPr>
              <a:t>结束，救援工作已经展开</a:t>
            </a:r>
            <a:r>
              <a:rPr sz="2800" b="1" spc="-50">
                <a:solidFill>
                  <a:srgbClr val="3333CC"/>
                </a:solidFill>
                <a:latin typeface="微软雅黑"/>
                <a:cs typeface="微软雅黑"/>
              </a:rPr>
              <a:t>：</a:t>
            </a:r>
            <a:endParaRPr sz="2800">
              <a:latin typeface="微软雅黑"/>
              <a:cs typeface="微软雅黑"/>
            </a:endParaRPr>
          </a:p>
          <a:p>
            <a:pPr marL="326390">
              <a:lnSpc>
                <a:spcPct val="100000"/>
              </a:lnSpc>
              <a:spcBef>
                <a:spcPts val="1125"/>
              </a:spcBef>
            </a:pPr>
            <a:r>
              <a:rPr sz="2800" b="1" spc="-330">
                <a:latin typeface="微软雅黑"/>
                <a:cs typeface="微软雅黑"/>
              </a:rPr>
              <a:t>1</a:t>
            </a:r>
            <a:r>
              <a:rPr sz="2800" b="1" spc="-5">
                <a:latin typeface="微软雅黑"/>
                <a:cs typeface="微软雅黑"/>
              </a:rPr>
              <a:t>、在救灾过程中，哪些人承担了责任？他们分别承担了什么责任？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14"/>
              </a:spcBef>
              <a:tabLst>
                <a:tab pos="2602865"/>
                <a:tab pos="5803265"/>
                <a:tab pos="7936865"/>
              </a:tabLst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消防队员：灭火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；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战士：寻找被困人员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；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医生：手术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；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民政部门：运来救援物资</a:t>
            </a:r>
            <a:r>
              <a:rPr sz="2400" b="1" spc="305">
                <a:solidFill>
                  <a:srgbClr val="FF0000"/>
                </a:solidFill>
                <a:latin typeface="Microsoft JhengHei"/>
                <a:cs typeface="Microsoft JhengHei"/>
              </a:rPr>
              <a:t>……</a:t>
            </a:r>
            <a:endParaRPr sz="2400">
              <a:latin typeface="Microsoft JhengHei"/>
              <a:cs typeface="Microsoft JhengHei"/>
            </a:endParaRPr>
          </a:p>
          <a:p>
            <a:pPr marL="385445">
              <a:lnSpc>
                <a:spcPct val="100000"/>
              </a:lnSpc>
              <a:spcBef>
                <a:spcPts val="1485"/>
              </a:spcBef>
            </a:pPr>
            <a:r>
              <a:rPr sz="2800" b="1" spc="-330">
                <a:latin typeface="微软雅黑"/>
                <a:cs typeface="微软雅黑"/>
              </a:rPr>
              <a:t>2</a:t>
            </a:r>
            <a:r>
              <a:rPr sz="2800" b="1" spc="-5">
                <a:latin typeface="微软雅黑"/>
                <a:cs typeface="微软雅黑"/>
              </a:rPr>
              <a:t>、社会上还有哪些人为救灾承担责任？</a:t>
            </a:r>
            <a:endParaRPr sz="2800">
              <a:latin typeface="微软雅黑"/>
              <a:cs typeface="微软雅黑"/>
            </a:endParaRPr>
          </a:p>
          <a:p>
            <a:pPr marL="326390">
              <a:lnSpc>
                <a:spcPct val="100000"/>
              </a:lnSpc>
              <a:spcBef>
                <a:spcPts val="1714"/>
              </a:spcBef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上级领导、志愿者、企业家、记者、社区居民</a:t>
            </a:r>
            <a:r>
              <a:rPr sz="2400" b="1" spc="305">
                <a:solidFill>
                  <a:srgbClr val="FF0000"/>
                </a:solidFill>
                <a:latin typeface="Microsoft JhengHei"/>
                <a:cs typeface="Microsoft JhengHei"/>
              </a:rPr>
              <a:t>……</a:t>
            </a:r>
            <a:endParaRPr sz="2400">
              <a:latin typeface="Microsoft JhengHei"/>
              <a:cs typeface="Microsoft JhengHei"/>
            </a:endParaRPr>
          </a:p>
          <a:p>
            <a:pPr marL="385445">
              <a:lnSpc>
                <a:spcPct val="100000"/>
              </a:lnSpc>
              <a:spcBef>
                <a:spcPts val="1485"/>
              </a:spcBef>
            </a:pPr>
            <a:r>
              <a:rPr sz="2800" b="1" spc="-330">
                <a:latin typeface="微软雅黑"/>
                <a:cs typeface="微软雅黑"/>
              </a:rPr>
              <a:t>3</a:t>
            </a:r>
            <a:r>
              <a:rPr sz="2800" b="1" spc="-5">
                <a:latin typeface="微软雅黑"/>
                <a:cs typeface="微软雅黑"/>
              </a:rPr>
              <a:t>、你可以为灾区人民做些什么？</a:t>
            </a:r>
            <a:endParaRPr sz="2800">
              <a:latin typeface="微软雅黑"/>
              <a:cs typeface="微软雅黑"/>
            </a:endParaRPr>
          </a:p>
          <a:p>
            <a:pPr marL="218440">
              <a:lnSpc>
                <a:spcPct val="100000"/>
              </a:lnSpc>
              <a:spcBef>
                <a:spcPts val="910"/>
              </a:spcBef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把零用钱、衣物捐出去，积极为救灾宣传</a:t>
            </a:r>
            <a:r>
              <a:rPr sz="2400" b="1" spc="305">
                <a:solidFill>
                  <a:srgbClr val="FF0000"/>
                </a:solidFill>
                <a:latin typeface="Microsoft JhengHei"/>
                <a:cs typeface="Microsoft JhengHei"/>
              </a:rPr>
              <a:t>……</a:t>
            </a:r>
            <a:endParaRPr sz="2400">
              <a:latin typeface="Microsoft JhengHei"/>
              <a:cs typeface="Microsoft JhengHei"/>
            </a:endParaRPr>
          </a:p>
          <a:p>
            <a:pPr marL="326390">
              <a:lnSpc>
                <a:spcPct val="100000"/>
              </a:lnSpc>
              <a:spcBef>
                <a:spcPts val="1485"/>
              </a:spcBef>
            </a:pPr>
            <a:r>
              <a:rPr sz="2800" b="1" spc="-330">
                <a:latin typeface="微软雅黑"/>
                <a:cs typeface="微软雅黑"/>
              </a:rPr>
              <a:t>4</a:t>
            </a:r>
            <a:r>
              <a:rPr sz="2800" b="1" spc="-5">
                <a:latin typeface="微软雅黑"/>
                <a:cs typeface="微软雅黑"/>
              </a:rPr>
              <a:t>、这则材料告诉我们什么道理？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300162" y="329696"/>
            <a:ext cx="28251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00"/>
                </a:solidFill>
              </a:rPr>
              <a:t>探究与分享</a:t>
            </a:r>
            <a:r>
              <a:rPr sz="3200" spc="-25">
                <a:solidFill>
                  <a:srgbClr val="000000"/>
                </a:solidFill>
              </a:rPr>
              <a:t>P65</a:t>
            </a:r>
            <a:endParaRPr sz="3200"/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165100" y="88900"/>
            <a:ext cx="960755" cy="807084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75590" y="6140450"/>
            <a:ext cx="6787515" cy="599440"/>
          </a:xfrm>
          <a:custGeom>
            <a:rect l="l" t="t" r="r" b="b"/>
            <a:pathLst>
              <a:path w="6787515" h="599440">
                <a:moveTo>
                  <a:pt x="6787515" y="599440"/>
                </a:moveTo>
                <a:lnTo>
                  <a:pt x="0" y="599440"/>
                </a:lnTo>
                <a:lnTo>
                  <a:pt x="0" y="0"/>
                </a:lnTo>
                <a:lnTo>
                  <a:pt x="6787515" y="0"/>
                </a:lnTo>
                <a:lnTo>
                  <a:pt x="6787515" y="599440"/>
                </a:lnTo>
                <a:close/>
              </a:path>
            </a:pathLst>
          </a:custGeom>
          <a:solidFill>
            <a:srgbClr val="D6D6F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54330" y="6243217"/>
            <a:ext cx="6781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0000"/>
                </a:solidFill>
                <a:latin typeface="微软雅黑"/>
                <a:cs typeface="微软雅黑"/>
              </a:rPr>
              <a:t>责任与角色的关系：角色不同，责任不同。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9956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13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329" y="-32639"/>
            <a:ext cx="5399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2</a:t>
            </a:r>
            <a:r>
              <a:rPr sz="4400" spc="-10"/>
              <a:t>、责任与角色的关系</a:t>
            </a:r>
            <a:endParaRPr sz="4400"/>
          </a:p>
        </p:txBody>
      </p:sp>
      <p:grpSp>
        <p:nvGrpSpPr>
          <p:cNvPr id="3" name="object 3"/>
          <p:cNvGrpSpPr/>
          <p:nvPr/>
        </p:nvGrpSpPr>
        <p:grpSpPr>
          <a:xfrm>
            <a:off x="27517" y="129118"/>
            <a:ext cx="6210300" cy="804545"/>
            <a:chOff x="27517" y="129118"/>
            <a:chExt cx="6210300" cy="804545"/>
          </a:xfrm>
        </p:grpSpPr>
        <p:sp>
          <p:nvSpPr>
            <p:cNvPr id="4" name="object 4"/>
            <p:cNvSpPr/>
            <p:nvPr/>
          </p:nvSpPr>
          <p:spPr>
            <a:xfrm>
              <a:off x="27517" y="611717"/>
              <a:ext cx="6210300" cy="0"/>
            </a:xfrm>
            <a:custGeom>
              <a:rect l="l" t="t" r="r" b="b"/>
              <a:pathLst>
                <a:path w="6210300">
                  <a:moveTo>
                    <a:pt x="0" y="0"/>
                  </a:moveTo>
                  <a:lnTo>
                    <a:pt x="6210300" y="0"/>
                  </a:lnTo>
                </a:path>
              </a:pathLst>
            </a:custGeom>
            <a:ln w="9525">
              <a:solidFill>
                <a:srgbClr val="D6D6F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287866" y="129118"/>
              <a:ext cx="0" cy="804545"/>
            </a:xfrm>
            <a:custGeom>
              <a:rect l="l" t="t" r="r" b="b"/>
              <a:pathLst>
                <a:path h="804544">
                  <a:moveTo>
                    <a:pt x="0" y="804332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D6D6F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92125" y="1110932"/>
            <a:ext cx="11353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0000CC"/>
                </a:solidFill>
                <a:latin typeface="微软雅黑"/>
                <a:cs typeface="微软雅黑"/>
              </a:rPr>
              <a:t>责任与角色同在。在社会的舞台上，每个人是不是只</a:t>
            </a:r>
            <a:r>
              <a:rPr sz="3600" b="1" spc="-10">
                <a:solidFill>
                  <a:srgbClr val="0000CC"/>
                </a:solidFill>
                <a:latin typeface="微软雅黑"/>
                <a:cs typeface="微软雅黑"/>
              </a:rPr>
              <a:t>扮演着一个角色呢？</a:t>
            </a:r>
            <a:endParaRPr sz="36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584200" y="2603500"/>
            <a:ext cx="2394584" cy="3283584"/>
          </a:xfrm>
          <a:prstGeom prst="rect">
            <a:avLst/>
          </a:prstGeom>
        </p:spPr>
      </p:pic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3307080" y="2670175"/>
          <a:ext cx="9095105" cy="29013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25365"/>
                <a:gridCol w="1616710"/>
                <a:gridCol w="2640329"/>
              </a:tblGrid>
              <a:tr h="528955">
                <a:tc>
                  <a:txBody>
                    <a:bodyPr vert="horz" wrap="square"/>
                    <a:lstStyle/>
                    <a:p>
                      <a:pPr marR="570230"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人物经历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CC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5275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角色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CC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责任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CC99"/>
                    </a:solidFill>
                  </a:tcPr>
                </a:tc>
              </a:tr>
              <a:tr h="470534">
                <a:tc>
                  <a:txBody>
                    <a:bodyPr vert="horz" wrap="square"/>
                    <a:lstStyle/>
                    <a:p>
                      <a:pPr marL="90805" marR="57023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000" b="1">
                          <a:latin typeface="Times New Roman"/>
                          <a:cs typeface="Times New Roman"/>
                        </a:rPr>
                        <a:t>1991</a:t>
                      </a:r>
                      <a:r>
                        <a:rPr sz="2000" b="1" spc="-5">
                          <a:latin typeface="Microsoft JhengHei"/>
                          <a:cs typeface="Microsoft JhengHei"/>
                        </a:rPr>
                        <a:t>年，考入空军第二飞行学院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BECD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67030">
                        <a:lnSpc>
                          <a:spcPts val="2825"/>
                        </a:lnSpc>
                        <a:spcBef>
                          <a:spcPts val="785"/>
                        </a:spcBef>
                      </a:pPr>
                      <a:r>
                        <a:rPr sz="2800" b="1" spc="-25">
                          <a:solidFill>
                            <a:srgbClr val="3333CC"/>
                          </a:solidFill>
                          <a:latin typeface="Microsoft JhengHei"/>
                          <a:cs typeface="Microsoft JhengHei"/>
                        </a:rPr>
                        <a:t>学生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BECD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890" algn="ctr">
                        <a:lnSpc>
                          <a:spcPts val="2825"/>
                        </a:lnSpc>
                        <a:spcBef>
                          <a:spcPts val="785"/>
                        </a:spcBef>
                      </a:pPr>
                      <a:r>
                        <a:rPr sz="28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努力学习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BECDE"/>
                    </a:solidFill>
                  </a:tcPr>
                </a:tc>
              </a:tr>
              <a:tr h="715645">
                <a:tc>
                  <a:txBody>
                    <a:bodyPr vert="horz" wrap="square"/>
                    <a:lstStyle/>
                    <a:p>
                      <a:pPr marL="90805" marR="662940">
                        <a:lnSpc>
                          <a:spcPct val="105500"/>
                        </a:lnSpc>
                        <a:spcBef>
                          <a:spcPts val="160"/>
                        </a:spcBef>
                      </a:pPr>
                      <a:r>
                        <a:rPr sz="2000" b="1">
                          <a:latin typeface="Times New Roman"/>
                          <a:cs typeface="Times New Roman"/>
                        </a:rPr>
                        <a:t>1995</a:t>
                      </a:r>
                      <a:r>
                        <a:rPr sz="2000" b="1" spc="-5">
                          <a:latin typeface="Microsoft JhengHei"/>
                          <a:cs typeface="Microsoft JhengHei"/>
                        </a:rPr>
                        <a:t>年，成为了空军第二飞行学院的</a:t>
                      </a:r>
                      <a:r>
                        <a:rPr sz="2000" b="1" spc="-20">
                          <a:latin typeface="Microsoft JhengHei"/>
                          <a:cs typeface="Microsoft JhengHei"/>
                        </a:rPr>
                        <a:t>教练员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5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67030">
                        <a:lnSpc>
                          <a:spcPct val="100000"/>
                        </a:lnSpc>
                        <a:spcBef>
                          <a:spcPts val="1185"/>
                        </a:spcBef>
                      </a:pPr>
                      <a:r>
                        <a:rPr sz="2800" b="1" spc="-25">
                          <a:solidFill>
                            <a:srgbClr val="3333CC"/>
                          </a:solidFill>
                          <a:latin typeface="Microsoft JhengHei"/>
                          <a:cs typeface="Microsoft JhengHei"/>
                        </a:rPr>
                        <a:t>老师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504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5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890" algn="ctr">
                        <a:lnSpc>
                          <a:spcPct val="100000"/>
                        </a:lnSpc>
                        <a:spcBef>
                          <a:spcPts val="1870"/>
                        </a:spcBef>
                      </a:pPr>
                      <a:r>
                        <a:rPr sz="28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教书育人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2374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5EF"/>
                    </a:solidFill>
                  </a:tcPr>
                </a:tc>
              </a:tr>
              <a:tr h="715010">
                <a:tc>
                  <a:txBody>
                    <a:bodyPr vert="horz" wrap="square"/>
                    <a:lstStyle/>
                    <a:p>
                      <a:pPr marL="90805" marR="662940">
                        <a:lnSpc>
                          <a:spcPct val="105500"/>
                        </a:lnSpc>
                        <a:spcBef>
                          <a:spcPts val="160"/>
                        </a:spcBef>
                      </a:pPr>
                      <a:r>
                        <a:rPr sz="2000" b="1">
                          <a:latin typeface="Times New Roman"/>
                          <a:cs typeface="Times New Roman"/>
                        </a:rPr>
                        <a:t>2006</a:t>
                      </a:r>
                      <a:r>
                        <a:rPr sz="2000" b="1" spc="-5">
                          <a:latin typeface="Microsoft JhengHei"/>
                          <a:cs typeface="Microsoft JhengHei"/>
                        </a:rPr>
                        <a:t>年，从部队退役加入四川航空股</a:t>
                      </a:r>
                      <a:r>
                        <a:rPr sz="2000" b="1" spc="-10">
                          <a:latin typeface="Microsoft JhengHei"/>
                          <a:cs typeface="Microsoft JhengHei"/>
                        </a:rPr>
                        <a:t>份有限公司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BECD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75615">
                        <a:lnSpc>
                          <a:spcPct val="100000"/>
                        </a:lnSpc>
                        <a:spcBef>
                          <a:spcPts val="1205"/>
                        </a:spcBef>
                      </a:pPr>
                      <a:r>
                        <a:rPr sz="2800" b="1" spc="-25">
                          <a:solidFill>
                            <a:srgbClr val="3333CC"/>
                          </a:solidFill>
                          <a:latin typeface="Microsoft JhengHei"/>
                          <a:cs typeface="Microsoft JhengHei"/>
                        </a:rPr>
                        <a:t>机长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530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BECD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890" algn="ctr">
                        <a:lnSpc>
                          <a:spcPct val="100000"/>
                        </a:lnSpc>
                        <a:spcBef>
                          <a:spcPts val="1205"/>
                        </a:spcBef>
                      </a:pPr>
                      <a:r>
                        <a:rPr sz="28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安全驾驶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530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BECDE"/>
                    </a:solidFill>
                  </a:tcPr>
                </a:tc>
              </a:tr>
              <a:tr h="47117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ts val="2770"/>
                        </a:lnSpc>
                        <a:tabLst>
                          <a:tab pos="4207510"/>
                        </a:tabLst>
                      </a:pPr>
                      <a:r>
                        <a:rPr sz="2000" b="1">
                          <a:latin typeface="Times New Roman"/>
                          <a:cs typeface="Times New Roman"/>
                        </a:rPr>
                        <a:t>2018</a:t>
                      </a:r>
                      <a:r>
                        <a:rPr sz="2000" b="1">
                          <a:latin typeface="Microsoft JhengHei"/>
                          <a:cs typeface="Microsoft JhengHei"/>
                        </a:rPr>
                        <a:t>年期间结婚生</a:t>
                      </a:r>
                      <a:r>
                        <a:rPr sz="2000" b="1" spc="-50">
                          <a:latin typeface="Microsoft JhengHei"/>
                          <a:cs typeface="Microsoft JhengHei"/>
                        </a:rPr>
                        <a:t>子</a:t>
                      </a:r>
                      <a:r>
                        <a:rPr sz="2000" b="1"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3600" b="1" baseline="-19675">
                          <a:solidFill>
                            <a:srgbClr val="3333CC"/>
                          </a:solidFill>
                          <a:latin typeface="Microsoft JhengHei"/>
                          <a:cs typeface="Microsoft JhengHei"/>
                        </a:rPr>
                        <a:t>丈</a:t>
                      </a:r>
                      <a:r>
                        <a:rPr sz="3600" b="1" spc="-75" baseline="-19675">
                          <a:solidFill>
                            <a:srgbClr val="3333CC"/>
                          </a:solidFill>
                          <a:latin typeface="Microsoft JhengHei"/>
                          <a:cs typeface="Microsoft JhengHei"/>
                        </a:rPr>
                        <a:t>夫</a:t>
                      </a:r>
                      <a:endParaRPr sz="3600" baseline="-19675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5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68325">
                        <a:lnSpc>
                          <a:spcPts val="2875"/>
                        </a:lnSpc>
                        <a:spcBef>
                          <a:spcPts val="735"/>
                        </a:spcBef>
                      </a:pPr>
                      <a:r>
                        <a:rPr sz="2400" b="1" spc="-20">
                          <a:solidFill>
                            <a:srgbClr val="3333CC"/>
                          </a:solidFill>
                          <a:latin typeface="Microsoft JhengHei"/>
                          <a:cs typeface="Microsoft JhengHei"/>
                        </a:rPr>
                        <a:t>、父亲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933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5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890" algn="ctr">
                        <a:lnSpc>
                          <a:spcPts val="2860"/>
                        </a:lnSpc>
                        <a:spcBef>
                          <a:spcPts val="745"/>
                        </a:spcBef>
                      </a:pPr>
                      <a:r>
                        <a:rPr sz="28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抚养教育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46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5EF"/>
                    </a:solidFill>
                  </a:tcPr>
                </a:tc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109956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14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https://d.book118.com/387150002065006030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Microsoft JhengHei</vt:lpstr>
      <vt:lpstr>Times New Roman</vt:lpstr>
      <vt:lpstr>Office Theme</vt:lpstr>
      <vt:lpstr>第三单元	勇担社会责任 第六课	责任与角色同在</vt:lpstr>
      <vt:lpstr>第六课	责任与角色同在</vt:lpstr>
      <vt:lpstr>一、我的角色</vt:lpstr>
      <vt:lpstr>探究与分享</vt:lpstr>
      <vt:lpstr>1、责任的含义及来源</vt:lpstr>
      <vt:lpstr>思考：如果一个人没有做好应该做的事，会怎样呢？</vt:lpstr>
      <vt:lpstr>1、责任的含义及来源</vt:lpstr>
      <vt:lpstr>1、责任的含义及来源</vt:lpstr>
      <vt:lpstr>PowerPoint Presentation</vt:lpstr>
      <vt:lpstr>考查知识点：责任的来源</vt:lpstr>
      <vt:lpstr>PowerPoint Presentation</vt:lpstr>
      <vt:lpstr>随堂训练</vt:lpstr>
      <vt:lpstr>探究与分享P65</vt:lpstr>
      <vt:lpstr>2、责任与角色的关系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2024-09-02T02:40:29.195</cp:lastPrinted>
  <dcterms:created xsi:type="dcterms:W3CDTF">2024-09-01T18:40:29Z</dcterms:created>
  <dcterms:modified xsi:type="dcterms:W3CDTF">2024-09-01T18:40:30Z</dcterms:modified>
</cp:coreProperties>
</file>