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UDDBVE+GWMVGT+ArialMT"/>
      <p:regular r:id="rId15"/>
    </p:embeddedFont>
    <p:embeddedFont>
      <p:font typeface="RMJAFQ+MS-UIGothic"/>
      <p:regular r:id="rId16"/>
    </p:embeddedFont>
    <p:embeddedFont>
      <p:font typeface="RIEHVE+LNDSAW+MicrosoftYaHei-Bold"/>
      <p:regular r:id="rId17"/>
    </p:embeddedFont>
    <p:embeddedFont>
      <p:font typeface="KIPFAF+QLETDH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36E218-8AF7-4DC9-8759-485CAEA3A5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66C2E5-4B27-4A48-8ACC-9F8D5E6753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BA059C-678D-4057-A2AF-986CD9C730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DF9CD3-2935-4F91-A9D9-4D459AC600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2E8270-32E0-41D4-A7BE-D7390DD6A4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F7F7F7-985A-4C0A-9577-29CC0F5C01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7E3BF3-541F-4A5B-8F89-B2A0689C14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B986F3-BAA4-4BF7-BD06-F3377E7A9F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166622-D3A2-419F-8187-55A04BC047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2AB307-4D75-44DD-97B8-36B555A94E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0AD0A8-0C6E-43BB-A6FC-D6B436DF34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7152004155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1943290"/>
            <a:ext cx="1273124" cy="78581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UDDBVE+GWMVGT+ArialMT"/>
                <a:cs typeface="UDDBVE+GWMVGT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RMJAFQ+MS-UIGothic"/>
                <a:cs typeface="RMJAFQ+MS-UIGothic"/>
              </a:rPr>
              <a:t>引言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28870" y="2491930"/>
            <a:ext cx="3404699" cy="29783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UDDBVE+GWMVGT+ArialMT"/>
                <a:cs typeface="UDDBVE+GWMVGT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锅</a:t>
            </a:r>
            <a:r>
              <a:rPr sz="2400">
                <a:solidFill>
                  <a:srgbClr val="3045FD"/>
                </a:solidFill>
                <a:latin typeface="RMJAFQ+MS-UIGothic"/>
                <a:cs typeface="RMJAFQ+MS-UIGothic"/>
              </a:rPr>
              <a:t>炉基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础</a:t>
            </a:r>
            <a:r>
              <a:rPr sz="2400">
                <a:solidFill>
                  <a:srgbClr val="3045FD"/>
                </a:solidFill>
                <a:latin typeface="RMJAFQ+MS-UIGothic"/>
                <a:cs typeface="RMJAFQ+MS-UIGothic"/>
              </a:rPr>
              <a:t>知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识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UDDBVE+GWMVGT+ArialMT"/>
                <a:cs typeface="UDDBVE+GWMVGT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锅</a:t>
            </a:r>
            <a:r>
              <a:rPr sz="2400">
                <a:solidFill>
                  <a:srgbClr val="3045FD"/>
                </a:solidFill>
                <a:latin typeface="RMJAFQ+MS-UIGothic"/>
                <a:cs typeface="RMJAFQ+MS-UIGothic"/>
              </a:rPr>
              <a:t>炉的安全管理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UDDBVE+GWMVGT+ArialMT"/>
                <a:cs typeface="UDDBVE+GWMVGT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锅</a:t>
            </a:r>
            <a:r>
              <a:rPr sz="2400">
                <a:solidFill>
                  <a:srgbClr val="3045FD"/>
                </a:solidFill>
                <a:latin typeface="RMJAFQ+MS-UIGothic"/>
                <a:cs typeface="RMJAFQ+MS-UIGothic"/>
              </a:rPr>
              <a:t>炉的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维护</a:t>
            </a:r>
            <a:r>
              <a:rPr sz="2400">
                <a:solidFill>
                  <a:srgbClr val="3045FD"/>
                </a:solidFill>
                <a:latin typeface="RMJAFQ+MS-UIGothic"/>
                <a:cs typeface="RMJAFQ+MS-UIGothic"/>
              </a:rPr>
              <a:t>与保养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UDDBVE+GWMVGT+ArialMT"/>
                <a:cs typeface="UDDBVE+GWMVGT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锅</a:t>
            </a:r>
            <a:r>
              <a:rPr sz="2400">
                <a:solidFill>
                  <a:srgbClr val="3045FD"/>
                </a:solidFill>
                <a:latin typeface="RMJAFQ+MS-UIGothic"/>
                <a:cs typeface="RMJAFQ+MS-UIGothic"/>
              </a:rPr>
              <a:t>炉能效与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环</a:t>
            </a:r>
            <a:r>
              <a:rPr sz="2400">
                <a:solidFill>
                  <a:srgbClr val="3045FD"/>
                </a:solidFill>
                <a:latin typeface="RMJAFQ+MS-UIGothic"/>
                <a:cs typeface="RMJAFQ+MS-UIGothic"/>
              </a:rPr>
              <a:t>保要求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UDDBVE+GWMVGT+ArialMT"/>
                <a:cs typeface="UDDBVE+GWMVGT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RMJAFQ+MS-UIGothic"/>
                <a:cs typeface="RMJAFQ+MS-UIGothic"/>
              </a:rPr>
              <a:t>案例分析与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3045FD"/>
                </a:solidFill>
                <a:latin typeface="RMJAFQ+MS-UIGothic"/>
                <a:cs typeface="RMJAFQ+MS-UIGothic"/>
              </a:rPr>
              <a:t>践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RMJAFQ+MS-UIGothic"/>
                <a:cs typeface="RMJAFQ+MS-UIGothic"/>
              </a:rPr>
              <a:t>目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A9B5F6"/>
                </a:solidFill>
                <a:latin typeface="RIEHVE+LNDSAW+MicrosoftYaHei-Bold"/>
                <a:cs typeface="RIEHVE+LNDSAW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73785" y="3325796"/>
            <a:ext cx="1692478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3045FD"/>
                </a:solidFill>
                <a:latin typeface="RMJAFQ+MS-UIGothic"/>
                <a:cs typeface="RMJAFQ+MS-UIGothic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RMJAFQ+MS-UIGothic"/>
                <a:cs typeface="RMJAFQ+MS-UIGothic"/>
              </a:rPr>
              <a:t>目的和背景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RMJAFQ+MS-UIGothic"/>
                <a:cs typeface="RMJAFQ+MS-UIGothic"/>
              </a:rPr>
              <a:t>目的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37495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MJAFQ+MS-UIGothic"/>
                <a:cs typeface="RMJAFQ+MS-UIGothic"/>
              </a:rPr>
              <a:t>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1500">
                <a:solidFill>
                  <a:srgbClr val="000000"/>
                </a:solidFill>
                <a:latin typeface="RMJAFQ+MS-UIGothic"/>
                <a:cs typeface="RMJAFQ+MS-UIGothic"/>
              </a:rPr>
              <a:t>件旨在帮助学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RMJAFQ+MS-UIGothic"/>
                <a:cs typeface="RMJAFQ+MS-UIGothic"/>
              </a:rPr>
              <a:t>全面了解承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压类</a:t>
            </a:r>
            <a:r>
              <a:rPr sz="1500">
                <a:solidFill>
                  <a:srgbClr val="000000"/>
                </a:solidFill>
                <a:latin typeface="RMJAFQ+MS-UIGothic"/>
                <a:cs typeface="RMJAFQ+MS-UIGothic"/>
              </a:rPr>
              <a:t>特种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000000"/>
                </a:solidFill>
                <a:latin typeface="RMJAFQ+MS-UIGothic"/>
                <a:cs typeface="RMJAFQ+MS-UIGothic"/>
              </a:rPr>
              <a:t>的基本知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000000"/>
                </a:solidFill>
                <a:latin typeface="RMJAFQ+MS-UIGothic"/>
                <a:cs typeface="RMJAFQ+MS-UIGothic"/>
              </a:rPr>
              <a:t>，特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别</a:t>
            </a:r>
            <a:r>
              <a:rPr sz="1500">
                <a:solidFill>
                  <a:srgbClr val="000000"/>
                </a:solidFill>
                <a:latin typeface="RMJAFQ+MS-UIGothic"/>
                <a:cs typeface="RMJAFQ+MS-UIGothic"/>
              </a:rPr>
              <a:t>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锅</a:t>
            </a:r>
            <a:r>
              <a:rPr sz="1500">
                <a:solidFill>
                  <a:srgbClr val="000000"/>
                </a:solidFill>
                <a:latin typeface="RMJAFQ+MS-UIGothic"/>
                <a:cs typeface="RMJAFQ+MS-UIGothic"/>
              </a:rPr>
              <a:t>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0000"/>
                </a:solidFill>
                <a:latin typeface="RMJAFQ+MS-UIGothic"/>
                <a:cs typeface="RMJAFQ+MS-UIGothic"/>
              </a:rPr>
              <a:t>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000000"/>
                </a:solidFill>
                <a:latin typeface="RMJAFQ+MS-UIGothic"/>
                <a:cs typeface="RMJAFQ+MS-UIGothic"/>
              </a:rPr>
              <a:t>，确保其安全、合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RMJAFQ+MS-UIGothic"/>
                <a:cs typeface="RMJAFQ+MS-UIGothic"/>
              </a:rPr>
              <a:t>地运行。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RMJAFQ+MS-UIGothic"/>
                <a:cs typeface="RMJAFQ+MS-UIGothic"/>
              </a:rPr>
              <a:t>背景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301358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MJAFQ+MS-UIGothic"/>
                <a:cs typeface="RMJAFQ+MS-UIGothic"/>
              </a:rPr>
              <a:t>随着工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RMJAFQ+MS-UIGothic"/>
                <a:cs typeface="RMJAFQ+MS-UIGothic"/>
              </a:rPr>
              <a:t>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RMJAFQ+MS-UIGothic"/>
                <a:cs typeface="RMJAFQ+MS-UIGothic"/>
              </a:rPr>
              <a:t>的快速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RMJAFQ+MS-UIGothic"/>
                <a:cs typeface="RMJAFQ+MS-UIGothic"/>
              </a:rPr>
              <a:t>展，特种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000000"/>
                </a:solidFill>
                <a:latin typeface="RMJAFQ+MS-UIGothic"/>
                <a:cs typeface="RMJAFQ+MS-UIGothic"/>
              </a:rPr>
              <a:t>在各行各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RMJAFQ+MS-UIGothic"/>
                <a:cs typeface="RMJAFQ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RMJAFQ+MS-UIGothic"/>
                <a:cs typeface="RMJAFQ+MS-UIGothic"/>
              </a:rPr>
              <a:t>用越来越广泛，其中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锅</a:t>
            </a:r>
            <a:r>
              <a:rPr sz="1500">
                <a:solidFill>
                  <a:srgbClr val="000000"/>
                </a:solidFill>
                <a:latin typeface="RMJAFQ+MS-UIGothic"/>
                <a:cs typeface="RMJAFQ+MS-UIGothic"/>
              </a:rPr>
              <a:t>炉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MJAFQ+MS-UIGothic"/>
                <a:cs typeface="RMJAFQ+MS-UIGothic"/>
              </a:rPr>
              <a:t>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RMJAFQ+MS-UIGothic"/>
                <a:cs typeface="RMJAFQ+MS-UIGothic"/>
              </a:rPr>
              <a:t>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000000"/>
                </a:solidFill>
                <a:latin typeface="RMJAFQ+MS-UIGothic"/>
                <a:cs typeface="RMJAFQ+MS-UIGothic"/>
              </a:rPr>
              <a:t>的承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压类</a:t>
            </a:r>
            <a:r>
              <a:rPr sz="1500">
                <a:solidFill>
                  <a:srgbClr val="000000"/>
                </a:solidFill>
                <a:latin typeface="RMJAFQ+MS-UIGothic"/>
                <a:cs typeface="RMJAFQ+MS-UIGothic"/>
              </a:rPr>
              <a:t>特种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000000"/>
                </a:solidFill>
                <a:latin typeface="RMJAFQ+MS-UIGothic"/>
                <a:cs typeface="RMJAFQ+MS-UIGothic"/>
              </a:rPr>
              <a:t>，其安全运行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RMJAFQ+MS-UIGothic"/>
                <a:cs typeface="RMJAFQ+MS-UIGothic"/>
              </a:rPr>
              <a:t>于保障人民生命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财产</a:t>
            </a:r>
            <a:r>
              <a:rPr sz="1500">
                <a:solidFill>
                  <a:srgbClr val="000000"/>
                </a:solidFill>
                <a:latin typeface="RMJAFQ+MS-UIGothic"/>
                <a:cs typeface="RMJAFQ+MS-UIGothic"/>
              </a:rPr>
              <a:t>安全、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维护</a:t>
            </a:r>
            <a:r>
              <a:rPr sz="1500">
                <a:solidFill>
                  <a:srgbClr val="000000"/>
                </a:solidFill>
                <a:latin typeface="RMJAFQ+MS-UIGothic"/>
                <a:cs typeface="RMJAFQ+MS-UIGothic"/>
              </a:rPr>
              <a:t>社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MJAFQ+MS-UIGothic"/>
                <a:cs typeface="RMJAFQ+MS-UIGothic"/>
              </a:rPr>
              <a:t>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000000"/>
                </a:solidFill>
                <a:latin typeface="RMJAFQ+MS-UIGothic"/>
                <a:cs typeface="RMJAFQ+MS-UIGothic"/>
              </a:rPr>
              <a:t>定具有重要意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000000"/>
                </a:solidFill>
                <a:latin typeface="RMJAFQ+MS-UIGothic"/>
                <a:cs typeface="RMJAFQ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RMJAFQ+MS-UIGothic"/>
                <a:cs typeface="RMJAFQ+MS-UIGothic"/>
              </a:rPr>
              <a:t>特种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设备</a:t>
            </a:r>
            <a:r>
              <a:rPr sz="3000">
                <a:solidFill>
                  <a:srgbClr val="3045FD"/>
                </a:solidFill>
                <a:latin typeface="RMJAFQ+MS-UIGothic"/>
                <a:cs typeface="RMJAFQ+MS-UIGothic"/>
              </a:rPr>
              <a:t>定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3045FD"/>
                </a:solidFill>
                <a:latin typeface="RMJAFQ+MS-UIGothic"/>
                <a:cs typeface="RMJAFQ+MS-UIGothic"/>
              </a:rPr>
              <a:t>与分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RMJAFQ+MS-UIGothic"/>
                <a:cs typeface="RMJAFQ+MS-UIGothic"/>
              </a:rPr>
              <a:t>定</a:t>
            </a:r>
            <a:r>
              <a:rPr sz="2300">
                <a:solidFill>
                  <a:srgbClr val="FFFF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635918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RMJAFQ+MS-UIGothic"/>
                <a:cs typeface="RMJAFQ+MS-UIGothic"/>
              </a:rPr>
              <a:t>特种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设备</a:t>
            </a:r>
            <a:r>
              <a:rPr sz="1350">
                <a:solidFill>
                  <a:srgbClr val="FFFFFF"/>
                </a:solidFill>
                <a:latin typeface="RMJAFQ+MS-UIGothic"/>
                <a:cs typeface="RMJAFQ+MS-UIGothic"/>
              </a:rPr>
              <a:t>是指涉及生命安全、危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险</a:t>
            </a:r>
            <a:r>
              <a:rPr sz="1350">
                <a:solidFill>
                  <a:srgbClr val="FFFFFF"/>
                </a:solidFill>
                <a:latin typeface="RMJAFQ+MS-UIGothic"/>
                <a:cs typeface="RMJAFQ+MS-UIGothic"/>
              </a:rPr>
              <a:t>性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FFFFFF"/>
                </a:solidFill>
                <a:latin typeface="RMJAFQ+MS-UIGothic"/>
                <a:cs typeface="RMJAFQ+MS-UIGothic"/>
              </a:rPr>
              <a:t>大的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设备</a:t>
            </a:r>
            <a:r>
              <a:rPr sz="1350">
                <a:solidFill>
                  <a:srgbClr val="FFFFFF"/>
                </a:solidFill>
                <a:latin typeface="RMJAFQ+MS-UIGothic"/>
                <a:cs typeface="RMJAFQ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设</a:t>
            </a:r>
            <a:r>
              <a:rPr sz="1350">
                <a:solidFill>
                  <a:srgbClr val="FFFFFF"/>
                </a:solidFill>
                <a:latin typeface="RMJAFQ+MS-UIGothic"/>
                <a:cs typeface="RMJAFQ+MS-UIGothic"/>
              </a:rPr>
              <a:t>施，包括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锅</a:t>
            </a:r>
            <a:r>
              <a:rPr sz="1350">
                <a:solidFill>
                  <a:srgbClr val="FFFFFF"/>
                </a:solidFill>
                <a:latin typeface="RMJAFQ+MS-UIGothic"/>
                <a:cs typeface="RMJAFQ+MS-UIGothic"/>
              </a:rPr>
              <a:t>炉、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FFFFFF"/>
                </a:solidFill>
                <a:latin typeface="RMJAFQ+MS-UIGothic"/>
                <a:cs typeface="RMJAFQ+MS-UIGothic"/>
              </a:rPr>
              <a:t>力容器、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FFFFFF"/>
                </a:solidFill>
                <a:latin typeface="RMJAFQ+MS-UIGothic"/>
                <a:cs typeface="RMJAFQ+MS-UIGothic"/>
              </a:rPr>
              <a:t>力管道等。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RMJAFQ+MS-UIGothic"/>
                <a:cs typeface="RMJAFQ+MS-UIGothic"/>
              </a:rPr>
              <a:t>分</a:t>
            </a:r>
            <a:r>
              <a:rPr sz="2300">
                <a:solidFill>
                  <a:srgbClr val="FFFFFF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635918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RMJAFQ+MS-UIGothic"/>
                <a:cs typeface="RMJAFQ+MS-UIGothic"/>
              </a:rPr>
              <a:t>根据其用途、特性及危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险</a:t>
            </a:r>
            <a:r>
              <a:rPr sz="1350">
                <a:solidFill>
                  <a:srgbClr val="FFFFFF"/>
                </a:solidFill>
                <a:latin typeface="RMJAFQ+MS-UIGothic"/>
                <a:cs typeface="RMJAFQ+MS-UIGothic"/>
              </a:rPr>
              <a:t>程度，特种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设备</a:t>
            </a:r>
            <a:r>
              <a:rPr sz="1350">
                <a:solidFill>
                  <a:srgbClr val="FFFFFF"/>
                </a:solidFill>
                <a:latin typeface="RMJAFQ+MS-UIGothic"/>
                <a:cs typeface="RMJAFQ+MS-UIGothic"/>
              </a:rPr>
              <a:t>可分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RMJAFQ+MS-UIGothic"/>
                <a:cs typeface="RMJAFQ+MS-UIGothic"/>
              </a:rPr>
              <a:t>承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压类</a:t>
            </a:r>
            <a:r>
              <a:rPr sz="1350">
                <a:solidFill>
                  <a:srgbClr val="FFFFFF"/>
                </a:solidFill>
                <a:latin typeface="RMJAFQ+MS-UIGothic"/>
                <a:cs typeface="RMJAFQ+MS-UIGothic"/>
              </a:rPr>
              <a:t>、机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电类</a:t>
            </a:r>
            <a:r>
              <a:rPr sz="1350">
                <a:solidFill>
                  <a:srgbClr val="FFFFFF"/>
                </a:solidFill>
                <a:latin typeface="RMJAFQ+MS-UIGothic"/>
                <a:cs typeface="RMJAFQ+MS-UIGothic"/>
              </a:rPr>
              <a:t>和其他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FFFFFF"/>
                </a:solidFill>
                <a:latin typeface="RMJAFQ+MS-UIGothic"/>
                <a:cs typeface="RMJAFQ+MS-UIGothic"/>
              </a:rPr>
              <a:t>等。其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RMJAFQ+MS-UIGothic"/>
                <a:cs typeface="RMJAFQ+MS-UIGothic"/>
              </a:rPr>
              <a:t>中，承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压类</a:t>
            </a:r>
            <a:r>
              <a:rPr sz="1350">
                <a:solidFill>
                  <a:srgbClr val="FFFFFF"/>
                </a:solidFill>
                <a:latin typeface="RMJAFQ+MS-UIGothic"/>
                <a:cs typeface="RMJAFQ+MS-UIGothic"/>
              </a:rPr>
              <a:t>特种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设备</a:t>
            </a:r>
            <a:r>
              <a:rPr sz="1350">
                <a:solidFill>
                  <a:srgbClr val="FFFFFF"/>
                </a:solidFill>
                <a:latin typeface="RMJAFQ+MS-UIGothic"/>
                <a:cs typeface="RMJAFQ+MS-UIGothic"/>
              </a:rPr>
              <a:t>主要用于承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载</a:t>
            </a:r>
            <a:r>
              <a:rPr sz="1350">
                <a:solidFill>
                  <a:srgbClr val="FFFFFF"/>
                </a:solidFill>
                <a:latin typeface="RMJAFQ+MS-UIGothic"/>
                <a:cs typeface="RMJAFQ+MS-UIGothic"/>
              </a:rPr>
              <a:t>流体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FFFFFF"/>
                </a:solidFill>
                <a:latin typeface="RMJAFQ+MS-UIGothic"/>
                <a:cs typeface="RMJAFQ+MS-UIGothic"/>
              </a:rPr>
              <a:t>力，如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锅</a:t>
            </a:r>
            <a:r>
              <a:rPr sz="1350">
                <a:solidFill>
                  <a:srgbClr val="FFFFFF"/>
                </a:solidFill>
                <a:latin typeface="RMJAFQ+MS-UIGothic"/>
                <a:cs typeface="RMJAFQ+MS-UIGothic"/>
              </a:rPr>
              <a:t>炉、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FFFFFF"/>
                </a:solidFill>
                <a:latin typeface="RMJAFQ+MS-UIGothic"/>
                <a:cs typeface="RMJAFQ+MS-UIGothic"/>
              </a:rPr>
              <a:t>力容器等，广泛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RMJAFQ+MS-UIGothic"/>
                <a:cs typeface="RMJAFQ+MS-UIGothic"/>
              </a:rPr>
              <a:t>用于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RMJAFQ+MS-UIGothic"/>
                <a:cs typeface="RMJAFQ+MS-UIGothic"/>
              </a:rPr>
              <a:t>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RMJAFQ+MS-UIGothic"/>
                <a:cs typeface="RMJAFQ+MS-UIGothic"/>
              </a:rPr>
              <a:t>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RMJAFQ+MS-UIGothic"/>
                <a:cs typeface="RMJAFQ+MS-UIGothic"/>
              </a:rPr>
              <a:t>和生活中。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73785" y="3325796"/>
            <a:ext cx="3635426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3045FD"/>
                </a:solidFill>
                <a:latin typeface="SimSun"/>
                <a:cs typeface="SimSun"/>
              </a:rPr>
              <a:t>锅</a:t>
            </a:r>
            <a:r>
              <a:rPr sz="3800" spc="25">
                <a:solidFill>
                  <a:srgbClr val="3045FD"/>
                </a:solidFill>
                <a:latin typeface="RMJAFQ+MS-UIGothic"/>
                <a:cs typeface="RMJAFQ+MS-UIGothic"/>
              </a:rPr>
              <a:t>炉基</a:t>
            </a:r>
            <a:r>
              <a:rPr sz="3800" spc="23">
                <a:solidFill>
                  <a:srgbClr val="3045FD"/>
                </a:solidFill>
                <a:latin typeface="SimSun"/>
                <a:cs typeface="SimSun"/>
              </a:rPr>
              <a:t>础</a:t>
            </a:r>
            <a:r>
              <a:rPr sz="3800" spc="27">
                <a:solidFill>
                  <a:srgbClr val="3045FD"/>
                </a:solidFill>
                <a:latin typeface="RMJAFQ+MS-UIGothic"/>
                <a:cs typeface="RMJAFQ+MS-UIGothic"/>
              </a:rPr>
              <a:t>知</a:t>
            </a:r>
            <a:r>
              <a:rPr sz="3800">
                <a:solidFill>
                  <a:srgbClr val="3045FD"/>
                </a:solidFill>
                <a:latin typeface="SimSun"/>
                <a:cs typeface="SimSun"/>
              </a:rPr>
              <a:t>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锅</a:t>
            </a:r>
            <a:r>
              <a:rPr sz="3000">
                <a:solidFill>
                  <a:srgbClr val="3045FD"/>
                </a:solidFill>
                <a:latin typeface="RMJAFQ+MS-UIGothic"/>
                <a:cs typeface="RMJAFQ+MS-UIGothic"/>
              </a:rPr>
              <a:t>炉工作原理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810406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锅</a:t>
            </a:r>
            <a:r>
              <a:rPr sz="1500">
                <a:solidFill>
                  <a:srgbClr val="FFFFFF"/>
                </a:solidFill>
                <a:latin typeface="RMJAFQ+MS-UIGothic"/>
                <a:cs typeface="RMJAFQ+MS-UIGothic"/>
              </a:rPr>
              <a:t>炉通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RMJAFQ+MS-UIGothic"/>
                <a:cs typeface="RMJAFQ+MS-UIGothic"/>
              </a:rPr>
              <a:t>燃料燃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烧产</a:t>
            </a:r>
            <a:r>
              <a:rPr sz="1500">
                <a:solidFill>
                  <a:srgbClr val="FFFFFF"/>
                </a:solidFill>
                <a:latin typeface="RMJAFQ+MS-UIGothic"/>
                <a:cs typeface="RMJAFQ+MS-UIGothic"/>
              </a:rPr>
              <a:t>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FFFFFF"/>
                </a:solidFill>
                <a:latin typeface="RMJAFQ+MS-UIGothic"/>
                <a:cs typeface="RMJAFQ+MS-UIGothic"/>
              </a:rPr>
              <a:t>量，将水加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FFFFFF"/>
                </a:solidFill>
                <a:latin typeface="RMJAFQ+MS-UIGothic"/>
                <a:cs typeface="RMJAFQ+MS-UIGothic"/>
              </a:rPr>
              <a:t>成蒸汽或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FFFFFF"/>
                </a:solidFill>
                <a:latin typeface="RMJAFQ+MS-UIGothic"/>
                <a:cs typeface="RMJAFQ+MS-UIGothic"/>
              </a:rPr>
              <a:t>水，以供工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RMJAFQ+MS-UIGothic"/>
                <a:cs typeface="RMJAFQ+MS-UIGothic"/>
              </a:rPr>
              <a:t>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RMJAFQ+MS-UIGothic"/>
                <a:cs typeface="RMJAFQ+MS-UIGothic"/>
              </a:rPr>
              <a:t>和居民生活使用。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3045FD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3045FD"/>
                </a:solidFill>
                <a:latin typeface="RMJAFQ+MS-UIGothic"/>
                <a:cs typeface="RMJAFQ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513888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锅</a:t>
            </a:r>
            <a:r>
              <a:rPr sz="1500">
                <a:solidFill>
                  <a:srgbClr val="011195"/>
                </a:solidFill>
                <a:latin typeface="RMJAFQ+MS-UIGothic"/>
                <a:cs typeface="RMJAFQ+MS-UIGothic"/>
              </a:rPr>
              <a:t>炉是一种利用燃料燃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烧产</a:t>
            </a:r>
            <a:r>
              <a:rPr sz="1500">
                <a:solidFill>
                  <a:srgbClr val="011195"/>
                </a:solidFill>
                <a:latin typeface="RMJAFQ+MS-UIGothic"/>
                <a:cs typeface="RMJAFQ+MS-UIGothic"/>
              </a:rPr>
              <a:t>生的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011195"/>
                </a:solidFill>
                <a:latin typeface="RMJAFQ+MS-UIGothic"/>
                <a:cs typeface="RMJAFQ+MS-UIGothic"/>
              </a:rPr>
              <a:t>量将水加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011195"/>
                </a:solidFill>
                <a:latin typeface="RMJAFQ+MS-UIGothic"/>
                <a:cs typeface="RMJAFQ+MS-UIGothic"/>
              </a:rPr>
              <a:t>的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011195"/>
                </a:solidFill>
                <a:latin typeface="RMJAFQ+MS-UIGothic"/>
                <a:cs typeface="RMJAFQ+MS-UIGothic"/>
              </a:rPr>
              <a:t>。在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锅</a:t>
            </a:r>
            <a:r>
              <a:rPr sz="1500">
                <a:solidFill>
                  <a:srgbClr val="011195"/>
                </a:solidFill>
                <a:latin typeface="RMJAFQ+MS-UIGothic"/>
                <a:cs typeface="RMJAFQ+MS-UIGothic"/>
              </a:rPr>
              <a:t>炉中，燃料与空气混合后燃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烧</a:t>
            </a:r>
            <a:r>
              <a:rPr sz="1500">
                <a:solidFill>
                  <a:srgbClr val="011195"/>
                </a:solidFill>
                <a:latin typeface="RMJAFQ+MS-UIGothic"/>
                <a:cs typeface="RMJAFQ+MS-UIGothic"/>
              </a:rPr>
              <a:t>，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11195"/>
                </a:solidFill>
                <a:latin typeface="RMJAFQ+MS-UIGothic"/>
                <a:cs typeface="RMJAFQ+MS-UIGothic"/>
              </a:rPr>
              <a:t>生的高温烟气通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过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11195"/>
                </a:solidFill>
                <a:latin typeface="RMJAFQ+MS-UIGothic"/>
                <a:cs typeface="RMJAFQ+MS-UIGothic"/>
              </a:rPr>
              <a:t>炉膛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传递给</a:t>
            </a:r>
            <a:r>
              <a:rPr sz="1500">
                <a:solidFill>
                  <a:srgbClr val="011195"/>
                </a:solidFill>
                <a:latin typeface="RMJAFQ+MS-UIGothic"/>
                <a:cs typeface="RMJAFQ+MS-UIGothic"/>
              </a:rPr>
              <a:t>受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011195"/>
                </a:solidFill>
                <a:latin typeface="RMJAFQ+MS-UIGothic"/>
                <a:cs typeface="RMJAFQ+MS-UIGothic"/>
              </a:rPr>
              <a:t>面，将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011195"/>
                </a:solidFill>
                <a:latin typeface="RMJAFQ+MS-UIGothic"/>
                <a:cs typeface="RMJAFQ+MS-UIGothic"/>
              </a:rPr>
              <a:t>量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传递给</a:t>
            </a:r>
            <a:r>
              <a:rPr sz="1500">
                <a:solidFill>
                  <a:srgbClr val="011195"/>
                </a:solidFill>
                <a:latin typeface="RMJAFQ+MS-UIGothic"/>
                <a:cs typeface="RMJAFQ+MS-UIGothic"/>
              </a:rPr>
              <a:t>受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011195"/>
                </a:solidFill>
                <a:latin typeface="RMJAFQ+MS-UIGothic"/>
                <a:cs typeface="RMJAFQ+MS-UIGothic"/>
              </a:rPr>
              <a:t>面中的水，使水加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011195"/>
                </a:solidFill>
                <a:latin typeface="RMJAFQ+MS-UIGothic"/>
                <a:cs typeface="RMJAFQ+MS-UIGothic"/>
              </a:rPr>
              <a:t>成蒸汽或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011195"/>
                </a:solidFill>
                <a:latin typeface="RMJAFQ+MS-UIGothic"/>
                <a:cs typeface="RMJAFQ+MS-UIGothic"/>
              </a:rPr>
              <a:t>水。蒸汽和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011195"/>
                </a:solidFill>
                <a:latin typeface="RMJAFQ+MS-UIGothic"/>
                <a:cs typeface="RMJAFQ+MS-UIGothic"/>
              </a:rPr>
              <a:t>水可用于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驱动</a:t>
            </a:r>
            <a:r>
              <a:rPr sz="1500">
                <a:solidFill>
                  <a:srgbClr val="011195"/>
                </a:solidFill>
                <a:latin typeface="RMJAFQ+MS-UIGothic"/>
                <a:cs typeface="RMJAFQ+MS-UIGothic"/>
              </a:rPr>
              <a:t>汽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轮</a:t>
            </a:r>
            <a:r>
              <a:rPr sz="1500">
                <a:solidFill>
                  <a:srgbClr val="011195"/>
                </a:solidFill>
                <a:latin typeface="RMJAFQ+MS-UIGothic"/>
                <a:cs typeface="RMJAFQ+MS-UIGothic"/>
              </a:rPr>
              <a:t>机、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发电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11195"/>
                </a:solidFill>
                <a:latin typeface="RMJAFQ+MS-UIGothic"/>
                <a:cs typeface="RMJAFQ+MS-UIGothic"/>
              </a:rPr>
              <a:t>机、机械装置或供暖等。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锅</a:t>
            </a:r>
            <a:r>
              <a:rPr sz="3000">
                <a:solidFill>
                  <a:srgbClr val="3045FD"/>
                </a:solidFill>
                <a:latin typeface="RMJAFQ+MS-UIGothic"/>
                <a:cs typeface="RMJAFQ+MS-UIGothic"/>
              </a:rPr>
              <a:t>炉的分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96975" y="2175290"/>
            <a:ext cx="10418988" cy="75252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>
                <a:solidFill>
                  <a:srgbClr val="000000"/>
                </a:solidFill>
                <a:latin typeface="UDDBVE+GWMVGT+ArialMT"/>
                <a:cs typeface="UDDBVE+GWMVGT+ArialMT"/>
              </a:rPr>
              <a:t>•</a:t>
            </a:r>
            <a:r>
              <a:rPr sz="1550" spc="669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总结词</a:t>
            </a:r>
            <a:r>
              <a:rPr sz="1500">
                <a:solidFill>
                  <a:srgbClr val="000000"/>
                </a:solidFill>
                <a:latin typeface="RMJAFQ+MS-UIGothic"/>
                <a:cs typeface="RMJAFQ+MS-UIGothic"/>
              </a:rPr>
              <a:t>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锅</a:t>
            </a:r>
            <a:r>
              <a:rPr sz="1500">
                <a:solidFill>
                  <a:srgbClr val="000000"/>
                </a:solidFill>
                <a:latin typeface="RMJAFQ+MS-UIGothic"/>
                <a:cs typeface="RMJAFQ+MS-UIGothic"/>
              </a:rPr>
              <a:t>炉按用途可分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RMJAFQ+MS-UIGothic"/>
                <a:cs typeface="RMJAFQ+MS-UIGothic"/>
              </a:rPr>
              <a:t>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业锅</a:t>
            </a:r>
            <a:r>
              <a:rPr sz="1500">
                <a:solidFill>
                  <a:srgbClr val="000000"/>
                </a:solidFill>
                <a:latin typeface="RMJAFQ+MS-UIGothic"/>
                <a:cs typeface="RMJAFQ+MS-UIGothic"/>
              </a:rPr>
              <a:t>炉和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RMJAFQ+MS-UIGothic"/>
                <a:cs typeface="RMJAFQ+MS-UIGothic"/>
              </a:rPr>
              <a:t>站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锅</a:t>
            </a:r>
            <a:r>
              <a:rPr sz="1500">
                <a:solidFill>
                  <a:srgbClr val="000000"/>
                </a:solidFill>
                <a:latin typeface="RMJAFQ+MS-UIGothic"/>
                <a:cs typeface="RMJAFQ+MS-UIGothic"/>
              </a:rPr>
              <a:t>炉，按介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RMJAFQ+MS-UIGothic"/>
                <a:cs typeface="RMJAFQ+MS-UIGothic"/>
              </a:rPr>
              <a:t>可分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RMJAFQ+MS-UIGothic"/>
                <a:cs typeface="RMJAFQ+MS-UIGothic"/>
              </a:rPr>
              <a:t>蒸汽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锅</a:t>
            </a:r>
            <a:r>
              <a:rPr sz="1500">
                <a:solidFill>
                  <a:srgbClr val="000000"/>
                </a:solidFill>
                <a:latin typeface="RMJAFQ+MS-UIGothic"/>
                <a:cs typeface="RMJAFQ+MS-UIGothic"/>
              </a:rPr>
              <a:t>炉、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000000"/>
                </a:solidFill>
                <a:latin typeface="RMJAFQ+MS-UIGothic"/>
                <a:cs typeface="RMJAFQ+MS-UIGothic"/>
              </a:rPr>
              <a:t>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锅</a:t>
            </a:r>
            <a:r>
              <a:rPr sz="1500">
                <a:solidFill>
                  <a:srgbClr val="000000"/>
                </a:solidFill>
                <a:latin typeface="RMJAFQ+MS-UIGothic"/>
                <a:cs typeface="RMJAFQ+MS-UIGothic"/>
              </a:rPr>
              <a:t>炉和有机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热载</a:t>
            </a:r>
            <a:r>
              <a:rPr sz="1500">
                <a:solidFill>
                  <a:srgbClr val="000000"/>
                </a:solidFill>
                <a:latin typeface="RMJAFQ+MS-UIGothic"/>
                <a:cs typeface="RMJAFQ+MS-UIGothic"/>
              </a:rPr>
              <a:t>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锅</a:t>
            </a:r>
            <a:r>
              <a:rPr sz="1500">
                <a:solidFill>
                  <a:srgbClr val="000000"/>
                </a:solidFill>
                <a:latin typeface="RMJAFQ+MS-UIGothic"/>
                <a:cs typeface="RMJAFQ+MS-UIGothic"/>
              </a:rPr>
              <a:t>炉，按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</a:p>
          <a:p>
            <a:pPr marL="203200" marR="0">
              <a:lnSpc>
                <a:spcPts val="1500"/>
              </a:lnSpc>
              <a:spcBef>
                <a:spcPts val="664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MJAFQ+MS-UIGothic"/>
                <a:cs typeface="RMJAFQ+MS-UIGothic"/>
              </a:rPr>
              <a:t>构可分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RMJAFQ+MS-UIGothic"/>
                <a:cs typeface="RMJAFQ+MS-UIGothic"/>
              </a:rPr>
              <a:t>立式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锅</a:t>
            </a:r>
            <a:r>
              <a:rPr sz="1500">
                <a:solidFill>
                  <a:srgbClr val="000000"/>
                </a:solidFill>
                <a:latin typeface="RMJAFQ+MS-UIGothic"/>
                <a:cs typeface="RMJAFQ+MS-UIGothic"/>
              </a:rPr>
              <a:t>炉、卧式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锅</a:t>
            </a:r>
            <a:r>
              <a:rPr sz="1500">
                <a:solidFill>
                  <a:srgbClr val="000000"/>
                </a:solidFill>
                <a:latin typeface="RMJAFQ+MS-UIGothic"/>
                <a:cs typeface="RMJAFQ+MS-UIGothic"/>
              </a:rPr>
              <a:t>炉等。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96975" y="2702052"/>
            <a:ext cx="223214" cy="30669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89"/>
              </a:lnSpc>
              <a:spcBef>
                <a:spcPct val="0"/>
              </a:spcBef>
              <a:spcAft>
                <a:spcPct val="0"/>
              </a:spcAft>
            </a:pPr>
            <a:r>
              <a:rPr sz="950">
                <a:solidFill>
                  <a:srgbClr val="000000"/>
                </a:solidFill>
                <a:latin typeface="UDDBVE+GWMVGT+ArialMT"/>
                <a:cs typeface="UDDBVE+GWMVGT+ArialMT"/>
              </a:rPr>
              <a:t>•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00175" y="2704917"/>
            <a:ext cx="10250739" cy="615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00"/>
              </a:lnSpc>
              <a:spcBef>
                <a:spcPct val="0"/>
              </a:spcBef>
              <a:spcAft>
                <a:spcPct val="0"/>
              </a:spcAft>
            </a:pPr>
            <a:r>
              <a:rPr sz="900">
                <a:solidFill>
                  <a:srgbClr val="000000"/>
                </a:solidFill>
                <a:latin typeface="SimSun"/>
                <a:cs typeface="SimSun"/>
              </a:rPr>
              <a:t>详细</a:t>
            </a:r>
            <a:r>
              <a:rPr sz="900">
                <a:solidFill>
                  <a:srgbClr val="000000"/>
                </a:solidFill>
                <a:latin typeface="RMJAFQ+MS-UIGothic"/>
                <a:cs typeface="RMJAFQ+MS-UIGothic"/>
              </a:rPr>
              <a:t>描述：根据用途不同，</a:t>
            </a:r>
            <a:r>
              <a:rPr sz="900">
                <a:solidFill>
                  <a:srgbClr val="000000"/>
                </a:solidFill>
                <a:latin typeface="SimSun"/>
                <a:cs typeface="SimSun"/>
              </a:rPr>
              <a:t>锅</a:t>
            </a:r>
            <a:r>
              <a:rPr sz="900">
                <a:solidFill>
                  <a:srgbClr val="000000"/>
                </a:solidFill>
                <a:latin typeface="RMJAFQ+MS-UIGothic"/>
                <a:cs typeface="RMJAFQ+MS-UIGothic"/>
              </a:rPr>
              <a:t>炉可分</a:t>
            </a:r>
            <a:r>
              <a:rPr sz="9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900">
                <a:solidFill>
                  <a:srgbClr val="000000"/>
                </a:solidFill>
                <a:latin typeface="RMJAFQ+MS-UIGothic"/>
                <a:cs typeface="RMJAFQ+MS-UIGothic"/>
              </a:rPr>
              <a:t>工</a:t>
            </a:r>
            <a:r>
              <a:rPr sz="900">
                <a:solidFill>
                  <a:srgbClr val="000000"/>
                </a:solidFill>
                <a:latin typeface="SimSun"/>
                <a:cs typeface="SimSun"/>
              </a:rPr>
              <a:t>业锅</a:t>
            </a:r>
            <a:r>
              <a:rPr sz="900">
                <a:solidFill>
                  <a:srgbClr val="000000"/>
                </a:solidFill>
                <a:latin typeface="RMJAFQ+MS-UIGothic"/>
                <a:cs typeface="RMJAFQ+MS-UIGothic"/>
              </a:rPr>
              <a:t>炉和</a:t>
            </a:r>
            <a:r>
              <a:rPr sz="9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900">
                <a:solidFill>
                  <a:srgbClr val="000000"/>
                </a:solidFill>
                <a:latin typeface="RMJAFQ+MS-UIGothic"/>
                <a:cs typeface="RMJAFQ+MS-UIGothic"/>
              </a:rPr>
              <a:t>站</a:t>
            </a:r>
            <a:r>
              <a:rPr sz="900">
                <a:solidFill>
                  <a:srgbClr val="000000"/>
                </a:solidFill>
                <a:latin typeface="SimSun"/>
                <a:cs typeface="SimSun"/>
              </a:rPr>
              <a:t>锅</a:t>
            </a:r>
            <a:r>
              <a:rPr sz="900">
                <a:solidFill>
                  <a:srgbClr val="000000"/>
                </a:solidFill>
                <a:latin typeface="RMJAFQ+MS-UIGothic"/>
                <a:cs typeface="RMJAFQ+MS-UIGothic"/>
              </a:rPr>
              <a:t>炉。工</a:t>
            </a:r>
            <a:r>
              <a:rPr sz="900">
                <a:solidFill>
                  <a:srgbClr val="000000"/>
                </a:solidFill>
                <a:latin typeface="SimSun"/>
                <a:cs typeface="SimSun"/>
              </a:rPr>
              <a:t>业锅</a:t>
            </a:r>
            <a:r>
              <a:rPr sz="900">
                <a:solidFill>
                  <a:srgbClr val="000000"/>
                </a:solidFill>
                <a:latin typeface="RMJAFQ+MS-UIGothic"/>
                <a:cs typeface="RMJAFQ+MS-UIGothic"/>
              </a:rPr>
              <a:t>炉主要用于</a:t>
            </a:r>
            <a:r>
              <a:rPr sz="9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900">
                <a:solidFill>
                  <a:srgbClr val="000000"/>
                </a:solidFill>
                <a:latin typeface="RMJAFQ+MS-UIGothic"/>
                <a:cs typeface="RMJAFQ+MS-UIGothic"/>
              </a:rPr>
              <a:t>工厂、企</a:t>
            </a:r>
            <a:r>
              <a:rPr sz="9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900">
                <a:solidFill>
                  <a:srgbClr val="000000"/>
                </a:solidFill>
                <a:latin typeface="RMJAFQ+MS-UIGothic"/>
                <a:cs typeface="RMJAFQ+MS-UIGothic"/>
              </a:rPr>
              <a:t>、机关、学校等提供蒸汽或</a:t>
            </a:r>
            <a:r>
              <a:rPr sz="900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900">
                <a:solidFill>
                  <a:srgbClr val="000000"/>
                </a:solidFill>
                <a:latin typeface="RMJAFQ+MS-UIGothic"/>
                <a:cs typeface="RMJAFQ+MS-UIGothic"/>
              </a:rPr>
              <a:t>水，而</a:t>
            </a:r>
            <a:r>
              <a:rPr sz="9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900">
                <a:solidFill>
                  <a:srgbClr val="000000"/>
                </a:solidFill>
                <a:latin typeface="RMJAFQ+MS-UIGothic"/>
                <a:cs typeface="RMJAFQ+MS-UIGothic"/>
              </a:rPr>
              <a:t>站</a:t>
            </a:r>
            <a:r>
              <a:rPr sz="900">
                <a:solidFill>
                  <a:srgbClr val="000000"/>
                </a:solidFill>
                <a:latin typeface="SimSun"/>
                <a:cs typeface="SimSun"/>
              </a:rPr>
              <a:t>锅</a:t>
            </a:r>
            <a:r>
              <a:rPr sz="900">
                <a:solidFill>
                  <a:srgbClr val="000000"/>
                </a:solidFill>
                <a:latin typeface="RMJAFQ+MS-UIGothic"/>
                <a:cs typeface="RMJAFQ+MS-UIGothic"/>
              </a:rPr>
              <a:t>炉</a:t>
            </a:r>
            <a:r>
              <a:rPr sz="900">
                <a:solidFill>
                  <a:srgbClr val="000000"/>
                </a:solidFill>
                <a:latin typeface="SimSun"/>
                <a:cs typeface="SimSun"/>
              </a:rPr>
              <a:t>则</a:t>
            </a:r>
            <a:r>
              <a:rPr sz="900">
                <a:solidFill>
                  <a:srgbClr val="000000"/>
                </a:solidFill>
                <a:latin typeface="RMJAFQ+MS-UIGothic"/>
                <a:cs typeface="RMJAFQ+MS-UIGothic"/>
              </a:rPr>
              <a:t>用于</a:t>
            </a:r>
            <a:r>
              <a:rPr sz="900">
                <a:solidFill>
                  <a:srgbClr val="000000"/>
                </a:solidFill>
                <a:latin typeface="SimSun"/>
                <a:cs typeface="SimSun"/>
              </a:rPr>
              <a:t>发电</a:t>
            </a:r>
            <a:r>
              <a:rPr sz="900">
                <a:solidFill>
                  <a:srgbClr val="000000"/>
                </a:solidFill>
                <a:latin typeface="RMJAFQ+MS-UIGothic"/>
                <a:cs typeface="RMJAFQ+MS-UIGothic"/>
              </a:rPr>
              <a:t>厂，</a:t>
            </a:r>
            <a:r>
              <a:rPr sz="9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900">
                <a:solidFill>
                  <a:srgbClr val="000000"/>
                </a:solidFill>
                <a:latin typeface="RMJAFQ+MS-UIGothic"/>
                <a:cs typeface="RMJAFQ+MS-UIGothic"/>
              </a:rPr>
              <a:t>汽</a:t>
            </a:r>
            <a:r>
              <a:rPr sz="900">
                <a:solidFill>
                  <a:srgbClr val="000000"/>
                </a:solidFill>
                <a:latin typeface="SimSun"/>
                <a:cs typeface="SimSun"/>
              </a:rPr>
              <a:t>轮</a:t>
            </a:r>
            <a:r>
              <a:rPr sz="900">
                <a:solidFill>
                  <a:srgbClr val="000000"/>
                </a:solidFill>
                <a:latin typeface="RMJAFQ+MS-UIGothic"/>
                <a:cs typeface="RMJAFQ+MS-UIGothic"/>
              </a:rPr>
              <a:t>机提供蒸汽。根据</a:t>
            </a:r>
            <a:r>
              <a:rPr sz="900">
                <a:solidFill>
                  <a:srgbClr val="000000"/>
                </a:solidFill>
                <a:latin typeface="SimSun"/>
                <a:cs typeface="SimSun"/>
              </a:rPr>
              <a:t>传</a:t>
            </a:r>
          </a:p>
          <a:p>
            <a:pPr marL="0" marR="0">
              <a:lnSpc>
                <a:spcPts val="900"/>
              </a:lnSpc>
              <a:spcBef>
                <a:spcPts val="400"/>
              </a:spcBef>
              <a:spcAft>
                <a:spcPct val="0"/>
              </a:spcAft>
            </a:pPr>
            <a:r>
              <a:rPr sz="900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900">
                <a:solidFill>
                  <a:srgbClr val="000000"/>
                </a:solidFill>
                <a:latin typeface="RMJAFQ+MS-UIGothic"/>
                <a:cs typeface="RMJAFQ+MS-UIGothic"/>
              </a:rPr>
              <a:t>介</a:t>
            </a:r>
            <a:r>
              <a:rPr sz="9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900">
                <a:solidFill>
                  <a:srgbClr val="000000"/>
                </a:solidFill>
                <a:latin typeface="RMJAFQ+MS-UIGothic"/>
                <a:cs typeface="RMJAFQ+MS-UIGothic"/>
              </a:rPr>
              <a:t>的不同，</a:t>
            </a:r>
            <a:r>
              <a:rPr sz="900">
                <a:solidFill>
                  <a:srgbClr val="000000"/>
                </a:solidFill>
                <a:latin typeface="SimSun"/>
                <a:cs typeface="SimSun"/>
              </a:rPr>
              <a:t>锅</a:t>
            </a:r>
            <a:r>
              <a:rPr sz="900">
                <a:solidFill>
                  <a:srgbClr val="000000"/>
                </a:solidFill>
                <a:latin typeface="RMJAFQ+MS-UIGothic"/>
                <a:cs typeface="RMJAFQ+MS-UIGothic"/>
              </a:rPr>
              <a:t>炉可分</a:t>
            </a:r>
            <a:r>
              <a:rPr sz="9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900">
                <a:solidFill>
                  <a:srgbClr val="000000"/>
                </a:solidFill>
                <a:latin typeface="RMJAFQ+MS-UIGothic"/>
                <a:cs typeface="RMJAFQ+MS-UIGothic"/>
              </a:rPr>
              <a:t>蒸汽</a:t>
            </a:r>
            <a:r>
              <a:rPr sz="900">
                <a:solidFill>
                  <a:srgbClr val="000000"/>
                </a:solidFill>
                <a:latin typeface="SimSun"/>
                <a:cs typeface="SimSun"/>
              </a:rPr>
              <a:t>锅</a:t>
            </a:r>
            <a:r>
              <a:rPr sz="900">
                <a:solidFill>
                  <a:srgbClr val="000000"/>
                </a:solidFill>
                <a:latin typeface="RMJAFQ+MS-UIGothic"/>
                <a:cs typeface="RMJAFQ+MS-UIGothic"/>
              </a:rPr>
              <a:t>炉、</a:t>
            </a:r>
            <a:r>
              <a:rPr sz="900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900">
                <a:solidFill>
                  <a:srgbClr val="000000"/>
                </a:solidFill>
                <a:latin typeface="RMJAFQ+MS-UIGothic"/>
                <a:cs typeface="RMJAFQ+MS-UIGothic"/>
              </a:rPr>
              <a:t>水</a:t>
            </a:r>
            <a:r>
              <a:rPr sz="900">
                <a:solidFill>
                  <a:srgbClr val="000000"/>
                </a:solidFill>
                <a:latin typeface="SimSun"/>
                <a:cs typeface="SimSun"/>
              </a:rPr>
              <a:t>锅</a:t>
            </a:r>
            <a:r>
              <a:rPr sz="900">
                <a:solidFill>
                  <a:srgbClr val="000000"/>
                </a:solidFill>
                <a:latin typeface="RMJAFQ+MS-UIGothic"/>
                <a:cs typeface="RMJAFQ+MS-UIGothic"/>
              </a:rPr>
              <a:t>炉和有机</a:t>
            </a:r>
            <a:r>
              <a:rPr sz="900">
                <a:solidFill>
                  <a:srgbClr val="000000"/>
                </a:solidFill>
                <a:latin typeface="SimSun"/>
                <a:cs typeface="SimSun"/>
              </a:rPr>
              <a:t>热载</a:t>
            </a:r>
            <a:r>
              <a:rPr sz="900">
                <a:solidFill>
                  <a:srgbClr val="000000"/>
                </a:solidFill>
                <a:latin typeface="RMJAFQ+MS-UIGothic"/>
                <a:cs typeface="RMJAFQ+MS-UIGothic"/>
              </a:rPr>
              <a:t>体</a:t>
            </a:r>
            <a:r>
              <a:rPr sz="900">
                <a:solidFill>
                  <a:srgbClr val="000000"/>
                </a:solidFill>
                <a:latin typeface="SimSun"/>
                <a:cs typeface="SimSun"/>
              </a:rPr>
              <a:t>锅</a:t>
            </a:r>
            <a:r>
              <a:rPr sz="900">
                <a:solidFill>
                  <a:srgbClr val="000000"/>
                </a:solidFill>
                <a:latin typeface="RMJAFQ+MS-UIGothic"/>
                <a:cs typeface="RMJAFQ+MS-UIGothic"/>
              </a:rPr>
              <a:t>炉。蒸汽</a:t>
            </a:r>
            <a:r>
              <a:rPr sz="900">
                <a:solidFill>
                  <a:srgbClr val="000000"/>
                </a:solidFill>
                <a:latin typeface="SimSun"/>
                <a:cs typeface="SimSun"/>
              </a:rPr>
              <a:t>锅</a:t>
            </a:r>
            <a:r>
              <a:rPr sz="900">
                <a:solidFill>
                  <a:srgbClr val="000000"/>
                </a:solidFill>
                <a:latin typeface="RMJAFQ+MS-UIGothic"/>
                <a:cs typeface="RMJAFQ+MS-UIGothic"/>
              </a:rPr>
              <a:t>炉用于</a:t>
            </a:r>
            <a:r>
              <a:rPr sz="9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900">
                <a:solidFill>
                  <a:srgbClr val="000000"/>
                </a:solidFill>
                <a:latin typeface="RMJAFQ+MS-UIGothic"/>
                <a:cs typeface="RMJAFQ+MS-UIGothic"/>
              </a:rPr>
              <a:t>生蒸汽，</a:t>
            </a:r>
            <a:r>
              <a:rPr sz="900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900">
                <a:solidFill>
                  <a:srgbClr val="000000"/>
                </a:solidFill>
                <a:latin typeface="RMJAFQ+MS-UIGothic"/>
                <a:cs typeface="RMJAFQ+MS-UIGothic"/>
              </a:rPr>
              <a:t>水</a:t>
            </a:r>
            <a:r>
              <a:rPr sz="900">
                <a:solidFill>
                  <a:srgbClr val="000000"/>
                </a:solidFill>
                <a:latin typeface="SimSun"/>
                <a:cs typeface="SimSun"/>
              </a:rPr>
              <a:t>锅</a:t>
            </a:r>
            <a:r>
              <a:rPr sz="900">
                <a:solidFill>
                  <a:srgbClr val="000000"/>
                </a:solidFill>
                <a:latin typeface="RMJAFQ+MS-UIGothic"/>
                <a:cs typeface="RMJAFQ+MS-UIGothic"/>
              </a:rPr>
              <a:t>炉用于</a:t>
            </a:r>
            <a:r>
              <a:rPr sz="9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900">
                <a:solidFill>
                  <a:srgbClr val="000000"/>
                </a:solidFill>
                <a:latin typeface="RMJAFQ+MS-UIGothic"/>
                <a:cs typeface="RMJAFQ+MS-UIGothic"/>
              </a:rPr>
              <a:t>生</a:t>
            </a:r>
            <a:r>
              <a:rPr sz="900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900">
                <a:solidFill>
                  <a:srgbClr val="000000"/>
                </a:solidFill>
                <a:latin typeface="RMJAFQ+MS-UIGothic"/>
                <a:cs typeface="RMJAFQ+MS-UIGothic"/>
              </a:rPr>
              <a:t>水，有机</a:t>
            </a:r>
            <a:r>
              <a:rPr sz="900">
                <a:solidFill>
                  <a:srgbClr val="000000"/>
                </a:solidFill>
                <a:latin typeface="SimSun"/>
                <a:cs typeface="SimSun"/>
              </a:rPr>
              <a:t>热载</a:t>
            </a:r>
            <a:r>
              <a:rPr sz="900">
                <a:solidFill>
                  <a:srgbClr val="000000"/>
                </a:solidFill>
                <a:latin typeface="RMJAFQ+MS-UIGothic"/>
                <a:cs typeface="RMJAFQ+MS-UIGothic"/>
              </a:rPr>
              <a:t>体</a:t>
            </a:r>
            <a:r>
              <a:rPr sz="900">
                <a:solidFill>
                  <a:srgbClr val="000000"/>
                </a:solidFill>
                <a:latin typeface="SimSun"/>
                <a:cs typeface="SimSun"/>
              </a:rPr>
              <a:t>锅</a:t>
            </a:r>
            <a:r>
              <a:rPr sz="900">
                <a:solidFill>
                  <a:srgbClr val="000000"/>
                </a:solidFill>
                <a:latin typeface="RMJAFQ+MS-UIGothic"/>
                <a:cs typeface="RMJAFQ+MS-UIGothic"/>
              </a:rPr>
              <a:t>炉</a:t>
            </a:r>
            <a:r>
              <a:rPr sz="900">
                <a:solidFill>
                  <a:srgbClr val="000000"/>
                </a:solidFill>
                <a:latin typeface="SimSun"/>
                <a:cs typeface="SimSun"/>
              </a:rPr>
              <a:t>则</a:t>
            </a:r>
            <a:r>
              <a:rPr sz="900">
                <a:solidFill>
                  <a:srgbClr val="000000"/>
                </a:solidFill>
                <a:latin typeface="RMJAFQ+MS-UIGothic"/>
                <a:cs typeface="RMJAFQ+MS-UIGothic"/>
              </a:rPr>
              <a:t>利用有机</a:t>
            </a:r>
            <a:r>
              <a:rPr sz="900">
                <a:solidFill>
                  <a:srgbClr val="000000"/>
                </a:solidFill>
                <a:latin typeface="SimSun"/>
                <a:cs typeface="SimSun"/>
              </a:rPr>
              <a:t>热载</a:t>
            </a:r>
            <a:r>
              <a:rPr sz="900">
                <a:solidFill>
                  <a:srgbClr val="000000"/>
                </a:solidFill>
                <a:latin typeface="RMJAFQ+MS-UIGothic"/>
                <a:cs typeface="RMJAFQ+MS-UIGothic"/>
              </a:rPr>
              <a:t>体</a:t>
            </a:r>
            <a:r>
              <a:rPr sz="900">
                <a:solidFill>
                  <a:srgbClr val="000000"/>
                </a:solidFill>
                <a:latin typeface="SimSun"/>
                <a:cs typeface="SimSun"/>
              </a:rPr>
              <a:t>传递热</a:t>
            </a:r>
            <a:r>
              <a:rPr sz="900">
                <a:solidFill>
                  <a:srgbClr val="000000"/>
                </a:solidFill>
                <a:latin typeface="RMJAFQ+MS-UIGothic"/>
                <a:cs typeface="RMJAFQ+MS-UIGothic"/>
              </a:rPr>
              <a:t>量。根据</a:t>
            </a:r>
            <a:r>
              <a:rPr sz="9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900">
                <a:solidFill>
                  <a:srgbClr val="000000"/>
                </a:solidFill>
                <a:latin typeface="RMJAFQ+MS-UIGothic"/>
                <a:cs typeface="RMJAFQ+MS-UIGothic"/>
              </a:rPr>
              <a:t>构形式的不</a:t>
            </a:r>
          </a:p>
          <a:p>
            <a:pPr marL="0" marR="0">
              <a:lnSpc>
                <a:spcPts val="900"/>
              </a:lnSpc>
              <a:spcBef>
                <a:spcPts val="400"/>
              </a:spcBef>
              <a:spcAft>
                <a:spcPct val="0"/>
              </a:spcAft>
            </a:pPr>
            <a:r>
              <a:rPr sz="900">
                <a:solidFill>
                  <a:srgbClr val="000000"/>
                </a:solidFill>
                <a:latin typeface="RMJAFQ+MS-UIGothic"/>
                <a:cs typeface="RMJAFQ+MS-UIGothic"/>
              </a:rPr>
              <a:t>同，</a:t>
            </a:r>
            <a:r>
              <a:rPr sz="900">
                <a:solidFill>
                  <a:srgbClr val="000000"/>
                </a:solidFill>
                <a:latin typeface="SimSun"/>
                <a:cs typeface="SimSun"/>
              </a:rPr>
              <a:t>锅</a:t>
            </a:r>
            <a:r>
              <a:rPr sz="900">
                <a:solidFill>
                  <a:srgbClr val="000000"/>
                </a:solidFill>
                <a:latin typeface="RMJAFQ+MS-UIGothic"/>
                <a:cs typeface="RMJAFQ+MS-UIGothic"/>
              </a:rPr>
              <a:t>炉可分</a:t>
            </a:r>
            <a:r>
              <a:rPr sz="9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900">
                <a:solidFill>
                  <a:srgbClr val="000000"/>
                </a:solidFill>
                <a:latin typeface="RMJAFQ+MS-UIGothic"/>
                <a:cs typeface="RMJAFQ+MS-UIGothic"/>
              </a:rPr>
              <a:t>立式</a:t>
            </a:r>
            <a:r>
              <a:rPr sz="900">
                <a:solidFill>
                  <a:srgbClr val="000000"/>
                </a:solidFill>
                <a:latin typeface="SimSun"/>
                <a:cs typeface="SimSun"/>
              </a:rPr>
              <a:t>锅</a:t>
            </a:r>
            <a:r>
              <a:rPr sz="900">
                <a:solidFill>
                  <a:srgbClr val="000000"/>
                </a:solidFill>
                <a:latin typeface="RMJAFQ+MS-UIGothic"/>
                <a:cs typeface="RMJAFQ+MS-UIGothic"/>
              </a:rPr>
              <a:t>炉、卧式</a:t>
            </a:r>
            <a:r>
              <a:rPr sz="900">
                <a:solidFill>
                  <a:srgbClr val="000000"/>
                </a:solidFill>
                <a:latin typeface="SimSun"/>
                <a:cs typeface="SimSun"/>
              </a:rPr>
              <a:t>锅</a:t>
            </a:r>
            <a:r>
              <a:rPr sz="900">
                <a:solidFill>
                  <a:srgbClr val="000000"/>
                </a:solidFill>
                <a:latin typeface="RMJAFQ+MS-UIGothic"/>
                <a:cs typeface="RMJAFQ+MS-UIGothic"/>
              </a:rPr>
              <a:t>炉等。立式</a:t>
            </a:r>
            <a:r>
              <a:rPr sz="900">
                <a:solidFill>
                  <a:srgbClr val="000000"/>
                </a:solidFill>
                <a:latin typeface="SimSun"/>
                <a:cs typeface="SimSun"/>
              </a:rPr>
              <a:t>锅</a:t>
            </a:r>
            <a:r>
              <a:rPr sz="900">
                <a:solidFill>
                  <a:srgbClr val="000000"/>
                </a:solidFill>
                <a:latin typeface="RMJAFQ+MS-UIGothic"/>
                <a:cs typeface="RMJAFQ+MS-UIGothic"/>
              </a:rPr>
              <a:t>炉的燃</a:t>
            </a:r>
            <a:r>
              <a:rPr sz="900">
                <a:solidFill>
                  <a:srgbClr val="000000"/>
                </a:solidFill>
                <a:latin typeface="SimSun"/>
                <a:cs typeface="SimSun"/>
              </a:rPr>
              <a:t>烧</a:t>
            </a:r>
            <a:r>
              <a:rPr sz="900">
                <a:solidFill>
                  <a:srgbClr val="000000"/>
                </a:solidFill>
                <a:latin typeface="RMJAFQ+MS-UIGothic"/>
                <a:cs typeface="RMJAFQ+MS-UIGothic"/>
              </a:rPr>
              <a:t>器和受</a:t>
            </a:r>
            <a:r>
              <a:rPr sz="900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900">
                <a:solidFill>
                  <a:srgbClr val="000000"/>
                </a:solidFill>
                <a:latin typeface="RMJAFQ+MS-UIGothic"/>
                <a:cs typeface="RMJAFQ+MS-UIGothic"/>
              </a:rPr>
              <a:t>面安装在同一垂直</a:t>
            </a:r>
            <a:r>
              <a:rPr sz="900">
                <a:solidFill>
                  <a:srgbClr val="000000"/>
                </a:solidFill>
                <a:latin typeface="SimSun"/>
                <a:cs typeface="SimSun"/>
              </a:rPr>
              <a:t>轴线</a:t>
            </a:r>
            <a:r>
              <a:rPr sz="900">
                <a:solidFill>
                  <a:srgbClr val="000000"/>
                </a:solidFill>
                <a:latin typeface="RMJAFQ+MS-UIGothic"/>
                <a:cs typeface="RMJAFQ+MS-UIGothic"/>
              </a:rPr>
              <a:t>上，而卧式</a:t>
            </a:r>
            <a:r>
              <a:rPr sz="900">
                <a:solidFill>
                  <a:srgbClr val="000000"/>
                </a:solidFill>
                <a:latin typeface="SimSun"/>
                <a:cs typeface="SimSun"/>
              </a:rPr>
              <a:t>锅</a:t>
            </a:r>
            <a:r>
              <a:rPr sz="900">
                <a:solidFill>
                  <a:srgbClr val="000000"/>
                </a:solidFill>
                <a:latin typeface="RMJAFQ+MS-UIGothic"/>
                <a:cs typeface="RMJAFQ+MS-UIGothic"/>
              </a:rPr>
              <a:t>炉的燃</a:t>
            </a:r>
            <a:r>
              <a:rPr sz="900">
                <a:solidFill>
                  <a:srgbClr val="000000"/>
                </a:solidFill>
                <a:latin typeface="SimSun"/>
                <a:cs typeface="SimSun"/>
              </a:rPr>
              <a:t>烧</a:t>
            </a:r>
            <a:r>
              <a:rPr sz="900">
                <a:solidFill>
                  <a:srgbClr val="000000"/>
                </a:solidFill>
                <a:latin typeface="RMJAFQ+MS-UIGothic"/>
                <a:cs typeface="RMJAFQ+MS-UIGothic"/>
              </a:rPr>
              <a:t>器和受</a:t>
            </a:r>
            <a:r>
              <a:rPr sz="900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900">
                <a:solidFill>
                  <a:srgbClr val="000000"/>
                </a:solidFill>
                <a:latin typeface="RMJAFQ+MS-UIGothic"/>
                <a:cs typeface="RMJAFQ+MS-UIGothic"/>
              </a:rPr>
              <a:t>面</a:t>
            </a:r>
            <a:r>
              <a:rPr sz="900">
                <a:solidFill>
                  <a:srgbClr val="000000"/>
                </a:solidFill>
                <a:latin typeface="SimSun"/>
                <a:cs typeface="SimSun"/>
              </a:rPr>
              <a:t>则</a:t>
            </a:r>
            <a:r>
              <a:rPr sz="900">
                <a:solidFill>
                  <a:srgbClr val="000000"/>
                </a:solidFill>
                <a:latin typeface="RMJAFQ+MS-UIGothic"/>
                <a:cs typeface="RMJAFQ+MS-UIGothic"/>
              </a:rPr>
              <a:t>水平放置。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锅</a:t>
            </a:r>
            <a:r>
              <a:rPr sz="3000">
                <a:solidFill>
                  <a:srgbClr val="3045FD"/>
                </a:solidFill>
                <a:latin typeface="RMJAFQ+MS-UIGothic"/>
                <a:cs typeface="RMJAFQ+MS-UIGothic"/>
              </a:rPr>
              <a:t>炉的主要参数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86205" y="199342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795769" y="1993423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FFFFFF"/>
                </a:solidFill>
                <a:latin typeface="RMJAFQ+MS-UIGothic"/>
                <a:cs typeface="RMJAFQ+MS-UIGothic"/>
              </a:rPr>
              <a:t>描述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386205" y="3091033"/>
            <a:ext cx="4402380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锅</a:t>
            </a:r>
            <a:r>
              <a:rPr sz="1350">
                <a:solidFill>
                  <a:srgbClr val="FFFFFF"/>
                </a:solidFill>
                <a:latin typeface="RMJAFQ+MS-UIGothic"/>
                <a:cs typeface="RMJAFQ+MS-UIGothic"/>
              </a:rPr>
              <a:t>炉的主要参数包括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额</a:t>
            </a:r>
            <a:r>
              <a:rPr sz="1350">
                <a:solidFill>
                  <a:srgbClr val="FFFFFF"/>
                </a:solidFill>
                <a:latin typeface="RMJAFQ+MS-UIGothic"/>
                <a:cs typeface="RMJAFQ+MS-UIGothic"/>
              </a:rPr>
              <a:t>定蒸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RMJAFQ+MS-UIGothic"/>
                <a:cs typeface="RMJAFQ+MS-UIGothic"/>
              </a:rPr>
              <a:t>量、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额</a:t>
            </a:r>
            <a:r>
              <a:rPr sz="1350">
                <a:solidFill>
                  <a:srgbClr val="FFFFFF"/>
                </a:solidFill>
                <a:latin typeface="RMJAFQ+MS-UIGothic"/>
                <a:cs typeface="RMJAFQ+MS-UIGothic"/>
              </a:rPr>
              <a:t>定蒸汽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FFFFFF"/>
                </a:solidFill>
                <a:latin typeface="RMJAFQ+MS-UIGothic"/>
                <a:cs typeface="RMJAFQ+MS-UIGothic"/>
              </a:rPr>
              <a:t>力、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额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RMJAFQ+MS-UIGothic"/>
                <a:cs typeface="RMJAFQ+MS-UIGothic"/>
              </a:rPr>
              <a:t>定蒸汽温度、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给</a:t>
            </a:r>
            <a:r>
              <a:rPr sz="1350">
                <a:solidFill>
                  <a:srgbClr val="FFFFFF"/>
                </a:solidFill>
                <a:latin typeface="RMJAFQ+MS-UIGothic"/>
                <a:cs typeface="RMJAFQ+MS-UIGothic"/>
              </a:rPr>
              <a:t>水温度等，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FFFFFF"/>
                </a:solidFill>
                <a:latin typeface="RMJAFQ+MS-UIGothic"/>
                <a:cs typeface="RMJAFQ+MS-UIGothic"/>
              </a:rPr>
              <a:t>些参数反映了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锅</a:t>
            </a:r>
            <a:r>
              <a:rPr sz="1350">
                <a:solidFill>
                  <a:srgbClr val="FFFFFF"/>
                </a:solidFill>
                <a:latin typeface="RMJAFQ+MS-UIGothic"/>
                <a:cs typeface="RMJAFQ+MS-UIGothic"/>
              </a:rPr>
              <a:t>炉的基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RMJAFQ+MS-UIGothic"/>
                <a:cs typeface="RMJAFQ+MS-UIGothic"/>
              </a:rPr>
              <a:t>本性能和使用要求。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832600" y="3091033"/>
            <a:ext cx="4534852" cy="25888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额</a:t>
            </a:r>
            <a:r>
              <a:rPr sz="1350">
                <a:solidFill>
                  <a:srgbClr val="FFFFFF"/>
                </a:solidFill>
                <a:latin typeface="RMJAFQ+MS-UIGothic"/>
                <a:cs typeface="RMJAFQ+MS-UIGothic"/>
              </a:rPr>
              <a:t>定蒸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RMJAFQ+MS-UIGothic"/>
                <a:cs typeface="RMJAFQ+MS-UIGothic"/>
              </a:rPr>
              <a:t>量是指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锅</a:t>
            </a:r>
            <a:r>
              <a:rPr sz="1350">
                <a:solidFill>
                  <a:srgbClr val="FFFFFF"/>
                </a:solidFill>
                <a:latin typeface="RMJAFQ+MS-UIGothic"/>
                <a:cs typeface="RMJAFQ+MS-UIGothic"/>
              </a:rPr>
              <a:t>炉在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额</a:t>
            </a:r>
            <a:r>
              <a:rPr sz="1350">
                <a:solidFill>
                  <a:srgbClr val="FFFFFF"/>
                </a:solidFill>
                <a:latin typeface="RMJAFQ+MS-UIGothic"/>
                <a:cs typeface="RMJAFQ+MS-UIGothic"/>
              </a:rPr>
              <a:t>定工况下每小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时产</a:t>
            </a:r>
            <a:r>
              <a:rPr sz="1350">
                <a:solidFill>
                  <a:srgbClr val="FFFFFF"/>
                </a:solidFill>
                <a:latin typeface="RMJAFQ+MS-UIGothic"/>
                <a:cs typeface="RMJAFQ+MS-UIGothic"/>
              </a:rPr>
              <a:t>生的蒸汽</a:t>
            </a:r>
          </a:p>
          <a:p>
            <a:pPr marL="0" marR="0">
              <a:lnSpc>
                <a:spcPts val="1406"/>
              </a:lnSpc>
              <a:spcBef>
                <a:spcPts val="1073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RMJAFQ+MS-UIGothic"/>
                <a:cs typeface="RMJAFQ+MS-UIGothic"/>
              </a:rPr>
              <a:t>量，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单</a:t>
            </a:r>
            <a:r>
              <a:rPr sz="1350">
                <a:solidFill>
                  <a:srgbClr val="FFFFFF"/>
                </a:solidFill>
                <a:latin typeface="RMJAFQ+MS-UIGothic"/>
                <a:cs typeface="RMJAFQ+MS-UIGothic"/>
              </a:rPr>
              <a:t>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RMJAFQ+MS-UIGothic"/>
                <a:cs typeface="RMJAFQ+MS-UIGothic"/>
              </a:rPr>
              <a:t>吨</a:t>
            </a:r>
            <a:r>
              <a:rPr sz="1350">
                <a:solidFill>
                  <a:srgbClr val="FFFFFF"/>
                </a:solidFill>
                <a:latin typeface="KIPFAF+QLETDH+MicrosoftYaHei"/>
                <a:cs typeface="KIPFAF+QLETDH+MicrosoftYaHei"/>
              </a:rPr>
              <a:t>/</a:t>
            </a:r>
            <a:r>
              <a:rPr sz="1350">
                <a:solidFill>
                  <a:srgbClr val="FFFFFF"/>
                </a:solidFill>
                <a:latin typeface="RMJAFQ+MS-UIGothic"/>
                <a:cs typeface="RMJAFQ+MS-UIGothic"/>
              </a:rPr>
              <a:t>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RMJAFQ+MS-UIGothic"/>
                <a:cs typeface="RMJAFQ+MS-UIGothic"/>
              </a:rPr>
              <a:t>或兆瓦。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额</a:t>
            </a:r>
            <a:r>
              <a:rPr sz="1350">
                <a:solidFill>
                  <a:srgbClr val="FFFFFF"/>
                </a:solidFill>
                <a:latin typeface="RMJAFQ+MS-UIGothic"/>
                <a:cs typeface="RMJAFQ+MS-UIGothic"/>
              </a:rPr>
              <a:t>定蒸汽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FFFFFF"/>
                </a:solidFill>
                <a:latin typeface="RMJAFQ+MS-UIGothic"/>
                <a:cs typeface="RMJAFQ+MS-UIGothic"/>
              </a:rPr>
              <a:t>力是指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锅</a:t>
            </a:r>
            <a:r>
              <a:rPr sz="1350">
                <a:solidFill>
                  <a:srgbClr val="FFFFFF"/>
                </a:solidFill>
                <a:latin typeface="RMJAFQ+MS-UIGothic"/>
                <a:cs typeface="RMJAFQ+MS-UIGothic"/>
              </a:rPr>
              <a:t>炉在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额</a:t>
            </a:r>
            <a:r>
              <a:rPr sz="1350">
                <a:solidFill>
                  <a:srgbClr val="FFFFFF"/>
                </a:solidFill>
                <a:latin typeface="RMJAFQ+MS-UIGothic"/>
                <a:cs typeface="RMJAFQ+MS-UIGothic"/>
              </a:rPr>
              <a:t>定工况下的蒸汽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FFFFFF"/>
                </a:solidFill>
                <a:latin typeface="RMJAFQ+MS-UIGothic"/>
                <a:cs typeface="RMJAFQ+MS-UIGothic"/>
              </a:rPr>
              <a:t>力，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单</a:t>
            </a:r>
            <a:r>
              <a:rPr sz="1350">
                <a:solidFill>
                  <a:srgbClr val="FFFFFF"/>
                </a:solidFill>
                <a:latin typeface="RMJAFQ+MS-UIGothic"/>
                <a:cs typeface="RMJAFQ+MS-UIGothic"/>
              </a:rPr>
              <a:t>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RMJAFQ+MS-UIGothic"/>
                <a:cs typeface="RMJAFQ+MS-UIGothic"/>
              </a:rPr>
              <a:t>兆帕。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额</a:t>
            </a:r>
            <a:r>
              <a:rPr sz="1350">
                <a:solidFill>
                  <a:srgbClr val="FFFFFF"/>
                </a:solidFill>
                <a:latin typeface="RMJAFQ+MS-UIGothic"/>
                <a:cs typeface="RMJAFQ+MS-UIGothic"/>
              </a:rPr>
              <a:t>定蒸汽温度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RMJAFQ+MS-UIGothic"/>
                <a:cs typeface="RMJAFQ+MS-UIGothic"/>
              </a:rPr>
              <a:t>是指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锅</a:t>
            </a:r>
            <a:r>
              <a:rPr sz="1350">
                <a:solidFill>
                  <a:srgbClr val="FFFFFF"/>
                </a:solidFill>
                <a:latin typeface="RMJAFQ+MS-UIGothic"/>
                <a:cs typeface="RMJAFQ+MS-UIGothic"/>
              </a:rPr>
              <a:t>炉在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额</a:t>
            </a:r>
            <a:r>
              <a:rPr sz="1350">
                <a:solidFill>
                  <a:srgbClr val="FFFFFF"/>
                </a:solidFill>
                <a:latin typeface="RMJAFQ+MS-UIGothic"/>
                <a:cs typeface="RMJAFQ+MS-UIGothic"/>
              </a:rPr>
              <a:t>定工况下的蒸汽温度，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单</a:t>
            </a:r>
            <a:r>
              <a:rPr sz="1350">
                <a:solidFill>
                  <a:srgbClr val="FFFFFF"/>
                </a:solidFill>
                <a:latin typeface="RMJAFQ+MS-UIGothic"/>
                <a:cs typeface="RMJAFQ+MS-UIGothic"/>
              </a:rPr>
              <a:t>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为摄</a:t>
            </a:r>
            <a:r>
              <a:rPr sz="1350">
                <a:solidFill>
                  <a:srgbClr val="FFFFFF"/>
                </a:solidFill>
                <a:latin typeface="RMJAFQ+MS-UIGothic"/>
                <a:cs typeface="RMJAFQ+MS-UIGothic"/>
              </a:rPr>
              <a:t>氏度。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给</a:t>
            </a:r>
            <a:r>
              <a:rPr sz="1350">
                <a:solidFill>
                  <a:srgbClr val="FFFFFF"/>
                </a:solidFill>
                <a:latin typeface="RMJAFQ+MS-UIGothic"/>
                <a:cs typeface="RMJAFQ+MS-UIGothic"/>
              </a:rPr>
              <a:t>水温度是指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RMJAFQ+MS-UIGothic"/>
                <a:cs typeface="RMJAFQ+MS-UIGothic"/>
              </a:rPr>
              <a:t>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锅</a:t>
            </a:r>
            <a:r>
              <a:rPr sz="1350">
                <a:solidFill>
                  <a:srgbClr val="FFFFFF"/>
                </a:solidFill>
                <a:latin typeface="RMJAFQ+MS-UIGothic"/>
                <a:cs typeface="RMJAFQ+MS-UIGothic"/>
              </a:rPr>
              <a:t>炉的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给</a:t>
            </a:r>
            <a:r>
              <a:rPr sz="1350">
                <a:solidFill>
                  <a:srgbClr val="FFFFFF"/>
                </a:solidFill>
                <a:latin typeface="RMJAFQ+MS-UIGothic"/>
                <a:cs typeface="RMJAFQ+MS-UIGothic"/>
              </a:rPr>
              <a:t>水温度，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对热</a:t>
            </a:r>
            <a:r>
              <a:rPr sz="1350">
                <a:solidFill>
                  <a:srgbClr val="FFFFFF"/>
                </a:solidFill>
                <a:latin typeface="RMJAFQ+MS-UIGothic"/>
                <a:cs typeface="RMJAFQ+MS-UIGothic"/>
              </a:rPr>
              <a:t>水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锅</a:t>
            </a:r>
            <a:r>
              <a:rPr sz="1350">
                <a:solidFill>
                  <a:srgbClr val="FFFFFF"/>
                </a:solidFill>
                <a:latin typeface="RMJAFQ+MS-UIGothic"/>
                <a:cs typeface="RMJAFQ+MS-UIGothic"/>
              </a:rPr>
              <a:t>炉而言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FFFFFF"/>
                </a:solidFill>
                <a:latin typeface="RMJAFQ+MS-UIGothic"/>
                <a:cs typeface="RMJAFQ+MS-UIGothic"/>
              </a:rPr>
              <a:t>是出水温度，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单</a:t>
            </a:r>
            <a:r>
              <a:rPr sz="1350">
                <a:solidFill>
                  <a:srgbClr val="FFFFFF"/>
                </a:solidFill>
                <a:latin typeface="RMJAFQ+MS-UIGothic"/>
                <a:cs typeface="RMJAFQ+MS-UIGothic"/>
              </a:rPr>
              <a:t>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为摄</a:t>
            </a:r>
            <a:r>
              <a:rPr sz="1350">
                <a:solidFill>
                  <a:srgbClr val="FFFFFF"/>
                </a:solidFill>
                <a:latin typeface="RMJAFQ+MS-UIGothic"/>
                <a:cs typeface="RMJAFQ+MS-UIGothic"/>
              </a:rPr>
              <a:t>氏度。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FFFFFF"/>
                </a:solidFill>
                <a:latin typeface="RMJAFQ+MS-UIGothic"/>
                <a:cs typeface="RMJAFQ+MS-UIGothic"/>
              </a:rPr>
              <a:t>些参数是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FFFFFF"/>
                </a:solidFill>
                <a:latin typeface="RMJAFQ+MS-UIGothic"/>
                <a:cs typeface="RMJAFQ+MS-UIGothic"/>
              </a:rPr>
              <a:t>和使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RMJAFQ+MS-UIGothic"/>
                <a:cs typeface="RMJAFQ+MS-UIGothic"/>
              </a:rPr>
              <a:t>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锅</a:t>
            </a:r>
            <a:r>
              <a:rPr sz="1350">
                <a:solidFill>
                  <a:srgbClr val="FFFFFF"/>
                </a:solidFill>
                <a:latin typeface="RMJAFQ+MS-UIGothic"/>
                <a:cs typeface="RMJAFQ+MS-UIGothic"/>
              </a:rPr>
              <a:t>炉的重要依据，反映了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锅</a:t>
            </a:r>
            <a:r>
              <a:rPr sz="1350">
                <a:solidFill>
                  <a:srgbClr val="FFFFFF"/>
                </a:solidFill>
                <a:latin typeface="RMJAFQ+MS-UIGothic"/>
                <a:cs typeface="RMJAFQ+MS-UIGothic"/>
              </a:rPr>
              <a:t>炉的基本性能和使用要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RMJAFQ+MS-UIGothic"/>
                <a:cs typeface="RMJAFQ+MS-UIGothic"/>
              </a:rPr>
              <a:t>求。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73785" y="3325796"/>
            <a:ext cx="4120921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3045FD"/>
                </a:solidFill>
                <a:latin typeface="SimSun"/>
                <a:cs typeface="SimSun"/>
              </a:rPr>
              <a:t>锅</a:t>
            </a:r>
            <a:r>
              <a:rPr sz="3800" spc="23">
                <a:solidFill>
                  <a:srgbClr val="3045FD"/>
                </a:solidFill>
                <a:latin typeface="RMJAFQ+MS-UIGothic"/>
                <a:cs typeface="RMJAFQ+MS-UIGothic"/>
              </a:rPr>
              <a:t>炉的安全管理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https://d.book118.com/387152004155006053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UDDBVE+GWMVGT+ArialMT</vt:lpstr>
      <vt:lpstr>Times New Roman</vt:lpstr>
      <vt:lpstr>RMJAFQ+MS-UIGothic</vt:lpstr>
      <vt:lpstr>SimSun</vt:lpstr>
      <vt:lpstr>RIEHVE+LNDSAW+MicrosoftYaHei-Bold</vt:lpstr>
      <vt:lpstr>KIPFAF+QLETDH+MicrosoftYaHei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2024-09-27T21:32:02.380</cp:lastPrinted>
  <dcterms:created xsi:type="dcterms:W3CDTF">2024-09-27T13:32:02Z</dcterms:created>
  <dcterms:modified xsi:type="dcterms:W3CDTF">2024-09-27T13:32:03Z</dcterms:modified>
</cp:coreProperties>
</file>