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2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3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635DB-1DB0-44D3-823D-7EE473D8B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9C0F7-AD6B-4438-BD0C-44725DBD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A7DA-F5D3-4DD8-A4CE-74241221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103D0-620D-4A6A-BAF6-EB504A7F2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1B1E86-1F92-4985-B5BD-F8FEA53F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BB9F11-AB03-42E0-AB5F-BB72A260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F38A5-26E2-488A-9EC1-7A26C9883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41F2B-BC48-47DA-965F-2CDD7110B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45C14-EAA8-4FC2-98B4-235654D6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58981-E67F-45B7-BEBA-8762400A7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053D1-5CBD-4EC9-B41B-CB3DD8AC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0266" r:id="rId2"/>
    <p:sldLayoutId id="2147520267" r:id="rId3"/>
    <p:sldLayoutId id="2147520268" r:id="rId4"/>
    <p:sldLayoutId id="2147520269" r:id="rId5"/>
    <p:sldLayoutId id="2147520270" r:id="rId6"/>
    <p:sldLayoutId id="2147520271" r:id="rId7"/>
    <p:sldLayoutId id="2147520272" r:id="rId8"/>
    <p:sldLayoutId id="2147520273" r:id="rId9"/>
    <p:sldLayoutId id="2147520274" r:id="rId10"/>
    <p:sldLayoutId id="21475202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22" Type="http://schemas.openxmlformats.org/officeDocument/2006/relationships/tags" Target="../tags/tag164.xml" /><Relationship Id="rId23" Type="http://schemas.openxmlformats.org/officeDocument/2006/relationships/tags" Target="../tags/tag165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18" Type="http://schemas.openxmlformats.org/officeDocument/2006/relationships/tags" Target="../tags/tag288.xml" /><Relationship Id="rId19" Type="http://schemas.openxmlformats.org/officeDocument/2006/relationships/tags" Target="../tags/tag289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15" Type="http://schemas.openxmlformats.org/officeDocument/2006/relationships/tags" Target="../tags/tag303.xml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18" Type="http://schemas.openxmlformats.org/officeDocument/2006/relationships/tags" Target="../tags/tag306.xml" /><Relationship Id="rId19" Type="http://schemas.openxmlformats.org/officeDocument/2006/relationships/tags" Target="../tags/tag307.xml" /><Relationship Id="rId2" Type="http://schemas.openxmlformats.org/officeDocument/2006/relationships/tags" Target="../tags/tag290.xml" /><Relationship Id="rId20" Type="http://schemas.openxmlformats.org/officeDocument/2006/relationships/tags" Target="../tags/tag308.xml" /><Relationship Id="rId21" Type="http://schemas.openxmlformats.org/officeDocument/2006/relationships/tags" Target="../tags/tag309.xml" /><Relationship Id="rId22" Type="http://schemas.openxmlformats.org/officeDocument/2006/relationships/tags" Target="../tags/tag310.xml" /><Relationship Id="rId23" Type="http://schemas.openxmlformats.org/officeDocument/2006/relationships/tags" Target="../tags/tag311.xml" /><Relationship Id="rId24" Type="http://schemas.openxmlformats.org/officeDocument/2006/relationships/tags" Target="../tags/tag312.xml" /><Relationship Id="rId25" Type="http://schemas.openxmlformats.org/officeDocument/2006/relationships/tags" Target="../tags/tag313.xml" /><Relationship Id="rId26" Type="http://schemas.openxmlformats.org/officeDocument/2006/relationships/tags" Target="../tags/tag314.xml" /><Relationship Id="rId27" Type="http://schemas.openxmlformats.org/officeDocument/2006/relationships/tags" Target="../tags/tag315.xml" /><Relationship Id="rId28" Type="http://schemas.openxmlformats.org/officeDocument/2006/relationships/tags" Target="../tags/tag316.xml" /><Relationship Id="rId29" Type="http://schemas.openxmlformats.org/officeDocument/2006/relationships/tags" Target="../tags/tag317.xml" /><Relationship Id="rId3" Type="http://schemas.openxmlformats.org/officeDocument/2006/relationships/tags" Target="../tags/tag291.xml" /><Relationship Id="rId30" Type="http://schemas.openxmlformats.org/officeDocument/2006/relationships/tags" Target="../tags/tag318.xml" /><Relationship Id="rId31" Type="http://schemas.openxmlformats.org/officeDocument/2006/relationships/tags" Target="../tags/tag319.xml" /><Relationship Id="rId32" Type="http://schemas.openxmlformats.org/officeDocument/2006/relationships/tags" Target="../tags/tag320.xml" /><Relationship Id="rId33" Type="http://schemas.openxmlformats.org/officeDocument/2006/relationships/tags" Target="../tags/tag321.xml" /><Relationship Id="rId34" Type="http://schemas.openxmlformats.org/officeDocument/2006/relationships/tags" Target="../tags/tag322.xml" /><Relationship Id="rId35" Type="http://schemas.openxmlformats.org/officeDocument/2006/relationships/tags" Target="../tags/tag323.xml" /><Relationship Id="rId36" Type="http://schemas.openxmlformats.org/officeDocument/2006/relationships/tags" Target="../tags/tag324.xml" /><Relationship Id="rId37" Type="http://schemas.openxmlformats.org/officeDocument/2006/relationships/tags" Target="../tags/tag325.xml" /><Relationship Id="rId38" Type="http://schemas.openxmlformats.org/officeDocument/2006/relationships/tags" Target="../tags/tag326.xml" /><Relationship Id="rId39" Type="http://schemas.openxmlformats.org/officeDocument/2006/relationships/tags" Target="../tags/tag327.xml" /><Relationship Id="rId4" Type="http://schemas.openxmlformats.org/officeDocument/2006/relationships/tags" Target="../tags/tag292.xml" /><Relationship Id="rId40" Type="http://schemas.openxmlformats.org/officeDocument/2006/relationships/tags" Target="../tags/tag328.xml" /><Relationship Id="rId41" Type="http://schemas.openxmlformats.org/officeDocument/2006/relationships/tags" Target="../tags/tag329.xml" /><Relationship Id="rId42" Type="http://schemas.openxmlformats.org/officeDocument/2006/relationships/tags" Target="../tags/tag330.xml" /><Relationship Id="rId43" Type="http://schemas.openxmlformats.org/officeDocument/2006/relationships/tags" Target="../tags/tag331.xml" /><Relationship Id="rId44" Type="http://schemas.openxmlformats.org/officeDocument/2006/relationships/tags" Target="../tags/tag332.xml" /><Relationship Id="rId45" Type="http://schemas.openxmlformats.org/officeDocument/2006/relationships/tags" Target="../tags/tag333.xml" /><Relationship Id="rId46" Type="http://schemas.openxmlformats.org/officeDocument/2006/relationships/tags" Target="../tags/tag334.xml" /><Relationship Id="rId47" Type="http://schemas.openxmlformats.org/officeDocument/2006/relationships/tags" Target="../tags/tag335.xml" /><Relationship Id="rId48" Type="http://schemas.openxmlformats.org/officeDocument/2006/relationships/tags" Target="../tags/tag336.xml" /><Relationship Id="rId49" Type="http://schemas.openxmlformats.org/officeDocument/2006/relationships/tags" Target="../tags/tag337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66133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患者信息完整填写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患者基本信息</a:t>
            </a:r>
            <a:endParaRPr lang="en-US" altLang="zh-CN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患者病情信息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患者用药信息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患者健康管理建议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患者诊疗信息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8" name="@mix!m0_序号_03-2050-12356"/>
          <p:cNvSpPr/>
          <p:nvPr>
            <p:custDataLst>
              <p:tags r:id="rId18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Ellipse 70_#color-2050&amp;12709"/>
          <p:cNvSpPr/>
          <p:nvPr>
            <p:custDataLst>
              <p:tags r:id="rId19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项标题"/>
          <p:cNvSpPr txBox="1"/>
          <p:nvPr>
            <p:custDataLst>
              <p:tags r:id="rId20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患者复查信息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0489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姓名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1562839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3"/>
          <p:cNvSpPr/>
          <p:nvPr>
            <p:custDataLst>
              <p:tags r:id="rId3"/>
            </p:custDataLst>
          </p:nvPr>
        </p:nvSpPr>
        <p:spPr>
          <a:xfrm>
            <a:off x="1028610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"/>
          <p:cNvSpPr txBox="1"/>
          <p:nvPr>
            <p:custDataLst>
              <p:tags r:id="rId4"/>
            </p:custDataLst>
          </p:nvPr>
        </p:nvSpPr>
        <p:spPr>
          <a:xfrm>
            <a:off x="1837659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姓名的重要性：是患者身份的唯一标识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39"/>
          <p:cNvSpPr/>
          <p:nvPr>
            <p:custDataLst>
              <p:tags r:id="rId5"/>
            </p:custDataLst>
          </p:nvPr>
        </p:nvSpPr>
        <p:spPr>
          <a:xfrm>
            <a:off x="1562839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6"/>
            </p:custDataLst>
          </p:nvPr>
        </p:nvSpPr>
        <p:spPr>
          <a:xfrm>
            <a:off x="1028610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1"/>
          <p:cNvSpPr txBox="1"/>
          <p:nvPr>
            <p:custDataLst>
              <p:tags r:id="rId7"/>
            </p:custDataLst>
          </p:nvPr>
        </p:nvSpPr>
        <p:spPr>
          <a:xfrm>
            <a:off x="1837659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姓名的填写要求：准确、完整、清晰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12"/>
          <p:cNvSpPr/>
          <p:nvPr>
            <p:custDataLst>
              <p:tags r:id="rId8"/>
            </p:custDataLst>
          </p:nvPr>
        </p:nvSpPr>
        <p:spPr>
          <a:xfrm>
            <a:off x="1562839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7"/>
          <p:cNvSpPr/>
          <p:nvPr>
            <p:custDataLst>
              <p:tags r:id="rId9"/>
            </p:custDataLst>
          </p:nvPr>
        </p:nvSpPr>
        <p:spPr>
          <a:xfrm>
            <a:off x="1028610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19"/>
          <p:cNvSpPr txBox="1"/>
          <p:nvPr>
            <p:custDataLst>
              <p:tags r:id="rId10"/>
            </p:custDataLst>
          </p:nvPr>
        </p:nvSpPr>
        <p:spPr>
          <a:xfrm>
            <a:off x="1837659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姓名的填写方法：按照身份证上的姓名填写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9"/>
          <p:cNvSpPr/>
          <p:nvPr>
            <p:custDataLst>
              <p:tags r:id="rId11"/>
            </p:custDataLst>
          </p:nvPr>
        </p:nvSpPr>
        <p:spPr>
          <a:xfrm>
            <a:off x="1562839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6"/>
          <p:cNvSpPr/>
          <p:nvPr>
            <p:custDataLst>
              <p:tags r:id="rId12"/>
            </p:custDataLst>
          </p:nvPr>
        </p:nvSpPr>
        <p:spPr>
          <a:xfrm>
            <a:off x="1028610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7"/>
          <p:cNvSpPr txBox="1"/>
          <p:nvPr>
            <p:custDataLst>
              <p:tags r:id="rId13"/>
            </p:custDataLst>
          </p:nvPr>
        </p:nvSpPr>
        <p:spPr>
          <a:xfrm>
            <a:off x="1837659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姓名的核对方法：与身份证进行核对，确保准确性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年龄</a:t>
            </a:r>
            <a:endParaRPr lang="zh-CN" altLang="en-US"/>
          </a:p>
        </p:txBody>
      </p:sp>
      <p:sp>
        <p:nvSpPr>
          <p:cNvPr id="10490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38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矩形 65"/>
          <p:cNvSpPr/>
          <p:nvPr>
            <p:custDataLst>
              <p:tags r:id="rId3"/>
            </p:custDataLst>
          </p:nvPr>
        </p:nvSpPr>
        <p:spPr>
          <a:xfrm>
            <a:off x="1190729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66"/>
          <p:cNvSpPr txBox="1"/>
          <p:nvPr>
            <p:custDataLst>
              <p:tags r:id="rId4"/>
            </p:custDataLst>
          </p:nvPr>
        </p:nvSpPr>
        <p:spPr>
          <a:xfrm>
            <a:off x="1572831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重要性：年龄是评估患者健康状况的重要因素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69"/>
          <p:cNvSpPr/>
          <p:nvPr>
            <p:custDataLst>
              <p:tags r:id="rId6"/>
            </p:custDataLst>
          </p:nvPr>
        </p:nvSpPr>
        <p:spPr>
          <a:xfrm>
            <a:off x="6396948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70"/>
          <p:cNvSpPr txBox="1"/>
          <p:nvPr>
            <p:custDataLst>
              <p:tags r:id="rId7"/>
            </p:custDataLst>
          </p:nvPr>
        </p:nvSpPr>
        <p:spPr>
          <a:xfrm>
            <a:off x="677969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填写要求：准确、真实、完整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38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文本框 74"/>
          <p:cNvSpPr txBox="1"/>
          <p:nvPr>
            <p:custDataLst>
              <p:tags r:id="rId9"/>
            </p:custDataLst>
          </p:nvPr>
        </p:nvSpPr>
        <p:spPr>
          <a:xfrm>
            <a:off x="1572831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影响因素：年龄会影响患者的疾病风险、治疗方案和预后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0" name="矩形 73"/>
          <p:cNvSpPr/>
          <p:nvPr>
            <p:custDataLst>
              <p:tags r:id="rId10"/>
            </p:custDataLst>
          </p:nvPr>
        </p:nvSpPr>
        <p:spPr>
          <a:xfrm>
            <a:off x="1190729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39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84"/>
          <p:cNvSpPr/>
          <p:nvPr>
            <p:custDataLst>
              <p:tags r:id="rId12"/>
            </p:custDataLst>
          </p:nvPr>
        </p:nvSpPr>
        <p:spPr>
          <a:xfrm>
            <a:off x="6456029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85"/>
          <p:cNvSpPr txBox="1"/>
          <p:nvPr>
            <p:custDataLst>
              <p:tags r:id="rId13"/>
            </p:custDataLst>
          </p:nvPr>
        </p:nvSpPr>
        <p:spPr>
          <a:xfrm>
            <a:off x="6838131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提示：请根据患者的实际年龄进行填写，避免误差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性别</a:t>
            </a:r>
            <a:endParaRPr lang="zh-CN" altLang="en-US"/>
          </a:p>
        </p:txBody>
      </p:sp>
      <p:sp>
        <p:nvSpPr>
          <p:cNvPr id="10491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38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矩形 65"/>
          <p:cNvSpPr/>
          <p:nvPr>
            <p:custDataLst>
              <p:tags r:id="rId3"/>
            </p:custDataLst>
          </p:nvPr>
        </p:nvSpPr>
        <p:spPr>
          <a:xfrm>
            <a:off x="1190729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66"/>
          <p:cNvSpPr txBox="1"/>
          <p:nvPr>
            <p:custDataLst>
              <p:tags r:id="rId4"/>
            </p:custDataLst>
          </p:nvPr>
        </p:nvSpPr>
        <p:spPr>
          <a:xfrm>
            <a:off x="1572831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性别分类：男性、女性、其他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69"/>
          <p:cNvSpPr/>
          <p:nvPr>
            <p:custDataLst>
              <p:tags r:id="rId6"/>
            </p:custDataLst>
          </p:nvPr>
        </p:nvSpPr>
        <p:spPr>
          <a:xfrm>
            <a:off x="6396948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70"/>
          <p:cNvSpPr txBox="1"/>
          <p:nvPr>
            <p:custDataLst>
              <p:tags r:id="rId7"/>
            </p:custDataLst>
          </p:nvPr>
        </p:nvSpPr>
        <p:spPr>
          <a:xfrm>
            <a:off x="677969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性别填写的重要性：确保医疗信息的准确性和完整性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38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文本框 74"/>
          <p:cNvSpPr txBox="1"/>
          <p:nvPr>
            <p:custDataLst>
              <p:tags r:id="rId9"/>
            </p:custDataLst>
          </p:nvPr>
        </p:nvSpPr>
        <p:spPr>
          <a:xfrm>
            <a:off x="1572831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性别与疾病的关系：某些疾病与性别有关，如乳腺癌、前列腺癌等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矩形 73"/>
          <p:cNvSpPr/>
          <p:nvPr>
            <p:custDataLst>
              <p:tags r:id="rId10"/>
            </p:custDataLst>
          </p:nvPr>
        </p:nvSpPr>
        <p:spPr>
          <a:xfrm>
            <a:off x="1190729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39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84"/>
          <p:cNvSpPr/>
          <p:nvPr>
            <p:custDataLst>
              <p:tags r:id="rId12"/>
            </p:custDataLst>
          </p:nvPr>
        </p:nvSpPr>
        <p:spPr>
          <a:xfrm>
            <a:off x="6456029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85"/>
          <p:cNvSpPr txBox="1"/>
          <p:nvPr>
            <p:custDataLst>
              <p:tags r:id="rId13"/>
            </p:custDataLst>
          </p:nvPr>
        </p:nvSpPr>
        <p:spPr>
          <a:xfrm>
            <a:off x="6838131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性别与治疗方案的关系：不同性别可能需要不同的治疗方案和药物剂量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联系方式</a:t>
            </a:r>
            <a:endParaRPr lang="zh-CN" altLang="en-US"/>
          </a:p>
        </p:txBody>
      </p:sp>
      <p:cxnSp>
        <p:nvCxnSpPr>
          <p:cNvPr id="3145729" name="直接箭头连接符 183"/>
          <p:cNvCxnSpPr/>
          <p:nvPr>
            <p:custDataLst>
              <p:tags r:id="rId2"/>
            </p:custDataLst>
          </p:nvPr>
        </p:nvCxnSpPr>
        <p:spPr>
          <a:xfrm>
            <a:off x="770855" y="3814487"/>
            <a:ext cx="1064850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43375" y="3809552"/>
            <a:ext cx="3701" cy="10881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2" name="正文"/>
          <p:cNvSpPr txBox="1"/>
          <p:nvPr>
            <p:custDataLst>
              <p:tags r:id="rId4"/>
            </p:custDataLst>
          </p:nvPr>
        </p:nvSpPr>
        <p:spPr>
          <a:xfrm>
            <a:off x="3745873" y="5120954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出生日期：患者的出生日期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25867" y="3855815"/>
            <a:ext cx="0" cy="54405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4" name="正文"/>
          <p:cNvSpPr txBox="1"/>
          <p:nvPr>
            <p:custDataLst>
              <p:tags r:id="rId6"/>
            </p:custDataLst>
          </p:nvPr>
        </p:nvSpPr>
        <p:spPr>
          <a:xfrm>
            <a:off x="6626514" y="4625014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联系电话：患者的联系电话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406508" y="3809552"/>
            <a:ext cx="617" cy="130893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6" name="正文"/>
          <p:cNvSpPr txBox="1"/>
          <p:nvPr>
            <p:custDataLst>
              <p:tags r:id="rId8"/>
            </p:custDataLst>
          </p:nvPr>
        </p:nvSpPr>
        <p:spPr>
          <a:xfrm>
            <a:off x="9507156" y="5355970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紧急联系人：患者的紧急联系人及其联系方式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9"/>
            </p:custDataLst>
          </p:nvPr>
        </p:nvSpPr>
        <p:spPr>
          <a:xfrm>
            <a:off x="865232" y="4220368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姓名：患者的姓名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05521" y="2847899"/>
            <a:ext cx="0" cy="907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0" name="正文"/>
          <p:cNvSpPr txBox="1"/>
          <p:nvPr>
            <p:custDataLst>
              <p:tags r:id="rId11"/>
            </p:custDataLst>
          </p:nvPr>
        </p:nvSpPr>
        <p:spPr>
          <a:xfrm>
            <a:off x="2179717" y="1746841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性别：患者的性别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64337" y="2456206"/>
            <a:ext cx="3701" cy="129413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2" name="正文"/>
          <p:cNvSpPr txBox="1"/>
          <p:nvPr>
            <p:custDataLst>
              <p:tags r:id="rId13"/>
            </p:custDataLst>
          </p:nvPr>
        </p:nvSpPr>
        <p:spPr>
          <a:xfrm>
            <a:off x="7941000" y="1364400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家庭住址：患者的家庭住址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3695" y="3494347"/>
            <a:ext cx="3701" cy="25969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4" name="正文"/>
          <p:cNvSpPr txBox="1"/>
          <p:nvPr>
            <p:custDataLst>
              <p:tags r:id="rId15"/>
            </p:custDataLst>
          </p:nvPr>
        </p:nvSpPr>
        <p:spPr>
          <a:xfrm>
            <a:off x="5060358" y="2396990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身份证号：患者的身份证号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椭圆 17"/>
          <p:cNvSpPr/>
          <p:nvPr>
            <p:custDataLst>
              <p:tags r:id="rId16"/>
            </p:custDataLst>
          </p:nvPr>
        </p:nvSpPr>
        <p:spPr>
          <a:xfrm>
            <a:off x="4580457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8" name="椭圆 14"/>
          <p:cNvSpPr/>
          <p:nvPr>
            <p:custDataLst>
              <p:tags r:id="rId17"/>
            </p:custDataLst>
          </p:nvPr>
        </p:nvSpPr>
        <p:spPr>
          <a:xfrm>
            <a:off x="7461098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0" name="椭圆 21"/>
          <p:cNvSpPr/>
          <p:nvPr>
            <p:custDataLst>
              <p:tags r:id="rId18"/>
            </p:custDataLst>
          </p:nvPr>
        </p:nvSpPr>
        <p:spPr>
          <a:xfrm>
            <a:off x="10341740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2" name="椭圆 19"/>
          <p:cNvSpPr/>
          <p:nvPr>
            <p:custDataLst>
              <p:tags r:id="rId19"/>
            </p:custDataLst>
          </p:nvPr>
        </p:nvSpPr>
        <p:spPr>
          <a:xfrm>
            <a:off x="1699816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3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764584" y="3829908"/>
            <a:ext cx="617" cy="17888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4" name="椭圆 18"/>
          <p:cNvSpPr/>
          <p:nvPr>
            <p:custDataLst>
              <p:tags r:id="rId21"/>
            </p:custDataLst>
          </p:nvPr>
        </p:nvSpPr>
        <p:spPr>
          <a:xfrm>
            <a:off x="3140753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6" name="椭圆 13"/>
          <p:cNvSpPr/>
          <p:nvPr>
            <p:custDataLst>
              <p:tags r:id="rId22"/>
            </p:custDataLst>
          </p:nvPr>
        </p:nvSpPr>
        <p:spPr>
          <a:xfrm>
            <a:off x="8901419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8" name="椭圆 15"/>
          <p:cNvSpPr/>
          <p:nvPr>
            <p:custDataLst>
              <p:tags r:id="rId23"/>
            </p:custDataLst>
          </p:nvPr>
        </p:nvSpPr>
        <p:spPr>
          <a:xfrm>
            <a:off x="6020778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患者病情信息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症状描述</a:t>
            </a:r>
            <a:endParaRPr lang="zh-CN" altLang="en-US"/>
          </a:p>
        </p:txBody>
      </p:sp>
      <p:sp>
        <p:nvSpPr>
          <p:cNvPr id="10492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主诉：患者自述的主要症状和感受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既往史：患者过去的疾病和治疗情况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家族史：患者家族中存在的遗传病或相关疾病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现病史：患者近期出现的症状和持续时间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患病时长</a:t>
            </a:r>
            <a:endParaRPr lang="zh-CN" altLang="en-US"/>
          </a:p>
        </p:txBody>
      </p:sp>
      <p:sp>
        <p:nvSpPr>
          <p:cNvPr id="1049378" name="任意多边形 12"/>
          <p:cNvSpPr/>
          <p:nvPr>
            <p:custDataLst>
              <p:tags r:id="rId2"/>
            </p:custDataLst>
          </p:nvPr>
        </p:nvSpPr>
        <p:spPr>
          <a:xfrm rot="2700000">
            <a:off x="4105982" y="1474645"/>
            <a:ext cx="177426" cy="16290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标题"/>
          <p:cNvSpPr txBox="1"/>
          <p:nvPr>
            <p:custDataLst>
              <p:tags r:id="rId3"/>
            </p:custDataLst>
          </p:nvPr>
        </p:nvSpPr>
        <p:spPr>
          <a:xfrm>
            <a:off x="4559405" y="1646157"/>
            <a:ext cx="1564636" cy="7865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9382" name="文本框 25"/>
          <p:cNvSpPr txBox="1"/>
          <p:nvPr>
            <p:custDataLst>
              <p:tags r:id="rId4"/>
            </p:custDataLst>
          </p:nvPr>
        </p:nvSpPr>
        <p:spPr>
          <a:xfrm>
            <a:off x="4559405" y="2448518"/>
            <a:ext cx="1564636" cy="12327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症状持续的时间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84" name="任意多边形 22"/>
          <p:cNvSpPr/>
          <p:nvPr>
            <p:custDataLst>
              <p:tags r:id="rId5"/>
            </p:custDataLst>
          </p:nvPr>
        </p:nvSpPr>
        <p:spPr>
          <a:xfrm rot="2700000">
            <a:off x="1420275" y="1474645"/>
            <a:ext cx="177426" cy="16290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标题"/>
          <p:cNvSpPr txBox="1"/>
          <p:nvPr>
            <p:custDataLst>
              <p:tags r:id="rId6"/>
            </p:custDataLst>
          </p:nvPr>
        </p:nvSpPr>
        <p:spPr>
          <a:xfrm>
            <a:off x="1873698" y="1646157"/>
            <a:ext cx="1564636" cy="7865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9388" name="文本框 25"/>
          <p:cNvSpPr txBox="1"/>
          <p:nvPr>
            <p:custDataLst>
              <p:tags r:id="rId7"/>
            </p:custDataLst>
          </p:nvPr>
        </p:nvSpPr>
        <p:spPr>
          <a:xfrm>
            <a:off x="1873698" y="2448518"/>
            <a:ext cx="1564636" cy="12327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患者首次出现症状的时间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90" name="任意多边形 27"/>
          <p:cNvSpPr/>
          <p:nvPr>
            <p:custDataLst>
              <p:tags r:id="rId8"/>
            </p:custDataLst>
          </p:nvPr>
        </p:nvSpPr>
        <p:spPr>
          <a:xfrm rot="2700000">
            <a:off x="9477396" y="1474645"/>
            <a:ext cx="177426" cy="16290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标题"/>
          <p:cNvSpPr txBox="1"/>
          <p:nvPr>
            <p:custDataLst>
              <p:tags r:id="rId9"/>
            </p:custDataLst>
          </p:nvPr>
        </p:nvSpPr>
        <p:spPr>
          <a:xfrm>
            <a:off x="9930819" y="1646157"/>
            <a:ext cx="1564636" cy="7865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9394" name="文本框 25"/>
          <p:cNvSpPr txBox="1"/>
          <p:nvPr>
            <p:custDataLst>
              <p:tags r:id="rId10"/>
            </p:custDataLst>
          </p:nvPr>
        </p:nvSpPr>
        <p:spPr>
          <a:xfrm>
            <a:off x="9930819" y="2448518"/>
            <a:ext cx="1564636" cy="12327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患者就医的时间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96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91689" y="1474645"/>
            <a:ext cx="177426" cy="16290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标题"/>
          <p:cNvSpPr txBox="1"/>
          <p:nvPr>
            <p:custDataLst>
              <p:tags r:id="rId12"/>
            </p:custDataLst>
          </p:nvPr>
        </p:nvSpPr>
        <p:spPr>
          <a:xfrm>
            <a:off x="7245112" y="1646157"/>
            <a:ext cx="1564636" cy="7865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9400" name="文本框 36"/>
          <p:cNvSpPr txBox="1"/>
          <p:nvPr>
            <p:custDataLst>
              <p:tags r:id="rId13"/>
            </p:custDataLst>
          </p:nvPr>
        </p:nvSpPr>
        <p:spPr>
          <a:xfrm>
            <a:off x="7245112" y="2448518"/>
            <a:ext cx="1564636" cy="12327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症状加重或缓解的时间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02" name="标题"/>
          <p:cNvSpPr txBox="1"/>
          <p:nvPr>
            <p:custDataLst>
              <p:tags r:id="rId14"/>
            </p:custDataLst>
          </p:nvPr>
        </p:nvSpPr>
        <p:spPr>
          <a:xfrm>
            <a:off x="3680816" y="1449674"/>
            <a:ext cx="849674" cy="15922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0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9404" name="标题"/>
          <p:cNvSpPr txBox="1"/>
          <p:nvPr>
            <p:custDataLst>
              <p:tags r:id="rId15"/>
            </p:custDataLst>
          </p:nvPr>
        </p:nvSpPr>
        <p:spPr>
          <a:xfrm>
            <a:off x="995109" y="1449674"/>
            <a:ext cx="849674" cy="15922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0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9406" name="标题"/>
          <p:cNvSpPr txBox="1"/>
          <p:nvPr>
            <p:custDataLst>
              <p:tags r:id="rId16"/>
            </p:custDataLst>
          </p:nvPr>
        </p:nvSpPr>
        <p:spPr>
          <a:xfrm>
            <a:off x="9052230" y="1449674"/>
            <a:ext cx="849674" cy="15922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0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9408" name="标题"/>
          <p:cNvSpPr txBox="1"/>
          <p:nvPr>
            <p:custDataLst>
              <p:tags r:id="rId17"/>
            </p:custDataLst>
          </p:nvPr>
        </p:nvSpPr>
        <p:spPr>
          <a:xfrm>
            <a:off x="6366523" y="1449674"/>
            <a:ext cx="849674" cy="15922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0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9410" name="任意多边形 4"/>
          <p:cNvSpPr/>
          <p:nvPr>
            <p:custDataLst>
              <p:tags r:id="rId18"/>
            </p:custDataLst>
          </p:nvPr>
        </p:nvSpPr>
        <p:spPr>
          <a:xfrm rot="2700000">
            <a:off x="5447850" y="3885670"/>
            <a:ext cx="177426" cy="16290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标题"/>
          <p:cNvSpPr txBox="1"/>
          <p:nvPr>
            <p:custDataLst>
              <p:tags r:id="rId19"/>
            </p:custDataLst>
          </p:nvPr>
        </p:nvSpPr>
        <p:spPr>
          <a:xfrm>
            <a:off x="5901272" y="4057182"/>
            <a:ext cx="1564636" cy="7865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9414" name="文本框 25"/>
          <p:cNvSpPr txBox="1"/>
          <p:nvPr>
            <p:custDataLst>
              <p:tags r:id="rId20"/>
            </p:custDataLst>
          </p:nvPr>
        </p:nvSpPr>
        <p:spPr>
          <a:xfrm>
            <a:off x="5901272" y="4859543"/>
            <a:ext cx="1564636" cy="12327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治疗开始的时间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16" name="任意多边形 7"/>
          <p:cNvSpPr/>
          <p:nvPr>
            <p:custDataLst>
              <p:tags r:id="rId21"/>
            </p:custDataLst>
          </p:nvPr>
        </p:nvSpPr>
        <p:spPr>
          <a:xfrm rot="2700000">
            <a:off x="2762143" y="3885670"/>
            <a:ext cx="177426" cy="16290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标题"/>
          <p:cNvSpPr txBox="1"/>
          <p:nvPr>
            <p:custDataLst>
              <p:tags r:id="rId22"/>
            </p:custDataLst>
          </p:nvPr>
        </p:nvSpPr>
        <p:spPr>
          <a:xfrm>
            <a:off x="3215565" y="4057182"/>
            <a:ext cx="1564636" cy="7865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9420" name="文本框 10"/>
          <p:cNvSpPr txBox="1"/>
          <p:nvPr>
            <p:custDataLst>
              <p:tags r:id="rId23"/>
            </p:custDataLst>
          </p:nvPr>
        </p:nvSpPr>
        <p:spPr>
          <a:xfrm>
            <a:off x="3215565" y="4859543"/>
            <a:ext cx="1564636" cy="12327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医生诊断的时间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2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33557" y="3885670"/>
            <a:ext cx="177426" cy="16290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标题"/>
          <p:cNvSpPr txBox="1"/>
          <p:nvPr>
            <p:custDataLst>
              <p:tags r:id="rId25"/>
            </p:custDataLst>
          </p:nvPr>
        </p:nvSpPr>
        <p:spPr>
          <a:xfrm>
            <a:off x="8586980" y="4057182"/>
            <a:ext cx="1564636" cy="7865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9426" name="文本框 15"/>
          <p:cNvSpPr txBox="1"/>
          <p:nvPr>
            <p:custDataLst>
              <p:tags r:id="rId26"/>
            </p:custDataLst>
          </p:nvPr>
        </p:nvSpPr>
        <p:spPr>
          <a:xfrm>
            <a:off x="8586980" y="4859543"/>
            <a:ext cx="1564636" cy="12327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治疗效果的评估时间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28" name="标题"/>
          <p:cNvSpPr txBox="1"/>
          <p:nvPr>
            <p:custDataLst>
              <p:tags r:id="rId27"/>
            </p:custDataLst>
          </p:nvPr>
        </p:nvSpPr>
        <p:spPr>
          <a:xfrm>
            <a:off x="5022684" y="3860699"/>
            <a:ext cx="849674" cy="15922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0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9430" name="标题"/>
          <p:cNvSpPr txBox="1"/>
          <p:nvPr>
            <p:custDataLst>
              <p:tags r:id="rId28"/>
            </p:custDataLst>
          </p:nvPr>
        </p:nvSpPr>
        <p:spPr>
          <a:xfrm>
            <a:off x="2336977" y="3860699"/>
            <a:ext cx="849674" cy="15922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0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9432" name="标题"/>
          <p:cNvSpPr txBox="1"/>
          <p:nvPr>
            <p:custDataLst>
              <p:tags r:id="rId29"/>
            </p:custDataLst>
          </p:nvPr>
        </p:nvSpPr>
        <p:spPr>
          <a:xfrm>
            <a:off x="7708391" y="3860699"/>
            <a:ext cx="849674" cy="15922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0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既往病史</a:t>
            </a:r>
            <a:endParaRPr lang="zh-CN" altLang="en-US"/>
          </a:p>
        </p:txBody>
      </p:sp>
      <p:sp>
        <p:nvSpPr>
          <p:cNvPr id="10494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患者过去曾患过的疾病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疾病的影响和后果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患者对疾病的认知和态度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疾病的名称、发病时间、治疗情况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家族病史</a:t>
            </a:r>
            <a:endParaRPr lang="zh-CN" altLang="en-US"/>
          </a:p>
        </p:txBody>
      </p:sp>
      <p:sp>
        <p:nvSpPr>
          <p:cNvPr id="10495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家族病史的重要性：了解患者家族病史有助于医生更准确地诊断和治疗疾病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家族病史的影响：家族病史可能影响患者的疾病风险和治疗方案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家族病史的保密：保护患者隐私，避免信息泄露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家族病史的收集：通过询问患者及其家属，了解家族中有无类似疾病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患者诊疗信息</a:t>
            </a:r>
            <a:endParaRPr lang="zh-CN" altLang="en-US"/>
          </a:p>
        </p:txBody>
      </p:sp>
      <p:sp>
        <p:nvSpPr>
          <p:cNvPr id="10496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就诊时间</a:t>
            </a:r>
            <a:endParaRPr lang="zh-CN" altLang="en-US"/>
          </a:p>
        </p:txBody>
      </p:sp>
      <p:sp>
        <p:nvSpPr>
          <p:cNvPr id="10496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0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患者就诊时间：记录患者就诊的具体时间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矩形 42"/>
          <p:cNvSpPr/>
          <p:nvPr>
            <p:custDataLst>
              <p:tags r:id="rId4"/>
            </p:custDataLst>
          </p:nvPr>
        </p:nvSpPr>
        <p:spPr>
          <a:xfrm>
            <a:off x="1449356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7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医生接诊时间：记录医生接诊患者的具体时间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43"/>
          <p:cNvSpPr/>
          <p:nvPr>
            <p:custDataLst>
              <p:tags r:id="rId7"/>
            </p:custDataLst>
          </p:nvPr>
        </p:nvSpPr>
        <p:spPr>
          <a:xfrm>
            <a:off x="3965719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诊疗时长：记录医生为患者提供诊疗服务的时长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44"/>
          <p:cNvSpPr/>
          <p:nvPr>
            <p:custDataLst>
              <p:tags r:id="rId10"/>
            </p:custDataLst>
          </p:nvPr>
        </p:nvSpPr>
        <p:spPr>
          <a:xfrm>
            <a:off x="6480772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59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0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复诊时间：记录患者复诊的具体时间，以便于医生了解患者的病情变化和治疗效果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矩形 45"/>
          <p:cNvSpPr/>
          <p:nvPr>
            <p:custDataLst>
              <p:tags r:id="rId13"/>
            </p:custDataLst>
          </p:nvPr>
        </p:nvSpPr>
        <p:spPr>
          <a:xfrm>
            <a:off x="8997135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就诊科室</a:t>
            </a:r>
            <a:endParaRPr lang="zh-CN" altLang="en-US"/>
          </a:p>
        </p:txBody>
      </p:sp>
      <p:sp>
        <p:nvSpPr>
          <p:cNvPr id="1049756" name="矩形 38"/>
          <p:cNvSpPr/>
          <p:nvPr>
            <p:custDataLst>
              <p:tags r:id="rId2"/>
            </p:custDataLst>
          </p:nvPr>
        </p:nvSpPr>
        <p:spPr>
          <a:xfrm rot="204112">
            <a:off x="694799" y="1831510"/>
            <a:ext cx="3206758" cy="167451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39"/>
          <p:cNvSpPr/>
          <p:nvPr>
            <p:custDataLst>
              <p:tags r:id="rId3"/>
            </p:custDataLst>
          </p:nvPr>
        </p:nvSpPr>
        <p:spPr>
          <a:xfrm>
            <a:off x="698589" y="1832142"/>
            <a:ext cx="3206758" cy="1674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TextBox 2"/>
          <p:cNvSpPr txBox="1"/>
          <p:nvPr>
            <p:custDataLst>
              <p:tags r:id="rId4"/>
            </p:custDataLst>
          </p:nvPr>
        </p:nvSpPr>
        <p:spPr>
          <a:xfrm>
            <a:off x="884295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内科：呼吸内科、消化内科、心血管内科等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762" name="矩形 100"/>
          <p:cNvSpPr/>
          <p:nvPr>
            <p:custDataLst>
              <p:tags r:id="rId5"/>
            </p:custDataLst>
          </p:nvPr>
        </p:nvSpPr>
        <p:spPr>
          <a:xfrm rot="204112">
            <a:off x="4489769" y="1831510"/>
            <a:ext cx="3206758" cy="167451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101"/>
          <p:cNvSpPr/>
          <p:nvPr>
            <p:custDataLst>
              <p:tags r:id="rId6"/>
            </p:custDataLst>
          </p:nvPr>
        </p:nvSpPr>
        <p:spPr>
          <a:xfrm>
            <a:off x="4493559" y="1832142"/>
            <a:ext cx="3206758" cy="167451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TextBox 2"/>
          <p:cNvSpPr txBox="1"/>
          <p:nvPr>
            <p:custDataLst>
              <p:tags r:id="rId7"/>
            </p:custDataLst>
          </p:nvPr>
        </p:nvSpPr>
        <p:spPr>
          <a:xfrm>
            <a:off x="4679896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外科：普外科、骨科、泌尿外科等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768" name="矩形 122"/>
          <p:cNvSpPr/>
          <p:nvPr>
            <p:custDataLst>
              <p:tags r:id="rId8"/>
            </p:custDataLst>
          </p:nvPr>
        </p:nvSpPr>
        <p:spPr>
          <a:xfrm rot="204112">
            <a:off x="8284739" y="1831510"/>
            <a:ext cx="3206758" cy="167451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矩形 123"/>
          <p:cNvSpPr/>
          <p:nvPr>
            <p:custDataLst>
              <p:tags r:id="rId9"/>
            </p:custDataLst>
          </p:nvPr>
        </p:nvSpPr>
        <p:spPr>
          <a:xfrm>
            <a:off x="8288529" y="1832142"/>
            <a:ext cx="3206758" cy="167451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TextBox 2"/>
          <p:cNvSpPr txBox="1"/>
          <p:nvPr>
            <p:custDataLst>
              <p:tags r:id="rId10"/>
            </p:custDataLst>
          </p:nvPr>
        </p:nvSpPr>
        <p:spPr>
          <a:xfrm>
            <a:off x="8473603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妇科：妇科、产科、生殖医学科等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774" name="矩形 89"/>
          <p:cNvSpPr/>
          <p:nvPr>
            <p:custDataLst>
              <p:tags r:id="rId11"/>
            </p:custDataLst>
          </p:nvPr>
        </p:nvSpPr>
        <p:spPr>
          <a:xfrm rot="204112">
            <a:off x="694799" y="4035978"/>
            <a:ext cx="3206758" cy="167451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矩形 90"/>
          <p:cNvSpPr/>
          <p:nvPr>
            <p:custDataLst>
              <p:tags r:id="rId12"/>
            </p:custDataLst>
          </p:nvPr>
        </p:nvSpPr>
        <p:spPr>
          <a:xfrm>
            <a:off x="698589" y="4036610"/>
            <a:ext cx="3206758" cy="167451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TextBox 2"/>
          <p:cNvSpPr txBox="1"/>
          <p:nvPr>
            <p:custDataLst>
              <p:tags r:id="rId13"/>
            </p:custDataLst>
          </p:nvPr>
        </p:nvSpPr>
        <p:spPr>
          <a:xfrm>
            <a:off x="884295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儿科：儿科、新生儿科、儿童保健科等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780" name="矩形 111"/>
          <p:cNvSpPr/>
          <p:nvPr>
            <p:custDataLst>
              <p:tags r:id="rId14"/>
            </p:custDataLst>
          </p:nvPr>
        </p:nvSpPr>
        <p:spPr>
          <a:xfrm rot="204112">
            <a:off x="4489769" y="4035978"/>
            <a:ext cx="3206758" cy="1674511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矩形 112"/>
          <p:cNvSpPr/>
          <p:nvPr>
            <p:custDataLst>
              <p:tags r:id="rId15"/>
            </p:custDataLst>
          </p:nvPr>
        </p:nvSpPr>
        <p:spPr>
          <a:xfrm>
            <a:off x="4493559" y="4036610"/>
            <a:ext cx="3206758" cy="167451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784" name="TextBox 2"/>
          <p:cNvSpPr txBox="1"/>
          <p:nvPr>
            <p:custDataLst>
              <p:tags r:id="rId16"/>
            </p:custDataLst>
          </p:nvPr>
        </p:nvSpPr>
        <p:spPr>
          <a:xfrm>
            <a:off x="4679896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眼科：眼科、耳鼻喉科、口腔科等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786" name="矩形 8"/>
          <p:cNvSpPr/>
          <p:nvPr>
            <p:custDataLst>
              <p:tags r:id="rId17"/>
            </p:custDataLst>
          </p:nvPr>
        </p:nvSpPr>
        <p:spPr>
          <a:xfrm rot="204112">
            <a:off x="8284739" y="4035978"/>
            <a:ext cx="3206758" cy="1674511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矩形 9"/>
          <p:cNvSpPr/>
          <p:nvPr>
            <p:custDataLst>
              <p:tags r:id="rId18"/>
            </p:custDataLst>
          </p:nvPr>
        </p:nvSpPr>
        <p:spPr>
          <a:xfrm>
            <a:off x="8288529" y="4036610"/>
            <a:ext cx="3206758" cy="167451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790" name="TextBox 2"/>
          <p:cNvSpPr txBox="1"/>
          <p:nvPr>
            <p:custDataLst>
              <p:tags r:id="rId19"/>
            </p:custDataLst>
          </p:nvPr>
        </p:nvSpPr>
        <p:spPr>
          <a:xfrm>
            <a:off x="8474866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精神科：精神科、心理科、睡眠医学科等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医生信息</a:t>
            </a:r>
            <a:endParaRPr lang="zh-CN" altLang="en-US"/>
          </a:p>
        </p:txBody>
      </p:sp>
      <p:sp>
        <p:nvSpPr>
          <p:cNvPr id="1049832" name="Freeform 488"/>
          <p:cNvSpPr/>
          <p:nvPr>
            <p:custDataLst>
              <p:tags r:id="rId2"/>
            </p:custDataLst>
          </p:nvPr>
        </p:nvSpPr>
        <p:spPr>
          <a:xfrm>
            <a:off x="3132876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4" name="序号"/>
          <p:cNvSpPr txBox="1"/>
          <p:nvPr>
            <p:custDataLst>
              <p:tags r:id="rId3"/>
            </p:custDataLst>
          </p:nvPr>
        </p:nvSpPr>
        <p:spPr>
          <a:xfrm>
            <a:off x="3242962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836" name="椭圆 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447844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5" name="直接连接符 11"/>
          <p:cNvCxnSpPr/>
          <p:nvPr>
            <p:custDataLst>
              <p:tags r:id="rId5"/>
            </p:custDataLst>
          </p:nvPr>
        </p:nvCxnSpPr>
        <p:spPr>
          <a:xfrm flipH="1">
            <a:off x="3491267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38" name="标题"/>
          <p:cNvSpPr txBox="1"/>
          <p:nvPr>
            <p:custDataLst>
              <p:tags r:id="rId6"/>
            </p:custDataLst>
          </p:nvPr>
        </p:nvSpPr>
        <p:spPr>
          <a:xfrm>
            <a:off x="2780601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840" name="正文"/>
          <p:cNvSpPr txBox="1"/>
          <p:nvPr>
            <p:custDataLst>
              <p:tags r:id="rId7"/>
            </p:custDataLst>
          </p:nvPr>
        </p:nvSpPr>
        <p:spPr>
          <a:xfrm>
            <a:off x="2780601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医生姓名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42" name="Freeform 488"/>
          <p:cNvSpPr/>
          <p:nvPr>
            <p:custDataLst>
              <p:tags r:id="rId8"/>
            </p:custDataLst>
          </p:nvPr>
        </p:nvSpPr>
        <p:spPr>
          <a:xfrm>
            <a:off x="3833145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4" name="序号"/>
          <p:cNvSpPr txBox="1"/>
          <p:nvPr>
            <p:custDataLst>
              <p:tags r:id="rId9"/>
            </p:custDataLst>
          </p:nvPr>
        </p:nvSpPr>
        <p:spPr>
          <a:xfrm>
            <a:off x="3943231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cxnSp>
        <p:nvCxnSpPr>
          <p:cNvPr id="3145747" name="直接连接符 17"/>
          <p:cNvCxnSpPr/>
          <p:nvPr>
            <p:custDataLst>
              <p:tags r:id="rId10"/>
            </p:custDataLst>
          </p:nvPr>
        </p:nvCxnSpPr>
        <p:spPr>
          <a:xfrm flipH="1">
            <a:off x="4191536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46" name="椭圆 1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4148724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848" name="标题"/>
          <p:cNvSpPr txBox="1"/>
          <p:nvPr>
            <p:custDataLst>
              <p:tags r:id="rId12"/>
            </p:custDataLst>
          </p:nvPr>
        </p:nvSpPr>
        <p:spPr>
          <a:xfrm>
            <a:off x="3524293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850" name="正文"/>
          <p:cNvSpPr txBox="1"/>
          <p:nvPr>
            <p:custDataLst>
              <p:tags r:id="rId13"/>
            </p:custDataLst>
          </p:nvPr>
        </p:nvSpPr>
        <p:spPr>
          <a:xfrm>
            <a:off x="3524293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医生职称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52" name="Freeform 488"/>
          <p:cNvSpPr/>
          <p:nvPr>
            <p:custDataLst>
              <p:tags r:id="rId14"/>
            </p:custDataLst>
          </p:nvPr>
        </p:nvSpPr>
        <p:spPr>
          <a:xfrm>
            <a:off x="4620259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4" name="序号"/>
          <p:cNvSpPr txBox="1"/>
          <p:nvPr>
            <p:custDataLst>
              <p:tags r:id="rId15"/>
            </p:custDataLst>
          </p:nvPr>
        </p:nvSpPr>
        <p:spPr>
          <a:xfrm>
            <a:off x="4730345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856" name="椭圆 27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4935839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9" name="直接连接符 28"/>
          <p:cNvCxnSpPr/>
          <p:nvPr>
            <p:custDataLst>
              <p:tags r:id="rId17"/>
            </p:custDataLst>
          </p:nvPr>
        </p:nvCxnSpPr>
        <p:spPr>
          <a:xfrm flipH="1">
            <a:off x="4979261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58" name="标题"/>
          <p:cNvSpPr txBox="1"/>
          <p:nvPr>
            <p:custDataLst>
              <p:tags r:id="rId18"/>
            </p:custDataLst>
          </p:nvPr>
        </p:nvSpPr>
        <p:spPr>
          <a:xfrm>
            <a:off x="4267984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860" name="正文"/>
          <p:cNvSpPr txBox="1"/>
          <p:nvPr>
            <p:custDataLst>
              <p:tags r:id="rId19"/>
            </p:custDataLst>
          </p:nvPr>
        </p:nvSpPr>
        <p:spPr>
          <a:xfrm>
            <a:off x="4267984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医生擅长领域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62" name="Freeform 488"/>
          <p:cNvSpPr/>
          <p:nvPr>
            <p:custDataLst>
              <p:tags r:id="rId20"/>
            </p:custDataLst>
          </p:nvPr>
        </p:nvSpPr>
        <p:spPr>
          <a:xfrm>
            <a:off x="5321139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64" name="序号"/>
          <p:cNvSpPr txBox="1"/>
          <p:nvPr>
            <p:custDataLst>
              <p:tags r:id="rId21"/>
            </p:custDataLst>
          </p:nvPr>
        </p:nvSpPr>
        <p:spPr>
          <a:xfrm>
            <a:off x="5431225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cxnSp>
        <p:nvCxnSpPr>
          <p:cNvPr id="3145751" name="直接连接符 34"/>
          <p:cNvCxnSpPr/>
          <p:nvPr>
            <p:custDataLst>
              <p:tags r:id="rId22"/>
            </p:custDataLst>
          </p:nvPr>
        </p:nvCxnSpPr>
        <p:spPr>
          <a:xfrm flipH="1">
            <a:off x="5679530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66" name="椭圆 35"/>
          <p:cNvSpPr>
            <a:spLocks noChangeAspect="1"/>
          </p:cNvSpPr>
          <p:nvPr>
            <p:custDataLst>
              <p:tags r:id="rId23"/>
            </p:custDataLst>
          </p:nvPr>
        </p:nvSpPr>
        <p:spPr>
          <a:xfrm>
            <a:off x="5636107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868" name="标题"/>
          <p:cNvSpPr txBox="1"/>
          <p:nvPr>
            <p:custDataLst>
              <p:tags r:id="rId24"/>
            </p:custDataLst>
          </p:nvPr>
        </p:nvSpPr>
        <p:spPr>
          <a:xfrm>
            <a:off x="5012287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870" name="正文"/>
          <p:cNvSpPr txBox="1"/>
          <p:nvPr>
            <p:custDataLst>
              <p:tags r:id="rId25"/>
            </p:custDataLst>
          </p:nvPr>
        </p:nvSpPr>
        <p:spPr>
          <a:xfrm>
            <a:off x="5012287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医生门诊时间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72" name="Freeform 488"/>
          <p:cNvSpPr/>
          <p:nvPr>
            <p:custDataLst>
              <p:tags r:id="rId26"/>
            </p:custDataLst>
          </p:nvPr>
        </p:nvSpPr>
        <p:spPr>
          <a:xfrm>
            <a:off x="6108253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4" name="序号"/>
          <p:cNvSpPr txBox="1"/>
          <p:nvPr>
            <p:custDataLst>
              <p:tags r:id="rId27"/>
            </p:custDataLst>
          </p:nvPr>
        </p:nvSpPr>
        <p:spPr>
          <a:xfrm>
            <a:off x="6218339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876" name="椭圆 43"/>
          <p:cNvSpPr>
            <a:spLocks noChangeAspect="1"/>
          </p:cNvSpPr>
          <p:nvPr>
            <p:custDataLst>
              <p:tags r:id="rId28"/>
            </p:custDataLst>
          </p:nvPr>
        </p:nvSpPr>
        <p:spPr>
          <a:xfrm>
            <a:off x="6423221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53" name="直接连接符 44"/>
          <p:cNvCxnSpPr/>
          <p:nvPr>
            <p:custDataLst>
              <p:tags r:id="rId29"/>
            </p:custDataLst>
          </p:nvPr>
        </p:nvCxnSpPr>
        <p:spPr>
          <a:xfrm flipH="1">
            <a:off x="6466644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78" name="标题"/>
          <p:cNvSpPr txBox="1"/>
          <p:nvPr>
            <p:custDataLst>
              <p:tags r:id="rId30"/>
            </p:custDataLst>
          </p:nvPr>
        </p:nvSpPr>
        <p:spPr>
          <a:xfrm>
            <a:off x="5755979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880" name="正文"/>
          <p:cNvSpPr txBox="1"/>
          <p:nvPr>
            <p:custDataLst>
              <p:tags r:id="rId31"/>
            </p:custDataLst>
          </p:nvPr>
        </p:nvSpPr>
        <p:spPr>
          <a:xfrm>
            <a:off x="5755979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医生联系方式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82" name="Freeform 488"/>
          <p:cNvSpPr/>
          <p:nvPr>
            <p:custDataLst>
              <p:tags r:id="rId32"/>
            </p:custDataLst>
          </p:nvPr>
        </p:nvSpPr>
        <p:spPr>
          <a:xfrm>
            <a:off x="6808522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84" name="序号"/>
          <p:cNvSpPr txBox="1"/>
          <p:nvPr>
            <p:custDataLst>
              <p:tags r:id="rId33"/>
            </p:custDataLst>
          </p:nvPr>
        </p:nvSpPr>
        <p:spPr>
          <a:xfrm>
            <a:off x="6918608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  <p:cxnSp>
        <p:nvCxnSpPr>
          <p:cNvPr id="3145755" name="直接连接符 52"/>
          <p:cNvCxnSpPr/>
          <p:nvPr>
            <p:custDataLst>
              <p:tags r:id="rId34"/>
            </p:custDataLst>
          </p:nvPr>
        </p:nvCxnSpPr>
        <p:spPr>
          <a:xfrm flipH="1">
            <a:off x="7167524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86" name="椭圆 53"/>
          <p:cNvSpPr>
            <a:spLocks noChangeAspect="1"/>
          </p:cNvSpPr>
          <p:nvPr>
            <p:custDataLst>
              <p:tags r:id="rId35"/>
            </p:custDataLst>
          </p:nvPr>
        </p:nvSpPr>
        <p:spPr>
          <a:xfrm>
            <a:off x="7124102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888" name="标题"/>
          <p:cNvSpPr txBox="1"/>
          <p:nvPr>
            <p:custDataLst>
              <p:tags r:id="rId36"/>
            </p:custDataLst>
          </p:nvPr>
        </p:nvSpPr>
        <p:spPr>
          <a:xfrm>
            <a:off x="6499670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890" name="正文"/>
          <p:cNvSpPr txBox="1"/>
          <p:nvPr>
            <p:custDataLst>
              <p:tags r:id="rId37"/>
            </p:custDataLst>
          </p:nvPr>
        </p:nvSpPr>
        <p:spPr>
          <a:xfrm>
            <a:off x="6499670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医生所在医院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92" name="Freeform 488"/>
          <p:cNvSpPr/>
          <p:nvPr>
            <p:custDataLst>
              <p:tags r:id="rId38"/>
            </p:custDataLst>
          </p:nvPr>
        </p:nvSpPr>
        <p:spPr>
          <a:xfrm>
            <a:off x="7595636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94" name="序号"/>
          <p:cNvSpPr txBox="1"/>
          <p:nvPr>
            <p:custDataLst>
              <p:tags r:id="rId39"/>
            </p:custDataLst>
          </p:nvPr>
        </p:nvSpPr>
        <p:spPr>
          <a:xfrm>
            <a:off x="7706334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07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896" name="椭圆 61"/>
          <p:cNvSpPr>
            <a:spLocks noChangeAspect="1"/>
          </p:cNvSpPr>
          <p:nvPr>
            <p:custDataLst>
              <p:tags r:id="rId40"/>
            </p:custDataLst>
          </p:nvPr>
        </p:nvSpPr>
        <p:spPr>
          <a:xfrm>
            <a:off x="7911216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57" name="直接连接符 62"/>
          <p:cNvCxnSpPr/>
          <p:nvPr>
            <p:custDataLst>
              <p:tags r:id="rId41"/>
            </p:custDataLst>
          </p:nvPr>
        </p:nvCxnSpPr>
        <p:spPr>
          <a:xfrm flipH="1">
            <a:off x="7954639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98" name="标题"/>
          <p:cNvSpPr txBox="1"/>
          <p:nvPr>
            <p:custDataLst>
              <p:tags r:id="rId42"/>
            </p:custDataLst>
          </p:nvPr>
        </p:nvSpPr>
        <p:spPr>
          <a:xfrm>
            <a:off x="7243973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900" name="正文"/>
          <p:cNvSpPr txBox="1"/>
          <p:nvPr>
            <p:custDataLst>
              <p:tags r:id="rId43"/>
            </p:custDataLst>
          </p:nvPr>
        </p:nvSpPr>
        <p:spPr>
          <a:xfrm>
            <a:off x="7243973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医生教育背景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02" name="Freeform 488"/>
          <p:cNvSpPr/>
          <p:nvPr>
            <p:custDataLst>
              <p:tags r:id="rId44"/>
            </p:custDataLst>
          </p:nvPr>
        </p:nvSpPr>
        <p:spPr>
          <a:xfrm>
            <a:off x="8296516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04" name="序号"/>
          <p:cNvSpPr txBox="1"/>
          <p:nvPr>
            <p:custDataLst>
              <p:tags r:id="rId45"/>
            </p:custDataLst>
          </p:nvPr>
        </p:nvSpPr>
        <p:spPr>
          <a:xfrm>
            <a:off x="8406602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08</a:t>
            </a:r>
            <a:endParaRPr lang="en-US"/>
          </a:p>
        </p:txBody>
      </p:sp>
      <p:cxnSp>
        <p:nvCxnSpPr>
          <p:cNvPr id="3145759" name="直接连接符 70"/>
          <p:cNvCxnSpPr/>
          <p:nvPr>
            <p:custDataLst>
              <p:tags r:id="rId46"/>
            </p:custDataLst>
          </p:nvPr>
        </p:nvCxnSpPr>
        <p:spPr>
          <a:xfrm flipH="1">
            <a:off x="8654907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906" name="椭圆 71"/>
          <p:cNvSpPr>
            <a:spLocks noChangeAspect="1"/>
          </p:cNvSpPr>
          <p:nvPr>
            <p:custDataLst>
              <p:tags r:id="rId47"/>
            </p:custDataLst>
          </p:nvPr>
        </p:nvSpPr>
        <p:spPr>
          <a:xfrm>
            <a:off x="8611484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908" name="标题"/>
          <p:cNvSpPr txBox="1"/>
          <p:nvPr>
            <p:custDataLst>
              <p:tags r:id="rId48"/>
            </p:custDataLst>
          </p:nvPr>
        </p:nvSpPr>
        <p:spPr>
          <a:xfrm>
            <a:off x="7987664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910" name="正文"/>
          <p:cNvSpPr txBox="1"/>
          <p:nvPr>
            <p:custDataLst>
              <p:tags r:id="rId49"/>
            </p:custDataLst>
          </p:nvPr>
        </p:nvSpPr>
        <p:spPr>
          <a:xfrm>
            <a:off x="7987664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医生发表的论文和研究成果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https://d.book118.com/387166133066006031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59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1_2"/>
  <p:tag name="KSO_WM_UNIT_INDEX" val="1_1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1_3"/>
  <p:tag name="KSO_WM_UNIT_INDEX" val="1_1_3"/>
  <p:tag name="KSO_WM_UNIT_LAYERLEVEL" val="1_1_1"/>
  <p:tag name="KSO_WM_UNIT_LINE_FORE_SCHEMECOLOR_INDEX" val="5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4"/>
  <p:tag name="KSO_WM_UNIT_INDEX" val="1_1_4"/>
  <p:tag name="KSO_WM_UNIT_LAYERLEVEL" val="1_1_1"/>
  <p:tag name="KSO_WM_UNIT_LINE_FORE_SCHEMECOLOR_INDEX" val="5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4"/>
  <p:tag name="KSO_WM_UNIT_INDEX" val="1_2_4"/>
  <p:tag name="KSO_WM_UNIT_LAYERLEVEL" val="1_1_1"/>
  <p:tag name="KSO_WM_UNIT_LINE_FORE_SCHEMECOLOR_INDEX" val="8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2_3"/>
  <p:tag name="KSO_WM_UNIT_INDEX" val="1_2_3"/>
  <p:tag name="KSO_WM_UNIT_LAYERLEVEL" val="1_1_1"/>
  <p:tag name="KSO_WM_UNIT_LINE_FORE_SCHEMECOLOR_INDEX" val="8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3_3"/>
  <p:tag name="KSO_WM_UNIT_INDEX" val="1_3_3"/>
  <p:tag name="KSO_WM_UNIT_LAYERLEVEL" val="1_1_1"/>
  <p:tag name="KSO_WM_UNIT_LINE_FORE_SCHEMECOLOR_INDEX" val="5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4"/>
  <p:tag name="KSO_WM_UNIT_INDEX" val="1_3_4"/>
  <p:tag name="KSO_WM_UNIT_LAYERLEVEL" val="1_1_1"/>
  <p:tag name="KSO_WM_UNIT_LINE_FORE_SCHEMECOLOR_INDEX" val="5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4_2"/>
  <p:tag name="KSO_WM_UNIT_INDEX" val="1_4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4"/>
  <p:tag name="KSO_WM_UNIT_INDEX" val="1_4_4"/>
  <p:tag name="KSO_WM_UNIT_LAYERLEVEL" val="1_1_1"/>
  <p:tag name="KSO_WM_UNIT_LINE_FORE_SCHEMECOLOR_INDEX" val="8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4_3"/>
  <p:tag name="KSO_WM_UNIT_INDEX" val="1_4_3"/>
  <p:tag name="KSO_WM_UNIT_LAYERLEVEL" val="1_1_1"/>
  <p:tag name="KSO_WM_UNIT_LINE_FORE_SCHEMECOLOR_INDEX" val="8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5_2"/>
  <p:tag name="KSO_WM_UNIT_INDEX" val="1_5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5_3"/>
  <p:tag name="KSO_WM_UNIT_INDEX" val="1_5_3"/>
  <p:tag name="KSO_WM_UNIT_LAYERLEVEL" val="1_1_1"/>
  <p:tag name="KSO_WM_UNIT_LINE_FORE_SCHEMECOLOR_INDEX" val="5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4"/>
  <p:tag name="KSO_WM_UNIT_INDEX" val="1_5_4"/>
  <p:tag name="KSO_WM_UNIT_LAYERLEVEL" val="1_1_1"/>
  <p:tag name="KSO_WM_UNIT_LINE_FORE_SCHEMECOLOR_INDEX" val="5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6_2"/>
  <p:tag name="KSO_WM_UNIT_INDEX" val="1_6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4"/>
  <p:tag name="KSO_WM_UNIT_INDEX" val="1_6_4"/>
  <p:tag name="KSO_WM_UNIT_LAYERLEVEL" val="1_1_1"/>
  <p:tag name="KSO_WM_UNIT_LINE_FORE_SCHEMECOLOR_INDEX" val="8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6_3"/>
  <p:tag name="KSO_WM_UNIT_INDEX" val="1_6_3"/>
  <p:tag name="KSO_WM_UNIT_LAYERLEVEL" val="1_1_1"/>
  <p:tag name="KSO_WM_UNIT_LINE_FORE_SCHEMECOLOR_INDEX" val="8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7_2"/>
  <p:tag name="KSO_WM_UNIT_INDEX" val="1_7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7_3"/>
  <p:tag name="KSO_WM_UNIT_INDEX" val="1_7_3"/>
  <p:tag name="KSO_WM_UNIT_LAYERLEVEL" val="1_1_1"/>
  <p:tag name="KSO_WM_UNIT_LINE_FORE_SCHEMECOLOR_INDEX" val="5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4"/>
  <p:tag name="KSO_WM_UNIT_INDEX" val="1_7_4"/>
  <p:tag name="KSO_WM_UNIT_LAYERLEVEL" val="1_1_1"/>
  <p:tag name="KSO_WM_UNIT_LINE_FORE_SCHEMECOLOR_INDEX" val="5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8_2"/>
  <p:tag name="KSO_WM_UNIT_INDEX" val="1_8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4"/>
  <p:tag name="KSO_WM_UNIT_INDEX" val="1_8_4"/>
  <p:tag name="KSO_WM_UNIT_LAYERLEVEL" val="1_1_1"/>
  <p:tag name="KSO_WM_UNIT_LINE_FORE_SCHEMECOLOR_INDEX" val="8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8_3"/>
  <p:tag name="KSO_WM_UNIT_INDEX" val="1_8_3"/>
  <p:tag name="KSO_WM_UNIT_LAYERLEVEL" val="1_1_1"/>
  <p:tag name="KSO_WM_UNIT_LINE_FORE_SCHEMECOLOR_INDEX" val="8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8_1"/>
  <p:tag name="KSO_WM_UNIT_INDEX" val="1_8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患者信息完整填写</vt:lpstr>
      <vt:lpstr>目录</vt:lpstr>
      <vt:lpstr>患者基本信息</vt:lpstr>
      <vt:lpstr>姓名</vt:lpstr>
      <vt:lpstr>年龄</vt:lpstr>
      <vt:lpstr>性别</vt:lpstr>
      <vt:lpstr>联系方式</vt:lpstr>
      <vt:lpstr>患者病情信息</vt:lpstr>
      <vt:lpstr>症状描述</vt:lpstr>
      <vt:lpstr>患病时长</vt:lpstr>
      <vt:lpstr>既往病史</vt:lpstr>
      <vt:lpstr>家族病史</vt:lpstr>
      <vt:lpstr>患者诊疗信息</vt:lpstr>
      <vt:lpstr>就诊时间</vt:lpstr>
      <vt:lpstr>就诊科室</vt:lpstr>
      <vt:lpstr>医生信息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2024-09-03T17:01:46.325</cp:lastPrinted>
  <dcterms:created xsi:type="dcterms:W3CDTF">2024-09-03T09:01:46Z</dcterms:created>
  <dcterms:modified xsi:type="dcterms:W3CDTF">2024-09-03T09:01:48Z</dcterms:modified>
</cp:coreProperties>
</file>