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7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2A765-1C9F-49CF-B3C0-CAC7B9E11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7CF1C-1873-4A1F-B283-DD068CD85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FD1AA-4485-4E10-BE1D-01E2309A3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60C45-A450-4512-AC5A-F74A7B178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12B8BB-FF77-4ACD-94BF-BB38E3879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5ED95A-F396-4B02-BE8E-38774A0F5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069E73-02C0-4A60-9082-01DF9C37A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947BE-DCA3-4926-9408-76F83177B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31AEB-692A-4B84-9584-7CF12FB93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10FD3-20D9-4A40-94CE-0D51B8B1D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C242E-9BB2-4F3B-8BC2-933845FC7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.xml" /><Relationship Id="rId11" Type="http://schemas.openxmlformats.org/officeDocument/2006/relationships/tags" Target="../tags/tag27.xml" /><Relationship Id="rId12" Type="http://schemas.openxmlformats.org/officeDocument/2006/relationships/tags" Target="../tags/tag28.xml" /><Relationship Id="rId13" Type="http://schemas.openxmlformats.org/officeDocument/2006/relationships/tags" Target="../tags/tag29.xml" /><Relationship Id="rId14" Type="http://schemas.openxmlformats.org/officeDocument/2006/relationships/tags" Target="../tags/tag30.xml" /><Relationship Id="rId15" Type="http://schemas.openxmlformats.org/officeDocument/2006/relationships/tags" Target="../tags/tag31.xml" /><Relationship Id="rId16" Type="http://schemas.openxmlformats.org/officeDocument/2006/relationships/tags" Target="../tags/tag32.xml" /><Relationship Id="rId17" Type="http://schemas.openxmlformats.org/officeDocument/2006/relationships/tags" Target="../tags/tag33.xml" /><Relationship Id="rId18" Type="http://schemas.openxmlformats.org/officeDocument/2006/relationships/tags" Target="../tags/tag34.xml" /><Relationship Id="rId19" Type="http://schemas.openxmlformats.org/officeDocument/2006/relationships/tags" Target="../tags/tag35.xml" /><Relationship Id="rId2" Type="http://schemas.openxmlformats.org/officeDocument/2006/relationships/tags" Target="../tags/tag18.xml" /><Relationship Id="rId20" Type="http://schemas.openxmlformats.org/officeDocument/2006/relationships/tags" Target="../tags/tag36.xml" /><Relationship Id="rId21" Type="http://schemas.openxmlformats.org/officeDocument/2006/relationships/tags" Target="../tags/tag37.xml" /><Relationship Id="rId22" Type="http://schemas.openxmlformats.org/officeDocument/2006/relationships/tags" Target="../tags/tag38.xml" /><Relationship Id="rId23" Type="http://schemas.openxmlformats.org/officeDocument/2006/relationships/tags" Target="../tags/tag39.xml" /><Relationship Id="rId24" Type="http://schemas.openxmlformats.org/officeDocument/2006/relationships/tags" Target="../tags/tag40.xml" /><Relationship Id="rId25" Type="http://schemas.openxmlformats.org/officeDocument/2006/relationships/tags" Target="../tags/tag41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.xml" /><Relationship Id="rId11" Type="http://schemas.openxmlformats.org/officeDocument/2006/relationships/tags" Target="../tags/tag51.xml" /><Relationship Id="rId12" Type="http://schemas.openxmlformats.org/officeDocument/2006/relationships/tags" Target="../tags/tag52.xml" /><Relationship Id="rId13" Type="http://schemas.openxmlformats.org/officeDocument/2006/relationships/tags" Target="../tags/tag53.xml" /><Relationship Id="rId14" Type="http://schemas.openxmlformats.org/officeDocument/2006/relationships/tags" Target="../tags/tag54.xml" /><Relationship Id="rId15" Type="http://schemas.openxmlformats.org/officeDocument/2006/relationships/tags" Target="../tags/tag55.xml" /><Relationship Id="rId16" Type="http://schemas.openxmlformats.org/officeDocument/2006/relationships/tags" Target="../tags/tag56.xml" /><Relationship Id="rId17" Type="http://schemas.openxmlformats.org/officeDocument/2006/relationships/tags" Target="../tags/tag57.xml" /><Relationship Id="rId18" Type="http://schemas.openxmlformats.org/officeDocument/2006/relationships/tags" Target="../tags/tag58.xml" /><Relationship Id="rId19" Type="http://schemas.openxmlformats.org/officeDocument/2006/relationships/tags" Target="../tags/tag59.xml" /><Relationship Id="rId2" Type="http://schemas.openxmlformats.org/officeDocument/2006/relationships/tags" Target="../tags/tag42.xml" /><Relationship Id="rId20" Type="http://schemas.openxmlformats.org/officeDocument/2006/relationships/tags" Target="../tags/tag60.xml" /><Relationship Id="rId21" Type="http://schemas.openxmlformats.org/officeDocument/2006/relationships/tags" Target="../tags/tag61.xml" /><Relationship Id="rId22" Type="http://schemas.openxmlformats.org/officeDocument/2006/relationships/tags" Target="../tags/tag62.xml" /><Relationship Id="rId23" Type="http://schemas.openxmlformats.org/officeDocument/2006/relationships/tags" Target="../tags/tag63.xml" /><Relationship Id="rId24" Type="http://schemas.openxmlformats.org/officeDocument/2006/relationships/tags" Target="../tags/tag64.xml" /><Relationship Id="rId25" Type="http://schemas.openxmlformats.org/officeDocument/2006/relationships/tags" Target="../tags/tag65.xml" /><Relationship Id="rId26" Type="http://schemas.openxmlformats.org/officeDocument/2006/relationships/tags" Target="../tags/tag66.xml" /><Relationship Id="rId27" Type="http://schemas.openxmlformats.org/officeDocument/2006/relationships/tags" Target="../tags/tag67.xml" /><Relationship Id="rId28" Type="http://schemas.openxmlformats.org/officeDocument/2006/relationships/tags" Target="../tags/tag68.xml" /><Relationship Id="rId29" Type="http://schemas.openxmlformats.org/officeDocument/2006/relationships/tags" Target="../tags/tag69.xml" /><Relationship Id="rId3" Type="http://schemas.openxmlformats.org/officeDocument/2006/relationships/tags" Target="../tags/tag43.xml" /><Relationship Id="rId30" Type="http://schemas.openxmlformats.org/officeDocument/2006/relationships/tags" Target="../tags/tag70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201143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华文中宋" panose="02010600040101010101" charset="-122"/>
              </a:rPr>
            </a:br>
            <a:r>
              <a:rPr lang="zh-CN" altLang="en-US">
                <a:cs typeface="华文中宋" panose="02010600040101010101" charset="-122"/>
                <a:sym typeface="+mn-ea"/>
              </a:rPr>
              <a:t>一例急性心肌梗死合并糖尿病酮症酸中毒患者的</a:t>
            </a:r>
            <a:br>
              <a:rPr lang="en-US" altLang="zh-CN">
                <a:cs typeface="华文中宋" panose="02010600040101010101" charset="-122"/>
                <a:sym typeface="+mn-ea"/>
              </a:rPr>
            </a:br>
            <a:r>
              <a:rPr lang="zh-CN" altLang="en-US">
                <a:cs typeface="华文中宋" panose="02010600040101010101" charset="-122"/>
                <a:sym typeface="+mn-ea"/>
              </a:rPr>
              <a:t>个案护理</a:t>
            </a:r>
            <a:endParaRPr lang="zh-CN" altLang="en-US"/>
          </a:p>
        </p:txBody>
      </p:sp>
      <p:sp>
        <p:nvSpPr>
          <p:cNvPr id="4" name="副标题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grpSp>
        <p:nvGrpSpPr>
          <p:cNvPr id="55" name="组合 54"/>
          <p:cNvGrpSpPr/>
          <p:nvPr>
            <p:custDataLst>
              <p:tags r:id="rId2"/>
            </p:custDataLst>
          </p:nvPr>
        </p:nvGrpSpPr>
        <p:grpSpPr>
          <a:xfrm>
            <a:off x="3959860" y="565150"/>
            <a:ext cx="3903345" cy="589280"/>
            <a:chOff x="2777560" y="2578982"/>
            <a:chExt cx="3257006" cy="491639"/>
          </a:xfrm>
        </p:grpSpPr>
        <p:sp>
          <p:nvSpPr>
            <p:cNvPr id="56" name="文本框 55"/>
            <p:cNvSpPr txBox="1"/>
            <p:nvPr>
              <p:custDataLst>
                <p:tags r:id="rId3"/>
              </p:custDataLst>
            </p:nvPr>
          </p:nvSpPr>
          <p:spPr>
            <a:xfrm>
              <a:off x="3254903" y="2701289"/>
              <a:ext cx="2779663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altLang="en-US" b="1">
                  <a:solidFill>
                    <a:srgbClr val="283149"/>
                  </a:solidFill>
                  <a:sym typeface="Arial" pitchFamily="34" charset="0"/>
                </a:rPr>
                <a:t>概述疾病</a:t>
              </a:r>
              <a:endParaRPr lang="zh-CN" altLang="en-US" b="1">
                <a:solidFill>
                  <a:srgbClr val="283149"/>
                </a:solidFill>
                <a:sym typeface="Arial" pitchFamily="34" charset="0"/>
              </a:endParaRPr>
            </a:p>
          </p:txBody>
        </p:sp>
        <p:sp>
          <p:nvSpPr>
            <p:cNvPr id="57" name="Freeform 105"/>
            <p:cNvSpPr>
              <a:spLocks noEditPoints="1"/>
            </p:cNvSpPr>
            <p:nvPr>
              <p:custDataLst>
                <p:tags r:id="rId4"/>
              </p:custDataLst>
            </p:nvPr>
          </p:nvSpPr>
          <p:spPr bwMode="auto">
            <a:xfrm>
              <a:off x="2777560" y="2578982"/>
              <a:ext cx="476250" cy="476250"/>
            </a:xfrm>
            <a:custGeom>
              <a:gdLst>
                <a:gd name="T0" fmla="*/ 30 w 127"/>
                <a:gd name="T1" fmla="*/ 115 h 127"/>
                <a:gd name="T2" fmla="*/ 18 w 127"/>
                <a:gd name="T3" fmla="*/ 115 h 127"/>
                <a:gd name="T4" fmla="*/ 12 w 127"/>
                <a:gd name="T5" fmla="*/ 110 h 127"/>
                <a:gd name="T6" fmla="*/ 12 w 127"/>
                <a:gd name="T7" fmla="*/ 98 h 127"/>
                <a:gd name="T8" fmla="*/ 51 w 127"/>
                <a:gd name="T9" fmla="*/ 60 h 127"/>
                <a:gd name="T10" fmla="*/ 35 w 127"/>
                <a:gd name="T11" fmla="*/ 64 h 127"/>
                <a:gd name="T12" fmla="*/ 7 w 127"/>
                <a:gd name="T13" fmla="*/ 93 h 127"/>
                <a:gd name="T14" fmla="*/ 7 w 127"/>
                <a:gd name="T15" fmla="*/ 115 h 127"/>
                <a:gd name="T16" fmla="*/ 12 w 127"/>
                <a:gd name="T17" fmla="*/ 121 h 127"/>
                <a:gd name="T18" fmla="*/ 35 w 127"/>
                <a:gd name="T19" fmla="*/ 121 h 127"/>
                <a:gd name="T20" fmla="*/ 64 w 127"/>
                <a:gd name="T21" fmla="*/ 93 h 127"/>
                <a:gd name="T22" fmla="*/ 68 w 127"/>
                <a:gd name="T23" fmla="*/ 77 h 127"/>
                <a:gd name="T24" fmla="*/ 30 w 127"/>
                <a:gd name="T25" fmla="*/ 115 h 127"/>
                <a:gd name="T26" fmla="*/ 121 w 127"/>
                <a:gd name="T27" fmla="*/ 12 h 127"/>
                <a:gd name="T28" fmla="*/ 115 w 127"/>
                <a:gd name="T29" fmla="*/ 7 h 127"/>
                <a:gd name="T30" fmla="*/ 93 w 127"/>
                <a:gd name="T31" fmla="*/ 7 h 127"/>
                <a:gd name="T32" fmla="*/ 64 w 127"/>
                <a:gd name="T33" fmla="*/ 35 h 127"/>
                <a:gd name="T34" fmla="*/ 60 w 127"/>
                <a:gd name="T35" fmla="*/ 51 h 127"/>
                <a:gd name="T36" fmla="*/ 98 w 127"/>
                <a:gd name="T37" fmla="*/ 12 h 127"/>
                <a:gd name="T38" fmla="*/ 110 w 127"/>
                <a:gd name="T39" fmla="*/ 12 h 127"/>
                <a:gd name="T40" fmla="*/ 115 w 127"/>
                <a:gd name="T41" fmla="*/ 18 h 127"/>
                <a:gd name="T42" fmla="*/ 115 w 127"/>
                <a:gd name="T43" fmla="*/ 30 h 127"/>
                <a:gd name="T44" fmla="*/ 77 w 127"/>
                <a:gd name="T45" fmla="*/ 68 h 127"/>
                <a:gd name="T46" fmla="*/ 93 w 127"/>
                <a:gd name="T47" fmla="*/ 64 h 127"/>
                <a:gd name="T48" fmla="*/ 121 w 127"/>
                <a:gd name="T49" fmla="*/ 35 h 127"/>
                <a:gd name="T50" fmla="*/ 121 w 127"/>
                <a:gd name="T51" fmla="*/ 12 h 127"/>
                <a:gd name="T52" fmla="*/ 77 w 127"/>
                <a:gd name="T53" fmla="*/ 51 h 127"/>
                <a:gd name="T54" fmla="*/ 71 w 127"/>
                <a:gd name="T55" fmla="*/ 51 h 127"/>
                <a:gd name="T56" fmla="*/ 51 w 127"/>
                <a:gd name="T57" fmla="*/ 71 h 127"/>
                <a:gd name="T58" fmla="*/ 51 w 127"/>
                <a:gd name="T59" fmla="*/ 77 h 127"/>
                <a:gd name="T60" fmla="*/ 57 w 127"/>
                <a:gd name="T61" fmla="*/ 77 h 127"/>
                <a:gd name="T62" fmla="*/ 77 w 127"/>
                <a:gd name="T63" fmla="*/ 57 h 127"/>
                <a:gd name="T64" fmla="*/ 77 w 127"/>
                <a:gd name="T65" fmla="*/ 51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7" h="127">
                  <a:moveTo>
                    <a:pt x="30" y="115"/>
                  </a:moveTo>
                  <a:cubicBezTo>
                    <a:pt x="26" y="119"/>
                    <a:pt x="21" y="119"/>
                    <a:pt x="18" y="115"/>
                  </a:cubicBezTo>
                  <a:cubicBezTo>
                    <a:pt x="12" y="110"/>
                    <a:pt x="12" y="110"/>
                    <a:pt x="12" y="110"/>
                  </a:cubicBezTo>
                  <a:cubicBezTo>
                    <a:pt x="9" y="107"/>
                    <a:pt x="9" y="101"/>
                    <a:pt x="12" y="98"/>
                  </a:cubicBezTo>
                  <a:cubicBezTo>
                    <a:pt x="51" y="60"/>
                    <a:pt x="51" y="60"/>
                    <a:pt x="51" y="60"/>
                  </a:cubicBezTo>
                  <a:cubicBezTo>
                    <a:pt x="46" y="58"/>
                    <a:pt x="40" y="60"/>
                    <a:pt x="35" y="64"/>
                  </a:cubicBezTo>
                  <a:cubicBezTo>
                    <a:pt x="7" y="93"/>
                    <a:pt x="7" y="93"/>
                    <a:pt x="7" y="93"/>
                  </a:cubicBezTo>
                  <a:cubicBezTo>
                    <a:pt x="0" y="99"/>
                    <a:pt x="0" y="109"/>
                    <a:pt x="7" y="115"/>
                  </a:cubicBezTo>
                  <a:cubicBezTo>
                    <a:pt x="12" y="121"/>
                    <a:pt x="12" y="121"/>
                    <a:pt x="12" y="121"/>
                  </a:cubicBezTo>
                  <a:cubicBezTo>
                    <a:pt x="19" y="127"/>
                    <a:pt x="29" y="127"/>
                    <a:pt x="35" y="121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8" y="88"/>
                    <a:pt x="69" y="82"/>
                    <a:pt x="68" y="77"/>
                  </a:cubicBezTo>
                  <a:lnTo>
                    <a:pt x="30" y="115"/>
                  </a:lnTo>
                  <a:close/>
                  <a:moveTo>
                    <a:pt x="121" y="12"/>
                  </a:moveTo>
                  <a:cubicBezTo>
                    <a:pt x="115" y="7"/>
                    <a:pt x="115" y="7"/>
                    <a:pt x="115" y="7"/>
                  </a:cubicBezTo>
                  <a:cubicBezTo>
                    <a:pt x="109" y="0"/>
                    <a:pt x="99" y="0"/>
                    <a:pt x="93" y="7"/>
                  </a:cubicBezTo>
                  <a:cubicBezTo>
                    <a:pt x="64" y="35"/>
                    <a:pt x="64" y="35"/>
                    <a:pt x="64" y="35"/>
                  </a:cubicBezTo>
                  <a:cubicBezTo>
                    <a:pt x="60" y="40"/>
                    <a:pt x="58" y="46"/>
                    <a:pt x="60" y="51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101" y="9"/>
                    <a:pt x="107" y="9"/>
                    <a:pt x="110" y="12"/>
                  </a:cubicBezTo>
                  <a:cubicBezTo>
                    <a:pt x="115" y="18"/>
                    <a:pt x="115" y="18"/>
                    <a:pt x="115" y="18"/>
                  </a:cubicBezTo>
                  <a:cubicBezTo>
                    <a:pt x="119" y="21"/>
                    <a:pt x="119" y="26"/>
                    <a:pt x="115" y="30"/>
                  </a:cubicBezTo>
                  <a:cubicBezTo>
                    <a:pt x="77" y="68"/>
                    <a:pt x="77" y="68"/>
                    <a:pt x="77" y="68"/>
                  </a:cubicBezTo>
                  <a:cubicBezTo>
                    <a:pt x="82" y="69"/>
                    <a:pt x="88" y="68"/>
                    <a:pt x="93" y="64"/>
                  </a:cubicBezTo>
                  <a:cubicBezTo>
                    <a:pt x="121" y="35"/>
                    <a:pt x="121" y="35"/>
                    <a:pt x="121" y="35"/>
                  </a:cubicBezTo>
                  <a:cubicBezTo>
                    <a:pt x="127" y="29"/>
                    <a:pt x="127" y="19"/>
                    <a:pt x="121" y="12"/>
                  </a:cubicBezTo>
                  <a:close/>
                  <a:moveTo>
                    <a:pt x="77" y="51"/>
                  </a:moveTo>
                  <a:cubicBezTo>
                    <a:pt x="75" y="50"/>
                    <a:pt x="73" y="50"/>
                    <a:pt x="71" y="51"/>
                  </a:cubicBezTo>
                  <a:cubicBezTo>
                    <a:pt x="51" y="71"/>
                    <a:pt x="51" y="71"/>
                    <a:pt x="51" y="71"/>
                  </a:cubicBezTo>
                  <a:cubicBezTo>
                    <a:pt x="49" y="73"/>
                    <a:pt x="49" y="75"/>
                    <a:pt x="51" y="77"/>
                  </a:cubicBezTo>
                  <a:cubicBezTo>
                    <a:pt x="53" y="78"/>
                    <a:pt x="55" y="78"/>
                    <a:pt x="57" y="77"/>
                  </a:cubicBezTo>
                  <a:cubicBezTo>
                    <a:pt x="77" y="57"/>
                    <a:pt x="77" y="57"/>
                    <a:pt x="77" y="57"/>
                  </a:cubicBezTo>
                  <a:cubicBezTo>
                    <a:pt x="78" y="55"/>
                    <a:pt x="78" y="53"/>
                    <a:pt x="77" y="51"/>
                  </a:cubicBezTo>
                  <a:close/>
                </a:path>
              </a:pathLst>
            </a:custGeom>
            <a:solidFill>
              <a:srgbClr val="B680DA"/>
            </a:solidFill>
            <a:ln>
              <a:solidFill>
                <a:srgbClr val="B680DA"/>
              </a:solidFill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8" name="组合 57"/>
          <p:cNvGrpSpPr/>
          <p:nvPr>
            <p:custDataLst>
              <p:tags r:id="rId5"/>
            </p:custDataLst>
          </p:nvPr>
        </p:nvGrpSpPr>
        <p:grpSpPr>
          <a:xfrm>
            <a:off x="3959860" y="1581785"/>
            <a:ext cx="3903345" cy="589280"/>
            <a:chOff x="2777560" y="2578982"/>
            <a:chExt cx="3257006" cy="491639"/>
          </a:xfrm>
        </p:grpSpPr>
        <p:sp>
          <p:nvSpPr>
            <p:cNvPr id="59" name="文本框 58"/>
            <p:cNvSpPr txBox="1"/>
            <p:nvPr>
              <p:custDataLst>
                <p:tags r:id="rId6"/>
              </p:custDataLst>
            </p:nvPr>
          </p:nvSpPr>
          <p:spPr>
            <a:xfrm>
              <a:off x="3245378" y="2701289"/>
              <a:ext cx="2789188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altLang="en-US" b="1">
                  <a:solidFill>
                    <a:srgbClr val="404B69"/>
                  </a:solidFill>
                </a:rPr>
                <a:t>病例介绍</a:t>
              </a:r>
              <a:endParaRPr lang="zh-CN" altLang="en-US" b="1">
                <a:solidFill>
                  <a:srgbClr val="404B69"/>
                </a:solidFill>
              </a:endParaRPr>
            </a:p>
          </p:txBody>
        </p:sp>
        <p:sp>
          <p:nvSpPr>
            <p:cNvPr id="60" name="Freeform 105"/>
            <p:cNvSpPr>
              <a:spLocks noEditPoints="1"/>
            </p:cNvSpPr>
            <p:nvPr>
              <p:custDataLst>
                <p:tags r:id="rId7"/>
              </p:custDataLst>
            </p:nvPr>
          </p:nvSpPr>
          <p:spPr bwMode="auto">
            <a:xfrm>
              <a:off x="2777560" y="2578982"/>
              <a:ext cx="476250" cy="476250"/>
            </a:xfrm>
            <a:custGeom>
              <a:gdLst>
                <a:gd name="T0" fmla="*/ 30 w 127"/>
                <a:gd name="T1" fmla="*/ 115 h 127"/>
                <a:gd name="T2" fmla="*/ 18 w 127"/>
                <a:gd name="T3" fmla="*/ 115 h 127"/>
                <a:gd name="T4" fmla="*/ 12 w 127"/>
                <a:gd name="T5" fmla="*/ 110 h 127"/>
                <a:gd name="T6" fmla="*/ 12 w 127"/>
                <a:gd name="T7" fmla="*/ 98 h 127"/>
                <a:gd name="T8" fmla="*/ 51 w 127"/>
                <a:gd name="T9" fmla="*/ 60 h 127"/>
                <a:gd name="T10" fmla="*/ 35 w 127"/>
                <a:gd name="T11" fmla="*/ 64 h 127"/>
                <a:gd name="T12" fmla="*/ 7 w 127"/>
                <a:gd name="T13" fmla="*/ 93 h 127"/>
                <a:gd name="T14" fmla="*/ 7 w 127"/>
                <a:gd name="T15" fmla="*/ 115 h 127"/>
                <a:gd name="T16" fmla="*/ 12 w 127"/>
                <a:gd name="T17" fmla="*/ 121 h 127"/>
                <a:gd name="T18" fmla="*/ 35 w 127"/>
                <a:gd name="T19" fmla="*/ 121 h 127"/>
                <a:gd name="T20" fmla="*/ 64 w 127"/>
                <a:gd name="T21" fmla="*/ 93 h 127"/>
                <a:gd name="T22" fmla="*/ 68 w 127"/>
                <a:gd name="T23" fmla="*/ 77 h 127"/>
                <a:gd name="T24" fmla="*/ 30 w 127"/>
                <a:gd name="T25" fmla="*/ 115 h 127"/>
                <a:gd name="T26" fmla="*/ 121 w 127"/>
                <a:gd name="T27" fmla="*/ 12 h 127"/>
                <a:gd name="T28" fmla="*/ 115 w 127"/>
                <a:gd name="T29" fmla="*/ 7 h 127"/>
                <a:gd name="T30" fmla="*/ 93 w 127"/>
                <a:gd name="T31" fmla="*/ 7 h 127"/>
                <a:gd name="T32" fmla="*/ 64 w 127"/>
                <a:gd name="T33" fmla="*/ 35 h 127"/>
                <a:gd name="T34" fmla="*/ 60 w 127"/>
                <a:gd name="T35" fmla="*/ 51 h 127"/>
                <a:gd name="T36" fmla="*/ 98 w 127"/>
                <a:gd name="T37" fmla="*/ 12 h 127"/>
                <a:gd name="T38" fmla="*/ 110 w 127"/>
                <a:gd name="T39" fmla="*/ 12 h 127"/>
                <a:gd name="T40" fmla="*/ 115 w 127"/>
                <a:gd name="T41" fmla="*/ 18 h 127"/>
                <a:gd name="T42" fmla="*/ 115 w 127"/>
                <a:gd name="T43" fmla="*/ 30 h 127"/>
                <a:gd name="T44" fmla="*/ 77 w 127"/>
                <a:gd name="T45" fmla="*/ 68 h 127"/>
                <a:gd name="T46" fmla="*/ 93 w 127"/>
                <a:gd name="T47" fmla="*/ 64 h 127"/>
                <a:gd name="T48" fmla="*/ 121 w 127"/>
                <a:gd name="T49" fmla="*/ 35 h 127"/>
                <a:gd name="T50" fmla="*/ 121 w 127"/>
                <a:gd name="T51" fmla="*/ 12 h 127"/>
                <a:gd name="T52" fmla="*/ 77 w 127"/>
                <a:gd name="T53" fmla="*/ 51 h 127"/>
                <a:gd name="T54" fmla="*/ 71 w 127"/>
                <a:gd name="T55" fmla="*/ 51 h 127"/>
                <a:gd name="T56" fmla="*/ 51 w 127"/>
                <a:gd name="T57" fmla="*/ 71 h 127"/>
                <a:gd name="T58" fmla="*/ 51 w 127"/>
                <a:gd name="T59" fmla="*/ 77 h 127"/>
                <a:gd name="T60" fmla="*/ 57 w 127"/>
                <a:gd name="T61" fmla="*/ 77 h 127"/>
                <a:gd name="T62" fmla="*/ 77 w 127"/>
                <a:gd name="T63" fmla="*/ 57 h 127"/>
                <a:gd name="T64" fmla="*/ 77 w 127"/>
                <a:gd name="T65" fmla="*/ 51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7" h="127">
                  <a:moveTo>
                    <a:pt x="30" y="115"/>
                  </a:moveTo>
                  <a:cubicBezTo>
                    <a:pt x="26" y="119"/>
                    <a:pt x="21" y="119"/>
                    <a:pt x="18" y="115"/>
                  </a:cubicBezTo>
                  <a:cubicBezTo>
                    <a:pt x="12" y="110"/>
                    <a:pt x="12" y="110"/>
                    <a:pt x="12" y="110"/>
                  </a:cubicBezTo>
                  <a:cubicBezTo>
                    <a:pt x="9" y="107"/>
                    <a:pt x="9" y="101"/>
                    <a:pt x="12" y="98"/>
                  </a:cubicBezTo>
                  <a:cubicBezTo>
                    <a:pt x="51" y="60"/>
                    <a:pt x="51" y="60"/>
                    <a:pt x="51" y="60"/>
                  </a:cubicBezTo>
                  <a:cubicBezTo>
                    <a:pt x="46" y="58"/>
                    <a:pt x="40" y="60"/>
                    <a:pt x="35" y="64"/>
                  </a:cubicBezTo>
                  <a:cubicBezTo>
                    <a:pt x="7" y="93"/>
                    <a:pt x="7" y="93"/>
                    <a:pt x="7" y="93"/>
                  </a:cubicBezTo>
                  <a:cubicBezTo>
                    <a:pt x="0" y="99"/>
                    <a:pt x="0" y="109"/>
                    <a:pt x="7" y="115"/>
                  </a:cubicBezTo>
                  <a:cubicBezTo>
                    <a:pt x="12" y="121"/>
                    <a:pt x="12" y="121"/>
                    <a:pt x="12" y="121"/>
                  </a:cubicBezTo>
                  <a:cubicBezTo>
                    <a:pt x="19" y="127"/>
                    <a:pt x="29" y="127"/>
                    <a:pt x="35" y="121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8" y="88"/>
                    <a:pt x="69" y="82"/>
                    <a:pt x="68" y="77"/>
                  </a:cubicBezTo>
                  <a:lnTo>
                    <a:pt x="30" y="115"/>
                  </a:lnTo>
                  <a:close/>
                  <a:moveTo>
                    <a:pt x="121" y="12"/>
                  </a:moveTo>
                  <a:cubicBezTo>
                    <a:pt x="115" y="7"/>
                    <a:pt x="115" y="7"/>
                    <a:pt x="115" y="7"/>
                  </a:cubicBezTo>
                  <a:cubicBezTo>
                    <a:pt x="109" y="0"/>
                    <a:pt x="99" y="0"/>
                    <a:pt x="93" y="7"/>
                  </a:cubicBezTo>
                  <a:cubicBezTo>
                    <a:pt x="64" y="35"/>
                    <a:pt x="64" y="35"/>
                    <a:pt x="64" y="35"/>
                  </a:cubicBezTo>
                  <a:cubicBezTo>
                    <a:pt x="60" y="40"/>
                    <a:pt x="58" y="46"/>
                    <a:pt x="60" y="51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101" y="9"/>
                    <a:pt x="107" y="9"/>
                    <a:pt x="110" y="12"/>
                  </a:cubicBezTo>
                  <a:cubicBezTo>
                    <a:pt x="115" y="18"/>
                    <a:pt x="115" y="18"/>
                    <a:pt x="115" y="18"/>
                  </a:cubicBezTo>
                  <a:cubicBezTo>
                    <a:pt x="119" y="21"/>
                    <a:pt x="119" y="26"/>
                    <a:pt x="115" y="30"/>
                  </a:cubicBezTo>
                  <a:cubicBezTo>
                    <a:pt x="77" y="68"/>
                    <a:pt x="77" y="68"/>
                    <a:pt x="77" y="68"/>
                  </a:cubicBezTo>
                  <a:cubicBezTo>
                    <a:pt x="82" y="69"/>
                    <a:pt x="88" y="68"/>
                    <a:pt x="93" y="64"/>
                  </a:cubicBezTo>
                  <a:cubicBezTo>
                    <a:pt x="121" y="35"/>
                    <a:pt x="121" y="35"/>
                    <a:pt x="121" y="35"/>
                  </a:cubicBezTo>
                  <a:cubicBezTo>
                    <a:pt x="127" y="29"/>
                    <a:pt x="127" y="19"/>
                    <a:pt x="121" y="12"/>
                  </a:cubicBezTo>
                  <a:close/>
                  <a:moveTo>
                    <a:pt x="77" y="51"/>
                  </a:moveTo>
                  <a:cubicBezTo>
                    <a:pt x="75" y="50"/>
                    <a:pt x="73" y="50"/>
                    <a:pt x="71" y="51"/>
                  </a:cubicBezTo>
                  <a:cubicBezTo>
                    <a:pt x="51" y="71"/>
                    <a:pt x="51" y="71"/>
                    <a:pt x="51" y="71"/>
                  </a:cubicBezTo>
                  <a:cubicBezTo>
                    <a:pt x="49" y="73"/>
                    <a:pt x="49" y="75"/>
                    <a:pt x="51" y="77"/>
                  </a:cubicBezTo>
                  <a:cubicBezTo>
                    <a:pt x="53" y="78"/>
                    <a:pt x="55" y="78"/>
                    <a:pt x="57" y="77"/>
                  </a:cubicBezTo>
                  <a:cubicBezTo>
                    <a:pt x="77" y="57"/>
                    <a:pt x="77" y="57"/>
                    <a:pt x="77" y="57"/>
                  </a:cubicBezTo>
                  <a:cubicBezTo>
                    <a:pt x="78" y="55"/>
                    <a:pt x="78" y="53"/>
                    <a:pt x="77" y="51"/>
                  </a:cubicBezTo>
                  <a:close/>
                </a:path>
              </a:pathLst>
            </a:custGeom>
            <a:solidFill>
              <a:srgbClr val="AD59A1"/>
            </a:solidFill>
            <a:ln>
              <a:solidFill>
                <a:srgbClr val="B680DA"/>
              </a:solidFill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1" name="组合 60"/>
          <p:cNvGrpSpPr/>
          <p:nvPr>
            <p:custDataLst>
              <p:tags r:id="rId8"/>
            </p:custDataLst>
          </p:nvPr>
        </p:nvGrpSpPr>
        <p:grpSpPr>
          <a:xfrm>
            <a:off x="3959860" y="2598420"/>
            <a:ext cx="3903345" cy="589280"/>
            <a:chOff x="2777560" y="2578982"/>
            <a:chExt cx="3257006" cy="491639"/>
          </a:xfrm>
        </p:grpSpPr>
        <p:sp>
          <p:nvSpPr>
            <p:cNvPr id="62" name="文本框 61"/>
            <p:cNvSpPr txBox="1"/>
            <p:nvPr>
              <p:custDataLst>
                <p:tags r:id="rId9"/>
              </p:custDataLst>
            </p:nvPr>
          </p:nvSpPr>
          <p:spPr>
            <a:xfrm>
              <a:off x="3245378" y="2701289"/>
              <a:ext cx="2789188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altLang="en-US" b="1">
                  <a:solidFill>
                    <a:srgbClr val="005B8A"/>
                  </a:solidFill>
                </a:rPr>
                <a:t>护理程序</a:t>
              </a:r>
              <a:endParaRPr lang="zh-CN" altLang="en-US" b="1">
                <a:solidFill>
                  <a:srgbClr val="005B8A"/>
                </a:solidFill>
              </a:endParaRPr>
            </a:p>
          </p:txBody>
        </p:sp>
        <p:sp>
          <p:nvSpPr>
            <p:cNvPr id="63" name="Freeform 105"/>
            <p:cNvSpPr>
              <a:spLocks noEditPoints="1"/>
            </p:cNvSpPr>
            <p:nvPr>
              <p:custDataLst>
                <p:tags r:id="rId10"/>
              </p:custDataLst>
            </p:nvPr>
          </p:nvSpPr>
          <p:spPr bwMode="auto">
            <a:xfrm>
              <a:off x="2777560" y="2578982"/>
              <a:ext cx="476250" cy="476250"/>
            </a:xfrm>
            <a:custGeom>
              <a:gdLst>
                <a:gd name="T0" fmla="*/ 30 w 127"/>
                <a:gd name="T1" fmla="*/ 115 h 127"/>
                <a:gd name="T2" fmla="*/ 18 w 127"/>
                <a:gd name="T3" fmla="*/ 115 h 127"/>
                <a:gd name="T4" fmla="*/ 12 w 127"/>
                <a:gd name="T5" fmla="*/ 110 h 127"/>
                <a:gd name="T6" fmla="*/ 12 w 127"/>
                <a:gd name="T7" fmla="*/ 98 h 127"/>
                <a:gd name="T8" fmla="*/ 51 w 127"/>
                <a:gd name="T9" fmla="*/ 60 h 127"/>
                <a:gd name="T10" fmla="*/ 35 w 127"/>
                <a:gd name="T11" fmla="*/ 64 h 127"/>
                <a:gd name="T12" fmla="*/ 7 w 127"/>
                <a:gd name="T13" fmla="*/ 93 h 127"/>
                <a:gd name="T14" fmla="*/ 7 w 127"/>
                <a:gd name="T15" fmla="*/ 115 h 127"/>
                <a:gd name="T16" fmla="*/ 12 w 127"/>
                <a:gd name="T17" fmla="*/ 121 h 127"/>
                <a:gd name="T18" fmla="*/ 35 w 127"/>
                <a:gd name="T19" fmla="*/ 121 h 127"/>
                <a:gd name="T20" fmla="*/ 64 w 127"/>
                <a:gd name="T21" fmla="*/ 93 h 127"/>
                <a:gd name="T22" fmla="*/ 68 w 127"/>
                <a:gd name="T23" fmla="*/ 77 h 127"/>
                <a:gd name="T24" fmla="*/ 30 w 127"/>
                <a:gd name="T25" fmla="*/ 115 h 127"/>
                <a:gd name="T26" fmla="*/ 121 w 127"/>
                <a:gd name="T27" fmla="*/ 12 h 127"/>
                <a:gd name="T28" fmla="*/ 115 w 127"/>
                <a:gd name="T29" fmla="*/ 7 h 127"/>
                <a:gd name="T30" fmla="*/ 93 w 127"/>
                <a:gd name="T31" fmla="*/ 7 h 127"/>
                <a:gd name="T32" fmla="*/ 64 w 127"/>
                <a:gd name="T33" fmla="*/ 35 h 127"/>
                <a:gd name="T34" fmla="*/ 60 w 127"/>
                <a:gd name="T35" fmla="*/ 51 h 127"/>
                <a:gd name="T36" fmla="*/ 98 w 127"/>
                <a:gd name="T37" fmla="*/ 12 h 127"/>
                <a:gd name="T38" fmla="*/ 110 w 127"/>
                <a:gd name="T39" fmla="*/ 12 h 127"/>
                <a:gd name="T40" fmla="*/ 115 w 127"/>
                <a:gd name="T41" fmla="*/ 18 h 127"/>
                <a:gd name="T42" fmla="*/ 115 w 127"/>
                <a:gd name="T43" fmla="*/ 30 h 127"/>
                <a:gd name="T44" fmla="*/ 77 w 127"/>
                <a:gd name="T45" fmla="*/ 68 h 127"/>
                <a:gd name="T46" fmla="*/ 93 w 127"/>
                <a:gd name="T47" fmla="*/ 64 h 127"/>
                <a:gd name="T48" fmla="*/ 121 w 127"/>
                <a:gd name="T49" fmla="*/ 35 h 127"/>
                <a:gd name="T50" fmla="*/ 121 w 127"/>
                <a:gd name="T51" fmla="*/ 12 h 127"/>
                <a:gd name="T52" fmla="*/ 77 w 127"/>
                <a:gd name="T53" fmla="*/ 51 h 127"/>
                <a:gd name="T54" fmla="*/ 71 w 127"/>
                <a:gd name="T55" fmla="*/ 51 h 127"/>
                <a:gd name="T56" fmla="*/ 51 w 127"/>
                <a:gd name="T57" fmla="*/ 71 h 127"/>
                <a:gd name="T58" fmla="*/ 51 w 127"/>
                <a:gd name="T59" fmla="*/ 77 h 127"/>
                <a:gd name="T60" fmla="*/ 57 w 127"/>
                <a:gd name="T61" fmla="*/ 77 h 127"/>
                <a:gd name="T62" fmla="*/ 77 w 127"/>
                <a:gd name="T63" fmla="*/ 57 h 127"/>
                <a:gd name="T64" fmla="*/ 77 w 127"/>
                <a:gd name="T65" fmla="*/ 51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7" h="127">
                  <a:moveTo>
                    <a:pt x="30" y="115"/>
                  </a:moveTo>
                  <a:cubicBezTo>
                    <a:pt x="26" y="119"/>
                    <a:pt x="21" y="119"/>
                    <a:pt x="18" y="115"/>
                  </a:cubicBezTo>
                  <a:cubicBezTo>
                    <a:pt x="12" y="110"/>
                    <a:pt x="12" y="110"/>
                    <a:pt x="12" y="110"/>
                  </a:cubicBezTo>
                  <a:cubicBezTo>
                    <a:pt x="9" y="107"/>
                    <a:pt x="9" y="101"/>
                    <a:pt x="12" y="98"/>
                  </a:cubicBezTo>
                  <a:cubicBezTo>
                    <a:pt x="51" y="60"/>
                    <a:pt x="51" y="60"/>
                    <a:pt x="51" y="60"/>
                  </a:cubicBezTo>
                  <a:cubicBezTo>
                    <a:pt x="46" y="58"/>
                    <a:pt x="40" y="60"/>
                    <a:pt x="35" y="64"/>
                  </a:cubicBezTo>
                  <a:cubicBezTo>
                    <a:pt x="7" y="93"/>
                    <a:pt x="7" y="93"/>
                    <a:pt x="7" y="93"/>
                  </a:cubicBezTo>
                  <a:cubicBezTo>
                    <a:pt x="0" y="99"/>
                    <a:pt x="0" y="109"/>
                    <a:pt x="7" y="115"/>
                  </a:cubicBezTo>
                  <a:cubicBezTo>
                    <a:pt x="12" y="121"/>
                    <a:pt x="12" y="121"/>
                    <a:pt x="12" y="121"/>
                  </a:cubicBezTo>
                  <a:cubicBezTo>
                    <a:pt x="19" y="127"/>
                    <a:pt x="29" y="127"/>
                    <a:pt x="35" y="121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8" y="88"/>
                    <a:pt x="69" y="82"/>
                    <a:pt x="68" y="77"/>
                  </a:cubicBezTo>
                  <a:lnTo>
                    <a:pt x="30" y="115"/>
                  </a:lnTo>
                  <a:close/>
                  <a:moveTo>
                    <a:pt x="121" y="12"/>
                  </a:moveTo>
                  <a:cubicBezTo>
                    <a:pt x="115" y="7"/>
                    <a:pt x="115" y="7"/>
                    <a:pt x="115" y="7"/>
                  </a:cubicBezTo>
                  <a:cubicBezTo>
                    <a:pt x="109" y="0"/>
                    <a:pt x="99" y="0"/>
                    <a:pt x="93" y="7"/>
                  </a:cubicBezTo>
                  <a:cubicBezTo>
                    <a:pt x="64" y="35"/>
                    <a:pt x="64" y="35"/>
                    <a:pt x="64" y="35"/>
                  </a:cubicBezTo>
                  <a:cubicBezTo>
                    <a:pt x="60" y="40"/>
                    <a:pt x="58" y="46"/>
                    <a:pt x="60" y="51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101" y="9"/>
                    <a:pt x="107" y="9"/>
                    <a:pt x="110" y="12"/>
                  </a:cubicBezTo>
                  <a:cubicBezTo>
                    <a:pt x="115" y="18"/>
                    <a:pt x="115" y="18"/>
                    <a:pt x="115" y="18"/>
                  </a:cubicBezTo>
                  <a:cubicBezTo>
                    <a:pt x="119" y="21"/>
                    <a:pt x="119" y="26"/>
                    <a:pt x="115" y="30"/>
                  </a:cubicBezTo>
                  <a:cubicBezTo>
                    <a:pt x="77" y="68"/>
                    <a:pt x="77" y="68"/>
                    <a:pt x="77" y="68"/>
                  </a:cubicBezTo>
                  <a:cubicBezTo>
                    <a:pt x="82" y="69"/>
                    <a:pt x="88" y="68"/>
                    <a:pt x="93" y="64"/>
                  </a:cubicBezTo>
                  <a:cubicBezTo>
                    <a:pt x="121" y="35"/>
                    <a:pt x="121" y="35"/>
                    <a:pt x="121" y="35"/>
                  </a:cubicBezTo>
                  <a:cubicBezTo>
                    <a:pt x="127" y="29"/>
                    <a:pt x="127" y="19"/>
                    <a:pt x="121" y="12"/>
                  </a:cubicBezTo>
                  <a:close/>
                  <a:moveTo>
                    <a:pt x="77" y="51"/>
                  </a:moveTo>
                  <a:cubicBezTo>
                    <a:pt x="75" y="50"/>
                    <a:pt x="73" y="50"/>
                    <a:pt x="71" y="51"/>
                  </a:cubicBezTo>
                  <a:cubicBezTo>
                    <a:pt x="51" y="71"/>
                    <a:pt x="51" y="71"/>
                    <a:pt x="51" y="71"/>
                  </a:cubicBezTo>
                  <a:cubicBezTo>
                    <a:pt x="49" y="73"/>
                    <a:pt x="49" y="75"/>
                    <a:pt x="51" y="77"/>
                  </a:cubicBezTo>
                  <a:cubicBezTo>
                    <a:pt x="53" y="78"/>
                    <a:pt x="55" y="78"/>
                    <a:pt x="57" y="77"/>
                  </a:cubicBezTo>
                  <a:cubicBezTo>
                    <a:pt x="77" y="57"/>
                    <a:pt x="77" y="57"/>
                    <a:pt x="77" y="57"/>
                  </a:cubicBezTo>
                  <a:cubicBezTo>
                    <a:pt x="78" y="55"/>
                    <a:pt x="78" y="53"/>
                    <a:pt x="77" y="51"/>
                  </a:cubicBezTo>
                  <a:close/>
                </a:path>
              </a:pathLst>
            </a:custGeom>
            <a:solidFill>
              <a:srgbClr val="C1457D"/>
            </a:solidFill>
            <a:ln>
              <a:solidFill>
                <a:srgbClr val="B680DA"/>
              </a:solidFill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4" name="组合 63"/>
          <p:cNvGrpSpPr/>
          <p:nvPr>
            <p:custDataLst>
              <p:tags r:id="rId11"/>
            </p:custDataLst>
          </p:nvPr>
        </p:nvGrpSpPr>
        <p:grpSpPr>
          <a:xfrm>
            <a:off x="3959860" y="3615055"/>
            <a:ext cx="3903345" cy="589280"/>
            <a:chOff x="2777560" y="2578982"/>
            <a:chExt cx="3257006" cy="491639"/>
          </a:xfrm>
        </p:grpSpPr>
        <p:sp>
          <p:nvSpPr>
            <p:cNvPr id="65" name="文本框 64"/>
            <p:cNvSpPr txBox="1"/>
            <p:nvPr>
              <p:custDataLst>
                <p:tags r:id="rId12"/>
              </p:custDataLst>
            </p:nvPr>
          </p:nvSpPr>
          <p:spPr>
            <a:xfrm>
              <a:off x="3245378" y="2701289"/>
              <a:ext cx="2789188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altLang="en-US" b="1">
                  <a:solidFill>
                    <a:srgbClr val="00818A"/>
                  </a:solidFill>
                </a:rPr>
                <a:t>延续护理</a:t>
              </a:r>
              <a:endParaRPr lang="zh-CN" altLang="en-US" b="1">
                <a:solidFill>
                  <a:srgbClr val="00818A"/>
                </a:solidFill>
              </a:endParaRPr>
            </a:p>
          </p:txBody>
        </p:sp>
        <p:sp>
          <p:nvSpPr>
            <p:cNvPr id="66" name="Freeform 105"/>
            <p:cNvSpPr>
              <a:spLocks noEditPoints="1"/>
            </p:cNvSpPr>
            <p:nvPr>
              <p:custDataLst>
                <p:tags r:id="rId13"/>
              </p:custDataLst>
            </p:nvPr>
          </p:nvSpPr>
          <p:spPr bwMode="auto">
            <a:xfrm>
              <a:off x="2777560" y="2578982"/>
              <a:ext cx="476250" cy="476250"/>
            </a:xfrm>
            <a:custGeom>
              <a:gdLst>
                <a:gd name="T0" fmla="*/ 30 w 127"/>
                <a:gd name="T1" fmla="*/ 115 h 127"/>
                <a:gd name="T2" fmla="*/ 18 w 127"/>
                <a:gd name="T3" fmla="*/ 115 h 127"/>
                <a:gd name="T4" fmla="*/ 12 w 127"/>
                <a:gd name="T5" fmla="*/ 110 h 127"/>
                <a:gd name="T6" fmla="*/ 12 w 127"/>
                <a:gd name="T7" fmla="*/ 98 h 127"/>
                <a:gd name="T8" fmla="*/ 51 w 127"/>
                <a:gd name="T9" fmla="*/ 60 h 127"/>
                <a:gd name="T10" fmla="*/ 35 w 127"/>
                <a:gd name="T11" fmla="*/ 64 h 127"/>
                <a:gd name="T12" fmla="*/ 7 w 127"/>
                <a:gd name="T13" fmla="*/ 93 h 127"/>
                <a:gd name="T14" fmla="*/ 7 w 127"/>
                <a:gd name="T15" fmla="*/ 115 h 127"/>
                <a:gd name="T16" fmla="*/ 12 w 127"/>
                <a:gd name="T17" fmla="*/ 121 h 127"/>
                <a:gd name="T18" fmla="*/ 35 w 127"/>
                <a:gd name="T19" fmla="*/ 121 h 127"/>
                <a:gd name="T20" fmla="*/ 64 w 127"/>
                <a:gd name="T21" fmla="*/ 93 h 127"/>
                <a:gd name="T22" fmla="*/ 68 w 127"/>
                <a:gd name="T23" fmla="*/ 77 h 127"/>
                <a:gd name="T24" fmla="*/ 30 w 127"/>
                <a:gd name="T25" fmla="*/ 115 h 127"/>
                <a:gd name="T26" fmla="*/ 121 w 127"/>
                <a:gd name="T27" fmla="*/ 12 h 127"/>
                <a:gd name="T28" fmla="*/ 115 w 127"/>
                <a:gd name="T29" fmla="*/ 7 h 127"/>
                <a:gd name="T30" fmla="*/ 93 w 127"/>
                <a:gd name="T31" fmla="*/ 7 h 127"/>
                <a:gd name="T32" fmla="*/ 64 w 127"/>
                <a:gd name="T33" fmla="*/ 35 h 127"/>
                <a:gd name="T34" fmla="*/ 60 w 127"/>
                <a:gd name="T35" fmla="*/ 51 h 127"/>
                <a:gd name="T36" fmla="*/ 98 w 127"/>
                <a:gd name="T37" fmla="*/ 12 h 127"/>
                <a:gd name="T38" fmla="*/ 110 w 127"/>
                <a:gd name="T39" fmla="*/ 12 h 127"/>
                <a:gd name="T40" fmla="*/ 115 w 127"/>
                <a:gd name="T41" fmla="*/ 18 h 127"/>
                <a:gd name="T42" fmla="*/ 115 w 127"/>
                <a:gd name="T43" fmla="*/ 30 h 127"/>
                <a:gd name="T44" fmla="*/ 77 w 127"/>
                <a:gd name="T45" fmla="*/ 68 h 127"/>
                <a:gd name="T46" fmla="*/ 93 w 127"/>
                <a:gd name="T47" fmla="*/ 64 h 127"/>
                <a:gd name="T48" fmla="*/ 121 w 127"/>
                <a:gd name="T49" fmla="*/ 35 h 127"/>
                <a:gd name="T50" fmla="*/ 121 w 127"/>
                <a:gd name="T51" fmla="*/ 12 h 127"/>
                <a:gd name="T52" fmla="*/ 77 w 127"/>
                <a:gd name="T53" fmla="*/ 51 h 127"/>
                <a:gd name="T54" fmla="*/ 71 w 127"/>
                <a:gd name="T55" fmla="*/ 51 h 127"/>
                <a:gd name="T56" fmla="*/ 51 w 127"/>
                <a:gd name="T57" fmla="*/ 71 h 127"/>
                <a:gd name="T58" fmla="*/ 51 w 127"/>
                <a:gd name="T59" fmla="*/ 77 h 127"/>
                <a:gd name="T60" fmla="*/ 57 w 127"/>
                <a:gd name="T61" fmla="*/ 77 h 127"/>
                <a:gd name="T62" fmla="*/ 77 w 127"/>
                <a:gd name="T63" fmla="*/ 57 h 127"/>
                <a:gd name="T64" fmla="*/ 77 w 127"/>
                <a:gd name="T65" fmla="*/ 51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7" h="127">
                  <a:moveTo>
                    <a:pt x="30" y="115"/>
                  </a:moveTo>
                  <a:cubicBezTo>
                    <a:pt x="26" y="119"/>
                    <a:pt x="21" y="119"/>
                    <a:pt x="18" y="115"/>
                  </a:cubicBezTo>
                  <a:cubicBezTo>
                    <a:pt x="12" y="110"/>
                    <a:pt x="12" y="110"/>
                    <a:pt x="12" y="110"/>
                  </a:cubicBezTo>
                  <a:cubicBezTo>
                    <a:pt x="9" y="107"/>
                    <a:pt x="9" y="101"/>
                    <a:pt x="12" y="98"/>
                  </a:cubicBezTo>
                  <a:cubicBezTo>
                    <a:pt x="51" y="60"/>
                    <a:pt x="51" y="60"/>
                    <a:pt x="51" y="60"/>
                  </a:cubicBezTo>
                  <a:cubicBezTo>
                    <a:pt x="46" y="58"/>
                    <a:pt x="40" y="60"/>
                    <a:pt x="35" y="64"/>
                  </a:cubicBezTo>
                  <a:cubicBezTo>
                    <a:pt x="7" y="93"/>
                    <a:pt x="7" y="93"/>
                    <a:pt x="7" y="93"/>
                  </a:cubicBezTo>
                  <a:cubicBezTo>
                    <a:pt x="0" y="99"/>
                    <a:pt x="0" y="109"/>
                    <a:pt x="7" y="115"/>
                  </a:cubicBezTo>
                  <a:cubicBezTo>
                    <a:pt x="12" y="121"/>
                    <a:pt x="12" y="121"/>
                    <a:pt x="12" y="121"/>
                  </a:cubicBezTo>
                  <a:cubicBezTo>
                    <a:pt x="19" y="127"/>
                    <a:pt x="29" y="127"/>
                    <a:pt x="35" y="121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8" y="88"/>
                    <a:pt x="69" y="82"/>
                    <a:pt x="68" y="77"/>
                  </a:cubicBezTo>
                  <a:lnTo>
                    <a:pt x="30" y="115"/>
                  </a:lnTo>
                  <a:close/>
                  <a:moveTo>
                    <a:pt x="121" y="12"/>
                  </a:moveTo>
                  <a:cubicBezTo>
                    <a:pt x="115" y="7"/>
                    <a:pt x="115" y="7"/>
                    <a:pt x="115" y="7"/>
                  </a:cubicBezTo>
                  <a:cubicBezTo>
                    <a:pt x="109" y="0"/>
                    <a:pt x="99" y="0"/>
                    <a:pt x="93" y="7"/>
                  </a:cubicBezTo>
                  <a:cubicBezTo>
                    <a:pt x="64" y="35"/>
                    <a:pt x="64" y="35"/>
                    <a:pt x="64" y="35"/>
                  </a:cubicBezTo>
                  <a:cubicBezTo>
                    <a:pt x="60" y="40"/>
                    <a:pt x="58" y="46"/>
                    <a:pt x="60" y="51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101" y="9"/>
                    <a:pt x="107" y="9"/>
                    <a:pt x="110" y="12"/>
                  </a:cubicBezTo>
                  <a:cubicBezTo>
                    <a:pt x="115" y="18"/>
                    <a:pt x="115" y="18"/>
                    <a:pt x="115" y="18"/>
                  </a:cubicBezTo>
                  <a:cubicBezTo>
                    <a:pt x="119" y="21"/>
                    <a:pt x="119" y="26"/>
                    <a:pt x="115" y="30"/>
                  </a:cubicBezTo>
                  <a:cubicBezTo>
                    <a:pt x="77" y="68"/>
                    <a:pt x="77" y="68"/>
                    <a:pt x="77" y="68"/>
                  </a:cubicBezTo>
                  <a:cubicBezTo>
                    <a:pt x="82" y="69"/>
                    <a:pt x="88" y="68"/>
                    <a:pt x="93" y="64"/>
                  </a:cubicBezTo>
                  <a:cubicBezTo>
                    <a:pt x="121" y="35"/>
                    <a:pt x="121" y="35"/>
                    <a:pt x="121" y="35"/>
                  </a:cubicBezTo>
                  <a:cubicBezTo>
                    <a:pt x="127" y="29"/>
                    <a:pt x="127" y="19"/>
                    <a:pt x="121" y="12"/>
                  </a:cubicBezTo>
                  <a:close/>
                  <a:moveTo>
                    <a:pt x="77" y="51"/>
                  </a:moveTo>
                  <a:cubicBezTo>
                    <a:pt x="75" y="50"/>
                    <a:pt x="73" y="50"/>
                    <a:pt x="71" y="51"/>
                  </a:cubicBezTo>
                  <a:cubicBezTo>
                    <a:pt x="51" y="71"/>
                    <a:pt x="51" y="71"/>
                    <a:pt x="51" y="71"/>
                  </a:cubicBezTo>
                  <a:cubicBezTo>
                    <a:pt x="49" y="73"/>
                    <a:pt x="49" y="75"/>
                    <a:pt x="51" y="77"/>
                  </a:cubicBezTo>
                  <a:cubicBezTo>
                    <a:pt x="53" y="78"/>
                    <a:pt x="55" y="78"/>
                    <a:pt x="57" y="77"/>
                  </a:cubicBezTo>
                  <a:cubicBezTo>
                    <a:pt x="77" y="57"/>
                    <a:pt x="77" y="57"/>
                    <a:pt x="77" y="57"/>
                  </a:cubicBezTo>
                  <a:cubicBezTo>
                    <a:pt x="78" y="55"/>
                    <a:pt x="78" y="53"/>
                    <a:pt x="77" y="51"/>
                  </a:cubicBezTo>
                  <a:close/>
                </a:path>
              </a:pathLst>
            </a:custGeom>
            <a:solidFill>
              <a:srgbClr val="A5625D"/>
            </a:solidFill>
            <a:ln>
              <a:solidFill>
                <a:srgbClr val="A5625D"/>
              </a:solidFill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7" name="组合 66"/>
          <p:cNvGrpSpPr/>
          <p:nvPr>
            <p:custDataLst>
              <p:tags r:id="rId14"/>
            </p:custDataLst>
          </p:nvPr>
        </p:nvGrpSpPr>
        <p:grpSpPr>
          <a:xfrm>
            <a:off x="3959860" y="4631690"/>
            <a:ext cx="3903345" cy="589280"/>
            <a:chOff x="2777560" y="2578982"/>
            <a:chExt cx="3257006" cy="491639"/>
          </a:xfrm>
        </p:grpSpPr>
        <p:sp>
          <p:nvSpPr>
            <p:cNvPr id="68" name="文本框 67"/>
            <p:cNvSpPr txBox="1"/>
            <p:nvPr>
              <p:custDataLst>
                <p:tags r:id="rId15"/>
              </p:custDataLst>
            </p:nvPr>
          </p:nvSpPr>
          <p:spPr>
            <a:xfrm>
              <a:off x="3245378" y="2701289"/>
              <a:ext cx="2789188" cy="369332"/>
            </a:xfrm>
            <a:prstGeom prst="rect">
              <a:avLst/>
            </a:prstGeom>
            <a:noFill/>
          </p:spPr>
          <p:txBody>
            <a:bodyPr wrap="square" rtlCol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l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</a:pPr>
              <a:r>
                <a:rPr lang="zh-CN" altLang="en-US" b="1">
                  <a:solidFill>
                    <a:srgbClr val="FFC000"/>
                  </a:solidFill>
                </a:rPr>
                <a:t>总结反思</a:t>
              </a:r>
              <a:endParaRPr lang="zh-CN" altLang="en-US" b="1">
                <a:solidFill>
                  <a:srgbClr val="FFC000"/>
                </a:solidFill>
              </a:endParaRPr>
            </a:p>
          </p:txBody>
        </p:sp>
        <p:sp>
          <p:nvSpPr>
            <p:cNvPr id="69" name="Freeform 105"/>
            <p:cNvSpPr>
              <a:spLocks noEditPoints="1"/>
            </p:cNvSpPr>
            <p:nvPr>
              <p:custDataLst>
                <p:tags r:id="rId16"/>
              </p:custDataLst>
            </p:nvPr>
          </p:nvSpPr>
          <p:spPr bwMode="auto">
            <a:xfrm>
              <a:off x="2777560" y="2578982"/>
              <a:ext cx="476250" cy="476250"/>
            </a:xfrm>
            <a:custGeom>
              <a:gdLst>
                <a:gd name="T0" fmla="*/ 30 w 127"/>
                <a:gd name="T1" fmla="*/ 115 h 127"/>
                <a:gd name="T2" fmla="*/ 18 w 127"/>
                <a:gd name="T3" fmla="*/ 115 h 127"/>
                <a:gd name="T4" fmla="*/ 12 w 127"/>
                <a:gd name="T5" fmla="*/ 110 h 127"/>
                <a:gd name="T6" fmla="*/ 12 w 127"/>
                <a:gd name="T7" fmla="*/ 98 h 127"/>
                <a:gd name="T8" fmla="*/ 51 w 127"/>
                <a:gd name="T9" fmla="*/ 60 h 127"/>
                <a:gd name="T10" fmla="*/ 35 w 127"/>
                <a:gd name="T11" fmla="*/ 64 h 127"/>
                <a:gd name="T12" fmla="*/ 7 w 127"/>
                <a:gd name="T13" fmla="*/ 93 h 127"/>
                <a:gd name="T14" fmla="*/ 7 w 127"/>
                <a:gd name="T15" fmla="*/ 115 h 127"/>
                <a:gd name="T16" fmla="*/ 12 w 127"/>
                <a:gd name="T17" fmla="*/ 121 h 127"/>
                <a:gd name="T18" fmla="*/ 35 w 127"/>
                <a:gd name="T19" fmla="*/ 121 h 127"/>
                <a:gd name="T20" fmla="*/ 64 w 127"/>
                <a:gd name="T21" fmla="*/ 93 h 127"/>
                <a:gd name="T22" fmla="*/ 68 w 127"/>
                <a:gd name="T23" fmla="*/ 77 h 127"/>
                <a:gd name="T24" fmla="*/ 30 w 127"/>
                <a:gd name="T25" fmla="*/ 115 h 127"/>
                <a:gd name="T26" fmla="*/ 121 w 127"/>
                <a:gd name="T27" fmla="*/ 12 h 127"/>
                <a:gd name="T28" fmla="*/ 115 w 127"/>
                <a:gd name="T29" fmla="*/ 7 h 127"/>
                <a:gd name="T30" fmla="*/ 93 w 127"/>
                <a:gd name="T31" fmla="*/ 7 h 127"/>
                <a:gd name="T32" fmla="*/ 64 w 127"/>
                <a:gd name="T33" fmla="*/ 35 h 127"/>
                <a:gd name="T34" fmla="*/ 60 w 127"/>
                <a:gd name="T35" fmla="*/ 51 h 127"/>
                <a:gd name="T36" fmla="*/ 98 w 127"/>
                <a:gd name="T37" fmla="*/ 12 h 127"/>
                <a:gd name="T38" fmla="*/ 110 w 127"/>
                <a:gd name="T39" fmla="*/ 12 h 127"/>
                <a:gd name="T40" fmla="*/ 115 w 127"/>
                <a:gd name="T41" fmla="*/ 18 h 127"/>
                <a:gd name="T42" fmla="*/ 115 w 127"/>
                <a:gd name="T43" fmla="*/ 30 h 127"/>
                <a:gd name="T44" fmla="*/ 77 w 127"/>
                <a:gd name="T45" fmla="*/ 68 h 127"/>
                <a:gd name="T46" fmla="*/ 93 w 127"/>
                <a:gd name="T47" fmla="*/ 64 h 127"/>
                <a:gd name="T48" fmla="*/ 121 w 127"/>
                <a:gd name="T49" fmla="*/ 35 h 127"/>
                <a:gd name="T50" fmla="*/ 121 w 127"/>
                <a:gd name="T51" fmla="*/ 12 h 127"/>
                <a:gd name="T52" fmla="*/ 77 w 127"/>
                <a:gd name="T53" fmla="*/ 51 h 127"/>
                <a:gd name="T54" fmla="*/ 71 w 127"/>
                <a:gd name="T55" fmla="*/ 51 h 127"/>
                <a:gd name="T56" fmla="*/ 51 w 127"/>
                <a:gd name="T57" fmla="*/ 71 h 127"/>
                <a:gd name="T58" fmla="*/ 51 w 127"/>
                <a:gd name="T59" fmla="*/ 77 h 127"/>
                <a:gd name="T60" fmla="*/ 57 w 127"/>
                <a:gd name="T61" fmla="*/ 77 h 127"/>
                <a:gd name="T62" fmla="*/ 77 w 127"/>
                <a:gd name="T63" fmla="*/ 57 h 127"/>
                <a:gd name="T64" fmla="*/ 77 w 127"/>
                <a:gd name="T65" fmla="*/ 51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7" h="127">
                  <a:moveTo>
                    <a:pt x="30" y="115"/>
                  </a:moveTo>
                  <a:cubicBezTo>
                    <a:pt x="26" y="119"/>
                    <a:pt x="21" y="119"/>
                    <a:pt x="18" y="115"/>
                  </a:cubicBezTo>
                  <a:cubicBezTo>
                    <a:pt x="12" y="110"/>
                    <a:pt x="12" y="110"/>
                    <a:pt x="12" y="110"/>
                  </a:cubicBezTo>
                  <a:cubicBezTo>
                    <a:pt x="9" y="107"/>
                    <a:pt x="9" y="101"/>
                    <a:pt x="12" y="98"/>
                  </a:cubicBezTo>
                  <a:cubicBezTo>
                    <a:pt x="51" y="60"/>
                    <a:pt x="51" y="60"/>
                    <a:pt x="51" y="60"/>
                  </a:cubicBezTo>
                  <a:cubicBezTo>
                    <a:pt x="46" y="58"/>
                    <a:pt x="40" y="60"/>
                    <a:pt x="35" y="64"/>
                  </a:cubicBezTo>
                  <a:cubicBezTo>
                    <a:pt x="7" y="93"/>
                    <a:pt x="7" y="93"/>
                    <a:pt x="7" y="93"/>
                  </a:cubicBezTo>
                  <a:cubicBezTo>
                    <a:pt x="0" y="99"/>
                    <a:pt x="0" y="109"/>
                    <a:pt x="7" y="115"/>
                  </a:cubicBezTo>
                  <a:cubicBezTo>
                    <a:pt x="12" y="121"/>
                    <a:pt x="12" y="121"/>
                    <a:pt x="12" y="121"/>
                  </a:cubicBezTo>
                  <a:cubicBezTo>
                    <a:pt x="19" y="127"/>
                    <a:pt x="29" y="127"/>
                    <a:pt x="35" y="121"/>
                  </a:cubicBezTo>
                  <a:cubicBezTo>
                    <a:pt x="64" y="93"/>
                    <a:pt x="64" y="93"/>
                    <a:pt x="64" y="93"/>
                  </a:cubicBezTo>
                  <a:cubicBezTo>
                    <a:pt x="68" y="88"/>
                    <a:pt x="69" y="82"/>
                    <a:pt x="68" y="77"/>
                  </a:cubicBezTo>
                  <a:lnTo>
                    <a:pt x="30" y="115"/>
                  </a:lnTo>
                  <a:close/>
                  <a:moveTo>
                    <a:pt x="121" y="12"/>
                  </a:moveTo>
                  <a:cubicBezTo>
                    <a:pt x="115" y="7"/>
                    <a:pt x="115" y="7"/>
                    <a:pt x="115" y="7"/>
                  </a:cubicBezTo>
                  <a:cubicBezTo>
                    <a:pt x="109" y="0"/>
                    <a:pt x="99" y="0"/>
                    <a:pt x="93" y="7"/>
                  </a:cubicBezTo>
                  <a:cubicBezTo>
                    <a:pt x="64" y="35"/>
                    <a:pt x="64" y="35"/>
                    <a:pt x="64" y="35"/>
                  </a:cubicBezTo>
                  <a:cubicBezTo>
                    <a:pt x="60" y="40"/>
                    <a:pt x="58" y="46"/>
                    <a:pt x="60" y="51"/>
                  </a:cubicBezTo>
                  <a:cubicBezTo>
                    <a:pt x="98" y="12"/>
                    <a:pt x="98" y="12"/>
                    <a:pt x="98" y="12"/>
                  </a:cubicBezTo>
                  <a:cubicBezTo>
                    <a:pt x="101" y="9"/>
                    <a:pt x="107" y="9"/>
                    <a:pt x="110" y="12"/>
                  </a:cubicBezTo>
                  <a:cubicBezTo>
                    <a:pt x="115" y="18"/>
                    <a:pt x="115" y="18"/>
                    <a:pt x="115" y="18"/>
                  </a:cubicBezTo>
                  <a:cubicBezTo>
                    <a:pt x="119" y="21"/>
                    <a:pt x="119" y="26"/>
                    <a:pt x="115" y="30"/>
                  </a:cubicBezTo>
                  <a:cubicBezTo>
                    <a:pt x="77" y="68"/>
                    <a:pt x="77" y="68"/>
                    <a:pt x="77" y="68"/>
                  </a:cubicBezTo>
                  <a:cubicBezTo>
                    <a:pt x="82" y="69"/>
                    <a:pt x="88" y="68"/>
                    <a:pt x="93" y="64"/>
                  </a:cubicBezTo>
                  <a:cubicBezTo>
                    <a:pt x="121" y="35"/>
                    <a:pt x="121" y="35"/>
                    <a:pt x="121" y="35"/>
                  </a:cubicBezTo>
                  <a:cubicBezTo>
                    <a:pt x="127" y="29"/>
                    <a:pt x="127" y="19"/>
                    <a:pt x="121" y="12"/>
                  </a:cubicBezTo>
                  <a:close/>
                  <a:moveTo>
                    <a:pt x="77" y="51"/>
                  </a:moveTo>
                  <a:cubicBezTo>
                    <a:pt x="75" y="50"/>
                    <a:pt x="73" y="50"/>
                    <a:pt x="71" y="51"/>
                  </a:cubicBezTo>
                  <a:cubicBezTo>
                    <a:pt x="51" y="71"/>
                    <a:pt x="51" y="71"/>
                    <a:pt x="51" y="71"/>
                  </a:cubicBezTo>
                  <a:cubicBezTo>
                    <a:pt x="49" y="73"/>
                    <a:pt x="49" y="75"/>
                    <a:pt x="51" y="77"/>
                  </a:cubicBezTo>
                  <a:cubicBezTo>
                    <a:pt x="53" y="78"/>
                    <a:pt x="55" y="78"/>
                    <a:pt x="57" y="77"/>
                  </a:cubicBezTo>
                  <a:cubicBezTo>
                    <a:pt x="77" y="57"/>
                    <a:pt x="77" y="57"/>
                    <a:pt x="77" y="57"/>
                  </a:cubicBezTo>
                  <a:cubicBezTo>
                    <a:pt x="78" y="55"/>
                    <a:pt x="78" y="53"/>
                    <a:pt x="77" y="51"/>
                  </a:cubicBez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70" name="矩形 69"/>
          <p:cNvSpPr/>
          <p:nvPr>
            <p:custDataLst>
              <p:tags r:id="rId17"/>
            </p:custDataLst>
          </p:nvPr>
        </p:nvSpPr>
        <p:spPr>
          <a:xfrm rot="16200000">
            <a:off x="5768340" y="2921635"/>
            <a:ext cx="4875530" cy="54610"/>
          </a:xfrm>
          <a:prstGeom prst="rect">
            <a:avLst/>
          </a:prstGeom>
          <a:solidFill>
            <a:srgbClr val="B680DA">
              <a:lumMod val="20000"/>
              <a:lumOff val="80000"/>
            </a:srgbClr>
          </a:solidFill>
          <a:ln>
            <a:noFill/>
          </a:ln>
        </p:spPr>
        <p:style>
          <a:lnRef idx="2">
            <a:srgbClr val="B680DA">
              <a:shade val="50000"/>
            </a:srgbClr>
          </a:lnRef>
          <a:fillRef idx="1">
            <a:srgbClr val="B680DA"/>
          </a:fillRef>
          <a:effectRef idx="0">
            <a:srgbClr val="B680DA"/>
          </a:effectRef>
          <a:fontRef idx="minor">
            <a:sysClr val="window" lastClr="FFFFFF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概念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zh-CN" altLang="en-US" sz="2400" smtClean="0"/>
              <a:t>急性心肌梗死：是</a:t>
            </a:r>
            <a:r>
              <a:rPr lang="zh-CN" altLang="en-US" sz="2400"/>
              <a:t>冠状动脉急性、持续性缺血缺氧所引起的心肌坏死。临床上多有剧烈而持久的胸骨后疼痛，休息及硝酸酯类药物不能完全缓解，伴有血清心肌酶活性增高及进行性心电图变化，</a:t>
            </a:r>
            <a:r>
              <a:rPr lang="zh-CN" altLang="en-US" sz="2400">
                <a:solidFill>
                  <a:srgbClr val="FF0000"/>
                </a:solidFill>
              </a:rPr>
              <a:t>可并发心律失常、休克或心力衰竭</a:t>
            </a:r>
            <a:r>
              <a:rPr lang="zh-CN" altLang="en-US" sz="2400"/>
              <a:t>，常可危及生命</a:t>
            </a:r>
            <a:r>
              <a:rPr lang="zh-CN" altLang="en-US" sz="2400" smtClean="0"/>
              <a:t>。</a:t>
            </a:r>
            <a:endParaRPr lang="en-US" altLang="zh-CN" sz="2400" smtClean="0"/>
          </a:p>
          <a:p>
            <a:r>
              <a:rPr lang="zh-CN" altLang="en-US" sz="2400" smtClean="0"/>
              <a:t>心梗形成的高危因素：高血压、</a:t>
            </a:r>
            <a:r>
              <a:rPr lang="zh-CN" altLang="en-US" sz="2400" smtClean="0">
                <a:solidFill>
                  <a:srgbClr val="FF0000"/>
                </a:solidFill>
              </a:rPr>
              <a:t>糖尿病</a:t>
            </a:r>
            <a:r>
              <a:rPr lang="zh-CN" altLang="en-US" sz="2400" smtClean="0"/>
              <a:t>、高血脂、超重及吸烟。</a:t>
            </a:r>
            <a:endParaRPr lang="zh-CN" altLang="en-US" sz="2400"/>
          </a:p>
        </p:txBody>
      </p:sp>
      <p:pic>
        <p:nvPicPr>
          <p:cNvPr id="5" name="内容占位符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066925"/>
            <a:ext cx="5181600" cy="386842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概念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5657603" cy="4563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/>
              <a:t>糖尿 病 酮症 酸 中 </a:t>
            </a:r>
            <a:r>
              <a:rPr lang="zh-CN" altLang="en-US" sz="2400" smtClean="0"/>
              <a:t>毒：是指糖尿病患者在各种诱因的作用下，胰岛素明显不足，生糖激素不适当增高，造成的</a:t>
            </a:r>
            <a:r>
              <a:rPr lang="zh-CN" altLang="en-US" sz="2400" smtClean="0">
                <a:solidFill>
                  <a:srgbClr val="FF0000"/>
                </a:solidFill>
              </a:rPr>
              <a:t>高血糖、高血酮、酮尿、脱水、电解质混乱、代谢性酸中毒</a:t>
            </a:r>
            <a:r>
              <a:rPr lang="zh-CN" altLang="en-US" sz="2400" smtClean="0"/>
              <a:t>等病理改变的症候群。</a:t>
            </a:r>
            <a:endParaRPr lang="en-US" altLang="zh-CN" sz="2400" smtClean="0"/>
          </a:p>
          <a:p>
            <a:pPr marL="0" indent="0">
              <a:buNone/>
            </a:pPr>
            <a:r>
              <a:rPr lang="zh-CN" altLang="en-US" sz="2400" smtClean="0"/>
              <a:t>诱发因素：</a:t>
            </a:r>
            <a:r>
              <a:rPr lang="en-US" altLang="zh-CN" sz="2400" smtClean="0"/>
              <a:t>Ⅰ</a:t>
            </a:r>
            <a:r>
              <a:rPr lang="zh-CN" altLang="en-US" sz="2400" smtClean="0"/>
              <a:t>型患者有自发倾向。</a:t>
            </a:r>
            <a:r>
              <a:rPr lang="en-US" altLang="zh-CN" sz="2400" smtClean="0"/>
              <a:t>Ⅱ</a:t>
            </a:r>
            <a:r>
              <a:rPr lang="zh-CN" altLang="en-US" sz="2400" smtClean="0"/>
              <a:t>型患者有急性感染、胰岛素不适当减量或突然中断治疗、饮食不当、胃肠疾病、脑卒中、</a:t>
            </a:r>
            <a:r>
              <a:rPr lang="zh-CN" altLang="en-US" sz="2400" smtClean="0">
                <a:solidFill>
                  <a:srgbClr val="FF0000"/>
                </a:solidFill>
              </a:rPr>
              <a:t>心肌梗死</a:t>
            </a:r>
            <a:r>
              <a:rPr lang="zh-CN" altLang="en-US" sz="2400" smtClean="0"/>
              <a:t>、创伤、手术、精神刺激等。</a:t>
            </a:r>
            <a:endParaRPr lang="en-US" altLang="zh-CN" sz="2400" smtClean="0"/>
          </a:p>
          <a:p>
            <a:pPr marL="0" indent="0">
              <a:buNone/>
            </a:pPr>
            <a:endParaRPr lang="zh-CN" altLang="en-US"/>
          </a:p>
        </p:txBody>
      </p:sp>
      <p:pic>
        <p:nvPicPr>
          <p:cNvPr id="5" name="内容占位符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97470" y="1252855"/>
            <a:ext cx="2399030" cy="435165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糖尿病酮症酸中毒可发生于任何年龄的糖尿病患者。胰岛素依赖型易发生酮症，非胰岛素依赖型较少发生，</a:t>
            </a:r>
            <a:r>
              <a:rPr lang="zh-CN" altLang="en-US">
                <a:solidFill>
                  <a:srgbClr val="FF0000"/>
                </a:solidFill>
              </a:rPr>
              <a:t>老年糖尿病患者也易引起因症而死于糖尿病昏迷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/>
              <a:t>据有关资料统计，至今国外一些内分泌专科医院中，糖尿病附症酸中毒的死亡率达5%～10%，非专科医院可达20%～30%，</a:t>
            </a:r>
            <a:r>
              <a:rPr lang="zh-CN" altLang="en-US">
                <a:solidFill>
                  <a:srgbClr val="FF0000"/>
                </a:solidFill>
              </a:rPr>
              <a:t>老年患者高达50%</a:t>
            </a:r>
            <a:r>
              <a:rPr lang="zh-CN" altLang="en-US"/>
              <a:t>。儿童糖尿病死亡原因中70%为酮症酸中毒所致。由此可见，必须及早防治酮症酸中毒。　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zh-CN">
                <a:sym typeface="+mn-ea"/>
              </a:rPr>
              <a:t>个案筛选原因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grpSp>
        <p:nvGrpSpPr>
          <p:cNvPr id="36" name="组合 35"/>
          <p:cNvGrpSpPr/>
          <p:nvPr>
            <p:custDataLst>
              <p:tags r:id="rId2"/>
            </p:custDataLst>
          </p:nvPr>
        </p:nvGrpSpPr>
        <p:grpSpPr>
          <a:xfrm>
            <a:off x="1753721" y="2610377"/>
            <a:ext cx="1621295" cy="3209398"/>
            <a:chOff x="810777" y="2334152"/>
            <a:chExt cx="1621295" cy="3209398"/>
          </a:xfrm>
        </p:grpSpPr>
        <p:sp>
          <p:nvSpPr>
            <p:cNvPr id="32" name="任意多边形 31"/>
            <p:cNvSpPr/>
            <p:nvPr>
              <p:custDataLst>
                <p:tags r:id="rId3"/>
              </p:custDataLst>
            </p:nvPr>
          </p:nvSpPr>
          <p:spPr>
            <a:xfrm>
              <a:off x="832181" y="2334152"/>
              <a:ext cx="1578488" cy="319086"/>
            </a:xfrm>
            <a:custGeom>
              <a:gdLst>
                <a:gd name="connsiteX0" fmla="*/ 124365 w 1578488"/>
                <a:gd name="connsiteY0" fmla="*/ 0 h 319086"/>
                <a:gd name="connsiteX1" fmla="*/ 1454123 w 1578488"/>
                <a:gd name="connsiteY1" fmla="*/ 0 h 319086"/>
                <a:gd name="connsiteX2" fmla="*/ 1535779 w 1578488"/>
                <a:gd name="connsiteY2" fmla="*/ 267322 h 319086"/>
                <a:gd name="connsiteX3" fmla="*/ 1578488 w 1578488"/>
                <a:gd name="connsiteY3" fmla="*/ 319086 h 319086"/>
                <a:gd name="connsiteX4" fmla="*/ 0 w 1578488"/>
                <a:gd name="connsiteY4" fmla="*/ 319086 h 319086"/>
                <a:gd name="connsiteX5" fmla="*/ 42710 w 1578488"/>
                <a:gd name="connsiteY5" fmla="*/ 267322 h 319086"/>
                <a:gd name="connsiteX6" fmla="*/ 124365 w 1578488"/>
                <a:gd name="connsiteY6" fmla="*/ 0 h 3190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8488" h="319086">
                  <a:moveTo>
                    <a:pt x="124365" y="0"/>
                  </a:moveTo>
                  <a:lnTo>
                    <a:pt x="1454123" y="0"/>
                  </a:lnTo>
                  <a:cubicBezTo>
                    <a:pt x="1454123" y="99022"/>
                    <a:pt x="1484226" y="191013"/>
                    <a:pt x="1535779" y="267322"/>
                  </a:cubicBezTo>
                  <a:lnTo>
                    <a:pt x="1578488" y="319086"/>
                  </a:lnTo>
                  <a:lnTo>
                    <a:pt x="0" y="319086"/>
                  </a:lnTo>
                  <a:lnTo>
                    <a:pt x="42710" y="267322"/>
                  </a:lnTo>
                  <a:cubicBezTo>
                    <a:pt x="94263" y="191013"/>
                    <a:pt x="124365" y="99022"/>
                    <a:pt x="124365" y="0"/>
                  </a:cubicBezTo>
                  <a:close/>
                </a:path>
              </a:pathLst>
            </a:custGeom>
            <a:solidFill>
              <a:srgbClr val="B2BD29">
                <a:lumMod val="50000"/>
              </a:srgbClr>
            </a:solidFill>
            <a:ln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 fontScale="8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>
              <p:custDataLst>
                <p:tags r:id="rId4"/>
              </p:custDataLst>
            </p:nvPr>
          </p:nvSpPr>
          <p:spPr>
            <a:xfrm>
              <a:off x="810778" y="2619375"/>
              <a:ext cx="1621294" cy="2924175"/>
            </a:xfrm>
            <a:prstGeom prst="rect">
              <a:avLst/>
            </a:prstGeom>
            <a:solidFill>
              <a:srgbClr val="B2BD29">
                <a:lumMod val="20000"/>
                <a:lumOff val="80000"/>
              </a:srgbClr>
            </a:solidFill>
            <a:ln w="3175"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tIns="108000" bIns="54000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fr-FR" smtClean="0">
                  <a:solidFill>
                    <a:srgbClr val="B2BD29"/>
                  </a:solidFill>
                </a:rPr>
                <a:t>病例少见</a:t>
              </a:r>
              <a:endParaRPr lang="zh-CN" altLang="fr-FR" smtClean="0">
                <a:solidFill>
                  <a:srgbClr val="B2BD29"/>
                </a:solidFill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fr-FR" smtClean="0">
                  <a:solidFill>
                    <a:srgbClr val="B2BD29"/>
                  </a:solidFill>
                </a:rPr>
                <a:t>心肌梗死合并酮症酸中毒</a:t>
              </a:r>
              <a:endParaRPr lang="zh-CN" altLang="fr-FR" smtClean="0">
                <a:solidFill>
                  <a:srgbClr val="B2BD29"/>
                </a:solidFill>
              </a:endParaRPr>
            </a:p>
          </p:txBody>
        </p:sp>
        <p:sp>
          <p:nvSpPr>
            <p:cNvPr id="12" name="任意多边形 11"/>
            <p:cNvSpPr/>
            <p:nvPr>
              <p:custDataLst>
                <p:tags r:id="rId5"/>
              </p:custDataLst>
            </p:nvPr>
          </p:nvSpPr>
          <p:spPr>
            <a:xfrm flipH="1">
              <a:off x="810778" y="5327649"/>
              <a:ext cx="1621294" cy="215901"/>
            </a:xfrm>
            <a:custGeom>
              <a:gdLst>
                <a:gd name="connsiteX0" fmla="*/ 411317 w 1621294"/>
                <a:gd name="connsiteY0" fmla="*/ 239 h 215901"/>
                <a:gd name="connsiteX1" fmla="*/ 383790 w 1621294"/>
                <a:gd name="connsiteY1" fmla="*/ 958 h 215901"/>
                <a:gd name="connsiteX2" fmla="*/ 38634 w 1621294"/>
                <a:gd name="connsiteY2" fmla="*/ 93177 h 215901"/>
                <a:gd name="connsiteX3" fmla="*/ 0 w 1621294"/>
                <a:gd name="connsiteY3" fmla="*/ 110071 h 215901"/>
                <a:gd name="connsiteX4" fmla="*/ 0 w 1621294"/>
                <a:gd name="connsiteY4" fmla="*/ 215901 h 215901"/>
                <a:gd name="connsiteX5" fmla="*/ 1621294 w 1621294"/>
                <a:gd name="connsiteY5" fmla="*/ 215901 h 215901"/>
                <a:gd name="connsiteX6" fmla="*/ 1621294 w 1621294"/>
                <a:gd name="connsiteY6" fmla="*/ 13662 h 215901"/>
                <a:gd name="connsiteX7" fmla="*/ 1578538 w 1621294"/>
                <a:gd name="connsiteY7" fmla="*/ 2100 h 215901"/>
                <a:gd name="connsiteX8" fmla="*/ 756178 w 1621294"/>
                <a:gd name="connsiteY8" fmla="*/ 163965 h 215901"/>
                <a:gd name="connsiteX9" fmla="*/ 411317 w 1621294"/>
                <a:gd name="connsiteY9" fmla="*/ 239 h 2159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21294" h="215901">
                  <a:moveTo>
                    <a:pt x="411317" y="239"/>
                  </a:moveTo>
                  <a:cubicBezTo>
                    <a:pt x="401679" y="-229"/>
                    <a:pt x="392487" y="-20"/>
                    <a:pt x="383790" y="958"/>
                  </a:cubicBezTo>
                  <a:cubicBezTo>
                    <a:pt x="293105" y="2622"/>
                    <a:pt x="165050" y="41258"/>
                    <a:pt x="38634" y="93177"/>
                  </a:cubicBezTo>
                  <a:lnTo>
                    <a:pt x="0" y="110071"/>
                  </a:lnTo>
                  <a:lnTo>
                    <a:pt x="0" y="215901"/>
                  </a:lnTo>
                  <a:lnTo>
                    <a:pt x="1621294" y="215901"/>
                  </a:lnTo>
                  <a:lnTo>
                    <a:pt x="1621294" y="13662"/>
                  </a:lnTo>
                  <a:lnTo>
                    <a:pt x="1578538" y="2100"/>
                  </a:lnTo>
                  <a:cubicBezTo>
                    <a:pt x="1440654" y="-14177"/>
                    <a:pt x="1306934" y="242737"/>
                    <a:pt x="756178" y="163965"/>
                  </a:cubicBezTo>
                  <a:cubicBezTo>
                    <a:pt x="593460" y="142654"/>
                    <a:pt x="555873" y="7243"/>
                    <a:pt x="411317" y="239"/>
                  </a:cubicBezTo>
                  <a:close/>
                </a:path>
              </a:pathLst>
            </a:custGeom>
            <a:solidFill>
              <a:srgbClr val="E6B07A">
                <a:alpha val="10000"/>
              </a:srgbClr>
            </a:solidFill>
            <a:ln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 fontScale="57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任意多边形 5"/>
            <p:cNvSpPr/>
            <p:nvPr>
              <p:custDataLst>
                <p:tags r:id="rId6"/>
              </p:custDataLst>
            </p:nvPr>
          </p:nvSpPr>
          <p:spPr>
            <a:xfrm>
              <a:off x="909055" y="5099050"/>
              <a:ext cx="1523017" cy="444500"/>
            </a:xfrm>
            <a:custGeom>
              <a:gdLst>
                <a:gd name="connsiteX0" fmla="*/ 769543 w 2381982"/>
                <a:gd name="connsiteY0" fmla="*/ 935 h 762934"/>
                <a:gd name="connsiteX1" fmla="*/ 1455343 w 2381982"/>
                <a:gd name="connsiteY1" fmla="*/ 635935 h 762934"/>
                <a:gd name="connsiteX2" fmla="*/ 1997210 w 2381982"/>
                <a:gd name="connsiteY2" fmla="*/ 263401 h 762934"/>
                <a:gd name="connsiteX3" fmla="*/ 2374688 w 2381982"/>
                <a:gd name="connsiteY3" fmla="*/ 723471 h 762934"/>
                <a:gd name="connsiteX4" fmla="*/ 2381982 w 2381982"/>
                <a:gd name="connsiteY4" fmla="*/ 762934 h 762934"/>
                <a:gd name="connsiteX5" fmla="*/ 0 w 2381982"/>
                <a:gd name="connsiteY5" fmla="*/ 762934 h 762934"/>
                <a:gd name="connsiteX6" fmla="*/ 12910 w 2381982"/>
                <a:gd name="connsiteY6" fmla="*/ 715145 h 762934"/>
                <a:gd name="connsiteX7" fmla="*/ 769543 w 2381982"/>
                <a:gd name="connsiteY7" fmla="*/ 935 h 7629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81982" h="762934">
                  <a:moveTo>
                    <a:pt x="769543" y="935"/>
                  </a:moveTo>
                  <a:cubicBezTo>
                    <a:pt x="1012254" y="-27287"/>
                    <a:pt x="1250732" y="592191"/>
                    <a:pt x="1455343" y="635935"/>
                  </a:cubicBezTo>
                  <a:cubicBezTo>
                    <a:pt x="1659954" y="679679"/>
                    <a:pt x="1841988" y="238001"/>
                    <a:pt x="1997210" y="263401"/>
                  </a:cubicBezTo>
                  <a:cubicBezTo>
                    <a:pt x="2133029" y="285626"/>
                    <a:pt x="2325029" y="555259"/>
                    <a:pt x="2374688" y="723471"/>
                  </a:cubicBezTo>
                  <a:lnTo>
                    <a:pt x="2381982" y="762934"/>
                  </a:lnTo>
                  <a:lnTo>
                    <a:pt x="0" y="762934"/>
                  </a:lnTo>
                  <a:lnTo>
                    <a:pt x="12910" y="715145"/>
                  </a:lnTo>
                  <a:cubicBezTo>
                    <a:pt x="101713" y="471673"/>
                    <a:pt x="557171" y="25629"/>
                    <a:pt x="769543" y="935"/>
                  </a:cubicBezTo>
                  <a:close/>
                </a:path>
              </a:pathLst>
            </a:custGeom>
            <a:solidFill>
              <a:srgbClr val="B2BD29">
                <a:alpha val="20000"/>
              </a:srgbClr>
            </a:solidFill>
            <a:ln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任意多边形 6"/>
            <p:cNvSpPr/>
            <p:nvPr>
              <p:custDataLst>
                <p:tags r:id="rId7"/>
              </p:custDataLst>
            </p:nvPr>
          </p:nvSpPr>
          <p:spPr>
            <a:xfrm flipH="1">
              <a:off x="810777" y="5175250"/>
              <a:ext cx="1576341" cy="368300"/>
            </a:xfrm>
            <a:custGeom>
              <a:gdLst>
                <a:gd name="connsiteX0" fmla="*/ 839785 w 2465380"/>
                <a:gd name="connsiteY0" fmla="*/ 503 h 581194"/>
                <a:gd name="connsiteX1" fmla="*/ 807788 w 2465380"/>
                <a:gd name="connsiteY1" fmla="*/ 2021 h 581194"/>
                <a:gd name="connsiteX2" fmla="*/ 16782 w 2465380"/>
                <a:gd name="connsiteY2" fmla="*/ 559376 h 581194"/>
                <a:gd name="connsiteX3" fmla="*/ 0 w 2465380"/>
                <a:gd name="connsiteY3" fmla="*/ 581194 h 581194"/>
                <a:gd name="connsiteX4" fmla="*/ 2465380 w 2465380"/>
                <a:gd name="connsiteY4" fmla="*/ 581194 h 581194"/>
                <a:gd name="connsiteX5" fmla="*/ 2459763 w 2465380"/>
                <a:gd name="connsiteY5" fmla="*/ 567131 h 581194"/>
                <a:gd name="connsiteX6" fmla="*/ 2124619 w 2465380"/>
                <a:gd name="connsiteY6" fmla="*/ 64728 h 581194"/>
                <a:gd name="connsiteX7" fmla="*/ 1498085 w 2465380"/>
                <a:gd name="connsiteY7" fmla="*/ 361061 h 581194"/>
                <a:gd name="connsiteX8" fmla="*/ 839785 w 2465380"/>
                <a:gd name="connsiteY8" fmla="*/ 503 h 581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65380" h="581194">
                  <a:moveTo>
                    <a:pt x="839785" y="503"/>
                  </a:moveTo>
                  <a:cubicBezTo>
                    <a:pt x="828582" y="-483"/>
                    <a:pt x="817897" y="-41"/>
                    <a:pt x="807788" y="2021"/>
                  </a:cubicBezTo>
                  <a:cubicBezTo>
                    <a:pt x="596959" y="9043"/>
                    <a:pt x="212374" y="328128"/>
                    <a:pt x="16782" y="559376"/>
                  </a:cubicBezTo>
                  <a:lnTo>
                    <a:pt x="0" y="581194"/>
                  </a:lnTo>
                  <a:lnTo>
                    <a:pt x="2465380" y="581194"/>
                  </a:lnTo>
                  <a:lnTo>
                    <a:pt x="2459763" y="567131"/>
                  </a:lnTo>
                  <a:cubicBezTo>
                    <a:pt x="2410104" y="398919"/>
                    <a:pt x="2284899" y="99073"/>
                    <a:pt x="2124619" y="64728"/>
                  </a:cubicBezTo>
                  <a:cubicBezTo>
                    <a:pt x="1964339" y="30383"/>
                    <a:pt x="1717557" y="371512"/>
                    <a:pt x="1498085" y="361061"/>
                  </a:cubicBezTo>
                  <a:cubicBezTo>
                    <a:pt x="1292330" y="351263"/>
                    <a:pt x="1007821" y="15283"/>
                    <a:pt x="839785" y="503"/>
                  </a:cubicBezTo>
                  <a:close/>
                </a:path>
              </a:pathLst>
            </a:custGeom>
            <a:solidFill>
              <a:srgbClr val="E7ABB1">
                <a:alpha val="25000"/>
              </a:srgbClr>
            </a:solidFill>
            <a:ln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任意多边形 28"/>
            <p:cNvSpPr/>
            <p:nvPr>
              <p:custDataLst>
                <p:tags r:id="rId8"/>
              </p:custDataLst>
            </p:nvPr>
          </p:nvSpPr>
          <p:spPr>
            <a:xfrm>
              <a:off x="951477" y="2334152"/>
              <a:ext cx="1339897" cy="319087"/>
            </a:xfrm>
            <a:custGeom>
              <a:gdLst>
                <a:gd name="connsiteX0" fmla="*/ 0 w 1350644"/>
                <a:gd name="connsiteY0" fmla="*/ 0 h 319087"/>
                <a:gd name="connsiteX1" fmla="*/ 1350644 w 1350644"/>
                <a:gd name="connsiteY1" fmla="*/ 0 h 319087"/>
                <a:gd name="connsiteX2" fmla="*/ 1189055 w 1350644"/>
                <a:gd name="connsiteY2" fmla="*/ 319087 h 319087"/>
                <a:gd name="connsiteX3" fmla="*/ 161589 w 1350644"/>
                <a:gd name="connsiteY3" fmla="*/ 319087 h 3190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0644" h="319087">
                  <a:moveTo>
                    <a:pt x="0" y="0"/>
                  </a:moveTo>
                  <a:lnTo>
                    <a:pt x="1350644" y="0"/>
                  </a:lnTo>
                  <a:lnTo>
                    <a:pt x="1189055" y="319087"/>
                  </a:lnTo>
                  <a:lnTo>
                    <a:pt x="161589" y="31908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 fontScale="8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mtClean="0">
                  <a:solidFill>
                    <a:srgbClr val="E7ABB1"/>
                  </a:solidFill>
                </a:rPr>
                <a:t>A</a:t>
              </a:r>
              <a:endParaRPr lang="en-US" altLang="zh-CN" smtClean="0">
                <a:solidFill>
                  <a:srgbClr val="E7ABB1"/>
                </a:solidFill>
              </a:endParaRPr>
            </a:p>
          </p:txBody>
        </p:sp>
        <p:cxnSp>
          <p:nvCxnSpPr>
            <p:cNvPr id="18" name="直接连接符 17"/>
            <p:cNvCxnSpPr/>
            <p:nvPr>
              <p:custDataLst>
                <p:tags r:id="rId9"/>
              </p:custDataLst>
            </p:nvPr>
          </p:nvCxnSpPr>
          <p:spPr>
            <a:xfrm>
              <a:off x="1107692" y="2653239"/>
              <a:ext cx="1027466" cy="0"/>
            </a:xfrm>
            <a:prstGeom prst="line">
              <a:avLst/>
            </a:prstGeom>
            <a:ln w="12700">
              <a:solidFill>
                <a:srgbClr val="E7ABB1"/>
              </a:solidFill>
            </a:ln>
          </p:spPr>
          <p:style>
            <a:lnRef idx="1">
              <a:srgbClr val="B2BD29"/>
            </a:lnRef>
            <a:fillRef idx="0">
              <a:srgbClr val="B2BD29"/>
            </a:fillRef>
            <a:effectRef idx="0">
              <a:srgbClr val="B2BD29"/>
            </a:effectRef>
            <a:fontRef idx="minor">
              <a:srgbClr val="3F4143"/>
            </a:fontRef>
          </p:style>
        </p:cxnSp>
      </p:grpSp>
      <p:grpSp>
        <p:nvGrpSpPr>
          <p:cNvPr id="79" name="组合 78"/>
          <p:cNvGrpSpPr/>
          <p:nvPr>
            <p:custDataLst>
              <p:tags r:id="rId10"/>
            </p:custDataLst>
          </p:nvPr>
        </p:nvGrpSpPr>
        <p:grpSpPr>
          <a:xfrm>
            <a:off x="5285353" y="2610377"/>
            <a:ext cx="1621295" cy="3209398"/>
            <a:chOff x="810777" y="2334152"/>
            <a:chExt cx="1621295" cy="3209398"/>
          </a:xfrm>
        </p:grpSpPr>
        <p:sp>
          <p:nvSpPr>
            <p:cNvPr id="80" name="任意多边形 79"/>
            <p:cNvSpPr/>
            <p:nvPr>
              <p:custDataLst>
                <p:tags r:id="rId11"/>
              </p:custDataLst>
            </p:nvPr>
          </p:nvSpPr>
          <p:spPr>
            <a:xfrm>
              <a:off x="832181" y="2334152"/>
              <a:ext cx="1578488" cy="319086"/>
            </a:xfrm>
            <a:custGeom>
              <a:gdLst>
                <a:gd name="connsiteX0" fmla="*/ 124365 w 1578488"/>
                <a:gd name="connsiteY0" fmla="*/ 0 h 319086"/>
                <a:gd name="connsiteX1" fmla="*/ 1454123 w 1578488"/>
                <a:gd name="connsiteY1" fmla="*/ 0 h 319086"/>
                <a:gd name="connsiteX2" fmla="*/ 1535779 w 1578488"/>
                <a:gd name="connsiteY2" fmla="*/ 267322 h 319086"/>
                <a:gd name="connsiteX3" fmla="*/ 1578488 w 1578488"/>
                <a:gd name="connsiteY3" fmla="*/ 319086 h 319086"/>
                <a:gd name="connsiteX4" fmla="*/ 0 w 1578488"/>
                <a:gd name="connsiteY4" fmla="*/ 319086 h 319086"/>
                <a:gd name="connsiteX5" fmla="*/ 42710 w 1578488"/>
                <a:gd name="connsiteY5" fmla="*/ 267322 h 319086"/>
                <a:gd name="connsiteX6" fmla="*/ 124365 w 1578488"/>
                <a:gd name="connsiteY6" fmla="*/ 0 h 3190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8488" h="319086">
                  <a:moveTo>
                    <a:pt x="124365" y="0"/>
                  </a:moveTo>
                  <a:lnTo>
                    <a:pt x="1454123" y="0"/>
                  </a:lnTo>
                  <a:cubicBezTo>
                    <a:pt x="1454123" y="99022"/>
                    <a:pt x="1484226" y="191013"/>
                    <a:pt x="1535779" y="267322"/>
                  </a:cubicBezTo>
                  <a:lnTo>
                    <a:pt x="1578488" y="319086"/>
                  </a:lnTo>
                  <a:lnTo>
                    <a:pt x="0" y="319086"/>
                  </a:lnTo>
                  <a:lnTo>
                    <a:pt x="42710" y="267322"/>
                  </a:lnTo>
                  <a:cubicBezTo>
                    <a:pt x="94263" y="191013"/>
                    <a:pt x="124365" y="99022"/>
                    <a:pt x="124365" y="0"/>
                  </a:cubicBezTo>
                  <a:close/>
                </a:path>
              </a:pathLst>
            </a:custGeom>
            <a:solidFill>
              <a:srgbClr val="B2BD29">
                <a:lumMod val="50000"/>
              </a:srgbClr>
            </a:solidFill>
            <a:ln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 fontScale="8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矩形 80"/>
            <p:cNvSpPr/>
            <p:nvPr>
              <p:custDataLst>
                <p:tags r:id="rId12"/>
              </p:custDataLst>
            </p:nvPr>
          </p:nvSpPr>
          <p:spPr>
            <a:xfrm>
              <a:off x="810778" y="2619375"/>
              <a:ext cx="1621294" cy="2924175"/>
            </a:xfrm>
            <a:prstGeom prst="rect">
              <a:avLst/>
            </a:prstGeom>
            <a:solidFill>
              <a:srgbClr val="B2BD29">
                <a:lumMod val="20000"/>
                <a:lumOff val="80000"/>
              </a:srgbClr>
            </a:solidFill>
            <a:ln w="3175"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tIns="108000" bIns="54000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fr-FR" smtClean="0">
                  <a:solidFill>
                    <a:srgbClr val="B2BD29"/>
                  </a:solidFill>
                </a:rPr>
                <a:t>具有代表意义</a:t>
              </a:r>
              <a:endParaRPr lang="zh-CN" altLang="fr-FR" smtClean="0">
                <a:solidFill>
                  <a:srgbClr val="B2BD29"/>
                </a:solidFill>
              </a:endParaRPr>
            </a:p>
          </p:txBody>
        </p:sp>
        <p:sp>
          <p:nvSpPr>
            <p:cNvPr id="82" name="任意多边形 81"/>
            <p:cNvSpPr/>
            <p:nvPr>
              <p:custDataLst>
                <p:tags r:id="rId13"/>
              </p:custDataLst>
            </p:nvPr>
          </p:nvSpPr>
          <p:spPr>
            <a:xfrm flipH="1">
              <a:off x="810778" y="5327649"/>
              <a:ext cx="1621294" cy="215901"/>
            </a:xfrm>
            <a:custGeom>
              <a:gdLst>
                <a:gd name="connsiteX0" fmla="*/ 411317 w 1621294"/>
                <a:gd name="connsiteY0" fmla="*/ 239 h 215901"/>
                <a:gd name="connsiteX1" fmla="*/ 383790 w 1621294"/>
                <a:gd name="connsiteY1" fmla="*/ 958 h 215901"/>
                <a:gd name="connsiteX2" fmla="*/ 38634 w 1621294"/>
                <a:gd name="connsiteY2" fmla="*/ 93177 h 215901"/>
                <a:gd name="connsiteX3" fmla="*/ 0 w 1621294"/>
                <a:gd name="connsiteY3" fmla="*/ 110071 h 215901"/>
                <a:gd name="connsiteX4" fmla="*/ 0 w 1621294"/>
                <a:gd name="connsiteY4" fmla="*/ 215901 h 215901"/>
                <a:gd name="connsiteX5" fmla="*/ 1621294 w 1621294"/>
                <a:gd name="connsiteY5" fmla="*/ 215901 h 215901"/>
                <a:gd name="connsiteX6" fmla="*/ 1621294 w 1621294"/>
                <a:gd name="connsiteY6" fmla="*/ 13662 h 215901"/>
                <a:gd name="connsiteX7" fmla="*/ 1578538 w 1621294"/>
                <a:gd name="connsiteY7" fmla="*/ 2100 h 215901"/>
                <a:gd name="connsiteX8" fmla="*/ 756178 w 1621294"/>
                <a:gd name="connsiteY8" fmla="*/ 163965 h 215901"/>
                <a:gd name="connsiteX9" fmla="*/ 411317 w 1621294"/>
                <a:gd name="connsiteY9" fmla="*/ 239 h 2159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21294" h="215901">
                  <a:moveTo>
                    <a:pt x="411317" y="239"/>
                  </a:moveTo>
                  <a:cubicBezTo>
                    <a:pt x="401679" y="-229"/>
                    <a:pt x="392487" y="-20"/>
                    <a:pt x="383790" y="958"/>
                  </a:cubicBezTo>
                  <a:cubicBezTo>
                    <a:pt x="293105" y="2622"/>
                    <a:pt x="165050" y="41258"/>
                    <a:pt x="38634" y="93177"/>
                  </a:cubicBezTo>
                  <a:lnTo>
                    <a:pt x="0" y="110071"/>
                  </a:lnTo>
                  <a:lnTo>
                    <a:pt x="0" y="215901"/>
                  </a:lnTo>
                  <a:lnTo>
                    <a:pt x="1621294" y="215901"/>
                  </a:lnTo>
                  <a:lnTo>
                    <a:pt x="1621294" y="13662"/>
                  </a:lnTo>
                  <a:lnTo>
                    <a:pt x="1578538" y="2100"/>
                  </a:lnTo>
                  <a:cubicBezTo>
                    <a:pt x="1440654" y="-14177"/>
                    <a:pt x="1306934" y="242737"/>
                    <a:pt x="756178" y="163965"/>
                  </a:cubicBezTo>
                  <a:cubicBezTo>
                    <a:pt x="593460" y="142654"/>
                    <a:pt x="555873" y="7243"/>
                    <a:pt x="411317" y="239"/>
                  </a:cubicBezTo>
                  <a:close/>
                </a:path>
              </a:pathLst>
            </a:custGeom>
            <a:solidFill>
              <a:srgbClr val="E6B07A">
                <a:alpha val="10000"/>
              </a:srgbClr>
            </a:solidFill>
            <a:ln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 fontScale="57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任意多边形 82"/>
            <p:cNvSpPr/>
            <p:nvPr>
              <p:custDataLst>
                <p:tags r:id="rId14"/>
              </p:custDataLst>
            </p:nvPr>
          </p:nvSpPr>
          <p:spPr>
            <a:xfrm>
              <a:off x="909055" y="5099050"/>
              <a:ext cx="1523017" cy="444500"/>
            </a:xfrm>
            <a:custGeom>
              <a:gdLst>
                <a:gd name="connsiteX0" fmla="*/ 769543 w 2381982"/>
                <a:gd name="connsiteY0" fmla="*/ 935 h 762934"/>
                <a:gd name="connsiteX1" fmla="*/ 1455343 w 2381982"/>
                <a:gd name="connsiteY1" fmla="*/ 635935 h 762934"/>
                <a:gd name="connsiteX2" fmla="*/ 1997210 w 2381982"/>
                <a:gd name="connsiteY2" fmla="*/ 263401 h 762934"/>
                <a:gd name="connsiteX3" fmla="*/ 2374688 w 2381982"/>
                <a:gd name="connsiteY3" fmla="*/ 723471 h 762934"/>
                <a:gd name="connsiteX4" fmla="*/ 2381982 w 2381982"/>
                <a:gd name="connsiteY4" fmla="*/ 762934 h 762934"/>
                <a:gd name="connsiteX5" fmla="*/ 0 w 2381982"/>
                <a:gd name="connsiteY5" fmla="*/ 762934 h 762934"/>
                <a:gd name="connsiteX6" fmla="*/ 12910 w 2381982"/>
                <a:gd name="connsiteY6" fmla="*/ 715145 h 762934"/>
                <a:gd name="connsiteX7" fmla="*/ 769543 w 2381982"/>
                <a:gd name="connsiteY7" fmla="*/ 935 h 7629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81982" h="762934">
                  <a:moveTo>
                    <a:pt x="769543" y="935"/>
                  </a:moveTo>
                  <a:cubicBezTo>
                    <a:pt x="1012254" y="-27287"/>
                    <a:pt x="1250732" y="592191"/>
                    <a:pt x="1455343" y="635935"/>
                  </a:cubicBezTo>
                  <a:cubicBezTo>
                    <a:pt x="1659954" y="679679"/>
                    <a:pt x="1841988" y="238001"/>
                    <a:pt x="1997210" y="263401"/>
                  </a:cubicBezTo>
                  <a:cubicBezTo>
                    <a:pt x="2133029" y="285626"/>
                    <a:pt x="2325029" y="555259"/>
                    <a:pt x="2374688" y="723471"/>
                  </a:cubicBezTo>
                  <a:lnTo>
                    <a:pt x="2381982" y="762934"/>
                  </a:lnTo>
                  <a:lnTo>
                    <a:pt x="0" y="762934"/>
                  </a:lnTo>
                  <a:lnTo>
                    <a:pt x="12910" y="715145"/>
                  </a:lnTo>
                  <a:cubicBezTo>
                    <a:pt x="101713" y="471673"/>
                    <a:pt x="557171" y="25629"/>
                    <a:pt x="769543" y="935"/>
                  </a:cubicBezTo>
                  <a:close/>
                </a:path>
              </a:pathLst>
            </a:custGeom>
            <a:solidFill>
              <a:srgbClr val="B2BD29">
                <a:alpha val="20000"/>
              </a:srgbClr>
            </a:solidFill>
            <a:ln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任意多边形 83"/>
            <p:cNvSpPr/>
            <p:nvPr>
              <p:custDataLst>
                <p:tags r:id="rId15"/>
              </p:custDataLst>
            </p:nvPr>
          </p:nvSpPr>
          <p:spPr>
            <a:xfrm flipH="1">
              <a:off x="810777" y="5175250"/>
              <a:ext cx="1576341" cy="368300"/>
            </a:xfrm>
            <a:custGeom>
              <a:gdLst>
                <a:gd name="connsiteX0" fmla="*/ 839785 w 2465380"/>
                <a:gd name="connsiteY0" fmla="*/ 503 h 581194"/>
                <a:gd name="connsiteX1" fmla="*/ 807788 w 2465380"/>
                <a:gd name="connsiteY1" fmla="*/ 2021 h 581194"/>
                <a:gd name="connsiteX2" fmla="*/ 16782 w 2465380"/>
                <a:gd name="connsiteY2" fmla="*/ 559376 h 581194"/>
                <a:gd name="connsiteX3" fmla="*/ 0 w 2465380"/>
                <a:gd name="connsiteY3" fmla="*/ 581194 h 581194"/>
                <a:gd name="connsiteX4" fmla="*/ 2465380 w 2465380"/>
                <a:gd name="connsiteY4" fmla="*/ 581194 h 581194"/>
                <a:gd name="connsiteX5" fmla="*/ 2459763 w 2465380"/>
                <a:gd name="connsiteY5" fmla="*/ 567131 h 581194"/>
                <a:gd name="connsiteX6" fmla="*/ 2124619 w 2465380"/>
                <a:gd name="connsiteY6" fmla="*/ 64728 h 581194"/>
                <a:gd name="connsiteX7" fmla="*/ 1498085 w 2465380"/>
                <a:gd name="connsiteY7" fmla="*/ 361061 h 581194"/>
                <a:gd name="connsiteX8" fmla="*/ 839785 w 2465380"/>
                <a:gd name="connsiteY8" fmla="*/ 503 h 581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65380" h="581194">
                  <a:moveTo>
                    <a:pt x="839785" y="503"/>
                  </a:moveTo>
                  <a:cubicBezTo>
                    <a:pt x="828582" y="-483"/>
                    <a:pt x="817897" y="-41"/>
                    <a:pt x="807788" y="2021"/>
                  </a:cubicBezTo>
                  <a:cubicBezTo>
                    <a:pt x="596959" y="9043"/>
                    <a:pt x="212374" y="328128"/>
                    <a:pt x="16782" y="559376"/>
                  </a:cubicBezTo>
                  <a:lnTo>
                    <a:pt x="0" y="581194"/>
                  </a:lnTo>
                  <a:lnTo>
                    <a:pt x="2465380" y="581194"/>
                  </a:lnTo>
                  <a:lnTo>
                    <a:pt x="2459763" y="567131"/>
                  </a:lnTo>
                  <a:cubicBezTo>
                    <a:pt x="2410104" y="398919"/>
                    <a:pt x="2284899" y="99073"/>
                    <a:pt x="2124619" y="64728"/>
                  </a:cubicBezTo>
                  <a:cubicBezTo>
                    <a:pt x="1964339" y="30383"/>
                    <a:pt x="1717557" y="371512"/>
                    <a:pt x="1498085" y="361061"/>
                  </a:cubicBezTo>
                  <a:cubicBezTo>
                    <a:pt x="1292330" y="351263"/>
                    <a:pt x="1007821" y="15283"/>
                    <a:pt x="839785" y="503"/>
                  </a:cubicBezTo>
                  <a:close/>
                </a:path>
              </a:pathLst>
            </a:custGeom>
            <a:solidFill>
              <a:srgbClr val="E7ABB1">
                <a:alpha val="25000"/>
              </a:srgbClr>
            </a:solidFill>
            <a:ln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任意多边形 84"/>
            <p:cNvSpPr/>
            <p:nvPr>
              <p:custDataLst>
                <p:tags r:id="rId16"/>
              </p:custDataLst>
            </p:nvPr>
          </p:nvSpPr>
          <p:spPr>
            <a:xfrm>
              <a:off x="951477" y="2334152"/>
              <a:ext cx="1339897" cy="319087"/>
            </a:xfrm>
            <a:custGeom>
              <a:gdLst>
                <a:gd name="connsiteX0" fmla="*/ 0 w 1350644"/>
                <a:gd name="connsiteY0" fmla="*/ 0 h 319087"/>
                <a:gd name="connsiteX1" fmla="*/ 1350644 w 1350644"/>
                <a:gd name="connsiteY1" fmla="*/ 0 h 319087"/>
                <a:gd name="connsiteX2" fmla="*/ 1189055 w 1350644"/>
                <a:gd name="connsiteY2" fmla="*/ 319087 h 319087"/>
                <a:gd name="connsiteX3" fmla="*/ 161589 w 1350644"/>
                <a:gd name="connsiteY3" fmla="*/ 319087 h 3190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0644" h="319087">
                  <a:moveTo>
                    <a:pt x="0" y="0"/>
                  </a:moveTo>
                  <a:lnTo>
                    <a:pt x="1350644" y="0"/>
                  </a:lnTo>
                  <a:lnTo>
                    <a:pt x="1189055" y="319087"/>
                  </a:lnTo>
                  <a:lnTo>
                    <a:pt x="161589" y="31908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 fontScale="8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mtClean="0">
                  <a:solidFill>
                    <a:srgbClr val="E7ABB1"/>
                  </a:solidFill>
                </a:rPr>
                <a:t>B</a:t>
              </a:r>
              <a:endParaRPr lang="en-US" altLang="zh-CN" smtClean="0">
                <a:solidFill>
                  <a:srgbClr val="E7ABB1"/>
                </a:solidFill>
              </a:endParaRPr>
            </a:p>
          </p:txBody>
        </p:sp>
        <p:cxnSp>
          <p:nvCxnSpPr>
            <p:cNvPr id="86" name="直接连接符 85"/>
            <p:cNvCxnSpPr/>
            <p:nvPr>
              <p:custDataLst>
                <p:tags r:id="rId17"/>
              </p:custDataLst>
            </p:nvPr>
          </p:nvCxnSpPr>
          <p:spPr>
            <a:xfrm>
              <a:off x="1107692" y="2653239"/>
              <a:ext cx="1027466" cy="0"/>
            </a:xfrm>
            <a:prstGeom prst="line">
              <a:avLst/>
            </a:prstGeom>
            <a:ln w="12700">
              <a:solidFill>
                <a:srgbClr val="E7ABB1"/>
              </a:solidFill>
            </a:ln>
          </p:spPr>
          <p:style>
            <a:lnRef idx="1">
              <a:srgbClr val="B2BD29"/>
            </a:lnRef>
            <a:fillRef idx="0">
              <a:srgbClr val="B2BD29"/>
            </a:fillRef>
            <a:effectRef idx="0">
              <a:srgbClr val="B2BD29"/>
            </a:effectRef>
            <a:fontRef idx="minor">
              <a:srgbClr val="3F4143"/>
            </a:fontRef>
          </p:style>
        </p:cxnSp>
      </p:grpSp>
      <p:grpSp>
        <p:nvGrpSpPr>
          <p:cNvPr id="95" name="组合 94"/>
          <p:cNvGrpSpPr/>
          <p:nvPr>
            <p:custDataLst>
              <p:tags r:id="rId18"/>
            </p:custDataLst>
          </p:nvPr>
        </p:nvGrpSpPr>
        <p:grpSpPr>
          <a:xfrm>
            <a:off x="8816984" y="2610377"/>
            <a:ext cx="1621295" cy="3209398"/>
            <a:chOff x="810777" y="2334152"/>
            <a:chExt cx="1621295" cy="3209398"/>
          </a:xfrm>
        </p:grpSpPr>
        <p:sp>
          <p:nvSpPr>
            <p:cNvPr id="96" name="任意多边形 95"/>
            <p:cNvSpPr/>
            <p:nvPr>
              <p:custDataLst>
                <p:tags r:id="rId19"/>
              </p:custDataLst>
            </p:nvPr>
          </p:nvSpPr>
          <p:spPr>
            <a:xfrm>
              <a:off x="832181" y="2334152"/>
              <a:ext cx="1578488" cy="319086"/>
            </a:xfrm>
            <a:custGeom>
              <a:gdLst>
                <a:gd name="connsiteX0" fmla="*/ 124365 w 1578488"/>
                <a:gd name="connsiteY0" fmla="*/ 0 h 319086"/>
                <a:gd name="connsiteX1" fmla="*/ 1454123 w 1578488"/>
                <a:gd name="connsiteY1" fmla="*/ 0 h 319086"/>
                <a:gd name="connsiteX2" fmla="*/ 1535779 w 1578488"/>
                <a:gd name="connsiteY2" fmla="*/ 267322 h 319086"/>
                <a:gd name="connsiteX3" fmla="*/ 1578488 w 1578488"/>
                <a:gd name="connsiteY3" fmla="*/ 319086 h 319086"/>
                <a:gd name="connsiteX4" fmla="*/ 0 w 1578488"/>
                <a:gd name="connsiteY4" fmla="*/ 319086 h 319086"/>
                <a:gd name="connsiteX5" fmla="*/ 42710 w 1578488"/>
                <a:gd name="connsiteY5" fmla="*/ 267322 h 319086"/>
                <a:gd name="connsiteX6" fmla="*/ 124365 w 1578488"/>
                <a:gd name="connsiteY6" fmla="*/ 0 h 3190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78488" h="319086">
                  <a:moveTo>
                    <a:pt x="124365" y="0"/>
                  </a:moveTo>
                  <a:lnTo>
                    <a:pt x="1454123" y="0"/>
                  </a:lnTo>
                  <a:cubicBezTo>
                    <a:pt x="1454123" y="99022"/>
                    <a:pt x="1484226" y="191013"/>
                    <a:pt x="1535779" y="267322"/>
                  </a:cubicBezTo>
                  <a:lnTo>
                    <a:pt x="1578488" y="319086"/>
                  </a:lnTo>
                  <a:lnTo>
                    <a:pt x="0" y="319086"/>
                  </a:lnTo>
                  <a:lnTo>
                    <a:pt x="42710" y="267322"/>
                  </a:lnTo>
                  <a:cubicBezTo>
                    <a:pt x="94263" y="191013"/>
                    <a:pt x="124365" y="99022"/>
                    <a:pt x="124365" y="0"/>
                  </a:cubicBezTo>
                  <a:close/>
                </a:path>
              </a:pathLst>
            </a:custGeom>
            <a:solidFill>
              <a:srgbClr val="B2BD29">
                <a:lumMod val="50000"/>
              </a:srgbClr>
            </a:solidFill>
            <a:ln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 fontScale="8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矩形 96"/>
            <p:cNvSpPr/>
            <p:nvPr>
              <p:custDataLst>
                <p:tags r:id="rId20"/>
              </p:custDataLst>
            </p:nvPr>
          </p:nvSpPr>
          <p:spPr>
            <a:xfrm>
              <a:off x="810778" y="2619375"/>
              <a:ext cx="1621294" cy="2924175"/>
            </a:xfrm>
            <a:prstGeom prst="rect">
              <a:avLst/>
            </a:prstGeom>
            <a:solidFill>
              <a:srgbClr val="B2BD29">
                <a:lumMod val="20000"/>
                <a:lumOff val="80000"/>
              </a:srgbClr>
            </a:solidFill>
            <a:ln w="3175"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tIns="108000" bIns="54000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fr-FR" smtClean="0">
                  <a:solidFill>
                    <a:srgbClr val="B2BD29"/>
                  </a:solidFill>
                </a:rPr>
                <a:t>有指导意义</a:t>
              </a:r>
              <a:endParaRPr lang="zh-CN" altLang="fr-FR" smtClean="0">
                <a:solidFill>
                  <a:srgbClr val="B2BD29"/>
                </a:solidFill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fr-FR" smtClean="0">
                  <a:solidFill>
                    <a:srgbClr val="B2BD29"/>
                  </a:solidFill>
                </a:rPr>
                <a:t>治疗有争议值得探讨</a:t>
              </a:r>
              <a:endParaRPr lang="zh-CN" altLang="fr-FR" smtClean="0">
                <a:solidFill>
                  <a:srgbClr val="B2BD29"/>
                </a:solidFill>
              </a:endParaRPr>
            </a:p>
            <a:p>
              <a:pPr algn="ctr">
                <a:lnSpc>
                  <a:spcPct val="150000"/>
                </a:lnSpc>
              </a:pPr>
              <a:endParaRPr lang="zh-CN" altLang="fr-FR" smtClean="0">
                <a:solidFill>
                  <a:srgbClr val="B2BD29"/>
                </a:solidFill>
              </a:endParaRPr>
            </a:p>
          </p:txBody>
        </p:sp>
        <p:sp>
          <p:nvSpPr>
            <p:cNvPr id="98" name="任意多边形 97"/>
            <p:cNvSpPr/>
            <p:nvPr>
              <p:custDataLst>
                <p:tags r:id="rId21"/>
              </p:custDataLst>
            </p:nvPr>
          </p:nvSpPr>
          <p:spPr>
            <a:xfrm flipH="1">
              <a:off x="810778" y="5327649"/>
              <a:ext cx="1621294" cy="215901"/>
            </a:xfrm>
            <a:custGeom>
              <a:gdLst>
                <a:gd name="connsiteX0" fmla="*/ 411317 w 1621294"/>
                <a:gd name="connsiteY0" fmla="*/ 239 h 215901"/>
                <a:gd name="connsiteX1" fmla="*/ 383790 w 1621294"/>
                <a:gd name="connsiteY1" fmla="*/ 958 h 215901"/>
                <a:gd name="connsiteX2" fmla="*/ 38634 w 1621294"/>
                <a:gd name="connsiteY2" fmla="*/ 93177 h 215901"/>
                <a:gd name="connsiteX3" fmla="*/ 0 w 1621294"/>
                <a:gd name="connsiteY3" fmla="*/ 110071 h 215901"/>
                <a:gd name="connsiteX4" fmla="*/ 0 w 1621294"/>
                <a:gd name="connsiteY4" fmla="*/ 215901 h 215901"/>
                <a:gd name="connsiteX5" fmla="*/ 1621294 w 1621294"/>
                <a:gd name="connsiteY5" fmla="*/ 215901 h 215901"/>
                <a:gd name="connsiteX6" fmla="*/ 1621294 w 1621294"/>
                <a:gd name="connsiteY6" fmla="*/ 13662 h 215901"/>
                <a:gd name="connsiteX7" fmla="*/ 1578538 w 1621294"/>
                <a:gd name="connsiteY7" fmla="*/ 2100 h 215901"/>
                <a:gd name="connsiteX8" fmla="*/ 756178 w 1621294"/>
                <a:gd name="connsiteY8" fmla="*/ 163965 h 215901"/>
                <a:gd name="connsiteX9" fmla="*/ 411317 w 1621294"/>
                <a:gd name="connsiteY9" fmla="*/ 239 h 2159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21294" h="215901">
                  <a:moveTo>
                    <a:pt x="411317" y="239"/>
                  </a:moveTo>
                  <a:cubicBezTo>
                    <a:pt x="401679" y="-229"/>
                    <a:pt x="392487" y="-20"/>
                    <a:pt x="383790" y="958"/>
                  </a:cubicBezTo>
                  <a:cubicBezTo>
                    <a:pt x="293105" y="2622"/>
                    <a:pt x="165050" y="41258"/>
                    <a:pt x="38634" y="93177"/>
                  </a:cubicBezTo>
                  <a:lnTo>
                    <a:pt x="0" y="110071"/>
                  </a:lnTo>
                  <a:lnTo>
                    <a:pt x="0" y="215901"/>
                  </a:lnTo>
                  <a:lnTo>
                    <a:pt x="1621294" y="215901"/>
                  </a:lnTo>
                  <a:lnTo>
                    <a:pt x="1621294" y="13662"/>
                  </a:lnTo>
                  <a:lnTo>
                    <a:pt x="1578538" y="2100"/>
                  </a:lnTo>
                  <a:cubicBezTo>
                    <a:pt x="1440654" y="-14177"/>
                    <a:pt x="1306934" y="242737"/>
                    <a:pt x="756178" y="163965"/>
                  </a:cubicBezTo>
                  <a:cubicBezTo>
                    <a:pt x="593460" y="142654"/>
                    <a:pt x="555873" y="7243"/>
                    <a:pt x="411317" y="239"/>
                  </a:cubicBezTo>
                  <a:close/>
                </a:path>
              </a:pathLst>
            </a:custGeom>
            <a:solidFill>
              <a:srgbClr val="E6B07A">
                <a:alpha val="10000"/>
              </a:srgbClr>
            </a:solidFill>
            <a:ln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 fontScale="575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任意多边形 98"/>
            <p:cNvSpPr/>
            <p:nvPr>
              <p:custDataLst>
                <p:tags r:id="rId22"/>
              </p:custDataLst>
            </p:nvPr>
          </p:nvSpPr>
          <p:spPr>
            <a:xfrm>
              <a:off x="909055" y="5099050"/>
              <a:ext cx="1523017" cy="444500"/>
            </a:xfrm>
            <a:custGeom>
              <a:gdLst>
                <a:gd name="connsiteX0" fmla="*/ 769543 w 2381982"/>
                <a:gd name="connsiteY0" fmla="*/ 935 h 762934"/>
                <a:gd name="connsiteX1" fmla="*/ 1455343 w 2381982"/>
                <a:gd name="connsiteY1" fmla="*/ 635935 h 762934"/>
                <a:gd name="connsiteX2" fmla="*/ 1997210 w 2381982"/>
                <a:gd name="connsiteY2" fmla="*/ 263401 h 762934"/>
                <a:gd name="connsiteX3" fmla="*/ 2374688 w 2381982"/>
                <a:gd name="connsiteY3" fmla="*/ 723471 h 762934"/>
                <a:gd name="connsiteX4" fmla="*/ 2381982 w 2381982"/>
                <a:gd name="connsiteY4" fmla="*/ 762934 h 762934"/>
                <a:gd name="connsiteX5" fmla="*/ 0 w 2381982"/>
                <a:gd name="connsiteY5" fmla="*/ 762934 h 762934"/>
                <a:gd name="connsiteX6" fmla="*/ 12910 w 2381982"/>
                <a:gd name="connsiteY6" fmla="*/ 715145 h 762934"/>
                <a:gd name="connsiteX7" fmla="*/ 769543 w 2381982"/>
                <a:gd name="connsiteY7" fmla="*/ 935 h 7629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381982" h="762934">
                  <a:moveTo>
                    <a:pt x="769543" y="935"/>
                  </a:moveTo>
                  <a:cubicBezTo>
                    <a:pt x="1012254" y="-27287"/>
                    <a:pt x="1250732" y="592191"/>
                    <a:pt x="1455343" y="635935"/>
                  </a:cubicBezTo>
                  <a:cubicBezTo>
                    <a:pt x="1659954" y="679679"/>
                    <a:pt x="1841988" y="238001"/>
                    <a:pt x="1997210" y="263401"/>
                  </a:cubicBezTo>
                  <a:cubicBezTo>
                    <a:pt x="2133029" y="285626"/>
                    <a:pt x="2325029" y="555259"/>
                    <a:pt x="2374688" y="723471"/>
                  </a:cubicBezTo>
                  <a:lnTo>
                    <a:pt x="2381982" y="762934"/>
                  </a:lnTo>
                  <a:lnTo>
                    <a:pt x="0" y="762934"/>
                  </a:lnTo>
                  <a:lnTo>
                    <a:pt x="12910" y="715145"/>
                  </a:lnTo>
                  <a:cubicBezTo>
                    <a:pt x="101713" y="471673"/>
                    <a:pt x="557171" y="25629"/>
                    <a:pt x="769543" y="935"/>
                  </a:cubicBezTo>
                  <a:close/>
                </a:path>
              </a:pathLst>
            </a:custGeom>
            <a:solidFill>
              <a:srgbClr val="B2BD29">
                <a:alpha val="20000"/>
              </a:srgbClr>
            </a:solidFill>
            <a:ln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任意多边形 99"/>
            <p:cNvSpPr/>
            <p:nvPr>
              <p:custDataLst>
                <p:tags r:id="rId23"/>
              </p:custDataLst>
            </p:nvPr>
          </p:nvSpPr>
          <p:spPr>
            <a:xfrm flipH="1">
              <a:off x="810777" y="5175250"/>
              <a:ext cx="1576341" cy="368300"/>
            </a:xfrm>
            <a:custGeom>
              <a:gdLst>
                <a:gd name="connsiteX0" fmla="*/ 839785 w 2465380"/>
                <a:gd name="connsiteY0" fmla="*/ 503 h 581194"/>
                <a:gd name="connsiteX1" fmla="*/ 807788 w 2465380"/>
                <a:gd name="connsiteY1" fmla="*/ 2021 h 581194"/>
                <a:gd name="connsiteX2" fmla="*/ 16782 w 2465380"/>
                <a:gd name="connsiteY2" fmla="*/ 559376 h 581194"/>
                <a:gd name="connsiteX3" fmla="*/ 0 w 2465380"/>
                <a:gd name="connsiteY3" fmla="*/ 581194 h 581194"/>
                <a:gd name="connsiteX4" fmla="*/ 2465380 w 2465380"/>
                <a:gd name="connsiteY4" fmla="*/ 581194 h 581194"/>
                <a:gd name="connsiteX5" fmla="*/ 2459763 w 2465380"/>
                <a:gd name="connsiteY5" fmla="*/ 567131 h 581194"/>
                <a:gd name="connsiteX6" fmla="*/ 2124619 w 2465380"/>
                <a:gd name="connsiteY6" fmla="*/ 64728 h 581194"/>
                <a:gd name="connsiteX7" fmla="*/ 1498085 w 2465380"/>
                <a:gd name="connsiteY7" fmla="*/ 361061 h 581194"/>
                <a:gd name="connsiteX8" fmla="*/ 839785 w 2465380"/>
                <a:gd name="connsiteY8" fmla="*/ 503 h 5811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65380" h="581194">
                  <a:moveTo>
                    <a:pt x="839785" y="503"/>
                  </a:moveTo>
                  <a:cubicBezTo>
                    <a:pt x="828582" y="-483"/>
                    <a:pt x="817897" y="-41"/>
                    <a:pt x="807788" y="2021"/>
                  </a:cubicBezTo>
                  <a:cubicBezTo>
                    <a:pt x="596959" y="9043"/>
                    <a:pt x="212374" y="328128"/>
                    <a:pt x="16782" y="559376"/>
                  </a:cubicBezTo>
                  <a:lnTo>
                    <a:pt x="0" y="581194"/>
                  </a:lnTo>
                  <a:lnTo>
                    <a:pt x="2465380" y="581194"/>
                  </a:lnTo>
                  <a:lnTo>
                    <a:pt x="2459763" y="567131"/>
                  </a:lnTo>
                  <a:cubicBezTo>
                    <a:pt x="2410104" y="398919"/>
                    <a:pt x="2284899" y="99073"/>
                    <a:pt x="2124619" y="64728"/>
                  </a:cubicBezTo>
                  <a:cubicBezTo>
                    <a:pt x="1964339" y="30383"/>
                    <a:pt x="1717557" y="371512"/>
                    <a:pt x="1498085" y="361061"/>
                  </a:cubicBezTo>
                  <a:cubicBezTo>
                    <a:pt x="1292330" y="351263"/>
                    <a:pt x="1007821" y="15283"/>
                    <a:pt x="839785" y="503"/>
                  </a:cubicBezTo>
                  <a:close/>
                </a:path>
              </a:pathLst>
            </a:custGeom>
            <a:solidFill>
              <a:srgbClr val="E7ABB1">
                <a:alpha val="25000"/>
              </a:srgbClr>
            </a:solidFill>
            <a:ln>
              <a:noFill/>
            </a:ln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任意多边形 100"/>
            <p:cNvSpPr/>
            <p:nvPr>
              <p:custDataLst>
                <p:tags r:id="rId24"/>
              </p:custDataLst>
            </p:nvPr>
          </p:nvSpPr>
          <p:spPr>
            <a:xfrm>
              <a:off x="951477" y="2334152"/>
              <a:ext cx="1339897" cy="319087"/>
            </a:xfrm>
            <a:custGeom>
              <a:gdLst>
                <a:gd name="connsiteX0" fmla="*/ 0 w 1350644"/>
                <a:gd name="connsiteY0" fmla="*/ 0 h 319087"/>
                <a:gd name="connsiteX1" fmla="*/ 1350644 w 1350644"/>
                <a:gd name="connsiteY1" fmla="*/ 0 h 319087"/>
                <a:gd name="connsiteX2" fmla="*/ 1189055 w 1350644"/>
                <a:gd name="connsiteY2" fmla="*/ 319087 h 319087"/>
                <a:gd name="connsiteX3" fmla="*/ 161589 w 1350644"/>
                <a:gd name="connsiteY3" fmla="*/ 319087 h 3190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0644" h="319087">
                  <a:moveTo>
                    <a:pt x="0" y="0"/>
                  </a:moveTo>
                  <a:lnTo>
                    <a:pt x="1350644" y="0"/>
                  </a:lnTo>
                  <a:lnTo>
                    <a:pt x="1189055" y="319087"/>
                  </a:lnTo>
                  <a:lnTo>
                    <a:pt x="161589" y="31908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rgbClr val="B2BD29">
                <a:shade val="50000"/>
              </a:srgbClr>
            </a:lnRef>
            <a:fillRef idx="1">
              <a:srgbClr val="B2BD29"/>
            </a:fillRef>
            <a:effectRef idx="0">
              <a:srgbClr val="B2BD29"/>
            </a:effectRef>
            <a:fontRef idx="minor">
              <a:srgbClr val="FFFFFF"/>
            </a:fontRef>
          </p:style>
          <p:txBody>
            <a:bodyPr rtlCol="0" anchor="ctr">
              <a:normAutofit fontScale="8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mtClean="0">
                  <a:solidFill>
                    <a:srgbClr val="E7ABB1"/>
                  </a:solidFill>
                </a:rPr>
                <a:t>C</a:t>
              </a:r>
              <a:endParaRPr lang="en-US" altLang="zh-CN" smtClean="0">
                <a:solidFill>
                  <a:srgbClr val="E7ABB1"/>
                </a:solidFill>
              </a:endParaRPr>
            </a:p>
          </p:txBody>
        </p:sp>
        <p:cxnSp>
          <p:nvCxnSpPr>
            <p:cNvPr id="102" name="直接连接符 101"/>
            <p:cNvCxnSpPr/>
            <p:nvPr>
              <p:custDataLst>
                <p:tags r:id="rId25"/>
              </p:custDataLst>
            </p:nvPr>
          </p:nvCxnSpPr>
          <p:spPr>
            <a:xfrm>
              <a:off x="1107692" y="2653239"/>
              <a:ext cx="1027466" cy="0"/>
            </a:xfrm>
            <a:prstGeom prst="line">
              <a:avLst/>
            </a:prstGeom>
            <a:ln w="12700">
              <a:solidFill>
                <a:srgbClr val="E7ABB1"/>
              </a:solidFill>
            </a:ln>
          </p:spPr>
          <p:style>
            <a:lnRef idx="1">
              <a:srgbClr val="B2BD29"/>
            </a:lnRef>
            <a:fillRef idx="0">
              <a:srgbClr val="B2BD29"/>
            </a:fillRef>
            <a:effectRef idx="0">
              <a:srgbClr val="B2BD29"/>
            </a:effectRef>
            <a:fontRef idx="minor">
              <a:srgbClr val="3F4143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330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7488"/>
                <a:gridCol w="9038112"/>
              </a:tblGrid>
              <a:tr h="37084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基本资料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b="1" smtClean="0"/>
                        <a:t>姓名：</a:t>
                      </a:r>
                      <a:r>
                        <a:rPr lang="zh-CN" altLang="en-US" smtClean="0"/>
                        <a:t>林某某   </a:t>
                      </a:r>
                      <a:r>
                        <a:rPr lang="zh-CN" altLang="en-US" b="1" smtClean="0"/>
                        <a:t>性别：</a:t>
                      </a:r>
                      <a:r>
                        <a:rPr lang="zh-CN" altLang="en-US" smtClean="0"/>
                        <a:t>男</a:t>
                      </a:r>
                      <a:r>
                        <a:rPr lang="zh-CN" altLang="en-US" b="1" smtClean="0"/>
                        <a:t>年龄：</a:t>
                      </a:r>
                      <a:r>
                        <a:rPr lang="en-US" altLang="zh-CN" smtClean="0"/>
                        <a:t>74</a:t>
                      </a:r>
                      <a:r>
                        <a:rPr lang="zh-CN" altLang="en-US" smtClean="0"/>
                        <a:t>岁</a:t>
                      </a:r>
                      <a:endParaRPr lang="zh-CN" altLang="en-US" smtClean="0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诊断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b="1" smtClean="0"/>
                        <a:t>1 </a:t>
                      </a:r>
                      <a:r>
                        <a:rPr lang="zh-CN" altLang="en-US" b="1" smtClean="0"/>
                        <a:t>急性</a:t>
                      </a:r>
                      <a:r>
                        <a:rPr lang="en-US" altLang="zh-CN" b="1" smtClean="0"/>
                        <a:t>ST</a:t>
                      </a:r>
                      <a:r>
                        <a:rPr lang="zh-CN" altLang="en-US" b="1" smtClean="0"/>
                        <a:t>段抬高型心肌梗死（前间壁）</a:t>
                      </a:r>
                      <a:r>
                        <a:rPr lang="en-US" altLang="zh-CN" b="1" smtClean="0"/>
                        <a:t>;</a:t>
                      </a:r>
                      <a:endParaRPr lang="en-US" altLang="zh-CN" b="1" smtClean="0"/>
                    </a:p>
                    <a:p>
                      <a:r>
                        <a:rPr lang="en-US" altLang="zh-CN" b="1" smtClean="0"/>
                        <a:t>2 </a:t>
                      </a:r>
                      <a:r>
                        <a:rPr lang="zh-CN" altLang="en-US" b="1" smtClean="0"/>
                        <a:t>高血压</a:t>
                      </a:r>
                      <a:r>
                        <a:rPr lang="en-US" altLang="zh-CN" b="1" smtClean="0"/>
                        <a:t>2</a:t>
                      </a:r>
                      <a:r>
                        <a:rPr lang="zh-CN" altLang="en-US" b="1" smtClean="0"/>
                        <a:t>级（很高危组）</a:t>
                      </a:r>
                      <a:r>
                        <a:rPr lang="en-US" altLang="zh-CN" b="1" smtClean="0"/>
                        <a:t>;</a:t>
                      </a:r>
                      <a:endParaRPr lang="en-US" altLang="zh-CN" b="1" smtClean="0"/>
                    </a:p>
                    <a:p>
                      <a:r>
                        <a:rPr lang="en-US" altLang="zh-CN" b="1" smtClean="0"/>
                        <a:t>3 2</a:t>
                      </a:r>
                      <a:r>
                        <a:rPr lang="zh-CN" altLang="en-US" b="1" smtClean="0"/>
                        <a:t>型糖尿病</a:t>
                      </a:r>
                      <a:endParaRPr lang="zh-CN" altLang="en-US" b="1" smtClean="0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现病史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mtClean="0"/>
                        <a:t>患者</a:t>
                      </a:r>
                      <a:r>
                        <a:rPr lang="en-US" altLang="zh-CN" smtClean="0"/>
                        <a:t>4</a:t>
                      </a:r>
                      <a:r>
                        <a:rPr lang="zh-CN" altLang="en-US" smtClean="0"/>
                        <a:t>天前安静状态下突发上腹痛，范围约巴掌大小，呈压榨样，无向其他部位放射，症状与活动，饱餐有关，持续不缓解，伴呕吐</a:t>
                      </a:r>
                      <a:r>
                        <a:rPr lang="en-US" altLang="zh-CN" smtClean="0"/>
                        <a:t>2</a:t>
                      </a:r>
                      <a:r>
                        <a:rPr lang="zh-CN" altLang="en-US" smtClean="0"/>
                        <a:t>次，呕吐胃内容物。</a:t>
                      </a:r>
                      <a:r>
                        <a:rPr lang="en-US" altLang="zh-CN" smtClean="0"/>
                        <a:t>11/3</a:t>
                      </a:r>
                      <a:r>
                        <a:rPr lang="zh-CN" altLang="en-US" smtClean="0"/>
                        <a:t>急诊收入我科。</a:t>
                      </a:r>
                      <a:endParaRPr lang="zh-CN" altLang="en-US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既往史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mtClean="0"/>
                        <a:t>既往</a:t>
                      </a:r>
                      <a:r>
                        <a:rPr lang="zh-CN" altLang="en-US" smtClean="0">
                          <a:solidFill>
                            <a:srgbClr val="FF0000"/>
                          </a:solidFill>
                        </a:rPr>
                        <a:t>有高血压</a:t>
                      </a:r>
                      <a:r>
                        <a:rPr lang="en-US" altLang="zh-CN" smtClean="0">
                          <a:solidFill>
                            <a:srgbClr val="FF0000"/>
                          </a:solidFill>
                        </a:rPr>
                        <a:t>20</a:t>
                      </a:r>
                      <a:r>
                        <a:rPr lang="zh-CN" altLang="en-US" smtClean="0">
                          <a:solidFill>
                            <a:srgbClr val="FF0000"/>
                          </a:solidFill>
                        </a:rPr>
                        <a:t>余年，</a:t>
                      </a:r>
                      <a:r>
                        <a:rPr lang="zh-CN" altLang="en-US" smtClean="0"/>
                        <a:t>长期服用络活喜控制血压，平常血压控制在</a:t>
                      </a:r>
                      <a:r>
                        <a:rPr lang="en-US" altLang="zh-CN" smtClean="0"/>
                        <a:t>130-140/80-90mmhg</a:t>
                      </a:r>
                      <a:r>
                        <a:rPr lang="zh-CN" altLang="en-US" smtClean="0"/>
                        <a:t>。</a:t>
                      </a:r>
                      <a:r>
                        <a:rPr lang="zh-CN" altLang="en-US" smtClean="0">
                          <a:solidFill>
                            <a:srgbClr val="FF0000"/>
                          </a:solidFill>
                        </a:rPr>
                        <a:t>有糖尿病史</a:t>
                      </a:r>
                      <a:endParaRPr lang="zh-CN" altLang="en-US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家族史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无</a:t>
                      </a:r>
                      <a:endParaRPr lang="zh-CN" altLang="en-US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过敏史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mtClean="0"/>
                        <a:t>无</a:t>
                      </a: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病例介绍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入院评估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204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/>
                <a:gridCol w="5257800"/>
              </a:tblGrid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生命体征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腋温</a:t>
                      </a:r>
                      <a:r>
                        <a:rPr lang="en-US" altLang="zh-CN" sz="1800">
                          <a:sym typeface="+mn-ea"/>
                        </a:rPr>
                        <a:t>36.8℃;</a:t>
                      </a:r>
                      <a:r>
                        <a:rPr lang="zh-CN" altLang="en-US" sz="1800">
                          <a:sym typeface="+mn-ea"/>
                        </a:rPr>
                        <a:t>呼吸</a:t>
                      </a:r>
                      <a:r>
                        <a:rPr lang="en-US" altLang="zh-CN" sz="1800">
                          <a:sym typeface="+mn-ea"/>
                        </a:rPr>
                        <a:t>24</a:t>
                      </a:r>
                      <a:r>
                        <a:rPr lang="zh-CN" altLang="en-US" sz="1800">
                          <a:sym typeface="+mn-ea"/>
                        </a:rPr>
                        <a:t>次</a:t>
                      </a:r>
                      <a:r>
                        <a:rPr lang="en-US" altLang="zh-CN" sz="1800">
                          <a:sym typeface="+mn-ea"/>
                        </a:rPr>
                        <a:t>;</a:t>
                      </a:r>
                      <a:r>
                        <a:rPr lang="zh-CN" altLang="en-US" sz="1800">
                          <a:sym typeface="+mn-ea"/>
                        </a:rPr>
                        <a:t>心率</a:t>
                      </a:r>
                      <a:r>
                        <a:rPr lang="en-US" altLang="zh-CN" sz="1800">
                          <a:sym typeface="+mn-ea"/>
                        </a:rPr>
                        <a:t>109</a:t>
                      </a:r>
                      <a:r>
                        <a:rPr lang="zh-CN" altLang="en-US" sz="1800">
                          <a:sym typeface="+mn-ea"/>
                        </a:rPr>
                        <a:t>次，血</a:t>
                      </a:r>
                      <a:r>
                        <a:rPr lang="en-US" altLang="zh-CN" sz="1800">
                          <a:sym typeface="+mn-ea"/>
                        </a:rPr>
                        <a:t>137/71mmHg;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专科检查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mtClean="0"/>
                        <a:t>双侧颈静脉无怒张，颈静脉回流征阴性，心前区无隆起或凹陷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辅助检查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 smtClean="0"/>
                        <a:t>X</a:t>
                      </a:r>
                      <a:r>
                        <a:rPr lang="zh-CN" altLang="en-US" smtClean="0"/>
                        <a:t>光：无异常</a:t>
                      </a:r>
                      <a:endParaRPr lang="en-US" altLang="zh-CN" smtClean="0"/>
                    </a:p>
                    <a:p>
                      <a:pPr>
                        <a:buNone/>
                      </a:pPr>
                      <a:r>
                        <a:rPr lang="zh-CN" altLang="en-US" smtClean="0"/>
                        <a:t>心</a:t>
                      </a:r>
                      <a:r>
                        <a:rPr lang="en-US" altLang="zh-CN" smtClean="0"/>
                        <a:t>B</a:t>
                      </a:r>
                      <a:r>
                        <a:rPr lang="zh-CN" altLang="en-US" smtClean="0"/>
                        <a:t>：</a:t>
                      </a:r>
                      <a:r>
                        <a:rPr lang="zh-CN" altLang="en-US" smtClean="0">
                          <a:solidFill>
                            <a:srgbClr val="FF0000"/>
                          </a:solidFill>
                        </a:rPr>
                        <a:t>左房增大，左室壁增厚</a:t>
                      </a:r>
                      <a:r>
                        <a:rPr lang="zh-CN" altLang="en-US" baseline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altLang="zh-CN" baseline="0" smtClean="0"/>
                        <a:t>EF52%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实验室检查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异常检验结果</a:t>
                      </a: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mtClean="0">
                <a:sym typeface="+mn-ea"/>
              </a:rPr>
              <a:t>一般护理</a:t>
            </a:r>
            <a:r>
              <a:rPr lang="zh-CN" altLang="en-US">
                <a:sym typeface="+mn-ea"/>
              </a:rPr>
              <a:t>评估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822325" y="1825625"/>
          <a:ext cx="10531475" cy="420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97124"/>
                <a:gridCol w="8634351"/>
              </a:tblGrid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 smtClean="0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/>
                          <a:sym typeface="+mn-ea"/>
                        </a:rPr>
                        <a:t>生命体征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腋温</a:t>
                      </a:r>
                      <a:r>
                        <a:rPr lang="en-US" altLang="zh-CN" sz="1800">
                          <a:sym typeface="+mn-ea"/>
                        </a:rPr>
                        <a:t>36.8℃;</a:t>
                      </a:r>
                      <a:r>
                        <a:rPr lang="zh-CN" altLang="en-US" sz="1800">
                          <a:sym typeface="+mn-ea"/>
                        </a:rPr>
                        <a:t>呼吸</a:t>
                      </a:r>
                      <a:r>
                        <a:rPr lang="en-US" altLang="zh-CN" sz="1800">
                          <a:sym typeface="+mn-ea"/>
                        </a:rPr>
                        <a:t>24</a:t>
                      </a:r>
                      <a:r>
                        <a:rPr lang="zh-CN" altLang="en-US" sz="1800">
                          <a:sym typeface="+mn-ea"/>
                        </a:rPr>
                        <a:t>次</a:t>
                      </a:r>
                      <a:r>
                        <a:rPr lang="en-US" altLang="zh-CN" sz="1800">
                          <a:sym typeface="+mn-ea"/>
                        </a:rPr>
                        <a:t>;</a:t>
                      </a:r>
                      <a:r>
                        <a:rPr lang="zh-CN" altLang="en-US" sz="1800">
                          <a:sym typeface="+mn-ea"/>
                        </a:rPr>
                        <a:t>心率</a:t>
                      </a:r>
                      <a:r>
                        <a:rPr lang="en-US" altLang="zh-CN" sz="1800">
                          <a:sym typeface="+mn-ea"/>
                        </a:rPr>
                        <a:t>109</a:t>
                      </a:r>
                      <a:r>
                        <a:rPr lang="zh-CN" altLang="en-US" sz="1800">
                          <a:sym typeface="+mn-ea"/>
                        </a:rPr>
                        <a:t>次，血</a:t>
                      </a:r>
                      <a:r>
                        <a:rPr lang="en-US" altLang="zh-CN" sz="1800">
                          <a:sym typeface="+mn-ea"/>
                        </a:rPr>
                        <a:t>137/71mmHg;</a:t>
                      </a:r>
                      <a:endParaRPr lang="zh-CN" altLang="en-US"/>
                    </a:p>
                  </a:txBody>
                  <a:tcPr/>
                </a:tc>
              </a:tr>
              <a:tr h="64008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 smtClean="0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/>
                          <a:sym typeface="+mn-ea"/>
                        </a:rPr>
                        <a:t>神经系统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神志清，瞳孔等圆等大，直径约</a:t>
                      </a:r>
                      <a:r>
                        <a:rPr lang="en-US" altLang="zh-CN" sz="1800">
                          <a:sym typeface="+mn-ea"/>
                        </a:rPr>
                        <a:t>3mm</a:t>
                      </a:r>
                      <a:r>
                        <a:rPr lang="zh-CN" altLang="en-US" sz="1800">
                          <a:sym typeface="+mn-ea"/>
                        </a:rPr>
                        <a:t>，对光反射灵敏，四肢肌力，肌张力未见异常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 smtClean="0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/>
                          <a:sym typeface="+mn-ea"/>
                        </a:rPr>
                        <a:t>循环系统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各瓣膜听诊区未闻及杂音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 smtClean="0">
                          <a:ln>
                            <a:noFill/>
                          </a:ln>
                          <a:effectLst/>
                          <a:latin typeface="微软雅黑" panose="020b0503020204020204" charset="-122"/>
                          <a:ea typeface="微软雅黑"/>
                          <a:sym typeface="+mn-ea"/>
                        </a:rPr>
                        <a:t>呼吸系统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双肺呼吸音粗，双肺未闻及干湿性啰音，心界向左下扩大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 b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/>
                          <a:sym typeface="+mn-ea"/>
                        </a:rPr>
                        <a:t>皮肤黏膜</a:t>
                      </a:r>
                      <a:endParaRPr kumimoji="0" lang="zh-CN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/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全身皮肤黏膜无黄染，无皮下出血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微软雅黑" panose="020b0503020204020204" charset="-122"/>
                          <a:ea typeface="微软雅黑"/>
                          <a:sym typeface="+mn-ea"/>
                        </a:rPr>
                        <a:t>精神状态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自发病以来，病人精神状态一般，睡眠情况一般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微软雅黑" panose="020b0503020204020204" charset="-122"/>
                          <a:ea typeface="微软雅黑"/>
                          <a:sym typeface="+mn-ea"/>
                        </a:rPr>
                        <a:t>排泄问题</a:t>
                      </a:r>
                      <a:endParaRPr lang="zh-CN" altLang="en-US" sz="1800"/>
                    </a:p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大小便正常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微软雅黑" panose="020b0503020204020204" charset="-122"/>
                          <a:ea typeface="微软雅黑"/>
                          <a:sym typeface="+mn-ea"/>
                        </a:rPr>
                        <a:t>心理社会情况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公务员 经济条件好</a:t>
                      </a: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专科护理评估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701020" cy="432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50510"/>
                <a:gridCol w="5350510"/>
              </a:tblGrid>
              <a:tr h="7213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</a:t>
                      </a:r>
                      <a:r>
                        <a:rPr lang="zh-CN" altLang="en-US"/>
                        <a:t>评估项目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</a:t>
                      </a:r>
                      <a:r>
                        <a:rPr lang="zh-CN" altLang="en-US"/>
                        <a:t>评估结果</a:t>
                      </a:r>
                      <a:endParaRPr lang="zh-CN" altLang="en-US"/>
                    </a:p>
                  </a:txBody>
                  <a:tcPr/>
                </a:tc>
              </a:tr>
              <a:tr h="7213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</a:t>
                      </a:r>
                      <a:r>
                        <a:rPr lang="en-US" altLang="zh-CN" sz="1800">
                          <a:sym typeface="+mn-ea"/>
                        </a:rPr>
                        <a:t>Braden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13</a:t>
                      </a:r>
                      <a:endParaRPr lang="en-US" altLang="zh-CN"/>
                    </a:p>
                  </a:txBody>
                  <a:tcPr/>
                </a:tc>
              </a:tr>
              <a:tr h="7213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</a:t>
                      </a:r>
                      <a:r>
                        <a:rPr lang="en-US" altLang="zh-CN" sz="1800">
                          <a:sym typeface="+mn-ea"/>
                        </a:rPr>
                        <a:t>ADL</a:t>
                      </a:r>
                      <a:r>
                        <a:rPr lang="zh-CN" altLang="en-US" sz="1800">
                          <a:sym typeface="+mn-ea"/>
                        </a:rPr>
                        <a:t>评分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</a:t>
                      </a:r>
                      <a:r>
                        <a:rPr lang="en-US" altLang="zh-CN" sz="1800">
                          <a:sym typeface="+mn-ea"/>
                        </a:rPr>
                        <a:t>50</a:t>
                      </a:r>
                      <a:endParaRPr lang="en-US" altLang="zh-CN"/>
                    </a:p>
                  </a:txBody>
                  <a:tcPr/>
                </a:tc>
              </a:tr>
              <a:tr h="7213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</a:t>
                      </a:r>
                      <a:r>
                        <a:rPr lang="en-US" altLang="zh-CN" sz="1800">
                          <a:sym typeface="+mn-ea"/>
                        </a:rPr>
                        <a:t>Autar</a:t>
                      </a:r>
                      <a:r>
                        <a:rPr lang="zh-CN" altLang="en-US" sz="1800">
                          <a:sym typeface="+mn-ea"/>
                        </a:rPr>
                        <a:t>深静脉血栓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12</a:t>
                      </a:r>
                      <a:endParaRPr lang="en-US" altLang="zh-CN"/>
                    </a:p>
                  </a:txBody>
                  <a:tcPr/>
                </a:tc>
              </a:tr>
              <a:tr h="7213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</a:t>
                      </a:r>
                      <a:r>
                        <a:rPr lang="en-US" altLang="zh-CN" sz="1800">
                          <a:sym typeface="+mn-ea"/>
                        </a:rPr>
                        <a:t>SAS</a:t>
                      </a:r>
                      <a:r>
                        <a:rPr lang="zh-CN" altLang="en-US" sz="1800">
                          <a:sym typeface="+mn-ea"/>
                        </a:rPr>
                        <a:t>焦虑自评量表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24</a:t>
                      </a:r>
                      <a:endParaRPr lang="en-US" altLang="zh-CN"/>
                    </a:p>
                  </a:txBody>
                  <a:tcPr/>
                </a:tc>
              </a:tr>
              <a:tr h="7213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</a:t>
                      </a:r>
                      <a:r>
                        <a:rPr lang="en-US" altLang="zh-CN" sz="1800">
                          <a:sym typeface="+mn-ea"/>
                        </a:rPr>
                        <a:t>BMI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</a:t>
                      </a:r>
                      <a:r>
                        <a:rPr lang="en-US" altLang="zh-CN" sz="1800">
                          <a:sym typeface="+mn-ea"/>
                        </a:rPr>
                        <a:t>22.6</a:t>
                      </a:r>
                      <a:endParaRPr lang="en-US" altLang="zh-CN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异常检验结果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graphicFrame>
        <p:nvGraphicFramePr>
          <p:cNvPr id="20" name="内容占位符 19"/>
          <p:cNvGraphicFramePr>
            <a:graphicFrameLocks noGrp="1"/>
          </p:cNvGraphicFramePr>
          <p:nvPr>
            <p:ph idx="4294967295"/>
          </p:nvPr>
        </p:nvGraphicFramePr>
        <p:xfrm>
          <a:off x="893562" y="1841088"/>
          <a:ext cx="10492740" cy="43046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8790"/>
                <a:gridCol w="1748790"/>
                <a:gridCol w="1748790"/>
                <a:gridCol w="1748790"/>
                <a:gridCol w="1748790"/>
                <a:gridCol w="1748790"/>
              </a:tblGrid>
              <a:tr h="69659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BCA</a:t>
                      </a:r>
                      <a:r>
                        <a:rPr lang="zh-CN" altLang="en-US"/>
                        <a:t>（白细胞计数）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血气分析</a:t>
                      </a:r>
                      <a:endParaRPr lang="zh-CN" altLang="en-US"/>
                    </a:p>
                    <a:p>
                      <a:pPr>
                        <a:buNone/>
                      </a:pPr>
                      <a:r>
                        <a:rPr lang="zh-CN" altLang="en-US"/>
                        <a:t>（</a:t>
                      </a:r>
                      <a:r>
                        <a:rPr lang="en-US" altLang="zh-CN"/>
                        <a:t>CO2</a:t>
                      </a:r>
                      <a:r>
                        <a:rPr lang="zh-CN" altLang="en-US"/>
                        <a:t>）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血气分析</a:t>
                      </a:r>
                      <a:endParaRPr lang="zh-CN" altLang="en-US" sz="180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zh-CN" altLang="en-US"/>
                        <a:t>（钾）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血气分析</a:t>
                      </a:r>
                      <a:endParaRPr lang="zh-CN" altLang="en-US" sz="180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zh-CN" altLang="en-US"/>
                        <a:t>（葡萄糖）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尿液分析</a:t>
                      </a:r>
                      <a:endParaRPr lang="zh-CN" altLang="en-US"/>
                    </a:p>
                  </a:txBody>
                  <a:tcPr/>
                </a:tc>
              </a:tr>
              <a:tr h="91186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11/3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二氧化碳分压9.40mmHg↓↓↓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钾3.80mmol/L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葡萄糖30.42mmol/L↑↑↑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酮体++</a:t>
                      </a:r>
                      <a:r>
                        <a:rPr lang="zh-CN" altLang="en-US" sz="1800">
                          <a:sym typeface="+mn-ea"/>
                        </a:rPr>
                        <a:t>+</a:t>
                      </a:r>
                      <a:r>
                        <a:rPr lang="zh-CN" altLang="en-US"/>
                        <a:t>。</a:t>
                      </a:r>
                      <a:endParaRPr lang="zh-CN" altLang="en-US"/>
                    </a:p>
                  </a:txBody>
                  <a:tcPr/>
                </a:tc>
              </a:tr>
              <a:tr h="889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12/3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BCA：白细胞计数22.19×10^9/L↑。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二氧化碳分压16.90mmHg↓↓↓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钾3.57mmol/L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葡萄糖20.72mmol/L↑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酮体++</a:t>
                      </a:r>
                      <a:r>
                        <a:rPr lang="zh-CN" altLang="en-US"/>
                        <a:t>。</a:t>
                      </a:r>
                      <a:endParaRPr lang="zh-CN" altLang="en-US"/>
                    </a:p>
                  </a:txBody>
                  <a:tcPr/>
                </a:tc>
              </a:tr>
              <a:tr h="60515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13/3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二氧化碳分压23.30mmHg↓。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钾3.19mmol/L↓。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葡萄糖16.95mmol/L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1800">
                          <a:sym typeface="+mn-ea"/>
                        </a:rPr>
                        <a:t>酮体++</a:t>
                      </a:r>
                      <a:r>
                        <a:rPr lang="zh-CN" altLang="en-US"/>
                        <a:t>。</a:t>
                      </a:r>
                      <a:endParaRPr lang="zh-CN" altLang="en-US"/>
                    </a:p>
                  </a:txBody>
                  <a:tcPr/>
                </a:tc>
              </a:tr>
              <a:tr h="113919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14/3</a:t>
                      </a:r>
                      <a:endParaRPr lang="en-US" altLang="zh-CN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BCA：白细胞计数10.74×10^9/L↑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二氧化碳分压27.40mmHg↓。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钾3.25mmol/L↓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葡萄糖13.54mmol/L↑。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阴性。</a:t>
                      </a: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用药情况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/>
                <a:gridCol w="5257800"/>
              </a:tblGrid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    </a:t>
                      </a:r>
                      <a:r>
                        <a:rPr lang="zh-CN" altLang="en-US"/>
                        <a:t>抗生素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           </a:t>
                      </a:r>
                      <a:r>
                        <a:rPr lang="zh-CN" altLang="en-US"/>
                        <a:t>舒普深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    </a:t>
                      </a:r>
                      <a:r>
                        <a:rPr lang="zh-CN" altLang="en-US"/>
                        <a:t>降压药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           </a:t>
                      </a:r>
                      <a:r>
                        <a:rPr lang="zh-CN" altLang="en-US"/>
                        <a:t>雅施达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    </a:t>
                      </a:r>
                      <a:r>
                        <a:rPr lang="zh-CN" altLang="en-US"/>
                        <a:t>降脂药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          </a:t>
                      </a:r>
                      <a:r>
                        <a:rPr lang="zh-CN" altLang="en-US"/>
                        <a:t>立普妥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    </a:t>
                      </a:r>
                      <a:r>
                        <a:rPr lang="zh-CN" altLang="en-US"/>
                        <a:t>抗血小板聚集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           </a:t>
                      </a:r>
                      <a:r>
                        <a:rPr lang="zh-CN" altLang="en-US"/>
                        <a:t>阿司匹林 波立维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    </a:t>
                      </a:r>
                      <a:r>
                        <a:rPr lang="zh-CN" altLang="en-US"/>
                        <a:t>护胃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             </a:t>
                      </a:r>
                      <a:r>
                        <a:rPr lang="zh-CN" altLang="en-US"/>
                        <a:t>安斯菲</a:t>
                      </a:r>
                      <a:endParaRPr lang="zh-CN" altLang="en-US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    </a:t>
                      </a:r>
                      <a:r>
                        <a:rPr lang="zh-CN" altLang="en-US"/>
                        <a:t>降糖</a:t>
                      </a: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altLang="zh-CN"/>
                        <a:t>                                     </a:t>
                      </a:r>
                      <a:r>
                        <a:rPr lang="zh-CN" altLang="en-US"/>
                        <a:t>门冬胰岛素注射液</a:t>
                      </a: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治疗原则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cxnSp>
        <p:nvCxnSpPr>
          <p:cNvPr id="228" name="直接连接符 227"/>
          <p:cNvCxnSpPr/>
          <p:nvPr>
            <p:custDataLst>
              <p:tags r:id="rId2"/>
            </p:custDataLst>
          </p:nvPr>
        </p:nvCxnSpPr>
        <p:spPr>
          <a:xfrm flipH="1">
            <a:off x="3134360" y="4686300"/>
            <a:ext cx="6096000" cy="0"/>
          </a:xfrm>
          <a:prstGeom prst="line">
            <a:avLst/>
          </a:prstGeom>
          <a:ln w="22225">
            <a:solidFill>
              <a:srgbClr val="778495"/>
            </a:solidFill>
          </a:ln>
        </p:spPr>
        <p:style>
          <a:lnRef idx="1">
            <a:srgbClr val="4276AA"/>
          </a:lnRef>
          <a:fillRef idx="0">
            <a:srgbClr val="4276AA"/>
          </a:fillRef>
          <a:effectRef idx="0">
            <a:srgbClr val="4276AA"/>
          </a:effectRef>
          <a:fontRef idx="minor">
            <a:srgbClr val="000000"/>
          </a:fontRef>
        </p:style>
      </p:cxnSp>
      <p:sp>
        <p:nvSpPr>
          <p:cNvPr id="229" name="文本框 228"/>
          <p:cNvSpPr txBox="1"/>
          <p:nvPr>
            <p:custDataLst>
              <p:tags r:id="rId3"/>
            </p:custDataLst>
          </p:nvPr>
        </p:nvSpPr>
        <p:spPr>
          <a:xfrm>
            <a:off x="3694430" y="4744085"/>
            <a:ext cx="309245" cy="163195"/>
          </a:xfrm>
          <a:prstGeom prst="rect">
            <a:avLst/>
          </a:prstGeom>
          <a:noFill/>
        </p:spPr>
        <p:txBody>
          <a:bodyPr wrap="none" lIns="90000" tIns="46800" rIns="90000" bIns="46800">
            <a:normAutofit fontScale="3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ym typeface="Arial" pitchFamily="34" charset="0"/>
              </a:rPr>
              <a:t>2014</a:t>
            </a:r>
            <a:endParaRPr lang="id-ID" sz="1200">
              <a:sym typeface="Arial" pitchFamily="34" charset="0"/>
            </a:endParaRPr>
          </a:p>
        </p:txBody>
      </p:sp>
      <p:sp>
        <p:nvSpPr>
          <p:cNvPr id="230" name="椭圆 229"/>
          <p:cNvSpPr/>
          <p:nvPr>
            <p:custDataLst>
              <p:tags r:id="rId4"/>
            </p:custDataLst>
          </p:nvPr>
        </p:nvSpPr>
        <p:spPr>
          <a:xfrm>
            <a:off x="3823335" y="4654550"/>
            <a:ext cx="63500" cy="63500"/>
          </a:xfrm>
          <a:prstGeom prst="ellipse">
            <a:avLst/>
          </a:prstGeom>
          <a:solidFill>
            <a:srgbClr val="000000">
              <a:lumMod val="50000"/>
              <a:lumOff val="50000"/>
            </a:srgbClr>
          </a:solidFill>
          <a:ln w="19050">
            <a:solidFill>
              <a:srgbClr val="FFFFFF"/>
            </a:solidFill>
          </a:ln>
        </p:spPr>
        <p:style>
          <a:lnRef idx="2">
            <a:srgbClr val="4276AA">
              <a:shade val="50000"/>
            </a:srgbClr>
          </a:lnRef>
          <a:fillRef idx="1">
            <a:srgbClr val="4276AA"/>
          </a:fillRef>
          <a:effectRef idx="0">
            <a:srgbClr val="4276AA"/>
          </a:effectRef>
          <a:fontRef idx="minor">
            <a:srgbClr val="FFFFFF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>
              <a:sym typeface="Arial" pitchFamily="34" charset="0"/>
            </a:endParaRPr>
          </a:p>
        </p:txBody>
      </p:sp>
      <p:cxnSp>
        <p:nvCxnSpPr>
          <p:cNvPr id="231" name="直接连接符 230"/>
          <p:cNvCxnSpPr/>
          <p:nvPr>
            <p:custDataLst>
              <p:tags r:id="rId5"/>
            </p:custDataLst>
          </p:nvPr>
        </p:nvCxnSpPr>
        <p:spPr>
          <a:xfrm flipV="1">
            <a:off x="3855720" y="3646170"/>
            <a:ext cx="3175" cy="972185"/>
          </a:xfrm>
          <a:prstGeom prst="line">
            <a:avLst/>
          </a:prstGeom>
          <a:ln w="19050" cap="rnd">
            <a:solidFill>
              <a:srgbClr val="778495"/>
            </a:solidFill>
            <a:prstDash val="sysDot"/>
            <a:round/>
          </a:ln>
        </p:spPr>
        <p:style>
          <a:lnRef idx="1">
            <a:srgbClr val="4276AA"/>
          </a:lnRef>
          <a:fillRef idx="0">
            <a:srgbClr val="4276AA"/>
          </a:fillRef>
          <a:effectRef idx="0">
            <a:srgbClr val="4276AA"/>
          </a:effectRef>
          <a:fontRef idx="minor">
            <a:srgbClr val="000000"/>
          </a:fontRef>
        </p:style>
      </p:cxnSp>
      <p:sp>
        <p:nvSpPr>
          <p:cNvPr id="232" name="椭圆 231"/>
          <p:cNvSpPr/>
          <p:nvPr>
            <p:custDataLst>
              <p:tags r:id="rId6"/>
            </p:custDataLst>
          </p:nvPr>
        </p:nvSpPr>
        <p:spPr>
          <a:xfrm>
            <a:off x="3699510" y="3456305"/>
            <a:ext cx="318135" cy="318135"/>
          </a:xfrm>
          <a:prstGeom prst="ellipse">
            <a:avLst/>
          </a:prstGeom>
          <a:solidFill>
            <a:srgbClr val="000000">
              <a:lumMod val="50000"/>
              <a:lumOff val="50000"/>
            </a:srgbClr>
          </a:solidFill>
          <a:ln w="25400">
            <a:noFill/>
          </a:ln>
        </p:spPr>
        <p:style>
          <a:lnRef idx="2">
            <a:srgbClr val="4276AA">
              <a:shade val="50000"/>
            </a:srgbClr>
          </a:lnRef>
          <a:fillRef idx="1">
            <a:srgbClr val="4276AA"/>
          </a:fillRef>
          <a:effectRef idx="0">
            <a:srgbClr val="4276AA"/>
          </a:effectRef>
          <a:fontRef idx="minor">
            <a:srgbClr val="FFFFFF"/>
          </a:fontRef>
        </p:style>
        <p:txBody>
          <a:bodyPr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ym typeface="Arial" pitchFamily="34" charset="0"/>
            </a:endParaRPr>
          </a:p>
        </p:txBody>
      </p:sp>
      <p:sp>
        <p:nvSpPr>
          <p:cNvPr id="233" name="任意多边形 232"/>
          <p:cNvSpPr/>
          <p:nvPr>
            <p:custDataLst>
              <p:tags r:id="rId7"/>
            </p:custDataLst>
          </p:nvPr>
        </p:nvSpPr>
        <p:spPr bwMode="auto">
          <a:xfrm>
            <a:off x="3761105" y="3517900"/>
            <a:ext cx="194945" cy="194945"/>
          </a:xfrm>
          <a:custGeom>
            <a:gdLst>
              <a:gd name="connsiteX0" fmla="*/ 86413 w 591547"/>
              <a:gd name="connsiteY0" fmla="*/ 515758 h 590770"/>
              <a:gd name="connsiteX1" fmla="*/ 171919 w 591547"/>
              <a:gd name="connsiteY1" fmla="*/ 515758 h 590770"/>
              <a:gd name="connsiteX2" fmla="*/ 171919 w 591547"/>
              <a:gd name="connsiteY2" fmla="*/ 537523 h 590770"/>
              <a:gd name="connsiteX3" fmla="*/ 86413 w 591547"/>
              <a:gd name="connsiteY3" fmla="*/ 537523 h 590770"/>
              <a:gd name="connsiteX4" fmla="*/ 86413 w 591547"/>
              <a:gd name="connsiteY4" fmla="*/ 461733 h 590770"/>
              <a:gd name="connsiteX5" fmla="*/ 171919 w 591547"/>
              <a:gd name="connsiteY5" fmla="*/ 461733 h 590770"/>
              <a:gd name="connsiteX6" fmla="*/ 171919 w 591547"/>
              <a:gd name="connsiteY6" fmla="*/ 483498 h 590770"/>
              <a:gd name="connsiteX7" fmla="*/ 86413 w 591547"/>
              <a:gd name="connsiteY7" fmla="*/ 483498 h 590770"/>
              <a:gd name="connsiteX8" fmla="*/ 86413 w 591547"/>
              <a:gd name="connsiteY8" fmla="*/ 408616 h 590770"/>
              <a:gd name="connsiteX9" fmla="*/ 171919 w 591547"/>
              <a:gd name="connsiteY9" fmla="*/ 408616 h 590770"/>
              <a:gd name="connsiteX10" fmla="*/ 171919 w 591547"/>
              <a:gd name="connsiteY10" fmla="*/ 429474 h 590770"/>
              <a:gd name="connsiteX11" fmla="*/ 86413 w 591547"/>
              <a:gd name="connsiteY11" fmla="*/ 429474 h 590770"/>
              <a:gd name="connsiteX12" fmla="*/ 204177 w 591547"/>
              <a:gd name="connsiteY12" fmla="*/ 357041 h 590770"/>
              <a:gd name="connsiteX13" fmla="*/ 204177 w 591547"/>
              <a:gd name="connsiteY13" fmla="*/ 569815 h 590770"/>
              <a:gd name="connsiteX14" fmla="*/ 333300 w 591547"/>
              <a:gd name="connsiteY14" fmla="*/ 569815 h 590770"/>
              <a:gd name="connsiteX15" fmla="*/ 333300 w 591547"/>
              <a:gd name="connsiteY15" fmla="*/ 382026 h 590770"/>
              <a:gd name="connsiteX16" fmla="*/ 183194 w 591547"/>
              <a:gd name="connsiteY16" fmla="*/ 357041 h 590770"/>
              <a:gd name="connsiteX17" fmla="*/ 75053 w 591547"/>
              <a:gd name="connsiteY17" fmla="*/ 382026 h 590770"/>
              <a:gd name="connsiteX18" fmla="*/ 75053 w 591547"/>
              <a:gd name="connsiteY18" fmla="*/ 569815 h 590770"/>
              <a:gd name="connsiteX19" fmla="*/ 183194 w 591547"/>
              <a:gd name="connsiteY19" fmla="*/ 569815 h 590770"/>
              <a:gd name="connsiteX20" fmla="*/ 247709 w 591547"/>
              <a:gd name="connsiteY20" fmla="*/ 311838 h 590770"/>
              <a:gd name="connsiteX21" fmla="*/ 322851 w 591547"/>
              <a:gd name="connsiteY21" fmla="*/ 311838 h 590770"/>
              <a:gd name="connsiteX22" fmla="*/ 322851 w 591547"/>
              <a:gd name="connsiteY22" fmla="*/ 332826 h 590770"/>
              <a:gd name="connsiteX23" fmla="*/ 247709 w 591547"/>
              <a:gd name="connsiteY23" fmla="*/ 332826 h 590770"/>
              <a:gd name="connsiteX24" fmla="*/ 247709 w 591547"/>
              <a:gd name="connsiteY24" fmla="*/ 257944 h 590770"/>
              <a:gd name="connsiteX25" fmla="*/ 322851 w 591547"/>
              <a:gd name="connsiteY25" fmla="*/ 257944 h 590770"/>
              <a:gd name="connsiteX26" fmla="*/ 322851 w 591547"/>
              <a:gd name="connsiteY26" fmla="*/ 279580 h 590770"/>
              <a:gd name="connsiteX27" fmla="*/ 247709 w 591547"/>
              <a:gd name="connsiteY27" fmla="*/ 279580 h 590770"/>
              <a:gd name="connsiteX28" fmla="*/ 247709 w 591547"/>
              <a:gd name="connsiteY28" fmla="*/ 203919 h 590770"/>
              <a:gd name="connsiteX29" fmla="*/ 322851 w 591547"/>
              <a:gd name="connsiteY29" fmla="*/ 203919 h 590770"/>
              <a:gd name="connsiteX30" fmla="*/ 322851 w 591547"/>
              <a:gd name="connsiteY30" fmla="*/ 225684 h 590770"/>
              <a:gd name="connsiteX31" fmla="*/ 247709 w 591547"/>
              <a:gd name="connsiteY31" fmla="*/ 225684 h 590770"/>
              <a:gd name="connsiteX32" fmla="*/ 247709 w 591547"/>
              <a:gd name="connsiteY32" fmla="*/ 150672 h 590770"/>
              <a:gd name="connsiteX33" fmla="*/ 322851 w 591547"/>
              <a:gd name="connsiteY33" fmla="*/ 150672 h 590770"/>
              <a:gd name="connsiteX34" fmla="*/ 322851 w 591547"/>
              <a:gd name="connsiteY34" fmla="*/ 171660 h 590770"/>
              <a:gd name="connsiteX35" fmla="*/ 247709 w 591547"/>
              <a:gd name="connsiteY35" fmla="*/ 171660 h 590770"/>
              <a:gd name="connsiteX36" fmla="*/ 355090 w 591547"/>
              <a:gd name="connsiteY36" fmla="*/ 102357 h 590770"/>
              <a:gd name="connsiteX37" fmla="*/ 355090 w 591547"/>
              <a:gd name="connsiteY37" fmla="*/ 373160 h 590770"/>
              <a:gd name="connsiteX38" fmla="*/ 355090 w 591547"/>
              <a:gd name="connsiteY38" fmla="*/ 376384 h 590770"/>
              <a:gd name="connsiteX39" fmla="*/ 355090 w 591547"/>
              <a:gd name="connsiteY39" fmla="*/ 569815 h 590770"/>
              <a:gd name="connsiteX40" fmla="*/ 484213 w 591547"/>
              <a:gd name="connsiteY40" fmla="*/ 569815 h 590770"/>
              <a:gd name="connsiteX41" fmla="*/ 484213 w 591547"/>
              <a:gd name="connsiteY41" fmla="*/ 154744 h 590770"/>
              <a:gd name="connsiteX42" fmla="*/ 333300 w 591547"/>
              <a:gd name="connsiteY42" fmla="*/ 99939 h 590770"/>
              <a:gd name="connsiteX43" fmla="*/ 236458 w 591547"/>
              <a:gd name="connsiteY43" fmla="*/ 125730 h 590770"/>
              <a:gd name="connsiteX44" fmla="*/ 236458 w 591547"/>
              <a:gd name="connsiteY44" fmla="*/ 341728 h 590770"/>
              <a:gd name="connsiteX45" fmla="*/ 333300 w 591547"/>
              <a:gd name="connsiteY45" fmla="*/ 360265 h 590770"/>
              <a:gd name="connsiteX46" fmla="*/ 397862 w 591547"/>
              <a:gd name="connsiteY46" fmla="*/ 21761 h 590770"/>
              <a:gd name="connsiteX47" fmla="*/ 387371 w 591547"/>
              <a:gd name="connsiteY47" fmla="*/ 32238 h 590770"/>
              <a:gd name="connsiteX48" fmla="*/ 397862 w 591547"/>
              <a:gd name="connsiteY48" fmla="*/ 42716 h 590770"/>
              <a:gd name="connsiteX49" fmla="*/ 409160 w 591547"/>
              <a:gd name="connsiteY49" fmla="*/ 32238 h 590770"/>
              <a:gd name="connsiteX50" fmla="*/ 397862 w 591547"/>
              <a:gd name="connsiteY50" fmla="*/ 21761 h 590770"/>
              <a:gd name="connsiteX51" fmla="*/ 397862 w 591547"/>
              <a:gd name="connsiteY51" fmla="*/ 0 h 590770"/>
              <a:gd name="connsiteX52" fmla="*/ 430143 w 591547"/>
              <a:gd name="connsiteY52" fmla="*/ 32238 h 590770"/>
              <a:gd name="connsiteX53" fmla="*/ 409160 w 591547"/>
              <a:gd name="connsiteY53" fmla="*/ 62865 h 590770"/>
              <a:gd name="connsiteX54" fmla="*/ 409160 w 591547"/>
              <a:gd name="connsiteY54" fmla="*/ 100745 h 590770"/>
              <a:gd name="connsiteX55" fmla="*/ 498740 w 591547"/>
              <a:gd name="connsiteY55" fmla="*/ 137819 h 590770"/>
              <a:gd name="connsiteX56" fmla="*/ 506003 w 591547"/>
              <a:gd name="connsiteY56" fmla="*/ 147491 h 590770"/>
              <a:gd name="connsiteX57" fmla="*/ 506003 w 591547"/>
              <a:gd name="connsiteY57" fmla="*/ 569815 h 590770"/>
              <a:gd name="connsiteX58" fmla="*/ 591547 w 591547"/>
              <a:gd name="connsiteY58" fmla="*/ 569815 h 590770"/>
              <a:gd name="connsiteX59" fmla="*/ 591547 w 591547"/>
              <a:gd name="connsiteY59" fmla="*/ 590770 h 590770"/>
              <a:gd name="connsiteX60" fmla="*/ 494705 w 591547"/>
              <a:gd name="connsiteY60" fmla="*/ 590770 h 590770"/>
              <a:gd name="connsiteX61" fmla="*/ 344598 w 591547"/>
              <a:gd name="connsiteY61" fmla="*/ 590770 h 590770"/>
              <a:gd name="connsiteX62" fmla="*/ 193685 w 591547"/>
              <a:gd name="connsiteY62" fmla="*/ 590770 h 590770"/>
              <a:gd name="connsiteX63" fmla="*/ 64562 w 591547"/>
              <a:gd name="connsiteY63" fmla="*/ 590770 h 590770"/>
              <a:gd name="connsiteX64" fmla="*/ 0 w 591547"/>
              <a:gd name="connsiteY64" fmla="*/ 590770 h 590770"/>
              <a:gd name="connsiteX65" fmla="*/ 0 w 591547"/>
              <a:gd name="connsiteY65" fmla="*/ 569815 h 590770"/>
              <a:gd name="connsiteX66" fmla="*/ 54070 w 591547"/>
              <a:gd name="connsiteY66" fmla="*/ 569815 h 590770"/>
              <a:gd name="connsiteX67" fmla="*/ 54070 w 591547"/>
              <a:gd name="connsiteY67" fmla="*/ 373160 h 590770"/>
              <a:gd name="connsiteX68" fmla="*/ 62141 w 591547"/>
              <a:gd name="connsiteY68" fmla="*/ 362683 h 590770"/>
              <a:gd name="connsiteX69" fmla="*/ 191264 w 591547"/>
              <a:gd name="connsiteY69" fmla="*/ 333668 h 590770"/>
              <a:gd name="connsiteX70" fmla="*/ 195299 w 591547"/>
              <a:gd name="connsiteY70" fmla="*/ 333668 h 590770"/>
              <a:gd name="connsiteX71" fmla="*/ 196106 w 591547"/>
              <a:gd name="connsiteY71" fmla="*/ 333668 h 590770"/>
              <a:gd name="connsiteX72" fmla="*/ 215475 w 591547"/>
              <a:gd name="connsiteY72" fmla="*/ 336892 h 590770"/>
              <a:gd name="connsiteX73" fmla="*/ 215475 w 591547"/>
              <a:gd name="connsiteY73" fmla="*/ 116864 h 590770"/>
              <a:gd name="connsiteX74" fmla="*/ 223545 w 591547"/>
              <a:gd name="connsiteY74" fmla="*/ 106387 h 590770"/>
              <a:gd name="connsiteX75" fmla="*/ 341370 w 591547"/>
              <a:gd name="connsiteY75" fmla="*/ 75760 h 590770"/>
              <a:gd name="connsiteX76" fmla="*/ 342984 w 591547"/>
              <a:gd name="connsiteY76" fmla="*/ 75760 h 590770"/>
              <a:gd name="connsiteX77" fmla="*/ 345405 w 591547"/>
              <a:gd name="connsiteY77" fmla="*/ 75760 h 590770"/>
              <a:gd name="connsiteX78" fmla="*/ 347020 w 591547"/>
              <a:gd name="connsiteY78" fmla="*/ 75760 h 590770"/>
              <a:gd name="connsiteX79" fmla="*/ 348634 w 591547"/>
              <a:gd name="connsiteY79" fmla="*/ 75760 h 590770"/>
              <a:gd name="connsiteX80" fmla="*/ 387371 w 591547"/>
              <a:gd name="connsiteY80" fmla="*/ 91879 h 590770"/>
              <a:gd name="connsiteX81" fmla="*/ 387371 w 591547"/>
              <a:gd name="connsiteY81" fmla="*/ 62865 h 590770"/>
              <a:gd name="connsiteX82" fmla="*/ 365581 w 591547"/>
              <a:gd name="connsiteY82" fmla="*/ 32238 h 590770"/>
              <a:gd name="connsiteX83" fmla="*/ 397862 w 591547"/>
              <a:gd name="connsiteY83" fmla="*/ 0 h 590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591547" h="590770">
                <a:moveTo>
                  <a:pt x="86413" y="515758"/>
                </a:moveTo>
                <a:lnTo>
                  <a:pt x="171919" y="515758"/>
                </a:lnTo>
                <a:lnTo>
                  <a:pt x="171919" y="537523"/>
                </a:lnTo>
                <a:lnTo>
                  <a:pt x="86413" y="537523"/>
                </a:lnTo>
                <a:close/>
                <a:moveTo>
                  <a:pt x="86413" y="461733"/>
                </a:moveTo>
                <a:lnTo>
                  <a:pt x="171919" y="461733"/>
                </a:lnTo>
                <a:lnTo>
                  <a:pt x="171919" y="483498"/>
                </a:lnTo>
                <a:lnTo>
                  <a:pt x="86413" y="483498"/>
                </a:lnTo>
                <a:close/>
                <a:moveTo>
                  <a:pt x="86413" y="408616"/>
                </a:moveTo>
                <a:lnTo>
                  <a:pt x="171919" y="408616"/>
                </a:lnTo>
                <a:lnTo>
                  <a:pt x="171919" y="429474"/>
                </a:lnTo>
                <a:lnTo>
                  <a:pt x="86413" y="429474"/>
                </a:lnTo>
                <a:close/>
                <a:moveTo>
                  <a:pt x="204177" y="357041"/>
                </a:moveTo>
                <a:lnTo>
                  <a:pt x="204177" y="569815"/>
                </a:lnTo>
                <a:lnTo>
                  <a:pt x="333300" y="569815"/>
                </a:lnTo>
                <a:lnTo>
                  <a:pt x="333300" y="382026"/>
                </a:lnTo>
                <a:close/>
                <a:moveTo>
                  <a:pt x="183194" y="357041"/>
                </a:moveTo>
                <a:lnTo>
                  <a:pt x="75053" y="382026"/>
                </a:lnTo>
                <a:lnTo>
                  <a:pt x="75053" y="569815"/>
                </a:lnTo>
                <a:lnTo>
                  <a:pt x="183194" y="569815"/>
                </a:lnTo>
                <a:close/>
                <a:moveTo>
                  <a:pt x="247709" y="311838"/>
                </a:moveTo>
                <a:lnTo>
                  <a:pt x="322851" y="311838"/>
                </a:lnTo>
                <a:lnTo>
                  <a:pt x="322851" y="332826"/>
                </a:lnTo>
                <a:lnTo>
                  <a:pt x="247709" y="332826"/>
                </a:lnTo>
                <a:close/>
                <a:moveTo>
                  <a:pt x="247709" y="257944"/>
                </a:moveTo>
                <a:lnTo>
                  <a:pt x="322851" y="257944"/>
                </a:lnTo>
                <a:lnTo>
                  <a:pt x="322851" y="279580"/>
                </a:lnTo>
                <a:lnTo>
                  <a:pt x="247709" y="279580"/>
                </a:lnTo>
                <a:close/>
                <a:moveTo>
                  <a:pt x="247709" y="203919"/>
                </a:moveTo>
                <a:lnTo>
                  <a:pt x="322851" y="203919"/>
                </a:lnTo>
                <a:lnTo>
                  <a:pt x="322851" y="225684"/>
                </a:lnTo>
                <a:lnTo>
                  <a:pt x="247709" y="225684"/>
                </a:lnTo>
                <a:close/>
                <a:moveTo>
                  <a:pt x="247709" y="150672"/>
                </a:moveTo>
                <a:lnTo>
                  <a:pt x="322851" y="150672"/>
                </a:lnTo>
                <a:lnTo>
                  <a:pt x="322851" y="171660"/>
                </a:lnTo>
                <a:lnTo>
                  <a:pt x="247709" y="171660"/>
                </a:lnTo>
                <a:close/>
                <a:moveTo>
                  <a:pt x="355090" y="102357"/>
                </a:moveTo>
                <a:lnTo>
                  <a:pt x="355090" y="373160"/>
                </a:lnTo>
                <a:lnTo>
                  <a:pt x="355090" y="376384"/>
                </a:lnTo>
                <a:lnTo>
                  <a:pt x="355090" y="569815"/>
                </a:lnTo>
                <a:lnTo>
                  <a:pt x="484213" y="569815"/>
                </a:lnTo>
                <a:lnTo>
                  <a:pt x="484213" y="154744"/>
                </a:lnTo>
                <a:close/>
                <a:moveTo>
                  <a:pt x="333300" y="99939"/>
                </a:moveTo>
                <a:lnTo>
                  <a:pt x="236458" y="125730"/>
                </a:lnTo>
                <a:lnTo>
                  <a:pt x="236458" y="341728"/>
                </a:lnTo>
                <a:lnTo>
                  <a:pt x="333300" y="360265"/>
                </a:lnTo>
                <a:close/>
                <a:moveTo>
                  <a:pt x="397862" y="21761"/>
                </a:moveTo>
                <a:cubicBezTo>
                  <a:pt x="392213" y="21761"/>
                  <a:pt x="387371" y="26596"/>
                  <a:pt x="387371" y="32238"/>
                </a:cubicBezTo>
                <a:cubicBezTo>
                  <a:pt x="387371" y="37880"/>
                  <a:pt x="392213" y="42716"/>
                  <a:pt x="397862" y="42716"/>
                </a:cubicBezTo>
                <a:cubicBezTo>
                  <a:pt x="404318" y="42716"/>
                  <a:pt x="409160" y="37880"/>
                  <a:pt x="409160" y="32238"/>
                </a:cubicBezTo>
                <a:cubicBezTo>
                  <a:pt x="409160" y="26596"/>
                  <a:pt x="404318" y="21761"/>
                  <a:pt x="397862" y="21761"/>
                </a:cubicBezTo>
                <a:close/>
                <a:moveTo>
                  <a:pt x="397862" y="0"/>
                </a:moveTo>
                <a:cubicBezTo>
                  <a:pt x="415616" y="0"/>
                  <a:pt x="430143" y="14507"/>
                  <a:pt x="430143" y="32238"/>
                </a:cubicBezTo>
                <a:cubicBezTo>
                  <a:pt x="430143" y="45940"/>
                  <a:pt x="421266" y="58029"/>
                  <a:pt x="409160" y="62865"/>
                </a:cubicBezTo>
                <a:lnTo>
                  <a:pt x="409160" y="100745"/>
                </a:lnTo>
                <a:lnTo>
                  <a:pt x="498740" y="137819"/>
                </a:lnTo>
                <a:cubicBezTo>
                  <a:pt x="502775" y="139431"/>
                  <a:pt x="506003" y="143461"/>
                  <a:pt x="506003" y="147491"/>
                </a:cubicBezTo>
                <a:lnTo>
                  <a:pt x="506003" y="569815"/>
                </a:lnTo>
                <a:lnTo>
                  <a:pt x="591547" y="569815"/>
                </a:lnTo>
                <a:lnTo>
                  <a:pt x="591547" y="590770"/>
                </a:lnTo>
                <a:lnTo>
                  <a:pt x="494705" y="590770"/>
                </a:lnTo>
                <a:lnTo>
                  <a:pt x="344598" y="590770"/>
                </a:lnTo>
                <a:lnTo>
                  <a:pt x="193685" y="590770"/>
                </a:lnTo>
                <a:lnTo>
                  <a:pt x="64562" y="590770"/>
                </a:lnTo>
                <a:lnTo>
                  <a:pt x="0" y="590770"/>
                </a:lnTo>
                <a:lnTo>
                  <a:pt x="0" y="569815"/>
                </a:lnTo>
                <a:lnTo>
                  <a:pt x="54070" y="569815"/>
                </a:lnTo>
                <a:lnTo>
                  <a:pt x="54070" y="373160"/>
                </a:lnTo>
                <a:cubicBezTo>
                  <a:pt x="54070" y="368324"/>
                  <a:pt x="57298" y="364294"/>
                  <a:pt x="62141" y="362683"/>
                </a:cubicBezTo>
                <a:lnTo>
                  <a:pt x="191264" y="333668"/>
                </a:lnTo>
                <a:cubicBezTo>
                  <a:pt x="192878" y="332862"/>
                  <a:pt x="194492" y="332862"/>
                  <a:pt x="195299" y="333668"/>
                </a:cubicBezTo>
                <a:cubicBezTo>
                  <a:pt x="196106" y="333668"/>
                  <a:pt x="196106" y="333668"/>
                  <a:pt x="196106" y="333668"/>
                </a:cubicBezTo>
                <a:lnTo>
                  <a:pt x="215475" y="336892"/>
                </a:lnTo>
                <a:lnTo>
                  <a:pt x="215475" y="116864"/>
                </a:lnTo>
                <a:cubicBezTo>
                  <a:pt x="215475" y="112028"/>
                  <a:pt x="218703" y="107999"/>
                  <a:pt x="223545" y="106387"/>
                </a:cubicBezTo>
                <a:lnTo>
                  <a:pt x="341370" y="75760"/>
                </a:lnTo>
                <a:cubicBezTo>
                  <a:pt x="342177" y="75760"/>
                  <a:pt x="342177" y="75760"/>
                  <a:pt x="342984" y="75760"/>
                </a:cubicBezTo>
                <a:cubicBezTo>
                  <a:pt x="343791" y="75760"/>
                  <a:pt x="344598" y="74954"/>
                  <a:pt x="345405" y="75760"/>
                </a:cubicBezTo>
                <a:cubicBezTo>
                  <a:pt x="346213" y="75760"/>
                  <a:pt x="347020" y="75760"/>
                  <a:pt x="347020" y="75760"/>
                </a:cubicBezTo>
                <a:cubicBezTo>
                  <a:pt x="347827" y="75760"/>
                  <a:pt x="347827" y="75760"/>
                  <a:pt x="348634" y="75760"/>
                </a:cubicBezTo>
                <a:lnTo>
                  <a:pt x="387371" y="91879"/>
                </a:lnTo>
                <a:lnTo>
                  <a:pt x="387371" y="62865"/>
                </a:lnTo>
                <a:cubicBezTo>
                  <a:pt x="375265" y="58029"/>
                  <a:pt x="365581" y="45940"/>
                  <a:pt x="365581" y="32238"/>
                </a:cubicBezTo>
                <a:cubicBezTo>
                  <a:pt x="365581" y="14507"/>
                  <a:pt x="380107" y="0"/>
                  <a:pt x="397862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ym typeface="Arial" pitchFamily="34" charset="0"/>
            </a:endParaRPr>
          </a:p>
        </p:txBody>
      </p:sp>
      <p:sp>
        <p:nvSpPr>
          <p:cNvPr id="234" name="矩形 233"/>
          <p:cNvSpPr/>
          <p:nvPr>
            <p:custDataLst>
              <p:tags r:id="rId8"/>
            </p:custDataLst>
          </p:nvPr>
        </p:nvSpPr>
        <p:spPr bwMode="auto">
          <a:xfrm>
            <a:off x="3141345" y="4191000"/>
            <a:ext cx="1416050" cy="31369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 anchor="t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br>
              <a:rPr lang="zh-CN" altLang="en-US" sz="1200" smtClean="0">
                <a:sym typeface="Arial" pitchFamily="34" charset="0"/>
              </a:rPr>
            </a:br>
            <a:r>
              <a:rPr lang="zh-CN" altLang="en-US" sz="1200" smtClean="0">
                <a:sym typeface="Arial" pitchFamily="34" charset="0"/>
              </a:rPr>
              <a:t> （建议使用主题字体）</a:t>
            </a:r>
            <a:endParaRPr lang="zh-CN" altLang="en-US" sz="1200" smtClean="0">
              <a:sym typeface="Arial" pitchFamily="34" charset="0"/>
            </a:endParaRPr>
          </a:p>
        </p:txBody>
      </p:sp>
      <p:sp>
        <p:nvSpPr>
          <p:cNvPr id="236" name="文本框 235"/>
          <p:cNvSpPr txBox="1"/>
          <p:nvPr>
            <p:custDataLst>
              <p:tags r:id="rId9"/>
            </p:custDataLst>
          </p:nvPr>
        </p:nvSpPr>
        <p:spPr>
          <a:xfrm>
            <a:off x="6819900" y="4744085"/>
            <a:ext cx="309245" cy="163195"/>
          </a:xfrm>
          <a:prstGeom prst="rect">
            <a:avLst/>
          </a:prstGeom>
          <a:noFill/>
        </p:spPr>
        <p:txBody>
          <a:bodyPr wrap="none" lIns="90000" tIns="46800" rIns="90000" bIns="46800">
            <a:normAutofit fontScale="3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ym typeface="Arial" pitchFamily="34" charset="0"/>
              </a:rPr>
              <a:t>2016</a:t>
            </a:r>
            <a:endParaRPr lang="id-ID" sz="1200">
              <a:sym typeface="Arial" pitchFamily="34" charset="0"/>
            </a:endParaRPr>
          </a:p>
        </p:txBody>
      </p:sp>
      <p:sp>
        <p:nvSpPr>
          <p:cNvPr id="237" name="椭圆 236"/>
          <p:cNvSpPr/>
          <p:nvPr>
            <p:custDataLst>
              <p:tags r:id="rId10"/>
            </p:custDataLst>
          </p:nvPr>
        </p:nvSpPr>
        <p:spPr>
          <a:xfrm>
            <a:off x="6932930" y="4654550"/>
            <a:ext cx="63500" cy="63500"/>
          </a:xfrm>
          <a:prstGeom prst="ellipse">
            <a:avLst/>
          </a:prstGeom>
          <a:solidFill>
            <a:srgbClr val="000000">
              <a:lumMod val="50000"/>
              <a:lumOff val="50000"/>
            </a:srgbClr>
          </a:solidFill>
          <a:ln w="19050">
            <a:solidFill>
              <a:srgbClr val="FFFFFF"/>
            </a:solidFill>
          </a:ln>
        </p:spPr>
        <p:style>
          <a:lnRef idx="2">
            <a:srgbClr val="4276AA">
              <a:shade val="50000"/>
            </a:srgbClr>
          </a:lnRef>
          <a:fillRef idx="1">
            <a:srgbClr val="4276AA"/>
          </a:fillRef>
          <a:effectRef idx="0">
            <a:srgbClr val="4276AA"/>
          </a:effectRef>
          <a:fontRef idx="minor">
            <a:srgbClr val="FFFFFF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>
              <a:sym typeface="Arial" pitchFamily="34" charset="0"/>
            </a:endParaRPr>
          </a:p>
        </p:txBody>
      </p:sp>
      <p:cxnSp>
        <p:nvCxnSpPr>
          <p:cNvPr id="238" name="直接连接符 237"/>
          <p:cNvCxnSpPr>
            <a:endCxn id="239" idx="4"/>
          </p:cNvCxnSpPr>
          <p:nvPr>
            <p:custDataLst>
              <p:tags r:id="rId11"/>
            </p:custDataLst>
          </p:nvPr>
        </p:nvCxnSpPr>
        <p:spPr>
          <a:xfrm flipH="1" flipV="1">
            <a:off x="6964680" y="3769360"/>
            <a:ext cx="5080" cy="857250"/>
          </a:xfrm>
          <a:prstGeom prst="line">
            <a:avLst/>
          </a:prstGeom>
          <a:ln w="19050" cap="rnd">
            <a:solidFill>
              <a:srgbClr val="778495"/>
            </a:solidFill>
            <a:prstDash val="sysDot"/>
            <a:round/>
          </a:ln>
        </p:spPr>
        <p:style>
          <a:lnRef idx="1">
            <a:srgbClr val="4276AA"/>
          </a:lnRef>
          <a:fillRef idx="0">
            <a:srgbClr val="4276AA"/>
          </a:fillRef>
          <a:effectRef idx="0">
            <a:srgbClr val="4276AA"/>
          </a:effectRef>
          <a:fontRef idx="minor">
            <a:srgbClr val="000000"/>
          </a:fontRef>
        </p:style>
      </p:cxnSp>
      <p:sp>
        <p:nvSpPr>
          <p:cNvPr id="239" name="椭圆 238"/>
          <p:cNvSpPr/>
          <p:nvPr>
            <p:custDataLst>
              <p:tags r:id="rId12"/>
            </p:custDataLst>
          </p:nvPr>
        </p:nvSpPr>
        <p:spPr>
          <a:xfrm>
            <a:off x="6805295" y="3451225"/>
            <a:ext cx="318135" cy="318135"/>
          </a:xfrm>
          <a:prstGeom prst="ellipse">
            <a:avLst/>
          </a:prstGeom>
          <a:solidFill>
            <a:srgbClr val="000000">
              <a:lumMod val="50000"/>
              <a:lumOff val="50000"/>
            </a:srgbClr>
          </a:solidFill>
          <a:ln w="25400">
            <a:noFill/>
          </a:ln>
        </p:spPr>
        <p:style>
          <a:lnRef idx="2">
            <a:srgbClr val="4276AA">
              <a:shade val="50000"/>
            </a:srgbClr>
          </a:lnRef>
          <a:fillRef idx="1">
            <a:srgbClr val="4276AA"/>
          </a:fillRef>
          <a:effectRef idx="0">
            <a:srgbClr val="4276AA"/>
          </a:effectRef>
          <a:fontRef idx="minor">
            <a:srgbClr val="FFFFFF"/>
          </a:fontRef>
        </p:style>
        <p:txBody>
          <a:bodyPr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ym typeface="Arial" pitchFamily="34" charset="0"/>
            </a:endParaRPr>
          </a:p>
        </p:txBody>
      </p:sp>
      <p:sp>
        <p:nvSpPr>
          <p:cNvPr id="240" name="任意多边形 239"/>
          <p:cNvSpPr/>
          <p:nvPr>
            <p:custDataLst>
              <p:tags r:id="rId13"/>
            </p:custDataLst>
          </p:nvPr>
        </p:nvSpPr>
        <p:spPr bwMode="auto">
          <a:xfrm>
            <a:off x="6866890" y="3543935"/>
            <a:ext cx="194945" cy="133350"/>
          </a:xfrm>
          <a:custGeom>
            <a:gdLst>
              <a:gd name="connsiteX0" fmla="*/ 20293 w 607639"/>
              <a:gd name="connsiteY0" fmla="*/ 364067 h 414642"/>
              <a:gd name="connsiteX1" fmla="*/ 20293 w 607639"/>
              <a:gd name="connsiteY1" fmla="*/ 384244 h 414642"/>
              <a:gd name="connsiteX2" fmla="*/ 30351 w 607639"/>
              <a:gd name="connsiteY2" fmla="*/ 394377 h 414642"/>
              <a:gd name="connsiteX3" fmla="*/ 577199 w 607639"/>
              <a:gd name="connsiteY3" fmla="*/ 394377 h 414642"/>
              <a:gd name="connsiteX4" fmla="*/ 587346 w 607639"/>
              <a:gd name="connsiteY4" fmla="*/ 384244 h 414642"/>
              <a:gd name="connsiteX5" fmla="*/ 587346 w 607639"/>
              <a:gd name="connsiteY5" fmla="*/ 364067 h 414642"/>
              <a:gd name="connsiteX6" fmla="*/ 556995 w 607639"/>
              <a:gd name="connsiteY6" fmla="*/ 364067 h 414642"/>
              <a:gd name="connsiteX7" fmla="*/ 394917 w 607639"/>
              <a:gd name="connsiteY7" fmla="*/ 364067 h 414642"/>
              <a:gd name="connsiteX8" fmla="*/ 394917 w 607639"/>
              <a:gd name="connsiteY8" fmla="*/ 374200 h 414642"/>
              <a:gd name="connsiteX9" fmla="*/ 384859 w 607639"/>
              <a:gd name="connsiteY9" fmla="*/ 384244 h 414642"/>
              <a:gd name="connsiteX10" fmla="*/ 222780 w 607639"/>
              <a:gd name="connsiteY10" fmla="*/ 384244 h 414642"/>
              <a:gd name="connsiteX11" fmla="*/ 212634 w 607639"/>
              <a:gd name="connsiteY11" fmla="*/ 374200 h 414642"/>
              <a:gd name="connsiteX12" fmla="*/ 212634 w 607639"/>
              <a:gd name="connsiteY12" fmla="*/ 364067 h 414642"/>
              <a:gd name="connsiteX13" fmla="*/ 50644 w 607639"/>
              <a:gd name="connsiteY13" fmla="*/ 364067 h 414642"/>
              <a:gd name="connsiteX14" fmla="*/ 111412 w 607639"/>
              <a:gd name="connsiteY14" fmla="*/ 303360 h 414642"/>
              <a:gd name="connsiteX15" fmla="*/ 192442 w 607639"/>
              <a:gd name="connsiteY15" fmla="*/ 303360 h 414642"/>
              <a:gd name="connsiteX16" fmla="*/ 202593 w 607639"/>
              <a:gd name="connsiteY16" fmla="*/ 313486 h 414642"/>
              <a:gd name="connsiteX17" fmla="*/ 192442 w 607639"/>
              <a:gd name="connsiteY17" fmla="*/ 323612 h 414642"/>
              <a:gd name="connsiteX18" fmla="*/ 111412 w 607639"/>
              <a:gd name="connsiteY18" fmla="*/ 323612 h 414642"/>
              <a:gd name="connsiteX19" fmla="*/ 101261 w 607639"/>
              <a:gd name="connsiteY19" fmla="*/ 313486 h 414642"/>
              <a:gd name="connsiteX20" fmla="*/ 111412 w 607639"/>
              <a:gd name="connsiteY20" fmla="*/ 303360 h 414642"/>
              <a:gd name="connsiteX21" fmla="*/ 212645 w 607639"/>
              <a:gd name="connsiteY21" fmla="*/ 262926 h 414642"/>
              <a:gd name="connsiteX22" fmla="*/ 243067 w 607639"/>
              <a:gd name="connsiteY22" fmla="*/ 262926 h 414642"/>
              <a:gd name="connsiteX23" fmla="*/ 253118 w 607639"/>
              <a:gd name="connsiteY23" fmla="*/ 273052 h 414642"/>
              <a:gd name="connsiteX24" fmla="*/ 243067 w 607639"/>
              <a:gd name="connsiteY24" fmla="*/ 283178 h 414642"/>
              <a:gd name="connsiteX25" fmla="*/ 212645 w 607639"/>
              <a:gd name="connsiteY25" fmla="*/ 283178 h 414642"/>
              <a:gd name="connsiteX26" fmla="*/ 202593 w 607639"/>
              <a:gd name="connsiteY26" fmla="*/ 273052 h 414642"/>
              <a:gd name="connsiteX27" fmla="*/ 212645 w 607639"/>
              <a:gd name="connsiteY27" fmla="*/ 262926 h 414642"/>
              <a:gd name="connsiteX28" fmla="*/ 111410 w 607639"/>
              <a:gd name="connsiteY28" fmla="*/ 262926 h 414642"/>
              <a:gd name="connsiteX29" fmla="*/ 131618 w 607639"/>
              <a:gd name="connsiteY29" fmla="*/ 262926 h 414642"/>
              <a:gd name="connsiteX30" fmla="*/ 141766 w 607639"/>
              <a:gd name="connsiteY30" fmla="*/ 273052 h 414642"/>
              <a:gd name="connsiteX31" fmla="*/ 131618 w 607639"/>
              <a:gd name="connsiteY31" fmla="*/ 283178 h 414642"/>
              <a:gd name="connsiteX32" fmla="*/ 111410 w 607639"/>
              <a:gd name="connsiteY32" fmla="*/ 283178 h 414642"/>
              <a:gd name="connsiteX33" fmla="*/ 101261 w 607639"/>
              <a:gd name="connsiteY33" fmla="*/ 273052 h 414642"/>
              <a:gd name="connsiteX34" fmla="*/ 111410 w 607639"/>
              <a:gd name="connsiteY34" fmla="*/ 262926 h 414642"/>
              <a:gd name="connsiteX35" fmla="*/ 506325 w 607639"/>
              <a:gd name="connsiteY35" fmla="*/ 60757 h 414642"/>
              <a:gd name="connsiteX36" fmla="*/ 516469 w 607639"/>
              <a:gd name="connsiteY36" fmla="*/ 70799 h 414642"/>
              <a:gd name="connsiteX37" fmla="*/ 516469 w 607639"/>
              <a:gd name="connsiteY37" fmla="*/ 293230 h 414642"/>
              <a:gd name="connsiteX38" fmla="*/ 506325 w 607639"/>
              <a:gd name="connsiteY38" fmla="*/ 303361 h 414642"/>
              <a:gd name="connsiteX39" fmla="*/ 496181 w 607639"/>
              <a:gd name="connsiteY39" fmla="*/ 293230 h 414642"/>
              <a:gd name="connsiteX40" fmla="*/ 496181 w 607639"/>
              <a:gd name="connsiteY40" fmla="*/ 283189 h 414642"/>
              <a:gd name="connsiteX41" fmla="*/ 425352 w 607639"/>
              <a:gd name="connsiteY41" fmla="*/ 283189 h 414642"/>
              <a:gd name="connsiteX42" fmla="*/ 415208 w 607639"/>
              <a:gd name="connsiteY42" fmla="*/ 273058 h 414642"/>
              <a:gd name="connsiteX43" fmla="*/ 425352 w 607639"/>
              <a:gd name="connsiteY43" fmla="*/ 262927 h 414642"/>
              <a:gd name="connsiteX44" fmla="*/ 496181 w 607639"/>
              <a:gd name="connsiteY44" fmla="*/ 262927 h 414642"/>
              <a:gd name="connsiteX45" fmla="*/ 496181 w 607639"/>
              <a:gd name="connsiteY45" fmla="*/ 222493 h 414642"/>
              <a:gd name="connsiteX46" fmla="*/ 455695 w 607639"/>
              <a:gd name="connsiteY46" fmla="*/ 222493 h 414642"/>
              <a:gd name="connsiteX47" fmla="*/ 445551 w 607639"/>
              <a:gd name="connsiteY47" fmla="*/ 212362 h 414642"/>
              <a:gd name="connsiteX48" fmla="*/ 455695 w 607639"/>
              <a:gd name="connsiteY48" fmla="*/ 202232 h 414642"/>
              <a:gd name="connsiteX49" fmla="*/ 496181 w 607639"/>
              <a:gd name="connsiteY49" fmla="*/ 202232 h 414642"/>
              <a:gd name="connsiteX50" fmla="*/ 496181 w 607639"/>
              <a:gd name="connsiteY50" fmla="*/ 161798 h 414642"/>
              <a:gd name="connsiteX51" fmla="*/ 354433 w 607639"/>
              <a:gd name="connsiteY51" fmla="*/ 161798 h 414642"/>
              <a:gd name="connsiteX52" fmla="*/ 344289 w 607639"/>
              <a:gd name="connsiteY52" fmla="*/ 151756 h 414642"/>
              <a:gd name="connsiteX53" fmla="*/ 354433 w 607639"/>
              <a:gd name="connsiteY53" fmla="*/ 141625 h 414642"/>
              <a:gd name="connsiteX54" fmla="*/ 496181 w 607639"/>
              <a:gd name="connsiteY54" fmla="*/ 141625 h 414642"/>
              <a:gd name="connsiteX55" fmla="*/ 496181 w 607639"/>
              <a:gd name="connsiteY55" fmla="*/ 101191 h 414642"/>
              <a:gd name="connsiteX56" fmla="*/ 425352 w 607639"/>
              <a:gd name="connsiteY56" fmla="*/ 101191 h 414642"/>
              <a:gd name="connsiteX57" fmla="*/ 415208 w 607639"/>
              <a:gd name="connsiteY57" fmla="*/ 91060 h 414642"/>
              <a:gd name="connsiteX58" fmla="*/ 425352 w 607639"/>
              <a:gd name="connsiteY58" fmla="*/ 80930 h 414642"/>
              <a:gd name="connsiteX59" fmla="*/ 496181 w 607639"/>
              <a:gd name="connsiteY59" fmla="*/ 80930 h 414642"/>
              <a:gd name="connsiteX60" fmla="*/ 496181 w 607639"/>
              <a:gd name="connsiteY60" fmla="*/ 70799 h 414642"/>
              <a:gd name="connsiteX61" fmla="*/ 506325 w 607639"/>
              <a:gd name="connsiteY61" fmla="*/ 60757 h 414642"/>
              <a:gd name="connsiteX62" fmla="*/ 151927 w 607639"/>
              <a:gd name="connsiteY62" fmla="*/ 40505 h 414642"/>
              <a:gd name="connsiteX63" fmla="*/ 161989 w 607639"/>
              <a:gd name="connsiteY63" fmla="*/ 50635 h 414642"/>
              <a:gd name="connsiteX64" fmla="*/ 161989 w 607639"/>
              <a:gd name="connsiteY64" fmla="*/ 61742 h 414642"/>
              <a:gd name="connsiteX65" fmla="*/ 202593 w 607639"/>
              <a:gd name="connsiteY65" fmla="*/ 111236 h 414642"/>
              <a:gd name="connsiteX66" fmla="*/ 192442 w 607639"/>
              <a:gd name="connsiteY66" fmla="*/ 121366 h 414642"/>
              <a:gd name="connsiteX67" fmla="*/ 182291 w 607639"/>
              <a:gd name="connsiteY67" fmla="*/ 111236 h 414642"/>
              <a:gd name="connsiteX68" fmla="*/ 151927 w 607639"/>
              <a:gd name="connsiteY68" fmla="*/ 80935 h 414642"/>
              <a:gd name="connsiteX69" fmla="*/ 128598 w 607639"/>
              <a:gd name="connsiteY69" fmla="*/ 92043 h 414642"/>
              <a:gd name="connsiteX70" fmla="*/ 125570 w 607639"/>
              <a:gd name="connsiteY70" fmla="*/ 103150 h 414642"/>
              <a:gd name="connsiteX71" fmla="*/ 131625 w 607639"/>
              <a:gd name="connsiteY71" fmla="*/ 114346 h 414642"/>
              <a:gd name="connsiteX72" fmla="*/ 184339 w 607639"/>
              <a:gd name="connsiteY72" fmla="*/ 155753 h 414642"/>
              <a:gd name="connsiteX73" fmla="*/ 198497 w 607639"/>
              <a:gd name="connsiteY73" fmla="*/ 181078 h 414642"/>
              <a:gd name="connsiteX74" fmla="*/ 190394 w 607639"/>
              <a:gd name="connsiteY74" fmla="*/ 207291 h 414642"/>
              <a:gd name="connsiteX75" fmla="*/ 161989 w 607639"/>
              <a:gd name="connsiteY75" fmla="*/ 221775 h 414642"/>
              <a:gd name="connsiteX76" fmla="*/ 161989 w 607639"/>
              <a:gd name="connsiteY76" fmla="*/ 232615 h 414642"/>
              <a:gd name="connsiteX77" fmla="*/ 151927 w 607639"/>
              <a:gd name="connsiteY77" fmla="*/ 242745 h 414642"/>
              <a:gd name="connsiteX78" fmla="*/ 141776 w 607639"/>
              <a:gd name="connsiteY78" fmla="*/ 232615 h 414642"/>
              <a:gd name="connsiteX79" fmla="*/ 141776 w 607639"/>
              <a:gd name="connsiteY79" fmla="*/ 221508 h 414642"/>
              <a:gd name="connsiteX80" fmla="*/ 101261 w 607639"/>
              <a:gd name="connsiteY80" fmla="*/ 173969 h 414642"/>
              <a:gd name="connsiteX81" fmla="*/ 111412 w 607639"/>
              <a:gd name="connsiteY81" fmla="*/ 163840 h 414642"/>
              <a:gd name="connsiteX82" fmla="*/ 121474 w 607639"/>
              <a:gd name="connsiteY82" fmla="*/ 173969 h 414642"/>
              <a:gd name="connsiteX83" fmla="*/ 151927 w 607639"/>
              <a:gd name="connsiteY83" fmla="*/ 202226 h 414642"/>
              <a:gd name="connsiteX84" fmla="*/ 175168 w 607639"/>
              <a:gd name="connsiteY84" fmla="*/ 194140 h 414642"/>
              <a:gd name="connsiteX85" fmla="*/ 178195 w 607639"/>
              <a:gd name="connsiteY85" fmla="*/ 183033 h 414642"/>
              <a:gd name="connsiteX86" fmla="*/ 172140 w 607639"/>
              <a:gd name="connsiteY86" fmla="*/ 171926 h 414642"/>
              <a:gd name="connsiteX87" fmla="*/ 119515 w 607639"/>
              <a:gd name="connsiteY87" fmla="*/ 130518 h 414642"/>
              <a:gd name="connsiteX88" fmla="*/ 105268 w 607639"/>
              <a:gd name="connsiteY88" fmla="*/ 105193 h 414642"/>
              <a:gd name="connsiteX89" fmla="*/ 113371 w 607639"/>
              <a:gd name="connsiteY89" fmla="*/ 78892 h 414642"/>
              <a:gd name="connsiteX90" fmla="*/ 141776 w 607639"/>
              <a:gd name="connsiteY90" fmla="*/ 61653 h 414642"/>
              <a:gd name="connsiteX91" fmla="*/ 141776 w 607639"/>
              <a:gd name="connsiteY91" fmla="*/ 50635 h 414642"/>
              <a:gd name="connsiteX92" fmla="*/ 151927 w 607639"/>
              <a:gd name="connsiteY92" fmla="*/ 40505 h 414642"/>
              <a:gd name="connsiteX93" fmla="*/ 70848 w 607639"/>
              <a:gd name="connsiteY93" fmla="*/ 20177 h 414642"/>
              <a:gd name="connsiteX94" fmla="*/ 60791 w 607639"/>
              <a:gd name="connsiteY94" fmla="*/ 30309 h 414642"/>
              <a:gd name="connsiteX95" fmla="*/ 60791 w 607639"/>
              <a:gd name="connsiteY95" fmla="*/ 343802 h 414642"/>
              <a:gd name="connsiteX96" fmla="*/ 222780 w 607639"/>
              <a:gd name="connsiteY96" fmla="*/ 343802 h 414642"/>
              <a:gd name="connsiteX97" fmla="*/ 232927 w 607639"/>
              <a:gd name="connsiteY97" fmla="*/ 353935 h 414642"/>
              <a:gd name="connsiteX98" fmla="*/ 232927 w 607639"/>
              <a:gd name="connsiteY98" fmla="*/ 364067 h 414642"/>
              <a:gd name="connsiteX99" fmla="*/ 374712 w 607639"/>
              <a:gd name="connsiteY99" fmla="*/ 364067 h 414642"/>
              <a:gd name="connsiteX100" fmla="*/ 374712 w 607639"/>
              <a:gd name="connsiteY100" fmla="*/ 353935 h 414642"/>
              <a:gd name="connsiteX101" fmla="*/ 384859 w 607639"/>
              <a:gd name="connsiteY101" fmla="*/ 343802 h 414642"/>
              <a:gd name="connsiteX102" fmla="*/ 546849 w 607639"/>
              <a:gd name="connsiteY102" fmla="*/ 343802 h 414642"/>
              <a:gd name="connsiteX103" fmla="*/ 546849 w 607639"/>
              <a:gd name="connsiteY103" fmla="*/ 30309 h 414642"/>
              <a:gd name="connsiteX104" fmla="*/ 536702 w 607639"/>
              <a:gd name="connsiteY104" fmla="*/ 20177 h 414642"/>
              <a:gd name="connsiteX105" fmla="*/ 70848 w 607639"/>
              <a:gd name="connsiteY105" fmla="*/ 0 h 414642"/>
              <a:gd name="connsiteX106" fmla="*/ 536702 w 607639"/>
              <a:gd name="connsiteY106" fmla="*/ 0 h 414642"/>
              <a:gd name="connsiteX107" fmla="*/ 567142 w 607639"/>
              <a:gd name="connsiteY107" fmla="*/ 30309 h 414642"/>
              <a:gd name="connsiteX108" fmla="*/ 567142 w 607639"/>
              <a:gd name="connsiteY108" fmla="*/ 343802 h 414642"/>
              <a:gd name="connsiteX109" fmla="*/ 597493 w 607639"/>
              <a:gd name="connsiteY109" fmla="*/ 343802 h 414642"/>
              <a:gd name="connsiteX110" fmla="*/ 607639 w 607639"/>
              <a:gd name="connsiteY110" fmla="*/ 353935 h 414642"/>
              <a:gd name="connsiteX111" fmla="*/ 607639 w 607639"/>
              <a:gd name="connsiteY111" fmla="*/ 384244 h 414642"/>
              <a:gd name="connsiteX112" fmla="*/ 577199 w 607639"/>
              <a:gd name="connsiteY112" fmla="*/ 414642 h 414642"/>
              <a:gd name="connsiteX113" fmla="*/ 30351 w 607639"/>
              <a:gd name="connsiteY113" fmla="*/ 414642 h 414642"/>
              <a:gd name="connsiteX114" fmla="*/ 0 w 607639"/>
              <a:gd name="connsiteY114" fmla="*/ 384244 h 414642"/>
              <a:gd name="connsiteX115" fmla="*/ 0 w 607639"/>
              <a:gd name="connsiteY115" fmla="*/ 353935 h 414642"/>
              <a:gd name="connsiteX116" fmla="*/ 10147 w 607639"/>
              <a:gd name="connsiteY116" fmla="*/ 343802 h 414642"/>
              <a:gd name="connsiteX117" fmla="*/ 40498 w 607639"/>
              <a:gd name="connsiteY117" fmla="*/ 343802 h 414642"/>
              <a:gd name="connsiteX118" fmla="*/ 40498 w 607639"/>
              <a:gd name="connsiteY118" fmla="*/ 30309 h 414642"/>
              <a:gd name="connsiteX119" fmla="*/ 70848 w 607639"/>
              <a:gd name="connsiteY119" fmla="*/ 0 h 4146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607639" h="414642">
                <a:moveTo>
                  <a:pt x="20293" y="364067"/>
                </a:moveTo>
                <a:lnTo>
                  <a:pt x="20293" y="384244"/>
                </a:lnTo>
                <a:cubicBezTo>
                  <a:pt x="20293" y="390377"/>
                  <a:pt x="24299" y="394377"/>
                  <a:pt x="30351" y="394377"/>
                </a:cubicBezTo>
                <a:lnTo>
                  <a:pt x="577199" y="394377"/>
                </a:lnTo>
                <a:cubicBezTo>
                  <a:pt x="583341" y="394377"/>
                  <a:pt x="587346" y="390377"/>
                  <a:pt x="587346" y="384244"/>
                </a:cubicBezTo>
                <a:lnTo>
                  <a:pt x="587346" y="364067"/>
                </a:lnTo>
                <a:lnTo>
                  <a:pt x="556995" y="364067"/>
                </a:lnTo>
                <a:lnTo>
                  <a:pt x="394917" y="364067"/>
                </a:lnTo>
                <a:lnTo>
                  <a:pt x="394917" y="374200"/>
                </a:lnTo>
                <a:cubicBezTo>
                  <a:pt x="394917" y="380244"/>
                  <a:pt x="390911" y="384244"/>
                  <a:pt x="384859" y="384244"/>
                </a:cubicBezTo>
                <a:lnTo>
                  <a:pt x="222780" y="384244"/>
                </a:lnTo>
                <a:cubicBezTo>
                  <a:pt x="216728" y="384244"/>
                  <a:pt x="212634" y="380244"/>
                  <a:pt x="212634" y="374200"/>
                </a:cubicBezTo>
                <a:lnTo>
                  <a:pt x="212634" y="364067"/>
                </a:lnTo>
                <a:lnTo>
                  <a:pt x="50644" y="364067"/>
                </a:lnTo>
                <a:close/>
                <a:moveTo>
                  <a:pt x="111412" y="303360"/>
                </a:moveTo>
                <a:lnTo>
                  <a:pt x="192442" y="303360"/>
                </a:lnTo>
                <a:cubicBezTo>
                  <a:pt x="198497" y="303360"/>
                  <a:pt x="202593" y="307446"/>
                  <a:pt x="202593" y="313486"/>
                </a:cubicBezTo>
                <a:cubicBezTo>
                  <a:pt x="202593" y="319526"/>
                  <a:pt x="198497" y="323612"/>
                  <a:pt x="192442" y="323612"/>
                </a:cubicBezTo>
                <a:lnTo>
                  <a:pt x="111412" y="323612"/>
                </a:lnTo>
                <a:cubicBezTo>
                  <a:pt x="105268" y="323612"/>
                  <a:pt x="101261" y="319526"/>
                  <a:pt x="101261" y="313486"/>
                </a:cubicBezTo>
                <a:cubicBezTo>
                  <a:pt x="101261" y="307446"/>
                  <a:pt x="105268" y="303360"/>
                  <a:pt x="111412" y="303360"/>
                </a:cubicBezTo>
                <a:close/>
                <a:moveTo>
                  <a:pt x="212645" y="262926"/>
                </a:moveTo>
                <a:lnTo>
                  <a:pt x="243067" y="262926"/>
                </a:lnTo>
                <a:cubicBezTo>
                  <a:pt x="249115" y="262926"/>
                  <a:pt x="253118" y="267012"/>
                  <a:pt x="253118" y="273052"/>
                </a:cubicBezTo>
                <a:cubicBezTo>
                  <a:pt x="253118" y="279092"/>
                  <a:pt x="249115" y="283178"/>
                  <a:pt x="243067" y="283178"/>
                </a:cubicBezTo>
                <a:lnTo>
                  <a:pt x="212645" y="283178"/>
                </a:lnTo>
                <a:cubicBezTo>
                  <a:pt x="206596" y="283178"/>
                  <a:pt x="202593" y="279092"/>
                  <a:pt x="202593" y="273052"/>
                </a:cubicBezTo>
                <a:cubicBezTo>
                  <a:pt x="202593" y="267012"/>
                  <a:pt x="206596" y="262926"/>
                  <a:pt x="212645" y="262926"/>
                </a:cubicBezTo>
                <a:close/>
                <a:moveTo>
                  <a:pt x="111410" y="262926"/>
                </a:moveTo>
                <a:lnTo>
                  <a:pt x="131618" y="262926"/>
                </a:lnTo>
                <a:cubicBezTo>
                  <a:pt x="137671" y="262926"/>
                  <a:pt x="141766" y="267012"/>
                  <a:pt x="141766" y="273052"/>
                </a:cubicBezTo>
                <a:cubicBezTo>
                  <a:pt x="141766" y="279092"/>
                  <a:pt x="137671" y="283178"/>
                  <a:pt x="131618" y="283178"/>
                </a:cubicBezTo>
                <a:lnTo>
                  <a:pt x="111410" y="283178"/>
                </a:lnTo>
                <a:cubicBezTo>
                  <a:pt x="105267" y="283178"/>
                  <a:pt x="101261" y="279092"/>
                  <a:pt x="101261" y="273052"/>
                </a:cubicBezTo>
                <a:cubicBezTo>
                  <a:pt x="101261" y="267012"/>
                  <a:pt x="105267" y="262926"/>
                  <a:pt x="111410" y="262926"/>
                </a:cubicBezTo>
                <a:close/>
                <a:moveTo>
                  <a:pt x="506325" y="60757"/>
                </a:moveTo>
                <a:cubicBezTo>
                  <a:pt x="512376" y="60757"/>
                  <a:pt x="516469" y="64756"/>
                  <a:pt x="516469" y="70799"/>
                </a:cubicBezTo>
                <a:lnTo>
                  <a:pt x="516469" y="293230"/>
                </a:lnTo>
                <a:cubicBezTo>
                  <a:pt x="516469" y="299362"/>
                  <a:pt x="512376" y="303361"/>
                  <a:pt x="506325" y="303361"/>
                </a:cubicBezTo>
                <a:cubicBezTo>
                  <a:pt x="500275" y="303361"/>
                  <a:pt x="496181" y="299362"/>
                  <a:pt x="496181" y="293230"/>
                </a:cubicBezTo>
                <a:lnTo>
                  <a:pt x="496181" y="283189"/>
                </a:lnTo>
                <a:lnTo>
                  <a:pt x="425352" y="283189"/>
                </a:lnTo>
                <a:cubicBezTo>
                  <a:pt x="419212" y="283189"/>
                  <a:pt x="415208" y="279101"/>
                  <a:pt x="415208" y="273058"/>
                </a:cubicBezTo>
                <a:cubicBezTo>
                  <a:pt x="415208" y="267015"/>
                  <a:pt x="419212" y="262927"/>
                  <a:pt x="425352" y="262927"/>
                </a:cubicBezTo>
                <a:lnTo>
                  <a:pt x="496181" y="262927"/>
                </a:lnTo>
                <a:lnTo>
                  <a:pt x="496181" y="222493"/>
                </a:lnTo>
                <a:lnTo>
                  <a:pt x="455695" y="222493"/>
                </a:lnTo>
                <a:cubicBezTo>
                  <a:pt x="449644" y="222493"/>
                  <a:pt x="445551" y="218405"/>
                  <a:pt x="445551" y="212362"/>
                </a:cubicBezTo>
                <a:cubicBezTo>
                  <a:pt x="445551" y="206320"/>
                  <a:pt x="449644" y="202232"/>
                  <a:pt x="455695" y="202232"/>
                </a:cubicBezTo>
                <a:lnTo>
                  <a:pt x="496181" y="202232"/>
                </a:lnTo>
                <a:lnTo>
                  <a:pt x="496181" y="161798"/>
                </a:lnTo>
                <a:lnTo>
                  <a:pt x="354433" y="161798"/>
                </a:lnTo>
                <a:cubicBezTo>
                  <a:pt x="348382" y="161798"/>
                  <a:pt x="344289" y="157799"/>
                  <a:pt x="344289" y="151756"/>
                </a:cubicBezTo>
                <a:cubicBezTo>
                  <a:pt x="344289" y="145624"/>
                  <a:pt x="348382" y="141625"/>
                  <a:pt x="354433" y="141625"/>
                </a:cubicBezTo>
                <a:lnTo>
                  <a:pt x="496181" y="141625"/>
                </a:lnTo>
                <a:lnTo>
                  <a:pt x="496181" y="101191"/>
                </a:lnTo>
                <a:lnTo>
                  <a:pt x="425352" y="101191"/>
                </a:lnTo>
                <a:cubicBezTo>
                  <a:pt x="419212" y="101191"/>
                  <a:pt x="415208" y="97103"/>
                  <a:pt x="415208" y="91060"/>
                </a:cubicBezTo>
                <a:cubicBezTo>
                  <a:pt x="415208" y="85018"/>
                  <a:pt x="419212" y="80930"/>
                  <a:pt x="425352" y="80930"/>
                </a:cubicBezTo>
                <a:lnTo>
                  <a:pt x="496181" y="80930"/>
                </a:lnTo>
                <a:lnTo>
                  <a:pt x="496181" y="70799"/>
                </a:lnTo>
                <a:cubicBezTo>
                  <a:pt x="496181" y="64756"/>
                  <a:pt x="500275" y="60757"/>
                  <a:pt x="506325" y="60757"/>
                </a:cubicBezTo>
                <a:close/>
                <a:moveTo>
                  <a:pt x="151927" y="40505"/>
                </a:moveTo>
                <a:cubicBezTo>
                  <a:pt x="157982" y="40505"/>
                  <a:pt x="161989" y="44593"/>
                  <a:pt x="161989" y="50635"/>
                </a:cubicBezTo>
                <a:lnTo>
                  <a:pt x="161989" y="61742"/>
                </a:lnTo>
                <a:cubicBezTo>
                  <a:pt x="185408" y="66274"/>
                  <a:pt x="202593" y="86445"/>
                  <a:pt x="202593" y="111236"/>
                </a:cubicBezTo>
                <a:cubicBezTo>
                  <a:pt x="202593" y="117367"/>
                  <a:pt x="198497" y="121366"/>
                  <a:pt x="192442" y="121366"/>
                </a:cubicBezTo>
                <a:cubicBezTo>
                  <a:pt x="186387" y="121366"/>
                  <a:pt x="182291" y="117367"/>
                  <a:pt x="182291" y="111236"/>
                </a:cubicBezTo>
                <a:cubicBezTo>
                  <a:pt x="182291" y="94086"/>
                  <a:pt x="169113" y="80935"/>
                  <a:pt x="151927" y="80935"/>
                </a:cubicBezTo>
                <a:cubicBezTo>
                  <a:pt x="142756" y="80935"/>
                  <a:pt x="134653" y="85023"/>
                  <a:pt x="128598" y="92043"/>
                </a:cubicBezTo>
                <a:cubicBezTo>
                  <a:pt x="125570" y="95064"/>
                  <a:pt x="124502" y="99151"/>
                  <a:pt x="125570" y="103150"/>
                </a:cubicBezTo>
                <a:cubicBezTo>
                  <a:pt x="125570" y="107237"/>
                  <a:pt x="128598" y="111236"/>
                  <a:pt x="131625" y="114346"/>
                </a:cubicBezTo>
                <a:lnTo>
                  <a:pt x="184339" y="155753"/>
                </a:lnTo>
                <a:cubicBezTo>
                  <a:pt x="192442" y="161796"/>
                  <a:pt x="197518" y="170948"/>
                  <a:pt x="198497" y="181078"/>
                </a:cubicBezTo>
                <a:cubicBezTo>
                  <a:pt x="199477" y="191119"/>
                  <a:pt x="196449" y="200271"/>
                  <a:pt x="190394" y="207291"/>
                </a:cubicBezTo>
                <a:cubicBezTo>
                  <a:pt x="183182" y="215288"/>
                  <a:pt x="174010" y="220175"/>
                  <a:pt x="161989" y="221775"/>
                </a:cubicBezTo>
                <a:lnTo>
                  <a:pt x="161989" y="232615"/>
                </a:lnTo>
                <a:cubicBezTo>
                  <a:pt x="161989" y="238658"/>
                  <a:pt x="157982" y="242745"/>
                  <a:pt x="151927" y="242745"/>
                </a:cubicBezTo>
                <a:cubicBezTo>
                  <a:pt x="145783" y="242745"/>
                  <a:pt x="141776" y="238658"/>
                  <a:pt x="141776" y="232615"/>
                </a:cubicBezTo>
                <a:lnTo>
                  <a:pt x="141776" y="221508"/>
                </a:lnTo>
                <a:cubicBezTo>
                  <a:pt x="118358" y="217154"/>
                  <a:pt x="101261" y="197872"/>
                  <a:pt x="101261" y="173969"/>
                </a:cubicBezTo>
                <a:cubicBezTo>
                  <a:pt x="101261" y="167927"/>
                  <a:pt x="105268" y="163840"/>
                  <a:pt x="111412" y="163840"/>
                </a:cubicBezTo>
                <a:cubicBezTo>
                  <a:pt x="117467" y="163840"/>
                  <a:pt x="121474" y="167927"/>
                  <a:pt x="121474" y="173969"/>
                </a:cubicBezTo>
                <a:cubicBezTo>
                  <a:pt x="121474" y="190141"/>
                  <a:pt x="134653" y="202226"/>
                  <a:pt x="151927" y="202226"/>
                </a:cubicBezTo>
                <a:cubicBezTo>
                  <a:pt x="163058" y="202226"/>
                  <a:pt x="170092" y="199205"/>
                  <a:pt x="175168" y="194140"/>
                </a:cubicBezTo>
                <a:cubicBezTo>
                  <a:pt x="178195" y="191119"/>
                  <a:pt x="179264" y="187120"/>
                  <a:pt x="178195" y="183033"/>
                </a:cubicBezTo>
                <a:cubicBezTo>
                  <a:pt x="178195" y="179034"/>
                  <a:pt x="175168" y="174947"/>
                  <a:pt x="172140" y="171926"/>
                </a:cubicBezTo>
                <a:lnTo>
                  <a:pt x="119515" y="130518"/>
                </a:lnTo>
                <a:cubicBezTo>
                  <a:pt x="111412" y="124387"/>
                  <a:pt x="106337" y="115323"/>
                  <a:pt x="105268" y="105193"/>
                </a:cubicBezTo>
                <a:cubicBezTo>
                  <a:pt x="104289" y="95064"/>
                  <a:pt x="107316" y="86000"/>
                  <a:pt x="113371" y="78892"/>
                </a:cubicBezTo>
                <a:cubicBezTo>
                  <a:pt x="120406" y="69562"/>
                  <a:pt x="130557" y="63786"/>
                  <a:pt x="141776" y="61653"/>
                </a:cubicBezTo>
                <a:lnTo>
                  <a:pt x="141776" y="50635"/>
                </a:lnTo>
                <a:cubicBezTo>
                  <a:pt x="141776" y="44593"/>
                  <a:pt x="145783" y="40505"/>
                  <a:pt x="151927" y="40505"/>
                </a:cubicBezTo>
                <a:close/>
                <a:moveTo>
                  <a:pt x="70848" y="20177"/>
                </a:moveTo>
                <a:cubicBezTo>
                  <a:pt x="64796" y="20177"/>
                  <a:pt x="60791" y="24265"/>
                  <a:pt x="60791" y="30309"/>
                </a:cubicBezTo>
                <a:lnTo>
                  <a:pt x="60791" y="343802"/>
                </a:lnTo>
                <a:lnTo>
                  <a:pt x="222780" y="343802"/>
                </a:lnTo>
                <a:cubicBezTo>
                  <a:pt x="228833" y="343802"/>
                  <a:pt x="232927" y="347891"/>
                  <a:pt x="232927" y="353935"/>
                </a:cubicBezTo>
                <a:lnTo>
                  <a:pt x="232927" y="364067"/>
                </a:lnTo>
                <a:lnTo>
                  <a:pt x="374712" y="364067"/>
                </a:lnTo>
                <a:lnTo>
                  <a:pt x="374712" y="353935"/>
                </a:lnTo>
                <a:cubicBezTo>
                  <a:pt x="374712" y="347891"/>
                  <a:pt x="378718" y="343802"/>
                  <a:pt x="384859" y="343802"/>
                </a:cubicBezTo>
                <a:lnTo>
                  <a:pt x="546849" y="343802"/>
                </a:lnTo>
                <a:lnTo>
                  <a:pt x="546849" y="30309"/>
                </a:lnTo>
                <a:cubicBezTo>
                  <a:pt x="546849" y="24265"/>
                  <a:pt x="542754" y="20177"/>
                  <a:pt x="536702" y="20177"/>
                </a:cubicBezTo>
                <a:close/>
                <a:moveTo>
                  <a:pt x="70848" y="0"/>
                </a:moveTo>
                <a:lnTo>
                  <a:pt x="536702" y="0"/>
                </a:lnTo>
                <a:cubicBezTo>
                  <a:pt x="553969" y="0"/>
                  <a:pt x="567142" y="13155"/>
                  <a:pt x="567142" y="30309"/>
                </a:cubicBezTo>
                <a:lnTo>
                  <a:pt x="567142" y="343802"/>
                </a:lnTo>
                <a:lnTo>
                  <a:pt x="597493" y="343802"/>
                </a:lnTo>
                <a:cubicBezTo>
                  <a:pt x="603545" y="343802"/>
                  <a:pt x="607639" y="347891"/>
                  <a:pt x="607639" y="353935"/>
                </a:cubicBezTo>
                <a:lnTo>
                  <a:pt x="607639" y="384244"/>
                </a:lnTo>
                <a:cubicBezTo>
                  <a:pt x="607639" y="401487"/>
                  <a:pt x="594466" y="414642"/>
                  <a:pt x="577199" y="414642"/>
                </a:cubicBezTo>
                <a:lnTo>
                  <a:pt x="30351" y="414642"/>
                </a:lnTo>
                <a:cubicBezTo>
                  <a:pt x="13173" y="414642"/>
                  <a:pt x="0" y="401487"/>
                  <a:pt x="0" y="384244"/>
                </a:cubicBezTo>
                <a:lnTo>
                  <a:pt x="0" y="353935"/>
                </a:lnTo>
                <a:cubicBezTo>
                  <a:pt x="0" y="347891"/>
                  <a:pt x="4094" y="343802"/>
                  <a:pt x="10147" y="343802"/>
                </a:cubicBezTo>
                <a:lnTo>
                  <a:pt x="40498" y="343802"/>
                </a:lnTo>
                <a:lnTo>
                  <a:pt x="40498" y="30309"/>
                </a:lnTo>
                <a:cubicBezTo>
                  <a:pt x="40498" y="13155"/>
                  <a:pt x="53670" y="0"/>
                  <a:pt x="7084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ym typeface="Arial" pitchFamily="34" charset="0"/>
            </a:endParaRPr>
          </a:p>
        </p:txBody>
      </p:sp>
      <p:sp>
        <p:nvSpPr>
          <p:cNvPr id="241" name="矩形 240"/>
          <p:cNvSpPr/>
          <p:nvPr>
            <p:custDataLst>
              <p:tags r:id="rId14"/>
            </p:custDataLst>
          </p:nvPr>
        </p:nvSpPr>
        <p:spPr bwMode="auto">
          <a:xfrm>
            <a:off x="6246495" y="4191000"/>
            <a:ext cx="1416050" cy="31369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 anchor="t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 sz="1200" smtClean="0">
                <a:sym typeface="Arial" pitchFamily="34" charset="0"/>
              </a:rPr>
              <a:t>此部分内容作为文字排版占位显示</a:t>
            </a:r>
            <a:br>
              <a:rPr lang="zh-CN" altLang="en-US" sz="1200" smtClean="0">
                <a:sym typeface="Arial" pitchFamily="34" charset="0"/>
              </a:rPr>
            </a:br>
            <a:r>
              <a:rPr lang="zh-CN" altLang="en-US" sz="1200" smtClean="0">
                <a:sym typeface="Arial" pitchFamily="34" charset="0"/>
              </a:rPr>
              <a:t> （建议使用主题字体）</a:t>
            </a:r>
            <a:endParaRPr lang="zh-CN" altLang="en-US" sz="1200" smtClean="0">
              <a:sym typeface="Arial" pitchFamily="34" charset="0"/>
            </a:endParaRPr>
          </a:p>
        </p:txBody>
      </p:sp>
      <p:sp>
        <p:nvSpPr>
          <p:cNvPr id="242" name="文本框 241"/>
          <p:cNvSpPr txBox="1"/>
          <p:nvPr>
            <p:custDataLst>
              <p:tags r:id="rId15"/>
            </p:custDataLst>
          </p:nvPr>
        </p:nvSpPr>
        <p:spPr bwMode="auto">
          <a:xfrm>
            <a:off x="6371590" y="3958590"/>
            <a:ext cx="1186180" cy="23241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000" tIns="46800" rIns="90000" bIns="46800">
            <a:normAutofit fontScale="55000"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1800" b="1" smtClean="0">
                <a:latin typeface="Arial" pitchFamily="34" charset="0"/>
                <a:ea typeface="微软雅黑"/>
                <a:cs typeface="+mn-ea"/>
                <a:sym typeface="Arial" pitchFamily="34" charset="0"/>
              </a:rPr>
              <a:t>标题文本预设</a:t>
            </a:r>
            <a:endParaRPr lang="zh-CN" altLang="en-US" sz="1800" b="1" smtClean="0">
              <a:latin typeface="Arial" pitchFamily="34" charset="0"/>
              <a:ea typeface="微软雅黑"/>
              <a:cs typeface="+mn-ea"/>
              <a:sym typeface="Arial" pitchFamily="34" charset="0"/>
            </a:endParaRPr>
          </a:p>
        </p:txBody>
      </p:sp>
      <p:sp>
        <p:nvSpPr>
          <p:cNvPr id="243" name="文本框 242"/>
          <p:cNvSpPr txBox="1"/>
          <p:nvPr>
            <p:custDataLst>
              <p:tags r:id="rId16"/>
            </p:custDataLst>
          </p:nvPr>
        </p:nvSpPr>
        <p:spPr>
          <a:xfrm>
            <a:off x="5255260" y="4744085"/>
            <a:ext cx="309245" cy="163195"/>
          </a:xfrm>
          <a:prstGeom prst="rect">
            <a:avLst/>
          </a:prstGeom>
          <a:noFill/>
        </p:spPr>
        <p:txBody>
          <a:bodyPr wrap="none" lIns="90000" tIns="46800" rIns="90000" bIns="46800">
            <a:normAutofit fontScale="3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ym typeface="Arial" pitchFamily="34" charset="0"/>
              </a:rPr>
              <a:t>2015</a:t>
            </a:r>
            <a:endParaRPr lang="id-ID" sz="1200">
              <a:sym typeface="Arial" pitchFamily="34" charset="0"/>
            </a:endParaRPr>
          </a:p>
        </p:txBody>
      </p:sp>
      <p:sp>
        <p:nvSpPr>
          <p:cNvPr id="244" name="椭圆 243"/>
          <p:cNvSpPr/>
          <p:nvPr>
            <p:custDataLst>
              <p:tags r:id="rId17"/>
            </p:custDataLst>
          </p:nvPr>
        </p:nvSpPr>
        <p:spPr>
          <a:xfrm>
            <a:off x="5377180" y="4654550"/>
            <a:ext cx="63500" cy="63500"/>
          </a:xfrm>
          <a:prstGeom prst="ellipse">
            <a:avLst/>
          </a:prstGeom>
          <a:solidFill>
            <a:srgbClr val="4276AA"/>
          </a:solidFill>
          <a:ln w="19050">
            <a:solidFill>
              <a:srgbClr val="FFFFFF"/>
            </a:solidFill>
          </a:ln>
        </p:spPr>
        <p:style>
          <a:lnRef idx="2">
            <a:srgbClr val="4276AA">
              <a:shade val="50000"/>
            </a:srgbClr>
          </a:lnRef>
          <a:fillRef idx="1">
            <a:srgbClr val="4276AA"/>
          </a:fillRef>
          <a:effectRef idx="0">
            <a:srgbClr val="4276AA"/>
          </a:effectRef>
          <a:fontRef idx="minor">
            <a:srgbClr val="FFFFFF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>
              <a:sym typeface="Arial" pitchFamily="34" charset="0"/>
            </a:endParaRPr>
          </a:p>
        </p:txBody>
      </p:sp>
      <p:cxnSp>
        <p:nvCxnSpPr>
          <p:cNvPr id="245" name="直接连接符 244"/>
          <p:cNvCxnSpPr>
            <a:endCxn id="246" idx="4"/>
          </p:cNvCxnSpPr>
          <p:nvPr>
            <p:custDataLst>
              <p:tags r:id="rId18"/>
            </p:custDataLst>
          </p:nvPr>
        </p:nvCxnSpPr>
        <p:spPr>
          <a:xfrm flipV="1">
            <a:off x="5414645" y="2988310"/>
            <a:ext cx="2540" cy="1635760"/>
          </a:xfrm>
          <a:prstGeom prst="line">
            <a:avLst/>
          </a:prstGeom>
          <a:ln w="19050" cap="rnd">
            <a:solidFill>
              <a:srgbClr val="778495"/>
            </a:solidFill>
            <a:prstDash val="sysDot"/>
            <a:round/>
          </a:ln>
        </p:spPr>
        <p:style>
          <a:lnRef idx="1">
            <a:srgbClr val="4276AA"/>
          </a:lnRef>
          <a:fillRef idx="0">
            <a:srgbClr val="4276AA"/>
          </a:fillRef>
          <a:effectRef idx="0">
            <a:srgbClr val="4276AA"/>
          </a:effectRef>
          <a:fontRef idx="minor">
            <a:srgbClr val="000000"/>
          </a:fontRef>
        </p:style>
      </p:cxnSp>
      <p:sp>
        <p:nvSpPr>
          <p:cNvPr id="246" name="椭圆 245"/>
          <p:cNvSpPr/>
          <p:nvPr>
            <p:custDataLst>
              <p:tags r:id="rId19"/>
            </p:custDataLst>
          </p:nvPr>
        </p:nvSpPr>
        <p:spPr>
          <a:xfrm>
            <a:off x="5257800" y="2670175"/>
            <a:ext cx="318135" cy="318135"/>
          </a:xfrm>
          <a:prstGeom prst="ellipse">
            <a:avLst/>
          </a:prstGeom>
          <a:ln w="25400">
            <a:noFill/>
          </a:ln>
        </p:spPr>
        <p:style>
          <a:lnRef idx="2">
            <a:srgbClr val="4276AA">
              <a:shade val="50000"/>
            </a:srgbClr>
          </a:lnRef>
          <a:fillRef idx="1">
            <a:srgbClr val="4276AA"/>
          </a:fillRef>
          <a:effectRef idx="0">
            <a:srgbClr val="4276AA"/>
          </a:effectRef>
          <a:fontRef idx="minor">
            <a:srgbClr val="FFFFFF"/>
          </a:fontRef>
        </p:style>
        <p:txBody>
          <a:bodyPr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ym typeface="Arial" pitchFamily="34" charset="0"/>
            </a:endParaRPr>
          </a:p>
        </p:txBody>
      </p:sp>
      <p:sp>
        <p:nvSpPr>
          <p:cNvPr id="247" name="任意多边形 246"/>
          <p:cNvSpPr/>
          <p:nvPr>
            <p:custDataLst>
              <p:tags r:id="rId20"/>
            </p:custDataLst>
          </p:nvPr>
        </p:nvSpPr>
        <p:spPr bwMode="auto">
          <a:xfrm>
            <a:off x="5319395" y="2759075"/>
            <a:ext cx="194945" cy="140970"/>
          </a:xfrm>
          <a:custGeom>
            <a:gdLst>
              <a:gd name="connsiteX0" fmla="*/ 91000 w 605879"/>
              <a:gd name="connsiteY0" fmla="*/ 173662 h 437224"/>
              <a:gd name="connsiteX1" fmla="*/ 331193 w 605879"/>
              <a:gd name="connsiteY1" fmla="*/ 173662 h 437224"/>
              <a:gd name="connsiteX2" fmla="*/ 342454 w 605879"/>
              <a:gd name="connsiteY2" fmla="*/ 184882 h 437224"/>
              <a:gd name="connsiteX3" fmla="*/ 331193 w 605879"/>
              <a:gd name="connsiteY3" fmla="*/ 196102 h 437224"/>
              <a:gd name="connsiteX4" fmla="*/ 91000 w 605879"/>
              <a:gd name="connsiteY4" fmla="*/ 196102 h 437224"/>
              <a:gd name="connsiteX5" fmla="*/ 79739 w 605879"/>
              <a:gd name="connsiteY5" fmla="*/ 184882 h 437224"/>
              <a:gd name="connsiteX6" fmla="*/ 91000 w 605879"/>
              <a:gd name="connsiteY6" fmla="*/ 173662 h 437224"/>
              <a:gd name="connsiteX7" fmla="*/ 421630 w 605879"/>
              <a:gd name="connsiteY7" fmla="*/ 131441 h 437224"/>
              <a:gd name="connsiteX8" fmla="*/ 423552 w 605879"/>
              <a:gd name="connsiteY8" fmla="*/ 152274 h 437224"/>
              <a:gd name="connsiteX9" fmla="*/ 275961 w 605879"/>
              <a:gd name="connsiteY9" fmla="*/ 300986 h 437224"/>
              <a:gd name="connsiteX10" fmla="*/ 408175 w 605879"/>
              <a:gd name="connsiteY10" fmla="*/ 358277 h 437224"/>
              <a:gd name="connsiteX11" fmla="*/ 418060 w 605879"/>
              <a:gd name="connsiteY11" fmla="*/ 365267 h 437224"/>
              <a:gd name="connsiteX12" fmla="*/ 488218 w 605879"/>
              <a:gd name="connsiteY12" fmla="*/ 410360 h 437224"/>
              <a:gd name="connsiteX13" fmla="*/ 474214 w 605879"/>
              <a:gd name="connsiteY13" fmla="*/ 363348 h 437224"/>
              <a:gd name="connsiteX14" fmla="*/ 482039 w 605879"/>
              <a:gd name="connsiteY14" fmla="*/ 349916 h 437224"/>
              <a:gd name="connsiteX15" fmla="*/ 583363 w 605879"/>
              <a:gd name="connsiteY15" fmla="*/ 244928 h 437224"/>
              <a:gd name="connsiteX16" fmla="*/ 421630 w 605879"/>
              <a:gd name="connsiteY16" fmla="*/ 131441 h 437224"/>
              <a:gd name="connsiteX17" fmla="*/ 75898 w 605879"/>
              <a:gd name="connsiteY17" fmla="*/ 120173 h 437224"/>
              <a:gd name="connsiteX18" fmla="*/ 340509 w 605879"/>
              <a:gd name="connsiteY18" fmla="*/ 120173 h 437224"/>
              <a:gd name="connsiteX19" fmla="*/ 351769 w 605879"/>
              <a:gd name="connsiteY19" fmla="*/ 131428 h 437224"/>
              <a:gd name="connsiteX20" fmla="*/ 340509 w 605879"/>
              <a:gd name="connsiteY20" fmla="*/ 142683 h 437224"/>
              <a:gd name="connsiteX21" fmla="*/ 75898 w 605879"/>
              <a:gd name="connsiteY21" fmla="*/ 142683 h 437224"/>
              <a:gd name="connsiteX22" fmla="*/ 64638 w 605879"/>
              <a:gd name="connsiteY22" fmla="*/ 131428 h 437224"/>
              <a:gd name="connsiteX23" fmla="*/ 75898 w 605879"/>
              <a:gd name="connsiteY23" fmla="*/ 120173 h 437224"/>
              <a:gd name="connsiteX24" fmla="*/ 210609 w 605879"/>
              <a:gd name="connsiteY24" fmla="*/ 22478 h 437224"/>
              <a:gd name="connsiteX25" fmla="*/ 22516 w 605879"/>
              <a:gd name="connsiteY25" fmla="*/ 153508 h 437224"/>
              <a:gd name="connsiteX26" fmla="*/ 139216 w 605879"/>
              <a:gd name="connsiteY26" fmla="*/ 274807 h 437224"/>
              <a:gd name="connsiteX27" fmla="*/ 147042 w 605879"/>
              <a:gd name="connsiteY27" fmla="*/ 288102 h 437224"/>
              <a:gd name="connsiteX28" fmla="*/ 130017 w 605879"/>
              <a:gd name="connsiteY28" fmla="*/ 344297 h 437224"/>
              <a:gd name="connsiteX29" fmla="*/ 214041 w 605879"/>
              <a:gd name="connsiteY29" fmla="*/ 291254 h 437224"/>
              <a:gd name="connsiteX30" fmla="*/ 223927 w 605879"/>
              <a:gd name="connsiteY30" fmla="*/ 284264 h 437224"/>
              <a:gd name="connsiteX31" fmla="*/ 398839 w 605879"/>
              <a:gd name="connsiteY31" fmla="*/ 152960 h 437224"/>
              <a:gd name="connsiteX32" fmla="*/ 369596 w 605879"/>
              <a:gd name="connsiteY32" fmla="*/ 80592 h 437224"/>
              <a:gd name="connsiteX33" fmla="*/ 210609 w 605879"/>
              <a:gd name="connsiteY33" fmla="*/ 22478 h 437224"/>
              <a:gd name="connsiteX34" fmla="*/ 210609 w 605879"/>
              <a:gd name="connsiteY34" fmla="*/ 0 h 437224"/>
              <a:gd name="connsiteX35" fmla="*/ 385796 w 605879"/>
              <a:gd name="connsiteY35" fmla="*/ 64967 h 437224"/>
              <a:gd name="connsiteX36" fmla="*/ 414079 w 605879"/>
              <a:gd name="connsiteY36" fmla="*/ 109100 h 437224"/>
              <a:gd name="connsiteX37" fmla="*/ 419845 w 605879"/>
              <a:gd name="connsiteY37" fmla="*/ 108963 h 437224"/>
              <a:gd name="connsiteX38" fmla="*/ 605879 w 605879"/>
              <a:gd name="connsiteY38" fmla="*/ 244928 h 437224"/>
              <a:gd name="connsiteX39" fmla="*/ 498515 w 605879"/>
              <a:gd name="connsiteY39" fmla="*/ 368420 h 437224"/>
              <a:gd name="connsiteX40" fmla="*/ 516088 w 605879"/>
              <a:gd name="connsiteY40" fmla="*/ 414609 h 437224"/>
              <a:gd name="connsiteX41" fmla="*/ 522953 w 605879"/>
              <a:gd name="connsiteY41" fmla="*/ 428178 h 437224"/>
              <a:gd name="connsiteX42" fmla="*/ 510185 w 605879"/>
              <a:gd name="connsiteY42" fmla="*/ 437224 h 437224"/>
              <a:gd name="connsiteX43" fmla="*/ 400487 w 605879"/>
              <a:gd name="connsiteY43" fmla="*/ 380344 h 437224"/>
              <a:gd name="connsiteX44" fmla="*/ 250836 w 605879"/>
              <a:gd name="connsiteY44" fmla="*/ 304275 h 437224"/>
              <a:gd name="connsiteX45" fmla="*/ 231752 w 605879"/>
              <a:gd name="connsiteY45" fmla="*/ 306331 h 437224"/>
              <a:gd name="connsiteX46" fmla="*/ 107639 w 605879"/>
              <a:gd name="connsiteY46" fmla="*/ 371161 h 437224"/>
              <a:gd name="connsiteX47" fmla="*/ 94596 w 605879"/>
              <a:gd name="connsiteY47" fmla="*/ 361978 h 437224"/>
              <a:gd name="connsiteX48" fmla="*/ 102009 w 605879"/>
              <a:gd name="connsiteY48" fmla="*/ 348135 h 437224"/>
              <a:gd name="connsiteX49" fmla="*/ 122741 w 605879"/>
              <a:gd name="connsiteY49" fmla="*/ 293173 h 437224"/>
              <a:gd name="connsiteX50" fmla="*/ 0 w 605879"/>
              <a:gd name="connsiteY50" fmla="*/ 153508 h 437224"/>
              <a:gd name="connsiteX51" fmla="*/ 210609 w 605879"/>
              <a:gd name="connsiteY51" fmla="*/ 0 h 4372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879" h="437224">
                <a:moveTo>
                  <a:pt x="91000" y="173662"/>
                </a:moveTo>
                <a:lnTo>
                  <a:pt x="331193" y="173662"/>
                </a:lnTo>
                <a:cubicBezTo>
                  <a:pt x="337373" y="173662"/>
                  <a:pt x="342454" y="178725"/>
                  <a:pt x="342454" y="184882"/>
                </a:cubicBezTo>
                <a:cubicBezTo>
                  <a:pt x="342454" y="191040"/>
                  <a:pt x="337373" y="196102"/>
                  <a:pt x="331193" y="196102"/>
                </a:cubicBezTo>
                <a:lnTo>
                  <a:pt x="91000" y="196102"/>
                </a:lnTo>
                <a:cubicBezTo>
                  <a:pt x="84683" y="196102"/>
                  <a:pt x="79739" y="191040"/>
                  <a:pt x="79739" y="184882"/>
                </a:cubicBezTo>
                <a:cubicBezTo>
                  <a:pt x="79739" y="178725"/>
                  <a:pt x="84683" y="173662"/>
                  <a:pt x="91000" y="173662"/>
                </a:cubicBezTo>
                <a:close/>
                <a:moveTo>
                  <a:pt x="421630" y="131441"/>
                </a:moveTo>
                <a:cubicBezTo>
                  <a:pt x="423003" y="138294"/>
                  <a:pt x="423552" y="145284"/>
                  <a:pt x="423552" y="152274"/>
                </a:cubicBezTo>
                <a:cubicBezTo>
                  <a:pt x="423552" y="220668"/>
                  <a:pt x="362456" y="281249"/>
                  <a:pt x="275961" y="300986"/>
                </a:cubicBezTo>
                <a:cubicBezTo>
                  <a:pt x="302047" y="334017"/>
                  <a:pt x="350924" y="355536"/>
                  <a:pt x="408175" y="358277"/>
                </a:cubicBezTo>
                <a:cubicBezTo>
                  <a:pt x="412569" y="358551"/>
                  <a:pt x="416413" y="361293"/>
                  <a:pt x="418060" y="365267"/>
                </a:cubicBezTo>
                <a:cubicBezTo>
                  <a:pt x="427259" y="388019"/>
                  <a:pt x="463505" y="403370"/>
                  <a:pt x="488218" y="410360"/>
                </a:cubicBezTo>
                <a:cubicBezTo>
                  <a:pt x="483962" y="399944"/>
                  <a:pt x="479156" y="385004"/>
                  <a:pt x="474214" y="363348"/>
                </a:cubicBezTo>
                <a:cubicBezTo>
                  <a:pt x="472841" y="357455"/>
                  <a:pt x="476273" y="351698"/>
                  <a:pt x="482039" y="349916"/>
                </a:cubicBezTo>
                <a:cubicBezTo>
                  <a:pt x="543685" y="332236"/>
                  <a:pt x="583500" y="290980"/>
                  <a:pt x="583363" y="244928"/>
                </a:cubicBezTo>
                <a:cubicBezTo>
                  <a:pt x="583363" y="182839"/>
                  <a:pt x="511009" y="132126"/>
                  <a:pt x="421630" y="131441"/>
                </a:cubicBezTo>
                <a:close/>
                <a:moveTo>
                  <a:pt x="75898" y="120173"/>
                </a:moveTo>
                <a:lnTo>
                  <a:pt x="340509" y="120173"/>
                </a:lnTo>
                <a:cubicBezTo>
                  <a:pt x="346826" y="120173"/>
                  <a:pt x="351769" y="125114"/>
                  <a:pt x="351769" y="131428"/>
                </a:cubicBezTo>
                <a:cubicBezTo>
                  <a:pt x="351769" y="137604"/>
                  <a:pt x="346826" y="142683"/>
                  <a:pt x="340509" y="142683"/>
                </a:cubicBezTo>
                <a:lnTo>
                  <a:pt x="75898" y="142683"/>
                </a:lnTo>
                <a:cubicBezTo>
                  <a:pt x="69719" y="142683"/>
                  <a:pt x="64638" y="137604"/>
                  <a:pt x="64638" y="131428"/>
                </a:cubicBezTo>
                <a:cubicBezTo>
                  <a:pt x="64638" y="125114"/>
                  <a:pt x="69719" y="120173"/>
                  <a:pt x="75898" y="120173"/>
                </a:cubicBezTo>
                <a:close/>
                <a:moveTo>
                  <a:pt x="210609" y="22478"/>
                </a:moveTo>
                <a:cubicBezTo>
                  <a:pt x="106952" y="22478"/>
                  <a:pt x="22516" y="81277"/>
                  <a:pt x="22516" y="153508"/>
                </a:cubicBezTo>
                <a:cubicBezTo>
                  <a:pt x="22516" y="206688"/>
                  <a:pt x="68372" y="254385"/>
                  <a:pt x="139216" y="274807"/>
                </a:cubicBezTo>
                <a:cubicBezTo>
                  <a:pt x="144983" y="276452"/>
                  <a:pt x="148415" y="282208"/>
                  <a:pt x="147042" y="288102"/>
                </a:cubicBezTo>
                <a:cubicBezTo>
                  <a:pt x="140864" y="314966"/>
                  <a:pt x="135097" y="332647"/>
                  <a:pt x="130017" y="344297"/>
                </a:cubicBezTo>
                <a:cubicBezTo>
                  <a:pt x="158437" y="336622"/>
                  <a:pt x="203058" y="318667"/>
                  <a:pt x="214041" y="291254"/>
                </a:cubicBezTo>
                <a:cubicBezTo>
                  <a:pt x="215689" y="287280"/>
                  <a:pt x="219533" y="284538"/>
                  <a:pt x="223927" y="284264"/>
                </a:cubicBezTo>
                <a:cubicBezTo>
                  <a:pt x="320170" y="279604"/>
                  <a:pt x="395407" y="223135"/>
                  <a:pt x="398839" y="152960"/>
                </a:cubicBezTo>
                <a:cubicBezTo>
                  <a:pt x="400075" y="126918"/>
                  <a:pt x="389915" y="101836"/>
                  <a:pt x="369596" y="80592"/>
                </a:cubicBezTo>
                <a:cubicBezTo>
                  <a:pt x="334860" y="44133"/>
                  <a:pt x="275412" y="22478"/>
                  <a:pt x="210609" y="22478"/>
                </a:cubicBezTo>
                <a:close/>
                <a:moveTo>
                  <a:pt x="210609" y="0"/>
                </a:moveTo>
                <a:cubicBezTo>
                  <a:pt x="281453" y="0"/>
                  <a:pt x="346942" y="24260"/>
                  <a:pt x="385796" y="64967"/>
                </a:cubicBezTo>
                <a:cubicBezTo>
                  <a:pt x="398702" y="78536"/>
                  <a:pt x="408175" y="93338"/>
                  <a:pt x="414079" y="109100"/>
                </a:cubicBezTo>
                <a:cubicBezTo>
                  <a:pt x="416001" y="108963"/>
                  <a:pt x="417923" y="108963"/>
                  <a:pt x="419845" y="108963"/>
                </a:cubicBezTo>
                <a:cubicBezTo>
                  <a:pt x="522404" y="108963"/>
                  <a:pt x="606016" y="169955"/>
                  <a:pt x="605879" y="244928"/>
                </a:cubicBezTo>
                <a:cubicBezTo>
                  <a:pt x="605879" y="298519"/>
                  <a:pt x="564141" y="346079"/>
                  <a:pt x="498515" y="368420"/>
                </a:cubicBezTo>
                <a:cubicBezTo>
                  <a:pt x="506066" y="398025"/>
                  <a:pt x="512931" y="412279"/>
                  <a:pt x="516088" y="414609"/>
                </a:cubicBezTo>
                <a:cubicBezTo>
                  <a:pt x="524601" y="418858"/>
                  <a:pt x="523228" y="426671"/>
                  <a:pt x="522953" y="428178"/>
                </a:cubicBezTo>
                <a:cubicBezTo>
                  <a:pt x="522541" y="429686"/>
                  <a:pt x="520207" y="437224"/>
                  <a:pt x="510185" y="437224"/>
                </a:cubicBezTo>
                <a:cubicBezTo>
                  <a:pt x="497828" y="437224"/>
                  <a:pt x="423689" y="421325"/>
                  <a:pt x="400487" y="380344"/>
                </a:cubicBezTo>
                <a:cubicBezTo>
                  <a:pt x="333899" y="375410"/>
                  <a:pt x="277746" y="346764"/>
                  <a:pt x="250836" y="304275"/>
                </a:cubicBezTo>
                <a:cubicBezTo>
                  <a:pt x="244521" y="305098"/>
                  <a:pt x="238205" y="305783"/>
                  <a:pt x="231752" y="306331"/>
                </a:cubicBezTo>
                <a:cubicBezTo>
                  <a:pt x="206216" y="353069"/>
                  <a:pt x="121643" y="371161"/>
                  <a:pt x="107639" y="371161"/>
                </a:cubicBezTo>
                <a:cubicBezTo>
                  <a:pt x="97616" y="371161"/>
                  <a:pt x="95145" y="364171"/>
                  <a:pt x="94596" y="361978"/>
                </a:cubicBezTo>
                <a:cubicBezTo>
                  <a:pt x="94184" y="360470"/>
                  <a:pt x="92948" y="352658"/>
                  <a:pt x="102009" y="348135"/>
                </a:cubicBezTo>
                <a:cubicBezTo>
                  <a:pt x="105030" y="345942"/>
                  <a:pt x="113130" y="331550"/>
                  <a:pt x="122741" y="293173"/>
                </a:cubicBezTo>
                <a:cubicBezTo>
                  <a:pt x="47778" y="268228"/>
                  <a:pt x="0" y="214226"/>
                  <a:pt x="0" y="153508"/>
                </a:cubicBezTo>
                <a:cubicBezTo>
                  <a:pt x="0" y="68804"/>
                  <a:pt x="94458" y="0"/>
                  <a:pt x="21060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ym typeface="Arial" pitchFamily="34" charset="0"/>
            </a:endParaRPr>
          </a:p>
        </p:txBody>
      </p:sp>
      <p:sp>
        <p:nvSpPr>
          <p:cNvPr id="248" name="矩形 247"/>
          <p:cNvSpPr/>
          <p:nvPr>
            <p:custDataLst>
              <p:tags r:id="rId21"/>
            </p:custDataLst>
          </p:nvPr>
        </p:nvSpPr>
        <p:spPr bwMode="auto">
          <a:xfrm>
            <a:off x="4693920" y="3443605"/>
            <a:ext cx="1416050" cy="31369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 anchor="t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 sz="1200" smtClean="0">
                <a:sym typeface="Arial" pitchFamily="34" charset="0"/>
              </a:rPr>
              <a:t>此部分内容作为文字排版占位显示</a:t>
            </a:r>
            <a:br>
              <a:rPr lang="zh-CN" altLang="en-US" sz="1200" smtClean="0">
                <a:sym typeface="Arial" pitchFamily="34" charset="0"/>
              </a:rPr>
            </a:br>
            <a:r>
              <a:rPr lang="zh-CN" altLang="en-US" sz="1200" smtClean="0">
                <a:sym typeface="Arial" pitchFamily="34" charset="0"/>
              </a:rPr>
              <a:t> （建议使用主题字体）</a:t>
            </a:r>
            <a:endParaRPr lang="zh-CN" altLang="en-US" sz="1200" smtClean="0">
              <a:sym typeface="Arial" pitchFamily="34" charset="0"/>
            </a:endParaRPr>
          </a:p>
        </p:txBody>
      </p:sp>
      <p:sp>
        <p:nvSpPr>
          <p:cNvPr id="249" name="文本框 248"/>
          <p:cNvSpPr txBox="1"/>
          <p:nvPr>
            <p:custDataLst>
              <p:tags r:id="rId22"/>
            </p:custDataLst>
          </p:nvPr>
        </p:nvSpPr>
        <p:spPr bwMode="auto">
          <a:xfrm>
            <a:off x="4819015" y="3211195"/>
            <a:ext cx="1186180" cy="23241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000" tIns="46800" rIns="90000" bIns="46800">
            <a:normAutofit fontScale="55000"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1800" b="1" smtClean="0">
                <a:solidFill>
                  <a:srgbClr val="4276AA"/>
                </a:solidFill>
                <a:latin typeface="Arial" pitchFamily="34" charset="0"/>
                <a:ea typeface="微软雅黑"/>
                <a:cs typeface="+mn-ea"/>
                <a:sym typeface="Arial" pitchFamily="34" charset="0"/>
              </a:rPr>
              <a:t>标题文本预设</a:t>
            </a:r>
            <a:endParaRPr lang="zh-CN" altLang="en-US" sz="1800" b="1" smtClean="0">
              <a:solidFill>
                <a:srgbClr val="4276AA"/>
              </a:solidFill>
              <a:latin typeface="Arial" pitchFamily="34" charset="0"/>
              <a:ea typeface="微软雅黑"/>
              <a:cs typeface="+mn-ea"/>
              <a:sym typeface="Arial" pitchFamily="34" charset="0"/>
            </a:endParaRPr>
          </a:p>
        </p:txBody>
      </p:sp>
      <p:sp>
        <p:nvSpPr>
          <p:cNvPr id="250" name="文本框 249"/>
          <p:cNvSpPr txBox="1"/>
          <p:nvPr>
            <p:custDataLst>
              <p:tags r:id="rId23"/>
            </p:custDataLst>
          </p:nvPr>
        </p:nvSpPr>
        <p:spPr>
          <a:xfrm>
            <a:off x="8349615" y="4739005"/>
            <a:ext cx="309245" cy="163195"/>
          </a:xfrm>
          <a:prstGeom prst="rect">
            <a:avLst/>
          </a:prstGeom>
          <a:noFill/>
        </p:spPr>
        <p:txBody>
          <a:bodyPr wrap="none" lIns="90000" tIns="46800" rIns="90000" bIns="46800">
            <a:normAutofit fontScale="3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>
                <a:sym typeface="Arial" pitchFamily="34" charset="0"/>
              </a:rPr>
              <a:t>2017</a:t>
            </a:r>
            <a:endParaRPr lang="id-ID" sz="1200">
              <a:sym typeface="Arial" pitchFamily="34" charset="0"/>
            </a:endParaRPr>
          </a:p>
        </p:txBody>
      </p:sp>
      <p:sp>
        <p:nvSpPr>
          <p:cNvPr id="251" name="椭圆 250"/>
          <p:cNvSpPr/>
          <p:nvPr>
            <p:custDataLst>
              <p:tags r:id="rId24"/>
            </p:custDataLst>
          </p:nvPr>
        </p:nvSpPr>
        <p:spPr>
          <a:xfrm>
            <a:off x="8467725" y="4654550"/>
            <a:ext cx="63500" cy="63500"/>
          </a:xfrm>
          <a:prstGeom prst="ellipse">
            <a:avLst/>
          </a:prstGeom>
          <a:solidFill>
            <a:srgbClr val="40A693"/>
          </a:solidFill>
          <a:ln w="19050">
            <a:solidFill>
              <a:srgbClr val="FFFFFF"/>
            </a:solidFill>
          </a:ln>
        </p:spPr>
        <p:style>
          <a:lnRef idx="2">
            <a:srgbClr val="4276AA">
              <a:shade val="50000"/>
            </a:srgbClr>
          </a:lnRef>
          <a:fillRef idx="1">
            <a:srgbClr val="4276AA"/>
          </a:fillRef>
          <a:effectRef idx="0">
            <a:srgbClr val="4276AA"/>
          </a:effectRef>
          <a:fontRef idx="minor">
            <a:srgbClr val="FFFFFF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>
              <a:sym typeface="Arial" pitchFamily="34" charset="0"/>
            </a:endParaRPr>
          </a:p>
        </p:txBody>
      </p:sp>
      <p:cxnSp>
        <p:nvCxnSpPr>
          <p:cNvPr id="252" name="直接连接符 251"/>
          <p:cNvCxnSpPr/>
          <p:nvPr>
            <p:custDataLst>
              <p:tags r:id="rId25"/>
            </p:custDataLst>
          </p:nvPr>
        </p:nvCxnSpPr>
        <p:spPr>
          <a:xfrm flipV="1">
            <a:off x="8509000" y="2740025"/>
            <a:ext cx="8255" cy="1882775"/>
          </a:xfrm>
          <a:prstGeom prst="line">
            <a:avLst/>
          </a:prstGeom>
          <a:ln w="19050" cap="rnd">
            <a:solidFill>
              <a:srgbClr val="778495"/>
            </a:solidFill>
            <a:prstDash val="sysDot"/>
            <a:round/>
          </a:ln>
        </p:spPr>
        <p:style>
          <a:lnRef idx="1">
            <a:srgbClr val="4276AA"/>
          </a:lnRef>
          <a:fillRef idx="0">
            <a:srgbClr val="4276AA"/>
          </a:fillRef>
          <a:effectRef idx="0">
            <a:srgbClr val="4276AA"/>
          </a:effectRef>
          <a:fontRef idx="minor">
            <a:srgbClr val="000000"/>
          </a:fontRef>
        </p:style>
      </p:cxnSp>
      <p:sp>
        <p:nvSpPr>
          <p:cNvPr id="253" name="椭圆 252"/>
          <p:cNvSpPr/>
          <p:nvPr>
            <p:custDataLst>
              <p:tags r:id="rId26"/>
            </p:custDataLst>
          </p:nvPr>
        </p:nvSpPr>
        <p:spPr>
          <a:xfrm>
            <a:off x="8357870" y="2421890"/>
            <a:ext cx="318135" cy="318135"/>
          </a:xfrm>
          <a:prstGeom prst="ellipse">
            <a:avLst/>
          </a:prstGeom>
          <a:solidFill>
            <a:srgbClr val="40A693"/>
          </a:solidFill>
          <a:ln w="25400">
            <a:noFill/>
          </a:ln>
        </p:spPr>
        <p:style>
          <a:lnRef idx="2">
            <a:srgbClr val="4276AA">
              <a:shade val="50000"/>
            </a:srgbClr>
          </a:lnRef>
          <a:fillRef idx="1">
            <a:srgbClr val="4276AA"/>
          </a:fillRef>
          <a:effectRef idx="0">
            <a:srgbClr val="4276AA"/>
          </a:effectRef>
          <a:fontRef idx="minor">
            <a:srgbClr val="FFFFFF"/>
          </a:fontRef>
        </p:style>
        <p:txBody>
          <a:bodyPr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ym typeface="Arial" pitchFamily="34" charset="0"/>
            </a:endParaRPr>
          </a:p>
        </p:txBody>
      </p:sp>
      <p:sp>
        <p:nvSpPr>
          <p:cNvPr id="254" name="任意多边形 253"/>
          <p:cNvSpPr/>
          <p:nvPr>
            <p:custDataLst>
              <p:tags r:id="rId27"/>
            </p:custDataLst>
          </p:nvPr>
        </p:nvSpPr>
        <p:spPr bwMode="auto">
          <a:xfrm>
            <a:off x="8419465" y="2512695"/>
            <a:ext cx="194945" cy="137160"/>
          </a:xfrm>
          <a:custGeom>
            <a:gdLst>
              <a:gd name="connsiteX0" fmla="*/ 450100 w 607639"/>
              <a:gd name="connsiteY0" fmla="*/ 313203 h 426991"/>
              <a:gd name="connsiteX1" fmla="*/ 450100 w 607639"/>
              <a:gd name="connsiteY1" fmla="*/ 403167 h 426991"/>
              <a:gd name="connsiteX2" fmla="*/ 585744 w 607639"/>
              <a:gd name="connsiteY2" fmla="*/ 403167 h 426991"/>
              <a:gd name="connsiteX3" fmla="*/ 586100 w 607639"/>
              <a:gd name="connsiteY3" fmla="*/ 313203 h 426991"/>
              <a:gd name="connsiteX4" fmla="*/ 530294 w 607639"/>
              <a:gd name="connsiteY4" fmla="*/ 313203 h 426991"/>
              <a:gd name="connsiteX5" fmla="*/ 530116 w 607639"/>
              <a:gd name="connsiteY5" fmla="*/ 313203 h 426991"/>
              <a:gd name="connsiteX6" fmla="*/ 529760 w 607639"/>
              <a:gd name="connsiteY6" fmla="*/ 313203 h 426991"/>
              <a:gd name="connsiteX7" fmla="*/ 450901 w 607639"/>
              <a:gd name="connsiteY7" fmla="*/ 313203 h 426991"/>
              <a:gd name="connsiteX8" fmla="*/ 236309 w 607639"/>
              <a:gd name="connsiteY8" fmla="*/ 313203 h 426991"/>
              <a:gd name="connsiteX9" fmla="*/ 236309 w 607639"/>
              <a:gd name="connsiteY9" fmla="*/ 403167 h 426991"/>
              <a:gd name="connsiteX10" fmla="*/ 371953 w 607639"/>
              <a:gd name="connsiteY10" fmla="*/ 403167 h 426991"/>
              <a:gd name="connsiteX11" fmla="*/ 372754 w 607639"/>
              <a:gd name="connsiteY11" fmla="*/ 313203 h 426991"/>
              <a:gd name="connsiteX12" fmla="*/ 237110 w 607639"/>
              <a:gd name="connsiteY12" fmla="*/ 313203 h 426991"/>
              <a:gd name="connsiteX13" fmla="*/ 22519 w 607639"/>
              <a:gd name="connsiteY13" fmla="*/ 313203 h 426991"/>
              <a:gd name="connsiteX14" fmla="*/ 22519 w 607639"/>
              <a:gd name="connsiteY14" fmla="*/ 403167 h 426991"/>
              <a:gd name="connsiteX15" fmla="*/ 158163 w 607639"/>
              <a:gd name="connsiteY15" fmla="*/ 403167 h 426991"/>
              <a:gd name="connsiteX16" fmla="*/ 158964 w 607639"/>
              <a:gd name="connsiteY16" fmla="*/ 313203 h 426991"/>
              <a:gd name="connsiteX17" fmla="*/ 91498 w 607639"/>
              <a:gd name="connsiteY17" fmla="*/ 313203 h 426991"/>
              <a:gd name="connsiteX18" fmla="*/ 91231 w 607639"/>
              <a:gd name="connsiteY18" fmla="*/ 313203 h 426991"/>
              <a:gd name="connsiteX19" fmla="*/ 90964 w 607639"/>
              <a:gd name="connsiteY19" fmla="*/ 313203 h 426991"/>
              <a:gd name="connsiteX20" fmla="*/ 23320 w 607639"/>
              <a:gd name="connsiteY20" fmla="*/ 313203 h 426991"/>
              <a:gd name="connsiteX21" fmla="*/ 91409 w 607639"/>
              <a:gd name="connsiteY21" fmla="*/ 224751 h 426991"/>
              <a:gd name="connsiteX22" fmla="*/ 530294 w 607639"/>
              <a:gd name="connsiteY22" fmla="*/ 224751 h 426991"/>
              <a:gd name="connsiteX23" fmla="*/ 540084 w 607639"/>
              <a:gd name="connsiteY23" fmla="*/ 234530 h 426991"/>
              <a:gd name="connsiteX24" fmla="*/ 540084 w 607639"/>
              <a:gd name="connsiteY24" fmla="*/ 292135 h 426991"/>
              <a:gd name="connsiteX25" fmla="*/ 586456 w 607639"/>
              <a:gd name="connsiteY25" fmla="*/ 292135 h 426991"/>
              <a:gd name="connsiteX26" fmla="*/ 607639 w 607639"/>
              <a:gd name="connsiteY26" fmla="*/ 313203 h 426991"/>
              <a:gd name="connsiteX27" fmla="*/ 607639 w 607639"/>
              <a:gd name="connsiteY27" fmla="*/ 403167 h 426991"/>
              <a:gd name="connsiteX28" fmla="*/ 586456 w 607639"/>
              <a:gd name="connsiteY28" fmla="*/ 426991 h 426991"/>
              <a:gd name="connsiteX29" fmla="*/ 451524 w 607639"/>
              <a:gd name="connsiteY29" fmla="*/ 426991 h 426991"/>
              <a:gd name="connsiteX30" fmla="*/ 427582 w 607639"/>
              <a:gd name="connsiteY30" fmla="*/ 403167 h 426991"/>
              <a:gd name="connsiteX31" fmla="*/ 427582 w 607639"/>
              <a:gd name="connsiteY31" fmla="*/ 313203 h 426991"/>
              <a:gd name="connsiteX32" fmla="*/ 451524 w 607639"/>
              <a:gd name="connsiteY32" fmla="*/ 292135 h 426991"/>
              <a:gd name="connsiteX33" fmla="*/ 517566 w 607639"/>
              <a:gd name="connsiteY33" fmla="*/ 292135 h 426991"/>
              <a:gd name="connsiteX34" fmla="*/ 517566 w 607639"/>
              <a:gd name="connsiteY34" fmla="*/ 247242 h 426991"/>
              <a:gd name="connsiteX35" fmla="*/ 315079 w 607639"/>
              <a:gd name="connsiteY35" fmla="*/ 247242 h 426991"/>
              <a:gd name="connsiteX36" fmla="*/ 315079 w 607639"/>
              <a:gd name="connsiteY36" fmla="*/ 292135 h 426991"/>
              <a:gd name="connsiteX37" fmla="*/ 372665 w 607639"/>
              <a:gd name="connsiteY37" fmla="*/ 292135 h 426991"/>
              <a:gd name="connsiteX38" fmla="*/ 393849 w 607639"/>
              <a:gd name="connsiteY38" fmla="*/ 313203 h 426991"/>
              <a:gd name="connsiteX39" fmla="*/ 393849 w 607639"/>
              <a:gd name="connsiteY39" fmla="*/ 403167 h 426991"/>
              <a:gd name="connsiteX40" fmla="*/ 372665 w 607639"/>
              <a:gd name="connsiteY40" fmla="*/ 426991 h 426991"/>
              <a:gd name="connsiteX41" fmla="*/ 237733 w 607639"/>
              <a:gd name="connsiteY41" fmla="*/ 426991 h 426991"/>
              <a:gd name="connsiteX42" fmla="*/ 213791 w 607639"/>
              <a:gd name="connsiteY42" fmla="*/ 403167 h 426991"/>
              <a:gd name="connsiteX43" fmla="*/ 213791 w 607639"/>
              <a:gd name="connsiteY43" fmla="*/ 313203 h 426991"/>
              <a:gd name="connsiteX44" fmla="*/ 237733 w 607639"/>
              <a:gd name="connsiteY44" fmla="*/ 292135 h 426991"/>
              <a:gd name="connsiteX45" fmla="*/ 292561 w 607639"/>
              <a:gd name="connsiteY45" fmla="*/ 292135 h 426991"/>
              <a:gd name="connsiteX46" fmla="*/ 292561 w 607639"/>
              <a:gd name="connsiteY46" fmla="*/ 247242 h 426991"/>
              <a:gd name="connsiteX47" fmla="*/ 101288 w 607639"/>
              <a:gd name="connsiteY47" fmla="*/ 247242 h 426991"/>
              <a:gd name="connsiteX48" fmla="*/ 101288 w 607639"/>
              <a:gd name="connsiteY48" fmla="*/ 292135 h 426991"/>
              <a:gd name="connsiteX49" fmla="*/ 158875 w 607639"/>
              <a:gd name="connsiteY49" fmla="*/ 292135 h 426991"/>
              <a:gd name="connsiteX50" fmla="*/ 180058 w 607639"/>
              <a:gd name="connsiteY50" fmla="*/ 313203 h 426991"/>
              <a:gd name="connsiteX51" fmla="*/ 180058 w 607639"/>
              <a:gd name="connsiteY51" fmla="*/ 403167 h 426991"/>
              <a:gd name="connsiteX52" fmla="*/ 158875 w 607639"/>
              <a:gd name="connsiteY52" fmla="*/ 426991 h 426991"/>
              <a:gd name="connsiteX53" fmla="*/ 24032 w 607639"/>
              <a:gd name="connsiteY53" fmla="*/ 426991 h 426991"/>
              <a:gd name="connsiteX54" fmla="*/ 0 w 607639"/>
              <a:gd name="connsiteY54" fmla="*/ 403167 h 426991"/>
              <a:gd name="connsiteX55" fmla="*/ 0 w 607639"/>
              <a:gd name="connsiteY55" fmla="*/ 313203 h 426991"/>
              <a:gd name="connsiteX56" fmla="*/ 24032 w 607639"/>
              <a:gd name="connsiteY56" fmla="*/ 292135 h 426991"/>
              <a:gd name="connsiteX57" fmla="*/ 78770 w 607639"/>
              <a:gd name="connsiteY57" fmla="*/ 292135 h 426991"/>
              <a:gd name="connsiteX58" fmla="*/ 78770 w 607639"/>
              <a:gd name="connsiteY58" fmla="*/ 234530 h 426991"/>
              <a:gd name="connsiteX59" fmla="*/ 91409 w 607639"/>
              <a:gd name="connsiteY59" fmla="*/ 224751 h 426991"/>
              <a:gd name="connsiteX60" fmla="*/ 236326 w 607639"/>
              <a:gd name="connsiteY60" fmla="*/ 21066 h 426991"/>
              <a:gd name="connsiteX61" fmla="*/ 236326 w 607639"/>
              <a:gd name="connsiteY61" fmla="*/ 111021 h 426991"/>
              <a:gd name="connsiteX62" fmla="*/ 371758 w 607639"/>
              <a:gd name="connsiteY62" fmla="*/ 111021 h 426991"/>
              <a:gd name="connsiteX63" fmla="*/ 372380 w 607639"/>
              <a:gd name="connsiteY63" fmla="*/ 21066 h 426991"/>
              <a:gd name="connsiteX64" fmla="*/ 237127 w 607639"/>
              <a:gd name="connsiteY64" fmla="*/ 21066 h 426991"/>
              <a:gd name="connsiteX65" fmla="*/ 237750 w 607639"/>
              <a:gd name="connsiteY65" fmla="*/ 0 h 426991"/>
              <a:gd name="connsiteX66" fmla="*/ 372647 w 607639"/>
              <a:gd name="connsiteY66" fmla="*/ 0 h 426991"/>
              <a:gd name="connsiteX67" fmla="*/ 393825 w 607639"/>
              <a:gd name="connsiteY67" fmla="*/ 21066 h 426991"/>
              <a:gd name="connsiteX68" fmla="*/ 393825 w 607639"/>
              <a:gd name="connsiteY68" fmla="*/ 111021 h 426991"/>
              <a:gd name="connsiteX69" fmla="*/ 372647 w 607639"/>
              <a:gd name="connsiteY69" fmla="*/ 134843 h 426991"/>
              <a:gd name="connsiteX70" fmla="*/ 315076 w 607639"/>
              <a:gd name="connsiteY70" fmla="*/ 134843 h 426991"/>
              <a:gd name="connsiteX71" fmla="*/ 315076 w 607639"/>
              <a:gd name="connsiteY71" fmla="*/ 191020 h 426991"/>
              <a:gd name="connsiteX72" fmla="*/ 292563 w 607639"/>
              <a:gd name="connsiteY72" fmla="*/ 191020 h 426991"/>
              <a:gd name="connsiteX73" fmla="*/ 292563 w 607639"/>
              <a:gd name="connsiteY73" fmla="*/ 134843 h 426991"/>
              <a:gd name="connsiteX74" fmla="*/ 237750 w 607639"/>
              <a:gd name="connsiteY74" fmla="*/ 134843 h 426991"/>
              <a:gd name="connsiteX75" fmla="*/ 213813 w 607639"/>
              <a:gd name="connsiteY75" fmla="*/ 111021 h 426991"/>
              <a:gd name="connsiteX76" fmla="*/ 213813 w 607639"/>
              <a:gd name="connsiteY76" fmla="*/ 21066 h 426991"/>
              <a:gd name="connsiteX77" fmla="*/ 237750 w 607639"/>
              <a:gd name="connsiteY77" fmla="*/ 0 h 42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607639" h="426991">
                <a:moveTo>
                  <a:pt x="450100" y="313203"/>
                </a:moveTo>
                <a:lnTo>
                  <a:pt x="450100" y="403167"/>
                </a:lnTo>
                <a:lnTo>
                  <a:pt x="585744" y="403167"/>
                </a:lnTo>
                <a:lnTo>
                  <a:pt x="586100" y="313203"/>
                </a:lnTo>
                <a:lnTo>
                  <a:pt x="530294" y="313203"/>
                </a:lnTo>
                <a:cubicBezTo>
                  <a:pt x="530294" y="313203"/>
                  <a:pt x="530116" y="313203"/>
                  <a:pt x="530116" y="313203"/>
                </a:cubicBezTo>
                <a:cubicBezTo>
                  <a:pt x="530027" y="313203"/>
                  <a:pt x="529849" y="313203"/>
                  <a:pt x="529760" y="313203"/>
                </a:cubicBezTo>
                <a:lnTo>
                  <a:pt x="450901" y="313203"/>
                </a:lnTo>
                <a:close/>
                <a:moveTo>
                  <a:pt x="236309" y="313203"/>
                </a:moveTo>
                <a:lnTo>
                  <a:pt x="236309" y="403167"/>
                </a:lnTo>
                <a:lnTo>
                  <a:pt x="371953" y="403167"/>
                </a:lnTo>
                <a:lnTo>
                  <a:pt x="372754" y="313203"/>
                </a:lnTo>
                <a:lnTo>
                  <a:pt x="237110" y="313203"/>
                </a:lnTo>
                <a:close/>
                <a:moveTo>
                  <a:pt x="22519" y="313203"/>
                </a:moveTo>
                <a:lnTo>
                  <a:pt x="22519" y="403167"/>
                </a:lnTo>
                <a:lnTo>
                  <a:pt x="158163" y="403167"/>
                </a:lnTo>
                <a:lnTo>
                  <a:pt x="158964" y="313203"/>
                </a:lnTo>
                <a:lnTo>
                  <a:pt x="91498" y="313203"/>
                </a:lnTo>
                <a:cubicBezTo>
                  <a:pt x="91409" y="313203"/>
                  <a:pt x="91320" y="313203"/>
                  <a:pt x="91231" y="313203"/>
                </a:cubicBezTo>
                <a:cubicBezTo>
                  <a:pt x="91231" y="313203"/>
                  <a:pt x="90964" y="313203"/>
                  <a:pt x="90964" y="313203"/>
                </a:cubicBezTo>
                <a:lnTo>
                  <a:pt x="23320" y="313203"/>
                </a:lnTo>
                <a:close/>
                <a:moveTo>
                  <a:pt x="91409" y="224751"/>
                </a:moveTo>
                <a:lnTo>
                  <a:pt x="530294" y="224751"/>
                </a:lnTo>
                <a:cubicBezTo>
                  <a:pt x="536435" y="224751"/>
                  <a:pt x="540084" y="228396"/>
                  <a:pt x="540084" y="234530"/>
                </a:cubicBezTo>
                <a:lnTo>
                  <a:pt x="540084" y="292135"/>
                </a:lnTo>
                <a:lnTo>
                  <a:pt x="586456" y="292135"/>
                </a:lnTo>
                <a:cubicBezTo>
                  <a:pt x="598917" y="292135"/>
                  <a:pt x="607639" y="300847"/>
                  <a:pt x="607639" y="313203"/>
                </a:cubicBezTo>
                <a:lnTo>
                  <a:pt x="607639" y="403167"/>
                </a:lnTo>
                <a:cubicBezTo>
                  <a:pt x="607639" y="415524"/>
                  <a:pt x="598917" y="426991"/>
                  <a:pt x="586456" y="426991"/>
                </a:cubicBezTo>
                <a:lnTo>
                  <a:pt x="451524" y="426991"/>
                </a:lnTo>
                <a:cubicBezTo>
                  <a:pt x="439152" y="426991"/>
                  <a:pt x="427582" y="415524"/>
                  <a:pt x="427582" y="403167"/>
                </a:cubicBezTo>
                <a:lnTo>
                  <a:pt x="427582" y="313203"/>
                </a:lnTo>
                <a:cubicBezTo>
                  <a:pt x="427582" y="300847"/>
                  <a:pt x="439152" y="292135"/>
                  <a:pt x="451524" y="292135"/>
                </a:cubicBezTo>
                <a:lnTo>
                  <a:pt x="517566" y="292135"/>
                </a:lnTo>
                <a:lnTo>
                  <a:pt x="517566" y="247242"/>
                </a:lnTo>
                <a:lnTo>
                  <a:pt x="315079" y="247242"/>
                </a:lnTo>
                <a:lnTo>
                  <a:pt x="315079" y="292135"/>
                </a:lnTo>
                <a:lnTo>
                  <a:pt x="372665" y="292135"/>
                </a:lnTo>
                <a:cubicBezTo>
                  <a:pt x="385126" y="292135"/>
                  <a:pt x="393849" y="300847"/>
                  <a:pt x="393849" y="313203"/>
                </a:cubicBezTo>
                <a:lnTo>
                  <a:pt x="393849" y="403167"/>
                </a:lnTo>
                <a:cubicBezTo>
                  <a:pt x="393849" y="415524"/>
                  <a:pt x="385126" y="426991"/>
                  <a:pt x="372665" y="426991"/>
                </a:cubicBezTo>
                <a:lnTo>
                  <a:pt x="237733" y="426991"/>
                </a:lnTo>
                <a:cubicBezTo>
                  <a:pt x="225362" y="426991"/>
                  <a:pt x="213791" y="415524"/>
                  <a:pt x="213791" y="403167"/>
                </a:cubicBezTo>
                <a:lnTo>
                  <a:pt x="213791" y="313203"/>
                </a:lnTo>
                <a:cubicBezTo>
                  <a:pt x="213791" y="300847"/>
                  <a:pt x="225362" y="292135"/>
                  <a:pt x="237733" y="292135"/>
                </a:cubicBezTo>
                <a:lnTo>
                  <a:pt x="292561" y="292135"/>
                </a:lnTo>
                <a:lnTo>
                  <a:pt x="292561" y="247242"/>
                </a:lnTo>
                <a:lnTo>
                  <a:pt x="101288" y="247242"/>
                </a:lnTo>
                <a:lnTo>
                  <a:pt x="101288" y="292135"/>
                </a:lnTo>
                <a:lnTo>
                  <a:pt x="158875" y="292135"/>
                </a:lnTo>
                <a:cubicBezTo>
                  <a:pt x="171335" y="292135"/>
                  <a:pt x="180058" y="300847"/>
                  <a:pt x="180058" y="313203"/>
                </a:cubicBezTo>
                <a:lnTo>
                  <a:pt x="180058" y="403167"/>
                </a:lnTo>
                <a:cubicBezTo>
                  <a:pt x="180058" y="415524"/>
                  <a:pt x="171335" y="426991"/>
                  <a:pt x="158875" y="426991"/>
                </a:cubicBezTo>
                <a:lnTo>
                  <a:pt x="24032" y="426991"/>
                </a:lnTo>
                <a:cubicBezTo>
                  <a:pt x="11571" y="426991"/>
                  <a:pt x="0" y="415524"/>
                  <a:pt x="0" y="403167"/>
                </a:cubicBezTo>
                <a:lnTo>
                  <a:pt x="0" y="313203"/>
                </a:lnTo>
                <a:cubicBezTo>
                  <a:pt x="0" y="300847"/>
                  <a:pt x="11571" y="292135"/>
                  <a:pt x="24032" y="292135"/>
                </a:cubicBezTo>
                <a:lnTo>
                  <a:pt x="78770" y="292135"/>
                </a:lnTo>
                <a:lnTo>
                  <a:pt x="78770" y="234530"/>
                </a:lnTo>
                <a:cubicBezTo>
                  <a:pt x="78770" y="228396"/>
                  <a:pt x="85178" y="224751"/>
                  <a:pt x="91409" y="224751"/>
                </a:cubicBezTo>
                <a:close/>
                <a:moveTo>
                  <a:pt x="236326" y="21066"/>
                </a:moveTo>
                <a:lnTo>
                  <a:pt x="236326" y="111021"/>
                </a:lnTo>
                <a:lnTo>
                  <a:pt x="371758" y="111021"/>
                </a:lnTo>
                <a:lnTo>
                  <a:pt x="372380" y="21066"/>
                </a:lnTo>
                <a:lnTo>
                  <a:pt x="237127" y="21066"/>
                </a:lnTo>
                <a:close/>
                <a:moveTo>
                  <a:pt x="237750" y="0"/>
                </a:moveTo>
                <a:lnTo>
                  <a:pt x="372647" y="0"/>
                </a:lnTo>
                <a:cubicBezTo>
                  <a:pt x="385105" y="0"/>
                  <a:pt x="393825" y="8711"/>
                  <a:pt x="393825" y="21066"/>
                </a:cubicBezTo>
                <a:lnTo>
                  <a:pt x="393825" y="111021"/>
                </a:lnTo>
                <a:cubicBezTo>
                  <a:pt x="393825" y="123376"/>
                  <a:pt x="385105" y="134843"/>
                  <a:pt x="372647" y="134843"/>
                </a:cubicBezTo>
                <a:lnTo>
                  <a:pt x="315076" y="134843"/>
                </a:lnTo>
                <a:lnTo>
                  <a:pt x="315076" y="191020"/>
                </a:lnTo>
                <a:lnTo>
                  <a:pt x="292563" y="191020"/>
                </a:lnTo>
                <a:lnTo>
                  <a:pt x="292563" y="134843"/>
                </a:lnTo>
                <a:lnTo>
                  <a:pt x="237750" y="134843"/>
                </a:lnTo>
                <a:cubicBezTo>
                  <a:pt x="225381" y="134843"/>
                  <a:pt x="213813" y="123376"/>
                  <a:pt x="213813" y="111021"/>
                </a:cubicBezTo>
                <a:lnTo>
                  <a:pt x="213813" y="21066"/>
                </a:lnTo>
                <a:cubicBezTo>
                  <a:pt x="213813" y="8711"/>
                  <a:pt x="225381" y="0"/>
                  <a:pt x="23775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anchor="ctr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>
              <a:sym typeface="Arial" pitchFamily="34" charset="0"/>
            </a:endParaRPr>
          </a:p>
        </p:txBody>
      </p:sp>
      <p:sp>
        <p:nvSpPr>
          <p:cNvPr id="255" name="矩形 254"/>
          <p:cNvSpPr/>
          <p:nvPr>
            <p:custDataLst>
              <p:tags r:id="rId28"/>
            </p:custDataLst>
          </p:nvPr>
        </p:nvSpPr>
        <p:spPr bwMode="auto">
          <a:xfrm>
            <a:off x="7798435" y="3129915"/>
            <a:ext cx="1416050" cy="31369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 anchor="t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zh-CN" altLang="en-US" sz="1200" smtClean="0">
                <a:sym typeface="Arial" pitchFamily="34" charset="0"/>
              </a:rPr>
              <a:t>此部分内容作为文字排版占位显示</a:t>
            </a:r>
            <a:br>
              <a:rPr lang="zh-CN" altLang="en-US" sz="1200" smtClean="0">
                <a:sym typeface="Arial" pitchFamily="34" charset="0"/>
              </a:rPr>
            </a:br>
            <a:r>
              <a:rPr lang="zh-CN" altLang="en-US" sz="1200" smtClean="0">
                <a:sym typeface="Arial" pitchFamily="34" charset="0"/>
              </a:rPr>
              <a:t> （建议使用主题字体）</a:t>
            </a:r>
            <a:endParaRPr lang="zh-CN" altLang="en-US" sz="1200" smtClean="0">
              <a:sym typeface="Arial" pitchFamily="34" charset="0"/>
            </a:endParaRPr>
          </a:p>
        </p:txBody>
      </p:sp>
      <p:sp>
        <p:nvSpPr>
          <p:cNvPr id="256" name="文本框 255"/>
          <p:cNvSpPr txBox="1"/>
          <p:nvPr>
            <p:custDataLst>
              <p:tags r:id="rId29"/>
            </p:custDataLst>
          </p:nvPr>
        </p:nvSpPr>
        <p:spPr bwMode="auto">
          <a:xfrm>
            <a:off x="7924165" y="2897505"/>
            <a:ext cx="1186180" cy="23241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000" tIns="46800" rIns="90000" bIns="46800">
            <a:normAutofit fontScale="55000"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1800" b="1" smtClean="0">
                <a:solidFill>
                  <a:srgbClr val="40A693"/>
                </a:solidFill>
                <a:latin typeface="Arial" pitchFamily="34" charset="0"/>
                <a:ea typeface="微软雅黑"/>
                <a:cs typeface="+mn-ea"/>
                <a:sym typeface="Arial" pitchFamily="34" charset="0"/>
              </a:rPr>
              <a:t>标题文本预设</a:t>
            </a:r>
            <a:endParaRPr lang="zh-CN" altLang="en-US" sz="1800" b="1" smtClean="0">
              <a:solidFill>
                <a:srgbClr val="40A693"/>
              </a:solidFill>
              <a:latin typeface="Arial" pitchFamily="34" charset="0"/>
              <a:ea typeface="微软雅黑"/>
              <a:cs typeface="+mn-ea"/>
              <a:sym typeface="Arial" pitchFamily="34" charset="0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出入量表</a:t>
            </a:r>
            <a:endParaRPr lang="zh-CN" altLang="en-US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1945573" y="1514898"/>
            <a:ext cx="8148453" cy="497130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前壁心肌梗死为什么要限制水分？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zh-CN" altLang="en-US"/>
              <a:t>急性前壁心肌梗死后，心室肌缺血坏死，心肌细胞不可再生，坏死部分没有收缩功能，不能跟着收缩，所以反而往外凸出，心脏舒张的时候反而相对的向里面凹进，反常运动，久而久之心脏就会扩大，射血分数下降，进而出现心衰。</a:t>
            </a:r>
            <a:endParaRPr lang="zh-CN" altLang="en-US"/>
          </a:p>
        </p:txBody>
      </p:sp>
      <p:pic>
        <p:nvPicPr>
          <p:cNvPr id="6" name="内容占位符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39840" y="2291080"/>
            <a:ext cx="5181600" cy="388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https://d.book118.com/387201143154006036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422"/>
  <p:tag name="KSO_WM_UNIT_ID" val="diagram160422_2*i*2"/>
  <p:tag name="KSO_WM_UNIT_INDEX" val="2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22"/>
  <p:tag name="KSO_WM_UNIT_CLEAR" val="1"/>
  <p:tag name="KSO_WM_UNIT_COMPATIBLE" val="0"/>
  <p:tag name="KSO_WM_UNIT_HIGHLIGHT" val="0"/>
  <p:tag name="KSO_WM_UNIT_ID" val="diagram160422_2*m_h_f*1_1_1"/>
  <p:tag name="KSO_WM_UNIT_INDEX" val="1_1_1"/>
  <p:tag name="KSO_WM_UNIT_LAYERLEVEL" val="1_1_1"/>
  <p:tag name="KSO_WM_UNIT_PRESET_TEXT_INDEX" val="3"/>
  <p:tag name="KSO_WM_UNIT_PRESET_TEXT_LEN" val="17"/>
  <p:tag name="KSO_WM_UNIT_TEXT_FILL_FORE_SCHEMECOLOR_INDEX" val="5"/>
  <p:tag name="KSO_WM_UNIT_TEXT_FILL_TYPE" val="1"/>
  <p:tag name="KSO_WM_UNIT_TYPE" val="m_h_f"/>
  <p:tag name="KSO_WM_UNIT_USESOURCEFORMAT_APPLY" val="1"/>
  <p:tag name="KSO_WM_UNIT_VALUE" val="13"/>
</p:tagLst>
</file>

<file path=ppt/tags/tag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22"/>
  <p:tag name="KSO_WM_UNIT_CLEAR" val="1"/>
  <p:tag name="KSO_WM_UNIT_FILL_FORE_SCHEMECOLOR_INDEX" val="5"/>
  <p:tag name="KSO_WM_UNIT_FILL_TYPE" val="1"/>
  <p:tag name="KSO_WM_UNIT_ID" val="diagram160422_2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422"/>
  <p:tag name="KSO_WM_UNIT_ID" val="diagram160422_2*i*7"/>
  <p:tag name="KSO_WM_UNIT_INDEX" val="7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22"/>
  <p:tag name="KSO_WM_UNIT_CLEAR" val="1"/>
  <p:tag name="KSO_WM_UNIT_COMPATIBLE" val="0"/>
  <p:tag name="KSO_WM_UNIT_HIGHLIGHT" val="0"/>
  <p:tag name="KSO_WM_UNIT_ID" val="diagram160422_2*m_h_f*1_2_1"/>
  <p:tag name="KSO_WM_UNIT_INDEX" val="1_2_1"/>
  <p:tag name="KSO_WM_UNIT_LAYERLEVEL" val="1_1_1"/>
  <p:tag name="KSO_WM_UNIT_PRESET_TEXT_INDEX" val="3"/>
  <p:tag name="KSO_WM_UNIT_PRESET_TEXT_LEN" val="17"/>
  <p:tag name="KSO_WM_UNIT_TEXT_FILL_FORE_SCHEMECOLOR_INDEX" val="6"/>
  <p:tag name="KSO_WM_UNIT_TEXT_FILL_TYPE" val="1"/>
  <p:tag name="KSO_WM_UNIT_TYPE" val="m_h_f"/>
  <p:tag name="KSO_WM_UNIT_USESOURCEFORMAT_APPLY" val="1"/>
  <p:tag name="KSO_WM_UNIT_VALUE" val="13"/>
</p:tagLst>
</file>

<file path=ppt/tags/tag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22"/>
  <p:tag name="KSO_WM_UNIT_CLEAR" val="1"/>
  <p:tag name="KSO_WM_UNIT_FILL_FORE_SCHEMECOLOR_INDEX" val="6"/>
  <p:tag name="KSO_WM_UNIT_FILL_TYPE" val="1"/>
  <p:tag name="KSO_WM_UNIT_ID" val="diagram160422_2*m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422"/>
  <p:tag name="KSO_WM_UNIT_ID" val="diagram160422_2*i*12"/>
  <p:tag name="KSO_WM_UNIT_INDEX" val="12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22"/>
  <p:tag name="KSO_WM_UNIT_CLEAR" val="1"/>
  <p:tag name="KSO_WM_UNIT_COMPATIBLE" val="0"/>
  <p:tag name="KSO_WM_UNIT_HIGHLIGHT" val="0"/>
  <p:tag name="KSO_WM_UNIT_ID" val="diagram160422_2*m_h_f*1_3_1"/>
  <p:tag name="KSO_WM_UNIT_INDEX" val="1_3_1"/>
  <p:tag name="KSO_WM_UNIT_LAYERLEVEL" val="1_1_1"/>
  <p:tag name="KSO_WM_UNIT_PRESET_TEXT_INDEX" val="3"/>
  <p:tag name="KSO_WM_UNIT_PRESET_TEXT_LEN" val="17"/>
  <p:tag name="KSO_WM_UNIT_TEXT_FILL_FORE_SCHEMECOLOR_INDEX" val="7"/>
  <p:tag name="KSO_WM_UNIT_TEXT_FILL_TYPE" val="1"/>
  <p:tag name="KSO_WM_UNIT_TYPE" val="m_h_f"/>
  <p:tag name="KSO_WM_UNIT_USESOURCEFORMAT_APPLY" val="1"/>
  <p:tag name="KSO_WM_UNIT_VALUE" val="13"/>
</p:tagLst>
</file>

<file path=ppt/tags/tag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22"/>
  <p:tag name="KSO_WM_UNIT_CLEAR" val="1"/>
  <p:tag name="KSO_WM_UNIT_FILL_FORE_SCHEMECOLOR_INDEX" val="7"/>
  <p:tag name="KSO_WM_UNIT_FILL_TYPE" val="1"/>
  <p:tag name="KSO_WM_UNIT_ID" val="diagram160422_2*m_i*1_3"/>
  <p:tag name="KSO_WM_UNIT_INDEX" val="1_3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422"/>
  <p:tag name="KSO_WM_UNIT_ID" val="diagram160422_2*i*17"/>
  <p:tag name="KSO_WM_UNIT_INDEX" val="17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22"/>
  <p:tag name="KSO_WM_UNIT_CLEAR" val="1"/>
  <p:tag name="KSO_WM_UNIT_COMPATIBLE" val="0"/>
  <p:tag name="KSO_WM_UNIT_HIGHLIGHT" val="0"/>
  <p:tag name="KSO_WM_UNIT_ID" val="diagram160422_2*m_h_f*1_4_1"/>
  <p:tag name="KSO_WM_UNIT_INDEX" val="1_4_1"/>
  <p:tag name="KSO_WM_UNIT_LAYERLEVEL" val="1_1_1"/>
  <p:tag name="KSO_WM_UNIT_PRESET_TEXT_INDEX" val="3"/>
  <p:tag name="KSO_WM_UNIT_PRESET_TEXT_LEN" val="17"/>
  <p:tag name="KSO_WM_UNIT_TEXT_FILL_FORE_SCHEMECOLOR_INDEX" val="8"/>
  <p:tag name="KSO_WM_UNIT_TEXT_FILL_TYPE" val="1"/>
  <p:tag name="KSO_WM_UNIT_TYPE" val="m_h_f"/>
  <p:tag name="KSO_WM_UNIT_USESOURCEFORMAT_APPLY" val="1"/>
  <p:tag name="KSO_WM_UNIT_VALUE" val="13"/>
</p:tagLst>
</file>

<file path=ppt/tags/tag1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22"/>
  <p:tag name="KSO_WM_UNIT_CLEAR" val="1"/>
  <p:tag name="KSO_WM_UNIT_FILL_FORE_SCHEMECOLOR_INDEX" val="8"/>
  <p:tag name="KSO_WM_UNIT_FILL_TYPE" val="1"/>
  <p:tag name="KSO_WM_UNIT_ID" val="diagram160422_2*m_i*1_4"/>
  <p:tag name="KSO_WM_UNIT_INDEX" val="1_4"/>
  <p:tag name="KSO_WM_UNIT_LAYERLEVEL" val="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m_i"/>
  <p:tag name="KSO_WM_UNIT_USESOURCEFORMAT_APPLY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160422"/>
  <p:tag name="KSO_WM_UNIT_ID" val="diagram160422_2*i*22"/>
  <p:tag name="KSO_WM_UNIT_INDEX" val="22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22"/>
  <p:tag name="KSO_WM_UNIT_CLEAR" val="1"/>
  <p:tag name="KSO_WM_UNIT_COMPATIBLE" val="0"/>
  <p:tag name="KSO_WM_UNIT_HIGHLIGHT" val="0"/>
  <p:tag name="KSO_WM_UNIT_ID" val="diagram160422_2*m_h_f*1_5_1"/>
  <p:tag name="KSO_WM_UNIT_INDEX" val="1_5_1"/>
  <p:tag name="KSO_WM_UNIT_LAYERLEVEL" val="1_1_1"/>
  <p:tag name="KSO_WM_UNIT_PRESET_TEXT_INDEX" val="3"/>
  <p:tag name="KSO_WM_UNIT_PRESET_TEXT_LEN" val="17"/>
  <p:tag name="KSO_WM_UNIT_TEXT_FILL_FORE_SCHEMECOLOR_INDEX" val="9"/>
  <p:tag name="KSO_WM_UNIT_TEXT_FILL_TYPE" val="1"/>
  <p:tag name="KSO_WM_UNIT_TYPE" val="m_h_f"/>
  <p:tag name="KSO_WM_UNIT_USESOURCEFORMAT_APPLY" val="1"/>
  <p:tag name="KSO_WM_UNIT_VALUE" val="13"/>
</p:tagLst>
</file>

<file path=ppt/tags/tag1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22"/>
  <p:tag name="KSO_WM_UNIT_CLEAR" val="1"/>
  <p:tag name="KSO_WM_UNIT_FILL_FORE_SCHEMECOLOR_INDEX" val="9"/>
  <p:tag name="KSO_WM_UNIT_FILL_TYPE" val="1"/>
  <p:tag name="KSO_WM_UNIT_ID" val="diagram160422_2*m_i*1_5"/>
  <p:tag name="KSO_WM_UNIT_INDEX" val="1_5"/>
  <p:tag name="KSO_WM_UNIT_LAYERLEVEL" val="1_1"/>
  <p:tag name="KSO_WM_UNIT_LINE_FILL_TYPE" val="2"/>
  <p:tag name="KSO_WM_UNIT_LINE_FORE_SCHEMECOLOR_INDEX" val="9"/>
  <p:tag name="KSO_WM_UNIT_TEXT_FILL_FORE_SCHEMECOLOR_INDEX" val="13"/>
  <p:tag name="KSO_WM_UNIT_TEXT_FILL_TYPE" val="1"/>
  <p:tag name="KSO_WM_UNIT_TYPE" val="m_i"/>
  <p:tag name="KSO_WM_UNIT_USESOURCEFORMAT_APPLY" val="1"/>
</p:tagLst>
</file>

<file path=ppt/tags/tag1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22"/>
  <p:tag name="KSO_WM_UNIT_CLEAR" val="1"/>
  <p:tag name="KSO_WM_UNIT_FILL_FORE_SCHEMECOLOR_INDEX" val="5"/>
  <p:tag name="KSO_WM_UNIT_FILL_TYPE" val="1"/>
  <p:tag name="KSO_WM_UNIT_ID" val="diagram160422_2*m_i*1_6"/>
  <p:tag name="KSO_WM_UNIT_INDEX" val="1_6"/>
  <p:tag name="KSO_WM_UNIT_LAYERLEVEL" val="1_1"/>
  <p:tag name="KSO_WM_UNIT_TEXT_FILL_FORE_SCHEMECOLOR_INDEX" val="2"/>
  <p:tag name="KSO_WM_UNIT_TEXT_FILL_TYPE" val="1"/>
  <p:tag name="KSO_WM_UNIT_TYPE" val="m_i"/>
  <p:tag name="KSO_WM_UNIT_USESOURCEFORMAT_APPLY" val="1"/>
</p:tagLst>
</file>

<file path=ppt/tags/tag17.xml><?xml version="1.0" encoding="utf-8"?>
<p:tagLst xmlns:p="http://schemas.openxmlformats.org/presentationml/2006/main">
  <p:tag name="KSO_WM_SLIDE_ITEM_CNT" val="5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728"/>
  <p:tag name="KSO_WM_UNIT_ID" val="diagram728_3*i*1"/>
  <p:tag name="KSO_WM_UNIT_INDEX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5"/>
  <p:tag name="KSO_WM_UNIT_FILL_TYPE" val="1"/>
  <p:tag name="KSO_WM_UNIT_ID" val="diagram728_3*l_i*1_1"/>
  <p:tag name="KSO_WM_UNIT_INDEX" val="1_1"/>
  <p:tag name="KSO_WM_UNIT_LAYERLEVEL" val="1_1"/>
  <p:tag name="KSO_WM_UNIT_TEXT_FILL_FORE_SCHEMECOLOR_INDEX" val="2"/>
  <p:tag name="KSO_WM_UNIT_TEXT_FILL_TYPE" val="1"/>
  <p:tag name="KSO_WM_UNIT_TYPE" val="l_i"/>
</p:tagLst>
</file>

<file path=ppt/tags/tag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diagram728_3*l_h_f*1_1_1"/>
  <p:tag name="KSO_WM_UNIT_INDEX" val="1_1_1"/>
  <p:tag name="KSO_WM_UNIT_LAYERLEVEL" val="1_1_1"/>
  <p:tag name="KSO_WM_UNIT_PRESET_TEXT_INDEX" val="4"/>
  <p:tag name="KSO_WM_UNIT_PRESET_TEXT_LEN" val="57"/>
  <p:tag name="KSO_WM_UNIT_TEXT_FILL_FORE_SCHEMECOLOR_INDEX" val="5"/>
  <p:tag name="KSO_WM_UNIT_TEXT_FILL_TYPE" val="1"/>
  <p:tag name="KSO_WM_UNIT_TYPE" val="l_h_f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7"/>
  <p:tag name="KSO_WM_UNIT_FILL_TYPE" val="1"/>
  <p:tag name="KSO_WM_UNIT_ID" val="diagram728_3*l_i*1_2"/>
  <p:tag name="KSO_WM_UNIT_INDEX" val="1_2"/>
  <p:tag name="KSO_WM_UNIT_LAYERLEVEL" val="1_1"/>
  <p:tag name="KSO_WM_UNIT_TEXT_FILL_FORE_SCHEMECOLOR_INDEX" val="2"/>
  <p:tag name="KSO_WM_UNIT_TEXT_FILL_TYPE" val="1"/>
  <p:tag name="KSO_WM_UNIT_TYPE" val="l_i"/>
</p:tagLst>
</file>

<file path=ppt/tags/tag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5"/>
  <p:tag name="KSO_WM_UNIT_FILL_TYPE" val="1"/>
  <p:tag name="KSO_WM_UNIT_ID" val="diagram728_3*l_i*1_3"/>
  <p:tag name="KSO_WM_UNIT_INDEX" val="1_3"/>
  <p:tag name="KSO_WM_UNIT_LAYERLEVEL" val="1_1"/>
  <p:tag name="KSO_WM_UNIT_TEXT_FILL_FORE_SCHEMECOLOR_INDEX" val="2"/>
  <p:tag name="KSO_WM_UNIT_TEXT_FILL_TYPE" val="1"/>
  <p:tag name="KSO_WM_UNIT_TYPE" val="l_i"/>
</p:tagLst>
</file>

<file path=ppt/tags/tag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6"/>
  <p:tag name="KSO_WM_UNIT_FILL_TYPE" val="1"/>
  <p:tag name="KSO_WM_UNIT_ID" val="diagram728_3*l_i*1_4"/>
  <p:tag name="KSO_WM_UNIT_INDEX" val="1_4"/>
  <p:tag name="KSO_WM_UNIT_LAYERLEVEL" val="1_1"/>
  <p:tag name="KSO_WM_UNIT_TEXT_FILL_FORE_SCHEMECOLOR_INDEX" val="2"/>
  <p:tag name="KSO_WM_UNIT_TEXT_FILL_TYPE" val="1"/>
  <p:tag name="KSO_WM_UNIT_TYPE" val="l_i"/>
</p:tagLst>
</file>

<file path=ppt/tags/tag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14"/>
  <p:tag name="KSO_WM_UNIT_FILL_TYPE" val="1"/>
  <p:tag name="KSO_WM_UNIT_ID" val="diagram728_3*l_i*1_5"/>
  <p:tag name="KSO_WM_UNIT_INDEX" val="1_5"/>
  <p:tag name="KSO_WM_UNIT_LAYERLEVEL" val="1_1"/>
  <p:tag name="KSO_WM_UNIT_TEXT_FILL_FORE_SCHEMECOLOR_INDEX" val="6"/>
  <p:tag name="KSO_WM_UNIT_TEXT_FILL_TYPE" val="1"/>
  <p:tag name="KSO_WM_UNIT_TYPE" val="l_i"/>
</p:tagLst>
</file>

<file path=ppt/tags/tag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ID" val="diagram728_3*l_i*1_6"/>
  <p:tag name="KSO_WM_UNIT_INDEX" val="1_6"/>
  <p:tag name="KSO_WM_UNIT_LAYERLEVEL" val="1_1"/>
  <p:tag name="KSO_WM_UNIT_LINE_FILL_TYPE" val="2"/>
  <p:tag name="KSO_WM_UNIT_LINE_FORE_SCHEMECOLOR_INDEX" val="6"/>
  <p:tag name="KSO_WM_UNIT_TYPE" val="l_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728"/>
  <p:tag name="KSO_WM_UNIT_ID" val="diagram728_3*i*16"/>
  <p:tag name="KSO_WM_UNIT_INDEX" val="16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5"/>
  <p:tag name="KSO_WM_UNIT_FILL_TYPE" val="1"/>
  <p:tag name="KSO_WM_UNIT_ID" val="diagram728_3*l_i*1_7"/>
  <p:tag name="KSO_WM_UNIT_INDEX" val="1_7"/>
  <p:tag name="KSO_WM_UNIT_LAYERLEVEL" val="1_1"/>
  <p:tag name="KSO_WM_UNIT_TEXT_FILL_FORE_SCHEMECOLOR_INDEX" val="2"/>
  <p:tag name="KSO_WM_UNIT_TEXT_FILL_TYPE" val="1"/>
  <p:tag name="KSO_WM_UNIT_TYPE" val="l_i"/>
</p:tagLst>
</file>

<file path=ppt/tags/tag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diagram728_3*l_h_f*1_2_1"/>
  <p:tag name="KSO_WM_UNIT_INDEX" val="1_2_1"/>
  <p:tag name="KSO_WM_UNIT_LAYERLEVEL" val="1_1_1"/>
  <p:tag name="KSO_WM_UNIT_PRESET_TEXT_INDEX" val="4"/>
  <p:tag name="KSO_WM_UNIT_PRESET_TEXT_LEN" val="57"/>
  <p:tag name="KSO_WM_UNIT_TEXT_FILL_FORE_SCHEMECOLOR_INDEX" val="5"/>
  <p:tag name="KSO_WM_UNIT_TEXT_FILL_TYPE" val="1"/>
  <p:tag name="KSO_WM_UNIT_TYPE" val="l_h_f"/>
  <p:tag name="KSO_WM_UNIT_VALUE" val="30"/>
</p:tagLst>
</file>

<file path=ppt/tags/tag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7"/>
  <p:tag name="KSO_WM_UNIT_FILL_TYPE" val="1"/>
  <p:tag name="KSO_WM_UNIT_ID" val="diagram728_3*l_i*1_8"/>
  <p:tag name="KSO_WM_UNIT_INDEX" val="1_8"/>
  <p:tag name="KSO_WM_UNIT_LAYERLEVEL" val="1_1"/>
  <p:tag name="KSO_WM_UNIT_TEXT_FILL_FORE_SCHEMECOLOR_INDEX" val="2"/>
  <p:tag name="KSO_WM_UNIT_TEXT_FILL_TYPE" val="1"/>
  <p:tag name="KSO_WM_UNIT_TYPE" val="l_i"/>
</p:tagLst>
</file>

<file path=ppt/tags/tag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5"/>
  <p:tag name="KSO_WM_UNIT_FILL_TYPE" val="1"/>
  <p:tag name="KSO_WM_UNIT_ID" val="diagram728_3*l_i*1_9"/>
  <p:tag name="KSO_WM_UNIT_INDEX" val="1_9"/>
  <p:tag name="KSO_WM_UNIT_LAYERLEVEL" val="1_1"/>
  <p:tag name="KSO_WM_UNIT_TEXT_FILL_FORE_SCHEMECOLOR_INDEX" val="2"/>
  <p:tag name="KSO_WM_UNIT_TEXT_FILL_TYPE" val="1"/>
  <p:tag name="KSO_WM_UNIT_TYPE" val="l_i"/>
</p:tagLst>
</file>

<file path=ppt/tags/tag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6"/>
  <p:tag name="KSO_WM_UNIT_FILL_TYPE" val="1"/>
  <p:tag name="KSO_WM_UNIT_ID" val="diagram728_3*l_i*1_10"/>
  <p:tag name="KSO_WM_UNIT_INDEX" val="1_10"/>
  <p:tag name="KSO_WM_UNIT_LAYERLEVEL" val="1_1"/>
  <p:tag name="KSO_WM_UNIT_TEXT_FILL_FORE_SCHEMECOLOR_INDEX" val="2"/>
  <p:tag name="KSO_WM_UNIT_TEXT_FILL_TYPE" val="1"/>
  <p:tag name="KSO_WM_UNIT_TYPE" val="l_i"/>
</p:tagLst>
</file>

<file path=ppt/tags/tag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14"/>
  <p:tag name="KSO_WM_UNIT_FILL_TYPE" val="1"/>
  <p:tag name="KSO_WM_UNIT_ID" val="diagram728_3*l_i*1_11"/>
  <p:tag name="KSO_WM_UNIT_INDEX" val="1_11"/>
  <p:tag name="KSO_WM_UNIT_LAYERLEVEL" val="1_1"/>
  <p:tag name="KSO_WM_UNIT_TEXT_FILL_FORE_SCHEMECOLOR_INDEX" val="6"/>
  <p:tag name="KSO_WM_UNIT_TEXT_FILL_TYPE" val="1"/>
  <p:tag name="KSO_WM_UNIT_TYPE" val="l_i"/>
</p:tagLst>
</file>

<file path=ppt/tags/tag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ID" val="diagram728_3*l_i*1_12"/>
  <p:tag name="KSO_WM_UNIT_INDEX" val="1_12"/>
  <p:tag name="KSO_WM_UNIT_LAYERLEVEL" val="1_1"/>
  <p:tag name="KSO_WM_UNIT_LINE_FILL_TYPE" val="2"/>
  <p:tag name="KSO_WM_UNIT_LINE_FORE_SCHEMECOLOR_INDEX" val="6"/>
  <p:tag name="KSO_WM_UNIT_TYPE" val="l_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728"/>
  <p:tag name="KSO_WM_UNIT_ID" val="diagram728_3*i*31"/>
  <p:tag name="KSO_WM_UNIT_INDEX" val="3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5"/>
  <p:tag name="KSO_WM_UNIT_FILL_TYPE" val="1"/>
  <p:tag name="KSO_WM_UNIT_ID" val="diagram728_3*l_i*1_13"/>
  <p:tag name="KSO_WM_UNIT_INDEX" val="1_13"/>
  <p:tag name="KSO_WM_UNIT_LAYERLEVEL" val="1_1"/>
  <p:tag name="KSO_WM_UNIT_TEXT_FILL_FORE_SCHEMECOLOR_INDEX" val="2"/>
  <p:tag name="KSO_WM_UNIT_TEXT_FILL_TYPE" val="1"/>
  <p:tag name="KSO_WM_UNIT_TYPE" val="l_i"/>
</p:tagLst>
</file>

<file path=ppt/tags/tag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COMPATIBLE" val="0"/>
  <p:tag name="KSO_WM_UNIT_FILL_FORE_SCHEMECOLOR_INDEX" val="5"/>
  <p:tag name="KSO_WM_UNIT_FILL_TYPE" val="1"/>
  <p:tag name="KSO_WM_UNIT_HIGHLIGHT" val="0"/>
  <p:tag name="KSO_WM_UNIT_ID" val="diagram728_3*l_h_f*1_3_1"/>
  <p:tag name="KSO_WM_UNIT_INDEX" val="1_3_1"/>
  <p:tag name="KSO_WM_UNIT_LAYERLEVEL" val="1_1_1"/>
  <p:tag name="KSO_WM_UNIT_PRESET_TEXT_INDEX" val="4"/>
  <p:tag name="KSO_WM_UNIT_PRESET_TEXT_LEN" val="57"/>
  <p:tag name="KSO_WM_UNIT_TEXT_FILL_FORE_SCHEMECOLOR_INDEX" val="5"/>
  <p:tag name="KSO_WM_UNIT_TEXT_FILL_TYPE" val="1"/>
  <p:tag name="KSO_WM_UNIT_TYPE" val="l_h_f"/>
  <p:tag name="KSO_WM_UNIT_VALUE" val="30"/>
</p:tagLst>
</file>

<file path=ppt/tags/tag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7"/>
  <p:tag name="KSO_WM_UNIT_FILL_TYPE" val="1"/>
  <p:tag name="KSO_WM_UNIT_ID" val="diagram728_3*l_i*1_14"/>
  <p:tag name="KSO_WM_UNIT_INDEX" val="1_14"/>
  <p:tag name="KSO_WM_UNIT_LAYERLEVEL" val="1_1"/>
  <p:tag name="KSO_WM_UNIT_TEXT_FILL_FORE_SCHEMECOLOR_INDEX" val="2"/>
  <p:tag name="KSO_WM_UNIT_TEXT_FILL_TYPE" val="1"/>
  <p:tag name="KSO_WM_UNIT_TYPE" val="l_i"/>
</p:tagLst>
</file>

<file path=ppt/tags/tag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5"/>
  <p:tag name="KSO_WM_UNIT_FILL_TYPE" val="1"/>
  <p:tag name="KSO_WM_UNIT_ID" val="diagram728_3*l_i*1_15"/>
  <p:tag name="KSO_WM_UNIT_INDEX" val="1_15"/>
  <p:tag name="KSO_WM_UNIT_LAYERLEVEL" val="1_1"/>
  <p:tag name="KSO_WM_UNIT_TEXT_FILL_FORE_SCHEMECOLOR_INDEX" val="2"/>
  <p:tag name="KSO_WM_UNIT_TEXT_FILL_TYPE" val="1"/>
  <p:tag name="KSO_WM_UNIT_TYPE" val="l_i"/>
</p:tagLst>
</file>

<file path=ppt/tags/tag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6"/>
  <p:tag name="KSO_WM_UNIT_FILL_TYPE" val="1"/>
  <p:tag name="KSO_WM_UNIT_ID" val="diagram728_3*l_i*1_16"/>
  <p:tag name="KSO_WM_UNIT_INDEX" val="1_16"/>
  <p:tag name="KSO_WM_UNIT_LAYERLEVEL" val="1_1"/>
  <p:tag name="KSO_WM_UNIT_TEXT_FILL_FORE_SCHEMECOLOR_INDEX" val="2"/>
  <p:tag name="KSO_WM_UNIT_TEXT_FILL_TYPE" val="1"/>
  <p:tag name="KSO_WM_UNIT_TYPE" val="l_i"/>
</p:tagLst>
</file>

<file path=ppt/tags/tag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FILL_FORE_SCHEMECOLOR_INDEX" val="14"/>
  <p:tag name="KSO_WM_UNIT_FILL_TYPE" val="1"/>
  <p:tag name="KSO_WM_UNIT_ID" val="diagram728_3*l_i*1_17"/>
  <p:tag name="KSO_WM_UNIT_INDEX" val="1_17"/>
  <p:tag name="KSO_WM_UNIT_LAYERLEVEL" val="1_1"/>
  <p:tag name="KSO_WM_UNIT_TEXT_FILL_FORE_SCHEMECOLOR_INDEX" val="6"/>
  <p:tag name="KSO_WM_UNIT_TEXT_FILL_TYPE" val="1"/>
  <p:tag name="KSO_WM_UNIT_TYPE" val="l_i"/>
</p:tagLst>
</file>

<file path=ppt/tags/tag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28"/>
  <p:tag name="KSO_WM_UNIT_CLEAR" val="1"/>
  <p:tag name="KSO_WM_UNIT_ID" val="diagram728_3*l_i*1_18"/>
  <p:tag name="KSO_WM_UNIT_INDEX" val="1_18"/>
  <p:tag name="KSO_WM_UNIT_LAYERLEVEL" val="1_1"/>
  <p:tag name="KSO_WM_UNIT_LINE_FILL_TYPE" val="2"/>
  <p:tag name="KSO_WM_UNIT_LINE_FORE_SCHEMECOLOR_INDEX" val="6"/>
  <p:tag name="KSO_WM_UNIT_TYPE" val="l_i"/>
</p:tagLst>
</file>

<file path=ppt/tags/tag4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ID" val="diagram20186208_2*m_i*1_1"/>
  <p:tag name="KSO_WM_UNIT_INDEX" val="1_1"/>
  <p:tag name="KSO_WM_UNIT_LAYERLEVEL" val="1_1"/>
  <p:tag name="KSO_WM_UNIT_LINE_FILL_TYPE" val="2"/>
  <p:tag name="KSO_WM_UNIT_LINE_FORE_SCHEMECOLOR_INDEX" val="15"/>
  <p:tag name="KSO_WM_UNIT_TYPE" val="m_i"/>
  <p:tag name="KSO_WM_UNIT_USESOURCEFORMAT_APPLY" val="1"/>
</p:tagLst>
</file>

<file path=ppt/tags/tag4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ID" val="diagram20186208_2*m_h_i*1_1_1"/>
  <p:tag name="KSO_WM_UNIT_INDEX" val="1_1_1"/>
  <p:tag name="KSO_WM_UNIT_LAYERLEVEL" val="1_1_1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4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FILL_FORE_SCHEMECOLOR_INDEX" val="13"/>
  <p:tag name="KSO_WM_UNIT_FILL_TYPE" val="1"/>
  <p:tag name="KSO_WM_UNIT_ID" val="diagram20186208_2*m_h_i*1_1_2"/>
  <p:tag name="KSO_WM_UNIT_INDEX" val="1_1_2"/>
  <p:tag name="KSO_WM_UNIT_LAYERLEVEL" val="1_1_1"/>
  <p:tag name="KSO_WM_UNIT_LINE_FILL_TYPE" val="2"/>
  <p:tag name="KSO_WM_UNIT_LINE_FORE_SCHEMECOLOR_INDEX" val="14"/>
  <p:tag name="KSO_WM_UNIT_TEXT_FILL_FORE_SCHEMECOLOR_INDEX" val="2"/>
  <p:tag name="KSO_WM_UNIT_TEXT_FILL_TYPE" val="1"/>
  <p:tag name="KSO_WM_UNIT_TYPE" val="m_h_i"/>
  <p:tag name="KSO_WM_UNIT_USESOURCEFORMAT_APPLY" val="1"/>
</p:tagLst>
</file>

<file path=ppt/tags/tag4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ID" val="diagram20186208_2*m_h_i*1_1_3"/>
  <p:tag name="KSO_WM_UNIT_INDEX" val="1_1_3"/>
  <p:tag name="KSO_WM_UNIT_LAYERLEVEL" val="1_1_1"/>
  <p:tag name="KSO_WM_UNIT_LINE_FILL_TYPE" val="2"/>
  <p:tag name="KSO_WM_UNIT_LINE_FORE_SCHEMECOLOR_INDEX" val="15"/>
  <p:tag name="KSO_WM_UNIT_TYPE" val="m_h_i"/>
  <p:tag name="KSO_WM_UNIT_USESOURCEFORMAT_APPLY" val="1"/>
</p:tagLst>
</file>

<file path=ppt/tags/tag4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FILL_FORE_SCHEMECOLOR_INDEX" val="13"/>
  <p:tag name="KSO_WM_UNIT_FILL_TYPE" val="1"/>
  <p:tag name="KSO_WM_UNIT_ID" val="diagram20186208_2*m_h_i*1_1_4"/>
  <p:tag name="KSO_WM_UNIT_INDEX" val="1_1_4"/>
  <p:tag name="KSO_WM_UNIT_LAYERLEVEL" val="1_1_1"/>
  <p:tag name="KSO_WM_UNIT_TEXT_FILL_FORE_SCHEMECOLOR_INDEX" val="2"/>
  <p:tag name="KSO_WM_UNIT_TEXT_FILL_TYPE" val="1"/>
  <p:tag name="KSO_WM_UNIT_TYPE" val="m_h_i"/>
  <p:tag name="KSO_WM_UNIT_USESOURCEFORMAT_APPLY" val="1"/>
</p:tagLst>
</file>

<file path=ppt/tags/tag4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FILL_FORE_SCHEMECOLOR_INDEX" val="14"/>
  <p:tag name="KSO_WM_UNIT_FILL_TYPE" val="1"/>
  <p:tag name="KSO_WM_UNIT_ID" val="diagram20186208_2*m_h_i*1_1_5"/>
  <p:tag name="KSO_WM_UNIT_INDEX" val="1_1_5"/>
  <p:tag name="KSO_WM_UNIT_LAYERLEVEL" val="1_1_1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4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CLEAR" val="0"/>
  <p:tag name="KSO_WM_UNIT_COMPATIBLE" val="0"/>
  <p:tag name="KSO_WM_UNIT_HIGHLIGHT" val="0"/>
  <p:tag name="KSO_WM_UNIT_ID" val="diagram20186208_2*m_h_f*1_1_1"/>
  <p:tag name="KSO_WM_UNIT_INDEX" val="1_1_1"/>
  <p:tag name="KSO_WM_UNIT_LAYERLEVEL" val="1_1_1"/>
  <p:tag name="KSO_WM_UNIT_PRESET_TEXT" val="此部分内容作为文字排版占位显示_x000B_ （建议使用主题字体）"/>
  <p:tag name="KSO_WM_UNIT_TEXT_FILL_FORE_SCHEMECOLOR_INDEX" val="13"/>
  <p:tag name="KSO_WM_UNIT_TEXT_FILL_TYPE" val="1"/>
  <p:tag name="KSO_WM_UNIT_TYPE" val="m_h_f"/>
  <p:tag name="KSO_WM_UNIT_USESOURCEFORMAT_APPLY" val="1"/>
  <p:tag name="KSO_WM_UNIT_VALUE" val="32"/>
</p:tagLst>
</file>

<file path=ppt/tags/tag4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ID" val="diagram20186208_2*m_h_i*1_3_1"/>
  <p:tag name="KSO_WM_UNIT_INDEX" val="1_3_1"/>
  <p:tag name="KSO_WM_UNIT_LAYERLEVEL" val="1_1_1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5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FILL_FORE_SCHEMECOLOR_INDEX" val="13"/>
  <p:tag name="KSO_WM_UNIT_FILL_TYPE" val="1"/>
  <p:tag name="KSO_WM_UNIT_ID" val="diagram20186208_2*m_h_i*1_3_2"/>
  <p:tag name="KSO_WM_UNIT_INDEX" val="1_3_2"/>
  <p:tag name="KSO_WM_UNIT_LAYERLEVEL" val="1_1_1"/>
  <p:tag name="KSO_WM_UNIT_LINE_FILL_TYPE" val="2"/>
  <p:tag name="KSO_WM_UNIT_LINE_FORE_SCHEMECOLOR_INDEX" val="14"/>
  <p:tag name="KSO_WM_UNIT_TEXT_FILL_FORE_SCHEMECOLOR_INDEX" val="2"/>
  <p:tag name="KSO_WM_UNIT_TEXT_FILL_TYPE" val="1"/>
  <p:tag name="KSO_WM_UNIT_TYPE" val="m_h_i"/>
  <p:tag name="KSO_WM_UNIT_USESOURCEFORMAT_APPLY" val="1"/>
</p:tagLst>
</file>

<file path=ppt/tags/tag5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ID" val="diagram20186208_2*m_h_i*1_3_3"/>
  <p:tag name="KSO_WM_UNIT_INDEX" val="1_3_3"/>
  <p:tag name="KSO_WM_UNIT_LAYERLEVEL" val="1_1_1"/>
  <p:tag name="KSO_WM_UNIT_LINE_FILL_TYPE" val="2"/>
  <p:tag name="KSO_WM_UNIT_LINE_FORE_SCHEMECOLOR_INDEX" val="15"/>
  <p:tag name="KSO_WM_UNIT_TYPE" val="m_h_i"/>
  <p:tag name="KSO_WM_UNIT_USESOURCEFORMAT_APPLY" val="1"/>
</p:tagLst>
</file>

<file path=ppt/tags/tag5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FILL_FORE_SCHEMECOLOR_INDEX" val="13"/>
  <p:tag name="KSO_WM_UNIT_FILL_TYPE" val="1"/>
  <p:tag name="KSO_WM_UNIT_ID" val="diagram20186208_2*m_h_i*1_3_4"/>
  <p:tag name="KSO_WM_UNIT_INDEX" val="1_3_4"/>
  <p:tag name="KSO_WM_UNIT_LAYERLEVEL" val="1_1_1"/>
  <p:tag name="KSO_WM_UNIT_TEXT_FILL_FORE_SCHEMECOLOR_INDEX" val="2"/>
  <p:tag name="KSO_WM_UNIT_TEXT_FILL_TYPE" val="1"/>
  <p:tag name="KSO_WM_UNIT_TYPE" val="m_h_i"/>
  <p:tag name="KSO_WM_UNIT_USESOURCEFORMAT_APPLY" val="1"/>
</p:tagLst>
</file>

<file path=ppt/tags/tag5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FILL_FORE_SCHEMECOLOR_INDEX" val="14"/>
  <p:tag name="KSO_WM_UNIT_FILL_TYPE" val="1"/>
  <p:tag name="KSO_WM_UNIT_ID" val="diagram20186208_2*m_h_i*1_3_5"/>
  <p:tag name="KSO_WM_UNIT_INDEX" val="1_3_5"/>
  <p:tag name="KSO_WM_UNIT_LAYERLEVEL" val="1_1_1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5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CLEAR" val="0"/>
  <p:tag name="KSO_WM_UNIT_COMPATIBLE" val="0"/>
  <p:tag name="KSO_WM_UNIT_HIGHLIGHT" val="0"/>
  <p:tag name="KSO_WM_UNIT_ID" val="diagram20186208_2*m_h_f*1_3_1"/>
  <p:tag name="KSO_WM_UNIT_INDEX" val="1_3_1"/>
  <p:tag name="KSO_WM_UNIT_LAYERLEVEL" val="1_1_1"/>
  <p:tag name="KSO_WM_UNIT_PRESET_TEXT" val="此部分内容作为文字排版占位显示_x000B_ （建议使用主题字体）"/>
  <p:tag name="KSO_WM_UNIT_TEXT_FILL_FORE_SCHEMECOLOR_INDEX" val="13"/>
  <p:tag name="KSO_WM_UNIT_TEXT_FILL_TYPE" val="1"/>
  <p:tag name="KSO_WM_UNIT_TYPE" val="m_h_f"/>
  <p:tag name="KSO_WM_UNIT_USESOURCEFORMAT_APPLY" val="1"/>
  <p:tag name="KSO_WM_UNIT_VALUE" val="32"/>
</p:tagLst>
</file>

<file path=ppt/tags/tag5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CLEAR" val="0"/>
  <p:tag name="KSO_WM_UNIT_COMPATIBLE" val="0"/>
  <p:tag name="KSO_WM_UNIT_HIGHLIGHT" val="0"/>
  <p:tag name="KSO_WM_UNIT_ID" val="diagram20186208_2*m_h_a*1_3_1"/>
  <p:tag name="KSO_WM_UNIT_INDEX" val="1_3_1"/>
  <p:tag name="KSO_WM_UNIT_LAYERLEVEL" val="1_1_1"/>
  <p:tag name="KSO_WM_UNIT_PRESET_TEXT" val="标题文本预设"/>
  <p:tag name="KSO_WM_UNIT_TEXT_FILL_FORE_SCHEMECOLOR_INDEX" val="13"/>
  <p:tag name="KSO_WM_UNIT_TEXT_FILL_TYPE" val="1"/>
  <p:tag name="KSO_WM_UNIT_TYPE" val="m_h_a"/>
  <p:tag name="KSO_WM_UNIT_USESOURCEFORMAT_APPLY" val="1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ID" val="diagram20186208_2*m_h_i*1_2_1"/>
  <p:tag name="KSO_WM_UNIT_INDEX" val="1_2_1"/>
  <p:tag name="KSO_WM_UNIT_LAYERLEVEL" val="1_1_1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5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FILL_FORE_SCHEMECOLOR_INDEX" val="5"/>
  <p:tag name="KSO_WM_UNIT_FILL_TYPE" val="1"/>
  <p:tag name="KSO_WM_UNIT_ID" val="diagram20186208_2*m_h_i*1_2_2"/>
  <p:tag name="KSO_WM_UNIT_INDEX" val="1_2_2"/>
  <p:tag name="KSO_WM_UNIT_LAYERLEVEL" val="1_1_1"/>
  <p:tag name="KSO_WM_UNIT_LINE_FILL_TYPE" val="2"/>
  <p:tag name="KSO_WM_UNIT_LINE_FORE_SCHEMECOLOR_INDEX" val="14"/>
  <p:tag name="KSO_WM_UNIT_TEXT_FILL_FORE_SCHEMECOLOR_INDEX" val="2"/>
  <p:tag name="KSO_WM_UNIT_TEXT_FILL_TYPE" val="1"/>
  <p:tag name="KSO_WM_UNIT_TYPE" val="m_h_i"/>
  <p:tag name="KSO_WM_UNIT_USESOURCEFORMAT_APPLY" val="1"/>
</p:tagLst>
</file>

<file path=ppt/tags/tag5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ID" val="diagram20186208_2*m_h_i*1_2_3"/>
  <p:tag name="KSO_WM_UNIT_INDEX" val="1_2_3"/>
  <p:tag name="KSO_WM_UNIT_LAYERLEVEL" val="1_1_1"/>
  <p:tag name="KSO_WM_UNIT_LINE_FILL_TYPE" val="2"/>
  <p:tag name="KSO_WM_UNIT_LINE_FORE_SCHEMECOLOR_INDEX" val="15"/>
  <p:tag name="KSO_WM_UNIT_TYPE" val="m_h_i"/>
  <p:tag name="KSO_WM_UNIT_USESOURCEFORMAT_APPLY" val="1"/>
</p:tagLst>
</file>

<file path=ppt/tags/tag5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FILL_FORE_SCHEMECOLOR_INDEX" val="5"/>
  <p:tag name="KSO_WM_UNIT_FILL_TYPE" val="1"/>
  <p:tag name="KSO_WM_UNIT_ID" val="diagram20186208_2*m_h_i*1_2_4"/>
  <p:tag name="KSO_WM_UNIT_INDEX" val="1_2_4"/>
  <p:tag name="KSO_WM_UNIT_LAYERLEVEL" val="1_1_1"/>
  <p:tag name="KSO_WM_UNIT_TEXT_FILL_FORE_SCHEMECOLOR_INDEX" val="2"/>
  <p:tag name="KSO_WM_UNIT_TEXT_FILL_TYPE" val="1"/>
  <p:tag name="KSO_WM_UNIT_TYPE" val="m_h_i"/>
  <p:tag name="KSO_WM_UNIT_USESOURCEFORMAT_APPLY" val="1"/>
</p:tagLst>
</file>

<file path=ppt/tags/tag6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FILL_FORE_SCHEMECOLOR_INDEX" val="14"/>
  <p:tag name="KSO_WM_UNIT_FILL_TYPE" val="1"/>
  <p:tag name="KSO_WM_UNIT_ID" val="diagram20186208_2*m_h_i*1_2_5"/>
  <p:tag name="KSO_WM_UNIT_INDEX" val="1_2_5"/>
  <p:tag name="KSO_WM_UNIT_LAYERLEVEL" val="1_1_1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6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CLEAR" val="0"/>
  <p:tag name="KSO_WM_UNIT_COMPATIBLE" val="0"/>
  <p:tag name="KSO_WM_UNIT_HIGHLIGHT" val="0"/>
  <p:tag name="KSO_WM_UNIT_ID" val="diagram20186208_2*m_h_f*1_2_1"/>
  <p:tag name="KSO_WM_UNIT_INDEX" val="1_2_1"/>
  <p:tag name="KSO_WM_UNIT_LAYERLEVEL" val="1_1_1"/>
  <p:tag name="KSO_WM_UNIT_PRESET_TEXT" val="此部分内容作为文字排版占位显示_x000B_ （建议使用主题字体）"/>
  <p:tag name="KSO_WM_UNIT_TEXT_FILL_FORE_SCHEMECOLOR_INDEX" val="13"/>
  <p:tag name="KSO_WM_UNIT_TEXT_FILL_TYPE" val="1"/>
  <p:tag name="KSO_WM_UNIT_TYPE" val="m_h_f"/>
  <p:tag name="KSO_WM_UNIT_USESOURCEFORMAT_APPLY" val="1"/>
  <p:tag name="KSO_WM_UNIT_VALUE" val="32"/>
</p:tagLst>
</file>

<file path=ppt/tags/tag6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CLEAR" val="0"/>
  <p:tag name="KSO_WM_UNIT_COMPATIBLE" val="0"/>
  <p:tag name="KSO_WM_UNIT_HIGHLIGHT" val="0"/>
  <p:tag name="KSO_WM_UNIT_ID" val="diagram20186208_2*m_h_a*1_2_1"/>
  <p:tag name="KSO_WM_UNIT_INDEX" val="1_2_1"/>
  <p:tag name="KSO_WM_UNIT_LAYERLEVEL" val="1_1_1"/>
  <p:tag name="KSO_WM_UNIT_PRESET_TEXT" val="标题文本预设"/>
  <p:tag name="KSO_WM_UNIT_TEXT_FILL_FORE_SCHEMECOLOR_INDEX" val="5"/>
  <p:tag name="KSO_WM_UNIT_TEXT_FILL_TYPE" val="1"/>
  <p:tag name="KSO_WM_UNIT_TYPE" val="m_h_a"/>
  <p:tag name="KSO_WM_UNIT_USESOURCEFORMAT_APPLY" val="1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ID" val="diagram20186208_2*m_h_i*1_4_1"/>
  <p:tag name="KSO_WM_UNIT_INDEX" val="1_4_1"/>
  <p:tag name="KSO_WM_UNIT_LAYERLEVEL" val="1_1_1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6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FILL_FORE_SCHEMECOLOR_INDEX" val="7"/>
  <p:tag name="KSO_WM_UNIT_FILL_TYPE" val="1"/>
  <p:tag name="KSO_WM_UNIT_ID" val="diagram20186208_2*m_h_i*1_4_2"/>
  <p:tag name="KSO_WM_UNIT_INDEX" val="1_4_2"/>
  <p:tag name="KSO_WM_UNIT_LAYERLEVEL" val="1_1_1"/>
  <p:tag name="KSO_WM_UNIT_LINE_FILL_TYPE" val="2"/>
  <p:tag name="KSO_WM_UNIT_LINE_FORE_SCHEMECOLOR_INDEX" val="14"/>
  <p:tag name="KSO_WM_UNIT_TEXT_FILL_FORE_SCHEMECOLOR_INDEX" val="2"/>
  <p:tag name="KSO_WM_UNIT_TEXT_FILL_TYPE" val="1"/>
  <p:tag name="KSO_WM_UNIT_TYPE" val="m_h_i"/>
  <p:tag name="KSO_WM_UNIT_USESOURCEFORMAT_APPLY" val="1"/>
</p:tagLst>
</file>

<file path=ppt/tags/tag6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ID" val="diagram20186208_2*m_h_i*1_4_3"/>
  <p:tag name="KSO_WM_UNIT_INDEX" val="1_4_3"/>
  <p:tag name="KSO_WM_UNIT_LAYERLEVEL" val="1_1_1"/>
  <p:tag name="KSO_WM_UNIT_LINE_FILL_TYPE" val="2"/>
  <p:tag name="KSO_WM_UNIT_LINE_FORE_SCHEMECOLOR_INDEX" val="15"/>
  <p:tag name="KSO_WM_UNIT_TYPE" val="m_h_i"/>
  <p:tag name="KSO_WM_UNIT_USESOURCEFORMAT_APPLY" val="1"/>
</p:tagLst>
</file>

<file path=ppt/tags/tag6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FILL_FORE_SCHEMECOLOR_INDEX" val="7"/>
  <p:tag name="KSO_WM_UNIT_FILL_TYPE" val="1"/>
  <p:tag name="KSO_WM_UNIT_ID" val="diagram20186208_2*m_h_i*1_4_4"/>
  <p:tag name="KSO_WM_UNIT_INDEX" val="1_4_4"/>
  <p:tag name="KSO_WM_UNIT_LAYERLEVEL" val="1_1_1"/>
  <p:tag name="KSO_WM_UNIT_TEXT_FILL_FORE_SCHEMECOLOR_INDEX" val="2"/>
  <p:tag name="KSO_WM_UNIT_TEXT_FILL_TYPE" val="1"/>
  <p:tag name="KSO_WM_UNIT_TYPE" val="m_h_i"/>
  <p:tag name="KSO_WM_UNIT_USESOURCEFORMAT_APPLY" val="1"/>
</p:tagLst>
</file>

<file path=ppt/tags/tag6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FILL_FORE_SCHEMECOLOR_INDEX" val="14"/>
  <p:tag name="KSO_WM_UNIT_FILL_TYPE" val="1"/>
  <p:tag name="KSO_WM_UNIT_ID" val="diagram20186208_2*m_h_i*1_4_5"/>
  <p:tag name="KSO_WM_UNIT_INDEX" val="1_4_5"/>
  <p:tag name="KSO_WM_UNIT_LAYERLEVEL" val="1_1_1"/>
  <p:tag name="KSO_WM_UNIT_TEXT_FILL_FORE_SCHEMECOLOR_INDEX" val="13"/>
  <p:tag name="KSO_WM_UNIT_TEXT_FILL_TYPE" val="1"/>
  <p:tag name="KSO_WM_UNIT_TYPE" val="m_h_i"/>
  <p:tag name="KSO_WM_UNIT_USESOURCEFORMAT_APPLY" val="1"/>
</p:tagLst>
</file>

<file path=ppt/tags/tag6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CLEAR" val="0"/>
  <p:tag name="KSO_WM_UNIT_COMPATIBLE" val="0"/>
  <p:tag name="KSO_WM_UNIT_HIGHLIGHT" val="0"/>
  <p:tag name="KSO_WM_UNIT_ID" val="diagram20186208_2*m_h_f*1_4_1"/>
  <p:tag name="KSO_WM_UNIT_INDEX" val="1_4_1"/>
  <p:tag name="KSO_WM_UNIT_LAYERLEVEL" val="1_1_1"/>
  <p:tag name="KSO_WM_UNIT_PRESET_TEXT" val="此部分内容作为文字排版占位显示_x000B_ （建议使用主题字体）"/>
  <p:tag name="KSO_WM_UNIT_TEXT_FILL_FORE_SCHEMECOLOR_INDEX" val="13"/>
  <p:tag name="KSO_WM_UNIT_TEXT_FILL_TYPE" val="1"/>
  <p:tag name="KSO_WM_UNIT_TYPE" val="m_h_f"/>
  <p:tag name="KSO_WM_UNIT_USESOURCEFORMAT_APPLY" val="1"/>
  <p:tag name="KSO_WM_UNIT_VALUE" val="32"/>
</p:tagLst>
</file>

<file path=ppt/tags/tag6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186208"/>
  <p:tag name="KSO_WM_UNIT_CLEAR" val="0"/>
  <p:tag name="KSO_WM_UNIT_COMPATIBLE" val="0"/>
  <p:tag name="KSO_WM_UNIT_HIGHLIGHT" val="0"/>
  <p:tag name="KSO_WM_UNIT_ID" val="diagram20186208_2*m_h_a*1_4_1"/>
  <p:tag name="KSO_WM_UNIT_INDEX" val="1_4_1"/>
  <p:tag name="KSO_WM_UNIT_LAYERLEVEL" val="1_1_1"/>
  <p:tag name="KSO_WM_UNIT_PRESET_TEXT" val="标题文本预设"/>
  <p:tag name="KSO_WM_UNIT_TEXT_FILL_FORE_SCHEMECOLOR_INDEX" val="7"/>
  <p:tag name="KSO_WM_UNIT_TEXT_FILL_TYPE" val="1"/>
  <p:tag name="KSO_WM_UNIT_TYPE" val="m_h_a"/>
  <p:tag name="KSO_WM_UNIT_USESOURCEFORMAT_APPLY" val="1"/>
  <p:tag name="KSO_WM_UNIT_VALUE" val="8"/>
</p:tagLst>
</file>

<file path=ppt/tags/tag70.xml><?xml version="1.0" encoding="utf-8"?>
<p:tagLst xmlns:p="http://schemas.openxmlformats.org/presentationml/2006/main">
  <p:tag name="KSO_WM_SLIDE_ITEM_CNT" val="4"/>
</p:tagLst>
</file>

<file path=ppt/tags/tag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黑体</vt:lpstr>
      <vt:lpstr>华文中宋</vt:lpstr>
      <vt:lpstr>Office Theme</vt:lpstr>
      <vt:lpstr>一例急性心肌梗死合并糖尿病酮症酸中毒患者的个案护理</vt:lpstr>
      <vt:lpstr>PowerPoint Presentation</vt:lpstr>
      <vt:lpstr>概念</vt:lpstr>
      <vt:lpstr>概念</vt:lpstr>
      <vt:lpstr>背景</vt:lpstr>
      <vt:lpstr>个案筛选原因</vt:lpstr>
      <vt:lpstr>病例介绍</vt:lpstr>
      <vt:lpstr>入院评估</vt:lpstr>
      <vt:lpstr>一般护理评估</vt:lpstr>
      <vt:lpstr>专科护理评估</vt:lpstr>
      <vt:lpstr>异常检验结果</vt:lpstr>
      <vt:lpstr>用药情况</vt:lpstr>
      <vt:lpstr>治疗原则</vt:lpstr>
      <vt:lpstr>出入量表</vt:lpstr>
      <vt:lpstr>前壁心肌梗死为什么要限制水分？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2024-09-11T23:11:45.710</cp:lastPrinted>
  <dcterms:created xsi:type="dcterms:W3CDTF">2024-09-11T15:11:45Z</dcterms:created>
  <dcterms:modified xsi:type="dcterms:W3CDTF">2024-09-11T15:11:47Z</dcterms:modified>
</cp:coreProperties>
</file>