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A1B016-0E6D-47C9-B8C4-E7686986F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DB83A-F528-4C0F-8EBC-B2A623F9A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1F982C-0A24-4594-B025-196C010F4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201E06-5D07-4ED5-85FD-A6A3C8FF4F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DE0F2D-8C31-443A-B033-F5BBE1B4BE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3F2DCC-182A-41C2-9961-AFBAEE4677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72691C-A49F-46DF-A4E4-C2E031E1EE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C7DD62-A1C0-4FBB-A480-489F76630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CF4DC3-8967-4ACB-9E28-129ECFAB5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9659E-BE49-4D16-9A6B-C64F35A42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A540F-9C2C-49E4-BC89-184593E7F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0003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医疗垃圾分类与处理的舆论引导与传播</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医疗垃圾分类与处理现状分析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舆论引导策略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传播渠道拓展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505" r="1750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社会关注度提升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公众对医疗垃圾问题的关注度逐渐提高，舆论引导和传播有助于提升公众意识和参与度。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医疗垃圾产生量逐年增长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随着医疗行业的快速发展，医疗垃圾产生量不断攀升，对环境和人类健康造成潜在威胁。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垃圾分类与处理政策逐步推进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政府对医疗垃圾分类与处理的重视程度不断提高，相关政策和法规逐步完善。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推动政策制定和执行</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舆论引导和传播有助于推动政府制定更加完善的医疗垃圾分类与处理政策，并监督政策的执行情况。</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促进技术创新和产业升级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通过舆论引导和传播，鼓励企业和社会力量积极参与医疗垃圾分类与处理技术创新和产业升级，提高处理效率和质量。</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提升公众认知度和参与度</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通过舆论引导和传播，提高公众对医疗垃圾分类与处理问题的认知度和参与度，形成社会共治的良好氛围。</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舆论引导与传播的重要性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医疗垃圾分类与处理现状分析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随着医疗活动的增加，医疗垃圾产生量逐年上升，包括一次性医疗用品、废弃药品、废弃医疗器械等。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医疗垃圾中含有大量病原菌、病毒、化学污染物等有害物质，如果处理不当，将对环境和人类健康造成严重危害。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医疗垃圾产生量及危害程度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危害程度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医疗垃圾产生量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分类措施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目前，我国已经建立了较为完善的医疗垃圾分类制度，将医疗垃圾分为感染性、损伤性、病理性、药物性和化学性五大类。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处理措施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针对不同类型的医疗垃圾，采取不同的处理方法，如高温焚烧、化学处理、物理处理等。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效果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通过分类与处理，有效减少了医疗垃圾对环境和人类健康的危害，提高了资源利用效率。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当前分类与处理措施及效果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处理能力不足</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部分地区医疗垃圾处理设施建设滞后，处理能力不足，难以满足日益增长的医疗垃圾处理需求。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监管不到位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医疗垃圾处理涉及多个部门，监管难度较大，存在监管不到位、责任不清等问题。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分类不准确</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由于医疗垃圾分类标准不够明确，加上医护人员和患者分类意识不强，导致分类不准确现象时有发生。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舆论引导策略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通过学校、社区、单位等渠道，加强对公众的环保教育，让更多人了解医疗垃圾的危害和分类的重要性。</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宣传教育</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制作并发布医疗垃圾分类的公益广告，以图文、视频等多种形式进行传播，提高公众的关注度。</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公益广告</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开展医疗垃圾分类的互动体验活动，让公众亲身参与分类过程，增强分类的自觉性。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互动体验</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增强公众环保意识，提高分类自觉性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710489" y="1766850"/>
            <a:ext cx="1267038" cy="1900623"/>
          </a:xfrm>
          <a:custGeom>
            <a:rect l="l" t="t" r="r" b="b"/>
            <a:pathLst>
              <a:path w="795457" h="1193225">
                <a:moveTo>
                  <a:pt x="106466" y="397688"/>
                </a:moveTo>
                <a:cubicBezTo>
                  <a:pt x="38741" y="514719"/>
                  <a:pt x="0" y="650574"/>
                  <a:pt x="0" y="795457"/>
                </a:cubicBezTo>
                <a:cubicBezTo>
                  <a:pt x="0" y="940339"/>
                  <a:pt x="38781" y="1076235"/>
                  <a:pt x="106466" y="1193225"/>
                </a:cubicBezTo>
                <a:lnTo>
                  <a:pt x="795457" y="795457"/>
                </a:lnTo>
                <a:lnTo>
                  <a:pt x="795457" y="0"/>
                </a:lnTo>
                <a:cubicBezTo>
                  <a:pt x="501036" y="0"/>
                  <a:pt x="244021" y="159941"/>
                  <a:pt x="106466" y="39768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06490" y="1766850"/>
            <a:ext cx="1267038" cy="1900623"/>
          </a:xfrm>
          <a:custGeom>
            <a:rect l="l" t="t" r="r" b="b"/>
            <a:pathLst>
              <a:path w="795457" h="1193225">
                <a:moveTo>
                  <a:pt x="688991" y="397688"/>
                </a:moveTo>
                <a:cubicBezTo>
                  <a:pt x="551436" y="159941"/>
                  <a:pt x="294420" y="0"/>
                  <a:pt x="0" y="0"/>
                </a:cubicBezTo>
                <a:lnTo>
                  <a:pt x="0" y="795457"/>
                </a:lnTo>
                <a:lnTo>
                  <a:pt x="688991" y="1193225"/>
                </a:lnTo>
                <a:cubicBezTo>
                  <a:pt x="756716" y="1076194"/>
                  <a:pt x="795457" y="940339"/>
                  <a:pt x="795457" y="795457"/>
                </a:cubicBezTo>
                <a:cubicBezTo>
                  <a:pt x="795457" y="650574"/>
                  <a:pt x="756675" y="514679"/>
                  <a:pt x="688991" y="39768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944552" y="3137057"/>
            <a:ext cx="2194911" cy="1267038"/>
          </a:xfrm>
          <a:custGeom>
            <a:rect l="l" t="t" r="r" b="b"/>
            <a:pathLst>
              <a:path w="1377982" h="795457">
                <a:moveTo>
                  <a:pt x="688991" y="0"/>
                </a:moveTo>
                <a:lnTo>
                  <a:pt x="0" y="397769"/>
                </a:lnTo>
                <a:cubicBezTo>
                  <a:pt x="137555" y="635515"/>
                  <a:pt x="394571" y="795457"/>
                  <a:pt x="688991" y="795457"/>
                </a:cubicBezTo>
                <a:cubicBezTo>
                  <a:pt x="983411" y="795457"/>
                  <a:pt x="1240427" y="635515"/>
                  <a:pt x="1377982" y="397769"/>
                </a:cubicBezTo>
                <a:lnTo>
                  <a:pt x="68899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04876" y="1378835"/>
            <a:ext cx="1792838" cy="2272831"/>
          </a:xfrm>
          <a:custGeom>
            <a:rect l="l" t="t" r="r" b="b"/>
            <a:pathLst>
              <a:path w="1131249" h="1433765">
                <a:moveTo>
                  <a:pt x="1021990" y="1219741"/>
                </a:moveTo>
                <a:cubicBezTo>
                  <a:pt x="1029438" y="1168815"/>
                  <a:pt x="1033284" y="1117202"/>
                  <a:pt x="1033284" y="1065386"/>
                </a:cubicBezTo>
                <a:cubicBezTo>
                  <a:pt x="1033284" y="879172"/>
                  <a:pt x="984545" y="695792"/>
                  <a:pt x="892328" y="535122"/>
                </a:cubicBezTo>
                <a:cubicBezTo>
                  <a:pt x="800476" y="375059"/>
                  <a:pt x="667941" y="240783"/>
                  <a:pt x="509052" y="146745"/>
                </a:cubicBezTo>
                <a:cubicBezTo>
                  <a:pt x="373844" y="66713"/>
                  <a:pt x="222323" y="17893"/>
                  <a:pt x="65944" y="3320"/>
                </a:cubicBezTo>
                <a:cubicBezTo>
                  <a:pt x="30482" y="0"/>
                  <a:pt x="0" y="28216"/>
                  <a:pt x="0" y="63839"/>
                </a:cubicBezTo>
                <a:lnTo>
                  <a:pt x="0" y="63839"/>
                </a:lnTo>
                <a:cubicBezTo>
                  <a:pt x="0" y="95091"/>
                  <a:pt x="23722" y="121363"/>
                  <a:pt x="54812" y="124237"/>
                </a:cubicBezTo>
                <a:cubicBezTo>
                  <a:pt x="193338" y="137151"/>
                  <a:pt x="327534" y="180425"/>
                  <a:pt x="447237" y="251267"/>
                </a:cubicBezTo>
                <a:cubicBezTo>
                  <a:pt x="588071" y="334618"/>
                  <a:pt x="705588" y="453674"/>
                  <a:pt x="786996" y="595560"/>
                </a:cubicBezTo>
                <a:cubicBezTo>
                  <a:pt x="868687" y="737892"/>
                  <a:pt x="911840" y="900344"/>
                  <a:pt x="911840" y="1065386"/>
                </a:cubicBezTo>
                <a:cubicBezTo>
                  <a:pt x="911840" y="1108741"/>
                  <a:pt x="908723" y="1151894"/>
                  <a:pt x="902853" y="1194521"/>
                </a:cubicBezTo>
                <a:lnTo>
                  <a:pt x="828975" y="1178855"/>
                </a:lnTo>
                <a:cubicBezTo>
                  <a:pt x="812661" y="1175414"/>
                  <a:pt x="799383" y="1192092"/>
                  <a:pt x="806427" y="1207232"/>
                </a:cubicBezTo>
                <a:lnTo>
                  <a:pt x="904918" y="1418261"/>
                </a:lnTo>
                <a:cubicBezTo>
                  <a:pt x="910545" y="1430284"/>
                  <a:pt x="926009" y="1433765"/>
                  <a:pt x="936210" y="1425264"/>
                </a:cubicBezTo>
                <a:lnTo>
                  <a:pt x="1118254" y="1273621"/>
                </a:lnTo>
                <a:cubicBezTo>
                  <a:pt x="1131249" y="1262813"/>
                  <a:pt x="1126026" y="1241763"/>
                  <a:pt x="1109510" y="1238281"/>
                </a:cubicBezTo>
                <a:lnTo>
                  <a:pt x="1021990" y="12197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57744" y="3907781"/>
            <a:ext cx="2692853" cy="862177"/>
          </a:xfrm>
          <a:custGeom>
            <a:rect l="l" t="t" r="r" b="b"/>
            <a:pathLst>
              <a:path w="1701225" h="548723">
                <a:moveTo>
                  <a:pt x="1661351" y="15585"/>
                </a:moveTo>
                <a:cubicBezTo>
                  <a:pt x="1634350" y="0"/>
                  <a:pt x="1599900" y="7368"/>
                  <a:pt x="1581724" y="32709"/>
                </a:cubicBezTo>
                <a:cubicBezTo>
                  <a:pt x="1504648" y="140025"/>
                  <a:pt x="1405550" y="230743"/>
                  <a:pt x="1291271" y="297861"/>
                </a:cubicBezTo>
                <a:cubicBezTo>
                  <a:pt x="1146996" y="382548"/>
                  <a:pt x="981792" y="427320"/>
                  <a:pt x="813511" y="427320"/>
                </a:cubicBezTo>
                <a:cubicBezTo>
                  <a:pt x="645231" y="427320"/>
                  <a:pt x="479986" y="382548"/>
                  <a:pt x="335752" y="297861"/>
                </a:cubicBezTo>
                <a:cubicBezTo>
                  <a:pt x="290453" y="271265"/>
                  <a:pt x="247624" y="240864"/>
                  <a:pt x="207547" y="207305"/>
                </a:cubicBezTo>
                <a:lnTo>
                  <a:pt x="264990" y="152695"/>
                </a:lnTo>
                <a:cubicBezTo>
                  <a:pt x="277094" y="141199"/>
                  <a:pt x="270860" y="120796"/>
                  <a:pt x="254384" y="118043"/>
                </a:cubicBezTo>
                <a:lnTo>
                  <a:pt x="24694" y="79667"/>
                </a:lnTo>
                <a:cubicBezTo>
                  <a:pt x="11618" y="77481"/>
                  <a:pt x="0" y="88290"/>
                  <a:pt x="1214" y="101487"/>
                </a:cubicBezTo>
                <a:lnTo>
                  <a:pt x="23074" y="337411"/>
                </a:lnTo>
                <a:cubicBezTo>
                  <a:pt x="24653" y="354252"/>
                  <a:pt x="44934" y="361862"/>
                  <a:pt x="57160" y="350204"/>
                </a:cubicBezTo>
                <a:lnTo>
                  <a:pt x="118974" y="291465"/>
                </a:lnTo>
                <a:cubicBezTo>
                  <a:pt x="167228" y="332918"/>
                  <a:pt x="219206" y="370201"/>
                  <a:pt x="274301" y="402546"/>
                </a:cubicBezTo>
                <a:cubicBezTo>
                  <a:pt x="437197" y="498203"/>
                  <a:pt x="623654" y="548723"/>
                  <a:pt x="813552" y="548723"/>
                </a:cubicBezTo>
                <a:cubicBezTo>
                  <a:pt x="1003449" y="548723"/>
                  <a:pt x="1189906" y="498162"/>
                  <a:pt x="1352803" y="402546"/>
                </a:cubicBezTo>
                <a:cubicBezTo>
                  <a:pt x="1481573" y="326927"/>
                  <a:pt x="1593302" y="224792"/>
                  <a:pt x="1680215" y="103915"/>
                </a:cubicBezTo>
                <a:cubicBezTo>
                  <a:pt x="1701225" y="74648"/>
                  <a:pt x="1692602" y="33640"/>
                  <a:pt x="1661351" y="15585"/>
                </a:cubicBezTo>
                <a:lnTo>
                  <a:pt x="1661351" y="1558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352624" y="1317392"/>
            <a:ext cx="1423750" cy="2506003"/>
          </a:xfrm>
          <a:custGeom>
            <a:rect l="l" t="t" r="r" b="b"/>
            <a:pathLst>
              <a:path w="897753" h="1586986">
                <a:moveTo>
                  <a:pt x="879091" y="68939"/>
                </a:moveTo>
                <a:lnTo>
                  <a:pt x="651060" y="4574"/>
                </a:lnTo>
                <a:cubicBezTo>
                  <a:pt x="634787" y="0"/>
                  <a:pt x="620375" y="16192"/>
                  <a:pt x="626852" y="31777"/>
                </a:cubicBezTo>
                <a:lnTo>
                  <a:pt x="662314" y="117436"/>
                </a:lnTo>
                <a:cubicBezTo>
                  <a:pt x="614789" y="136867"/>
                  <a:pt x="568600" y="159779"/>
                  <a:pt x="524192" y="186052"/>
                </a:cubicBezTo>
                <a:cubicBezTo>
                  <a:pt x="365343" y="280049"/>
                  <a:pt x="232808" y="414366"/>
                  <a:pt x="140915" y="574429"/>
                </a:cubicBezTo>
                <a:cubicBezTo>
                  <a:pt x="48739" y="735099"/>
                  <a:pt x="0" y="918438"/>
                  <a:pt x="0" y="1104693"/>
                </a:cubicBezTo>
                <a:cubicBezTo>
                  <a:pt x="0" y="1255566"/>
                  <a:pt x="31980" y="1404375"/>
                  <a:pt x="93147" y="1540919"/>
                </a:cubicBezTo>
                <a:cubicBezTo>
                  <a:pt x="107923" y="1573870"/>
                  <a:pt x="147797" y="1586986"/>
                  <a:pt x="179049" y="1568932"/>
                </a:cubicBezTo>
                <a:lnTo>
                  <a:pt x="179049" y="1568932"/>
                </a:lnTo>
                <a:cubicBezTo>
                  <a:pt x="205969" y="1553387"/>
                  <a:pt x="216818" y="1519990"/>
                  <a:pt x="204106" y="1491653"/>
                </a:cubicBezTo>
                <a:cubicBezTo>
                  <a:pt x="149821" y="1370573"/>
                  <a:pt x="121444" y="1238564"/>
                  <a:pt x="121444" y="1104693"/>
                </a:cubicBezTo>
                <a:cubicBezTo>
                  <a:pt x="121444" y="939650"/>
                  <a:pt x="164597" y="777199"/>
                  <a:pt x="246288" y="634908"/>
                </a:cubicBezTo>
                <a:cubicBezTo>
                  <a:pt x="327736" y="493021"/>
                  <a:pt x="445213" y="373965"/>
                  <a:pt x="586047" y="290615"/>
                </a:cubicBezTo>
                <a:cubicBezTo>
                  <a:pt x="625516" y="267257"/>
                  <a:pt x="666564" y="246935"/>
                  <a:pt x="708786" y="229690"/>
                </a:cubicBezTo>
                <a:lnTo>
                  <a:pt x="736556" y="296768"/>
                </a:lnTo>
                <a:cubicBezTo>
                  <a:pt x="742952" y="312191"/>
                  <a:pt x="764205" y="313689"/>
                  <a:pt x="772706" y="299318"/>
                </a:cubicBezTo>
                <a:lnTo>
                  <a:pt x="891033" y="98733"/>
                </a:lnTo>
                <a:cubicBezTo>
                  <a:pt x="897753" y="87277"/>
                  <a:pt x="891883" y="72542"/>
                  <a:pt x="879091" y="68939"/>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097271" y="2367420"/>
            <a:ext cx="563222" cy="563222"/>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28529" y="2367420"/>
            <a:ext cx="473550" cy="47355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736942" y="3465511"/>
            <a:ext cx="610131" cy="61013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75549"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新闻报道</a:t>
            </a:r>
          </a:p>
        </p:txBody>
      </p:sp>
      <p:sp>
        <p:nvSpPr>
          <p:cNvPr id="12" name="TextBox 12"/>
          <p:cNvSpPr txBox="1"/>
          <p:nvPr/>
        </p:nvSpPr>
        <p:spPr>
          <a:xfrm>
            <a:off x="475549"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通过电视、广播、报纸等传统媒体，以及网络新媒体，对医疗垃圾分类进行广泛报道，提高公众的认知度。</a:t>
            </a:r>
          </a:p>
        </p:txBody>
      </p:sp>
      <p:sp>
        <p:nvSpPr>
          <p:cNvPr id="13" name="TextBox 13"/>
          <p:cNvSpPr txBox="1"/>
          <p:nvPr/>
        </p:nvSpPr>
        <p:spPr>
          <a:xfrm>
            <a:off x="8036602" y="1867680"/>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社交媒体推广</a:t>
            </a:r>
          </a:p>
        </p:txBody>
      </p:sp>
      <p:sp>
        <p:nvSpPr>
          <p:cNvPr id="14" name="TextBox 14"/>
          <p:cNvSpPr txBox="1"/>
          <p:nvPr/>
        </p:nvSpPr>
        <p:spPr>
          <a:xfrm>
            <a:off x="8036602" y="2489556"/>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利用微博、微信、抖音等社交媒体平台，发布医疗垃圾分类的相关知识和动态，吸引更多用户关注和转发。</a:t>
            </a:r>
          </a:p>
        </p:txBody>
      </p:sp>
      <p:sp>
        <p:nvSpPr>
          <p:cNvPr id="15" name="TextBox 15"/>
          <p:cNvSpPr txBox="1"/>
          <p:nvPr/>
        </p:nvSpPr>
        <p:spPr>
          <a:xfrm>
            <a:off x="4137603" y="4916262"/>
            <a:ext cx="36798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网络直播</a:t>
            </a:r>
          </a:p>
        </p:txBody>
      </p:sp>
      <p:sp>
        <p:nvSpPr>
          <p:cNvPr id="16" name="TextBox 16"/>
          <p:cNvSpPr txBox="1"/>
          <p:nvPr/>
        </p:nvSpPr>
        <p:spPr>
          <a:xfrm>
            <a:off x="4137603" y="5472140"/>
            <a:ext cx="367984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邀请专家或相关部门负责人进行网络直播，解答公众关于医疗垃圾分类的疑问和困惑，提高宣传效果。</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借助媒体力量，加大宣传力度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发挥专家作用，提供专业指导</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针对医疗机构、学校、企事业单位等特定群体，开展医疗垃圾分类的培训课程或现场指导，提高分类的准确性和效率。</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培训指导</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邀请环保、医疗等领域的专家，开展医疗垃圾分类的专题讲座或研讨会，为公众提供专业指导和建议。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专家讲座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设立医疗垃圾分类咨询窗口或热线电话，为公众提供实时的咨询和解答服务。</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咨询服务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传播渠道拓展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https://d.book118.com/388000030015006032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2024-09-09T08:36:46.349</cp:lastPrinted>
  <dcterms:created xsi:type="dcterms:W3CDTF">2024-09-09T00:36:46Z</dcterms:created>
  <dcterms:modified xsi:type="dcterms:W3CDTF">2024-09-09T00:36:48Z</dcterms:modified>
</cp:coreProperties>
</file>