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EEUEC+MS-UIGothic"/>
      <p:regular r:id="rId15"/>
    </p:embeddedFont>
    <p:embeddedFont>
      <p:font typeface="WIRGDG+HMVCHN+MicrosoftYaHei-Bold"/>
      <p:regular r:id="rId16"/>
    </p:embeddedFont>
    <p:embeddedFont>
      <p:font typeface="VDOPDA+LLHKBM+ArialMT"/>
      <p:regular r:id="rId17"/>
    </p:embeddedFont>
    <p:embeddedFont>
      <p:font typeface="GQECGV+TJLFS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606FE-715C-4975-9E13-A5504C22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F396A-A7E4-4836-81B4-BC2414CE0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0AE0E-EFF3-4EC5-AB5B-EF5B629B4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000B8-398B-4DB6-8914-34BB1434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5D3C7-65AF-44B5-967B-5D207042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0DE71-8BE8-47C4-A86C-7659756A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8320C-9AB4-4F72-82A9-F3D566CA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E5C08-F26E-4C05-8584-2044809E3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69D76-C4CA-41F8-B77C-3754AFFE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AAE2C-612E-474A-9B4A-95E75C8E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B661-F893-4DA8-9C70-9F5F38194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7000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622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FEEUEC+MS-UIGothic"/>
                <a:cs typeface="FEEUEC+MS-UIGothic"/>
              </a:rPr>
              <a:t>第六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组过滤</a:t>
            </a:r>
            <a:r>
              <a:rPr sz="5150" spc="25">
                <a:solidFill>
                  <a:srgbClr val="27DFF4"/>
                </a:solidFill>
                <a:latin typeface="FEEUEC+MS-UIGothic"/>
                <a:cs typeface="FEEUEC+MS-UIGothic"/>
              </a:rPr>
              <a:t>水力学及</a:t>
            </a:r>
          </a:p>
          <a:p>
            <a:pPr marL="0" marR="0">
              <a:lnSpc>
                <a:spcPts val="5366"/>
              </a:lnSpc>
              <a:spcBef>
                <a:spcPts val="2083"/>
              </a:spcBef>
              <a:spcAft>
                <a:spcPct val="0"/>
              </a:spcAft>
            </a:pPr>
            <a:r>
              <a:rPr sz="5150" spc="20">
                <a:solidFill>
                  <a:srgbClr val="27DFF4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5150" spc="20">
                <a:solidFill>
                  <a:srgbClr val="27DFF4"/>
                </a:solidFill>
                <a:latin typeface="FEEUEC+MS-UIGothic"/>
                <a:cs typeface="FEEUEC+MS-UIGothic"/>
              </a:rPr>
              <a:t>工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艺课</a:t>
            </a:r>
            <a:r>
              <a:rPr sz="5150">
                <a:solidFill>
                  <a:srgbClr val="27DFF4"/>
                </a:solidFill>
                <a:latin typeface="FEEUEC+MS-UIGothic"/>
                <a:cs typeface="FEEUE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1332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DOPDA+LLHKBM+ArialMT"/>
                <a:cs typeface="VDOPDA+LLHKB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水力学基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DOPDA+LLHKBM+ArialMT"/>
                <a:cs typeface="VDOPDA+LLHKB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2388841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DOPDA+LLHKBM+ArialMT"/>
                <a:cs typeface="VDOPDA+LLHKB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3302959" cy="13321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DOPDA+LLHKBM+ArialMT"/>
                <a:cs typeface="VDOPDA+LLHKB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操作与管理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DOPDA+LLHKBM+ArialMT"/>
                <a:cs typeface="VDOPDA+LLHKB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FEEUEC+MS-UIGothic"/>
                <a:cs typeface="FEEUEC+MS-UIGothic"/>
              </a:rPr>
              <a:t>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FEEUEC+MS-UIGothic"/>
                <a:cs typeface="FEEUEC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WIRGDG+HMVCHN+MicrosoftYaHei-Bold"/>
                <a:cs typeface="WIRGDG+HMVCH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过滤</a:t>
            </a:r>
            <a:r>
              <a:rPr sz="3800" spc="25">
                <a:solidFill>
                  <a:srgbClr val="27DFF4"/>
                </a:solidFill>
                <a:latin typeface="FEEUEC+MS-UIGothic"/>
                <a:cs typeface="FEEUEC+MS-UIGothic"/>
              </a:rPr>
              <a:t>水力学基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水力学基本概念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IRGDG+HMVCHN+MicrosoftYaHei-Bold"/>
                <a:cs typeface="WIRGDG+HMVCH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IRGDG+HMVCHN+MicrosoftYaHei-Bold"/>
                <a:cs typeface="WIRGDG+HMVCH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IRGDG+HMVCHN+MicrosoftYaHei-Bold"/>
                <a:cs typeface="WIRGDG+HMVCH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EEUEC+MS-UIGothic"/>
                <a:cs typeface="FEEUEC+MS-UIGothic"/>
              </a:rPr>
              <a:t>流体的定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EEUEC+MS-UIGothic"/>
                <a:cs typeface="FEEUEC+MS-UIGothic"/>
              </a:rPr>
              <a:t>流体的性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EEUEC+MS-UIGothic"/>
                <a:cs typeface="FEEUEC+MS-UIGothic"/>
              </a:rPr>
              <a:t>流体的分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水力学原理及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EEUEC+MS-UIGothic"/>
                <a:cs typeface="FEEUEC+MS-UIGothic"/>
              </a:rPr>
              <a:t>伯努利方程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EEUEC+MS-UIGothic"/>
                <a:cs typeface="FEEUEC+MS-UIGothic"/>
              </a:rPr>
              <a:t>水力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DFD"/>
                </a:solidFill>
                <a:latin typeface="FEEUEC+MS-UIGothic"/>
                <a:cs typeface="FEEUEC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表示理想流体在重力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定流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沿流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方向上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位体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能、位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力能之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相互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化的关系。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水力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算是水力学的重要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用之一，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算可以得到各种水力要素的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如管道中的流速、流量、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力等。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EEUEC+MS-UIGothic"/>
                <a:cs typeface="FEEUEC+MS-UIGothic"/>
              </a:rPr>
              <a:t>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FEEUEC+MS-UIGothic"/>
                <a:cs typeface="FEEUEC+MS-UIGothic"/>
              </a:rPr>
              <a:t>阻力和能量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2000">
                <a:solidFill>
                  <a:srgbClr val="FFFDFD"/>
                </a:solidFill>
                <a:latin typeface="FEEUEC+MS-UIGothic"/>
                <a:cs typeface="FEEUEC+MS-UIGothic"/>
              </a:rPr>
              <a:t>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由于流体在流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动过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程中会遇到各种阻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致能量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失，流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阻力与流体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FEEUEC+MS-UIGothic"/>
                <a:cs typeface="FEEUEC+MS-UIGothic"/>
              </a:rPr>
              <a:t>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水力学的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水力学的起源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水力学的形成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过滤</a:t>
            </a: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水力学的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FEEUEC+MS-UIGothic"/>
                <a:cs typeface="FEEUEC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WIRGDG+HMVCHN+MicrosoftYaHei-Bold"/>
                <a:cs typeface="WIRGDG+HMVCH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406190" cy="12371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0">
                <a:solidFill>
                  <a:srgbClr val="27DFF4"/>
                </a:solidFill>
                <a:latin typeface="GQECGV+TJLFSW+MicrosoftYaHei"/>
                <a:cs typeface="GQECGV+TJLFSW+MicrosoftYaHei"/>
              </a:rPr>
              <a:t>Baf</a:t>
            </a:r>
            <a:r>
              <a:rPr sz="3800" spc="18">
                <a:solidFill>
                  <a:srgbClr val="27DFF4"/>
                </a:solidFill>
                <a:latin typeface="FEEUEC+MS-UIGothic"/>
                <a:cs typeface="FEEUEC+MS-UIGothic"/>
              </a:rPr>
              <a:t>工</a:t>
            </a:r>
            <a:r>
              <a:rPr sz="3800" spc="18">
                <a:solidFill>
                  <a:srgbClr val="27DFF4"/>
                </a:solidFill>
                <a:latin typeface="SimSun"/>
                <a:cs typeface="SimSun"/>
              </a:rPr>
              <a:t>艺</a:t>
            </a:r>
            <a:r>
              <a:rPr sz="3800" spc="18">
                <a:solidFill>
                  <a:srgbClr val="27DFF4"/>
                </a:solidFill>
                <a:latin typeface="FEEUEC+MS-UIGothic"/>
                <a:cs typeface="FEEUEC+MS-UIGothic"/>
              </a:rPr>
              <a:t>介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73043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4775" y="1519471"/>
            <a:ext cx="4100937" cy="6999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 spc="20">
                <a:solidFill>
                  <a:srgbClr val="00B6FF"/>
                </a:solidFill>
                <a:latin typeface="FEEUEC+MS-UIGothic"/>
                <a:cs typeface="FEEUEC+MS-UIGothic"/>
              </a:rPr>
              <a:t>生物</a:t>
            </a:r>
            <a:r>
              <a:rPr sz="2150" spc="18">
                <a:solidFill>
                  <a:srgbClr val="00B6FF"/>
                </a:solidFill>
                <a:latin typeface="SimSun"/>
                <a:cs typeface="SimSun"/>
              </a:rPr>
              <a:t>悬</a:t>
            </a:r>
            <a:r>
              <a:rPr sz="2150" spc="20">
                <a:solidFill>
                  <a:srgbClr val="00B6FF"/>
                </a:solidFill>
                <a:latin typeface="FEEUEC+MS-UIGothic"/>
                <a:cs typeface="FEEUEC+MS-UIGothic"/>
              </a:rPr>
              <a:t>浮固体（</a:t>
            </a:r>
            <a:r>
              <a:rPr sz="2150" spc="2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Biosorption</a:t>
            </a:r>
            <a:r>
              <a:rPr sz="2150">
                <a:solidFill>
                  <a:srgbClr val="00B6FF"/>
                </a:solidFill>
                <a:latin typeface="FEEUEC+MS-UIGothic"/>
                <a:cs typeface="FEEUEC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131433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利用微生物吸附和降解有机物，降低水中的有机物含量。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29659" y="3213005"/>
            <a:ext cx="376370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FEEUEC+MS-UIGothic"/>
                <a:cs typeface="FEEUEC+MS-UIGothic"/>
              </a:rPr>
              <a:t>生物膜法（</a:t>
            </a:r>
            <a:r>
              <a:rPr sz="2000" spc="15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Biofilm</a:t>
            </a:r>
            <a:r>
              <a:rPr sz="2000" spc="107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 </a:t>
            </a:r>
            <a:r>
              <a:rPr sz="2000" spc="15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Process</a:t>
            </a:r>
            <a:r>
              <a:rPr sz="2000">
                <a:solidFill>
                  <a:srgbClr val="00B6FF"/>
                </a:solidFill>
                <a:latin typeface="FEEUEC+MS-UIGothic"/>
                <a:cs typeface="FEEUEC+MS-UIGothic"/>
              </a:rPr>
              <a:t>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633979" y="390625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在反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器内形成生物膜，利用生物膜上的微生物降解有机物。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49800" y="4970684"/>
            <a:ext cx="5044534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00B6FF"/>
                </a:solidFill>
                <a:latin typeface="FEEUEC+MS-UIGothic"/>
                <a:cs typeface="FEEUEC+MS-UIGothic"/>
              </a:rPr>
              <a:t>活性</a:t>
            </a:r>
            <a:r>
              <a:rPr sz="2000" spc="20">
                <a:solidFill>
                  <a:srgbClr val="00B6FF"/>
                </a:solidFill>
                <a:latin typeface="SimSun"/>
                <a:cs typeface="SimSun"/>
              </a:rPr>
              <a:t>污</a:t>
            </a:r>
            <a:r>
              <a:rPr sz="2000" spc="20">
                <a:solidFill>
                  <a:srgbClr val="00B6FF"/>
                </a:solidFill>
                <a:latin typeface="FEEUEC+MS-UIGothic"/>
                <a:cs typeface="FEEUEC+MS-UIGothic"/>
              </a:rPr>
              <a:t>泥法（</a:t>
            </a:r>
            <a:r>
              <a:rPr sz="2000" spc="2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Activated</a:t>
            </a:r>
            <a:r>
              <a:rPr sz="2000" spc="1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 </a:t>
            </a:r>
            <a:r>
              <a:rPr sz="2000" spc="15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Sludge</a:t>
            </a:r>
            <a:r>
              <a:rPr sz="2000" spc="1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 </a:t>
            </a:r>
            <a:r>
              <a:rPr sz="2000" spc="15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Pro…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1704" y="5663938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利用活性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泥中的微生物降解有机物，同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沉淀分离去除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浮物和溶解性物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EEUEC+MS-UIGothic"/>
                <a:cs typeface="FEEUE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73043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QECGV+TJLFSW+MicrosoftYaHei"/>
                <a:cs typeface="GQECGV+TJLFS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QECGV+TJLFSW+MicrosoftYaHei"/>
                <a:cs typeface="GQECGV+TJLFS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QECGV+TJLFSW+MicrosoftYaHei"/>
                <a:cs typeface="GQECGV+TJLFS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QECGV+TJLFSW+MicrosoftYaHei"/>
                <a:cs typeface="GQECGV+TJLFS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预处</a:t>
            </a:r>
            <a:r>
              <a:rPr sz="1550">
                <a:solidFill>
                  <a:srgbClr val="00B6FF"/>
                </a:solidFill>
                <a:latin typeface="FEEUEC+MS-UIGothic"/>
                <a:cs typeface="FEEUEC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EUEC+MS-UIGothic"/>
                <a:cs typeface="FEEUEC+MS-UIGothic"/>
              </a:rPr>
              <a:t>生物反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EEUEC+MS-UIGothic"/>
                <a:cs typeface="FEEUEC+MS-UIGothic"/>
              </a:rPr>
              <a:t>沉淀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过滤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343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IRGDG+HMVCHN+MicrosoftYaHei-Bold"/>
                <a:cs typeface="WIRGDG+HMVCHN+MicrosoftYaHei-Bold"/>
              </a:rPr>
              <a:t>Baf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FEEUEC+MS-UIGothic"/>
                <a:cs typeface="FEEUEC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生活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污</a:t>
            </a:r>
            <a:r>
              <a:rPr sz="2300" spc="23">
                <a:solidFill>
                  <a:srgbClr val="00B6FF"/>
                </a:solidFill>
                <a:latin typeface="FEEUEC+MS-UIGothic"/>
                <a:cs typeface="FEEUEC+MS-UIGothic"/>
              </a:rPr>
              <a:t>水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FEEUEC+MS-UIGothic"/>
                <a:cs typeface="FEEUEC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业废</a:t>
            </a:r>
            <a:r>
              <a:rPr sz="2300" spc="23">
                <a:solidFill>
                  <a:srgbClr val="00B6FF"/>
                </a:solidFill>
                <a:latin typeface="FEEUEC+MS-UIGothic"/>
                <a:cs typeface="FEEUEC+MS-UIGothic"/>
              </a:rPr>
              <a:t>水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FEEUEC+MS-UIGothic"/>
                <a:cs typeface="FEEUEC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EEUEC+MS-UIGothic"/>
                <a:cs typeface="FEEUEC+MS-UIGothic"/>
              </a:rPr>
              <a:t>城市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污</a:t>
            </a:r>
            <a:r>
              <a:rPr sz="2300" spc="23">
                <a:solidFill>
                  <a:srgbClr val="00B6FF"/>
                </a:solidFill>
                <a:latin typeface="FEEUEC+MS-UIGothic"/>
                <a:cs typeface="FEEUEC+MS-UIGothic"/>
              </a:rPr>
              <a:t>水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00B6FF"/>
                </a:solidFill>
                <a:latin typeface="FEEUEC+MS-UIGothic"/>
                <a:cs typeface="FEEUEC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https://d.book118.com/388007000017006047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FEEUEC+MS-UIGothic</vt:lpstr>
      <vt:lpstr>SimSun</vt:lpstr>
      <vt:lpstr>WIRGDG+HMVCHN+MicrosoftYaHei-Bold</vt:lpstr>
      <vt:lpstr>VDOPDA+LLHKBM+ArialMT</vt:lpstr>
      <vt:lpstr>Times New Roman</vt:lpstr>
      <vt:lpstr>GQECGV+TJLFSW+MicrosoftYaHei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2024-09-28T07:26:10.255</cp:lastPrinted>
  <dcterms:created xsi:type="dcterms:W3CDTF">2024-09-27T23:26:10Z</dcterms:created>
  <dcterms:modified xsi:type="dcterms:W3CDTF">2024-09-27T23:26:11Z</dcterms:modified>
</cp:coreProperties>
</file>