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C4AA72-EFAD-4505-8E71-077E58C659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500018-FCC9-4D04-9284-73FA731E8E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B5D6CC-AEE8-45BD-A343-4AA98A898C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A9CBA3-9273-401C-B88F-0706A31BA8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645702-1538-48CA-88BB-A7BCDB0999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EFAAF6-052A-4027-B88C-32739D2DE1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44C8A8-05A3-4E62-AFCB-0318E89968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DE7A7D-49AB-4F5F-9388-DEF878879D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0BF9BA-EA19-48E1-BF69-469C720148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0055E5-9DBF-4337-AFD4-107B7605FD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C83475-E5BB-42FA-9716-8DB6250F7B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10017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solidFill>
                <a:latin typeface="Microsoft Yahei"/>
                <a:ea typeface="Microsoft Yahei"/>
                <a:cs typeface="Microsoft Yahei"/>
              </a:rPr>
              <a:t>市场调查资料整理</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3810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汇报人：</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3810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414"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4805301" y="1139952"/>
            <a:ext cx="6559296" cy="53888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市场调查概述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市场调查方法与技术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市场调查资料收集与整理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市场调查资料分析与应用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市场调查资料整理的挑战与解决方案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市场调查资料整理案例研究</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市场调查概述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59929"/>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Freeform 3"/>
          <p:cNvSpPr/>
          <p:nvPr/>
        </p:nvSpPr>
        <p:spPr>
          <a:xfrm>
            <a:off x="1412120" y="1758445"/>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2864738" y="1759929"/>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Freeform 5"/>
          <p:cNvSpPr/>
          <p:nvPr/>
        </p:nvSpPr>
        <p:spPr>
          <a:xfrm>
            <a:off x="3675592" y="1758445"/>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880174" y="1564579"/>
            <a:ext cx="1112660"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01</a:t>
            </a:r>
          </a:p>
        </p:txBody>
      </p:sp>
      <p:sp>
        <p:nvSpPr>
          <p:cNvPr id="7" name="TextBox 7"/>
          <p:cNvSpPr txBox="1"/>
          <p:nvPr/>
        </p:nvSpPr>
        <p:spPr>
          <a:xfrm>
            <a:off x="3169325" y="1564579"/>
            <a:ext cx="1112660"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02</a:t>
            </a:r>
          </a:p>
        </p:txBody>
      </p:sp>
      <p:sp>
        <p:nvSpPr>
          <p:cNvPr id="8" name="TextBox 8"/>
          <p:cNvSpPr txBox="1"/>
          <p:nvPr/>
        </p:nvSpPr>
        <p:spPr>
          <a:xfrm>
            <a:off x="454963" y="2396861"/>
            <a:ext cx="222232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定义</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市场调查是一种系统性的方法，用于收集、分析和解释有关消费者、市场趋势和营销策略的信息。目的是帮助企业了解市场状况、竞争态势和消费者需求，为制定科学决策提供依据。</a:t>
            </a:r>
          </a:p>
        </p:txBody>
      </p:sp>
      <p:sp>
        <p:nvSpPr>
          <p:cNvPr id="10" name="TextBox 10"/>
          <p:cNvSpPr txBox="1"/>
          <p:nvPr/>
        </p:nvSpPr>
        <p:spPr>
          <a:xfrm>
            <a:off x="2734570" y="2396861"/>
            <a:ext cx="222232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目的</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市场调查的目的是为企业提供以下方面的信息和洞察</a:t>
            </a:r>
          </a:p>
        </p:txBody>
      </p:sp>
      <p:sp>
        <p:nvSpPr>
          <p:cNvPr id="12" name="TextBox 12"/>
          <p:cNvSpPr txBox="1"/>
          <p:nvPr/>
        </p:nvSpPr>
        <p:spPr>
          <a:xfrm>
            <a:off x="5021895" y="2396861"/>
            <a:ext cx="222232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消费者需求和行为特征</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了解消费者的购买偏好、需求趋势和消费习惯，以指导产品研发、定位和营销策略。</a:t>
            </a:r>
          </a:p>
        </p:txBody>
      </p:sp>
      <p:sp>
        <p:nvSpPr>
          <p:cNvPr id="14" name="TextBox 14"/>
          <p:cNvSpPr txBox="1"/>
          <p:nvPr/>
        </p:nvSpPr>
        <p:spPr>
          <a:xfrm>
            <a:off x="7289688" y="2396861"/>
            <a:ext cx="222232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市场趋势和变化</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监测市场的发展动态、新兴技术和竞争态势，帮助企业及时调整战略，抢占先机。</a:t>
            </a:r>
          </a:p>
        </p:txBody>
      </p:sp>
      <p:sp>
        <p:nvSpPr>
          <p:cNvPr id="16" name="TextBox 16"/>
          <p:cNvSpPr txBox="1"/>
          <p:nvPr/>
        </p:nvSpPr>
        <p:spPr>
          <a:xfrm>
            <a:off x="9527896" y="2396861"/>
            <a:ext cx="222232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营销策略效果</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评估现有营销策略的有效性，识别优势和不足，提出改进建议。</a:t>
            </a:r>
          </a:p>
        </p:txBody>
      </p:sp>
      <p:sp>
        <p:nvSpPr>
          <p:cNvPr id="18" name="AutoShape 1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TextBox 38"/>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定义与目的</a:t>
            </a:r>
          </a:p>
        </p:txBody>
      </p:sp>
      <p:sp>
        <p:nvSpPr>
          <p:cNvPr id="39" name="AutoShape 39"/>
          <p:cNvSpPr/>
          <p:nvPr/>
        </p:nvSpPr>
        <p:spPr>
          <a:xfrm>
            <a:off x="5193089" y="1761412"/>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Freeform 40"/>
          <p:cNvSpPr/>
          <p:nvPr/>
        </p:nvSpPr>
        <p:spPr>
          <a:xfrm>
            <a:off x="6003942" y="1759929"/>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7469028" y="1761412"/>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Freeform 42"/>
          <p:cNvSpPr/>
          <p:nvPr/>
        </p:nvSpPr>
        <p:spPr>
          <a:xfrm>
            <a:off x="8279882" y="1759929"/>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9710204" y="1761412"/>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Freeform 44"/>
          <p:cNvSpPr/>
          <p:nvPr/>
        </p:nvSpPr>
        <p:spPr>
          <a:xfrm>
            <a:off x="10521058" y="1759929"/>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TextBox 45"/>
          <p:cNvSpPr txBox="1"/>
          <p:nvPr/>
        </p:nvSpPr>
        <p:spPr>
          <a:xfrm>
            <a:off x="5471996" y="1588963"/>
            <a:ext cx="1112660"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03</a:t>
            </a:r>
          </a:p>
        </p:txBody>
      </p:sp>
      <p:sp>
        <p:nvSpPr>
          <p:cNvPr id="46" name="TextBox 46"/>
          <p:cNvSpPr txBox="1"/>
          <p:nvPr/>
        </p:nvSpPr>
        <p:spPr>
          <a:xfrm>
            <a:off x="7735744" y="1588963"/>
            <a:ext cx="1112660"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04</a:t>
            </a:r>
          </a:p>
        </p:txBody>
      </p:sp>
      <p:sp>
        <p:nvSpPr>
          <p:cNvPr id="47" name="TextBox 47"/>
          <p:cNvSpPr txBox="1"/>
          <p:nvPr/>
        </p:nvSpPr>
        <p:spPr>
          <a:xfrm>
            <a:off x="9976920" y="1588963"/>
            <a:ext cx="1112660"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05</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5708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5744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TextBox 25"/>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市场调查的重要性</a:t>
            </a:r>
          </a:p>
        </p:txBody>
      </p:sp>
      <p:sp>
        <p:nvSpPr>
          <p:cNvPr id="26" name="Freeform 26"/>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28" name="Freeform 28"/>
          <p:cNvSpPr/>
          <p:nvPr/>
        </p:nvSpPr>
        <p:spPr>
          <a:xfrm>
            <a:off x="575049"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775416"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30" name="TextBox 30"/>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市场调查能够帮助企业及时掌握市场变化，适应消费者需求和市场趋势，提高竞争力。</a:t>
            </a:r>
          </a:p>
        </p:txBody>
      </p:sp>
      <p:sp>
        <p:nvSpPr>
          <p:cNvPr id="31" name="TextBox 31"/>
          <p:cNvSpPr txBox="1"/>
          <p:nvPr/>
        </p:nvSpPr>
        <p:spPr>
          <a:xfrm>
            <a:off x="2248535" y="1250513"/>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适应快速变化的市场环境</a:t>
            </a:r>
          </a:p>
        </p:txBody>
      </p:sp>
      <p:sp>
        <p:nvSpPr>
          <p:cNvPr id="32" name="TextBox 32"/>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通过市场调查，企业可以获取客观、准确的数据和信息，为制定科学决策提供有力支持，降低经营风险。</a:t>
            </a:r>
          </a:p>
        </p:txBody>
      </p:sp>
      <p:sp>
        <p:nvSpPr>
          <p:cNvPr id="33" name="TextBox 33"/>
          <p:cNvSpPr txBox="1"/>
          <p:nvPr/>
        </p:nvSpPr>
        <p:spPr>
          <a:xfrm>
            <a:off x="2248535" y="2928472"/>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制定科学决策</a:t>
            </a:r>
          </a:p>
        </p:txBody>
      </p:sp>
      <p:sp>
        <p:nvSpPr>
          <p:cNvPr id="34" name="TextBox 34"/>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市场调查可以帮助企业了解市场需求和消费者行为，合理配置资源，提高生产效率和营销效果。</a:t>
            </a:r>
          </a:p>
        </p:txBody>
      </p:sp>
      <p:sp>
        <p:nvSpPr>
          <p:cNvPr id="35" name="TextBox 35"/>
          <p:cNvSpPr txBox="1"/>
          <p:nvPr/>
        </p:nvSpPr>
        <p:spPr>
          <a:xfrm>
            <a:off x="2248535" y="4694325"/>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优化资源配置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1172767" y="1991575"/>
            <a:ext cx="4292478"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历史</a:t>
            </a:r>
          </a:p>
        </p:txBody>
      </p:sp>
      <p:sp>
        <p:nvSpPr>
          <p:cNvPr id="9" name="TextBox 9"/>
          <p:cNvSpPr txBox="1"/>
          <p:nvPr/>
        </p:nvSpPr>
        <p:spPr>
          <a:xfrm>
            <a:off x="1172767" y="3027803"/>
            <a:ext cx="4292478"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市场调查起源于20世纪初的美国，最初用于了解消费者需求和行为特征，为企业制定营销策略提供依据。随着市场竞争的加剧和市场需求的不断变化，市场调查逐渐成为企业制定战略和决策的重要工具。</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736338" y="1991575"/>
            <a:ext cx="4292478"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发展</a:t>
            </a:r>
          </a:p>
        </p:txBody>
      </p:sp>
      <p:sp>
        <p:nvSpPr>
          <p:cNvPr id="13" name="TextBox 13"/>
          <p:cNvSpPr txBox="1"/>
          <p:nvPr/>
        </p:nvSpPr>
        <p:spPr>
          <a:xfrm>
            <a:off x="6736338" y="3027803"/>
            <a:ext cx="4292478"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近年来，随着互联网、大数据和人工智能等技术的快速发展，市场调查的技术手段和数据处理能力得到了大幅提升。现代市场调查更加注重数据挖掘和分析，为企业提供全方位的市场信息和洞察。同时，市场调查行业也在不断规范化，出现了越来越多的专业机构和咨询公司，为企业提供高质量的市场调查服务。</a:t>
            </a:r>
          </a:p>
        </p:txBody>
      </p:sp>
      <p:sp>
        <p:nvSpPr>
          <p:cNvPr id="14" name="AutoShape 1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TextBox 34"/>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市场调查的历史与发展</a:t>
            </a:r>
          </a:p>
        </p:txBody>
      </p:sp>
      <p:sp>
        <p:nvSpPr>
          <p:cNvPr id="35" name="AutoShape 35"/>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8" name="Connector 38"/>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市场调查方法与技术</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539110" y="2711491"/>
            <a:ext cx="2778197" cy="245783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定量市场调查是一种基于统计方法和概率论的调查研究方式，通过收集、整理和分析大量数据来揭示市场趋势和消费者行为。</a:t>
            </a:r>
          </a:p>
        </p:txBody>
      </p:sp>
      <p:grpSp>
        <p:nvGrpSpPr>
          <p:cNvPr id="6" name="Group 6"/>
          <p:cNvGrpSpPr/>
          <p:nvPr/>
        </p:nvGrpSpPr>
        <p:grpSpPr>
          <a:xfrm>
            <a:off x="454963" y="291442"/>
            <a:ext cx="515576" cy="440418"/>
            <a:chOff x="454963" y="291442"/>
            <a:chExt cx="515576" cy="440418"/>
          </a:xfrm>
        </p:grpSpPr>
        <p:sp>
          <p:nvSpPr>
            <p:cNvPr id="7" name="AutoShape 7"/>
            <p:cNvSpPr/>
            <p:nvPr/>
          </p:nvSpPr>
          <p:spPr>
            <a:xfrm>
              <a:off x="454963" y="29439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75049" y="29144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89125" y="29315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99768" y="30212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04945" y="29799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54963" y="41216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40921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41093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41990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41576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52993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52699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52870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53767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53354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64771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64476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64648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65545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65131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27" name="TextBox 27"/>
          <p:cNvSpPr txBox="1"/>
          <p:nvPr/>
        </p:nvSpPr>
        <p:spPr>
          <a:xfrm>
            <a:off x="1094226" y="23371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定量市场调查</a:t>
            </a:r>
          </a:p>
        </p:txBody>
      </p:sp>
      <p:pic>
        <p:nvPicPr>
          <p:cNvPr id="28" name="Picture 28"/>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29" name="TextBox 2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定义和描述</a:t>
            </a:r>
          </a:p>
        </p:txBody>
      </p:sp>
      <p:sp>
        <p:nvSpPr>
          <p:cNvPr id="30" name="TextBox 3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包括问卷调查、实验设计、数据挖掘等。</a:t>
            </a:r>
          </a:p>
        </p:txBody>
      </p:sp>
      <p:sp>
        <p:nvSpPr>
          <p:cNvPr id="31" name="TextBox 3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主要方法</a:t>
            </a:r>
          </a:p>
        </p:txBody>
      </p:sp>
      <p:pic>
        <p:nvPicPr>
          <p:cNvPr id="32" name="Picture 32"/>
          <p:cNvPicPr>
            <a:picLocks noChangeAspect="1"/>
          </p:cNvPicPr>
          <p:nvPr/>
        </p:nvPicPr>
        <p:blipFill>
          <a:blip r:embed="rId3"/>
          <a:srcRect t="16667" b="16667"/>
          <a:stretch>
            <a:fillRect/>
          </a:stretch>
        </p:blipFill>
        <p:spPr>
          <a:xfrm>
            <a:off x="5820154" y="3595858"/>
            <a:ext cx="2380229" cy="2380229"/>
          </a:xfrm>
          <a:prstGeom prst="ellipse">
            <a:avLst/>
          </a:prstGeom>
        </p:spPr>
      </p:pic>
      <p:pic>
        <p:nvPicPr>
          <p:cNvPr id="33" name="Picture 33"/>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34" name="TextBox 34"/>
          <p:cNvSpPr txBox="1"/>
          <p:nvPr/>
        </p:nvSpPr>
        <p:spPr>
          <a:xfrm>
            <a:off x="8621512" y="4777233"/>
            <a:ext cx="321485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适用于对市场进行定量描述和预测，特别是对于大样本和总体数据的收集和分析。</a:t>
            </a:r>
          </a:p>
        </p:txBody>
      </p:sp>
      <p:sp>
        <p:nvSpPr>
          <p:cNvPr id="35" name="TextBox 3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适用范围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定义和描述</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定性市场调查是一种基于人类心理学、社会学和人类学等学科的研究方法，通过深入访谈、观察和焦点小组讨论等方式来了解消费者的态度、信仰和行为。</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定性市场调查</a:t>
            </a:r>
          </a:p>
        </p:txBody>
      </p:sp>
      <p:sp>
        <p:nvSpPr>
          <p:cNvPr id="31" name="TextBox 31"/>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主要方法</a:t>
            </a:r>
          </a:p>
        </p:txBody>
      </p:sp>
      <p:sp>
        <p:nvSpPr>
          <p:cNvPr id="32" name="AutoShape 32"/>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36" name="TextBox 36"/>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包括个人深度访谈、焦点小组讨论、参与观察等。</a:t>
            </a:r>
          </a:p>
        </p:txBody>
      </p:sp>
      <p:sp>
        <p:nvSpPr>
          <p:cNvPr id="37" name="TextBox 37"/>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适用范围</a:t>
            </a:r>
          </a:p>
        </p:txBody>
      </p:sp>
      <p:sp>
        <p:nvSpPr>
          <p:cNvPr id="38" name="AutoShape 38"/>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TextBox 41"/>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42" name="TextBox 42"/>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适用于对市场进行定性描述和理解，特别是对于小样本和特定群体的数据的收集和分析。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混合市场调查</a:t>
            </a:r>
          </a:p>
        </p:txBody>
      </p:sp>
      <p:sp>
        <p:nvSpPr>
          <p:cNvPr id="3" name="AutoShape 3"/>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15607" y="2516039"/>
            <a:ext cx="2962017"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定义和描述</a:t>
            </a:r>
          </a:p>
        </p:txBody>
      </p:sp>
      <p:sp>
        <p:nvSpPr>
          <p:cNvPr id="10" name="TextBox 10"/>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混合市场调查是一种结合定量和定性两种方法的市场调查方式，通过综合运用定量数据和定性资料来更全面地揭示市场现象和消费者行为。</a:t>
            </a:r>
          </a:p>
        </p:txBody>
      </p:sp>
      <p:sp>
        <p:nvSpPr>
          <p:cNvPr id="11" name="TextBox 11"/>
          <p:cNvSpPr txBox="1"/>
          <p:nvPr/>
        </p:nvSpPr>
        <p:spPr>
          <a:xfrm>
            <a:off x="4638006" y="2516039"/>
            <a:ext cx="2962017"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主要方法</a:t>
            </a:r>
          </a:p>
        </p:txBody>
      </p:sp>
      <p:sp>
        <p:nvSpPr>
          <p:cNvPr id="12" name="TextBox 12"/>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包括混合方法设计、数据采集和分析等。</a:t>
            </a:r>
          </a:p>
        </p:txBody>
      </p:sp>
      <p:sp>
        <p:nvSpPr>
          <p:cNvPr id="13" name="TextBox 13"/>
          <p:cNvSpPr txBox="1"/>
          <p:nvPr/>
        </p:nvSpPr>
        <p:spPr>
          <a:xfrm>
            <a:off x="8260404" y="2516039"/>
            <a:ext cx="2962017"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适用范围</a:t>
            </a:r>
          </a:p>
        </p:txBody>
      </p:sp>
      <p:sp>
        <p:nvSpPr>
          <p:cNvPr id="14" name="TextBox 14"/>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适用于对市场进行综合分析和解释，特别是对于复杂市场环境和多样化消费者群体的数据的收集和分析。</a:t>
            </a:r>
          </a:p>
        </p:txBody>
      </p:sp>
      <p:sp>
        <p:nvSpPr>
          <p:cNvPr id="15" name="TextBox 15"/>
          <p:cNvSpPr txBox="1"/>
          <p:nvPr/>
        </p:nvSpPr>
        <p:spPr>
          <a:xfrm>
            <a:off x="1480607" y="1020470"/>
            <a:ext cx="1985990"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solidFill>
                <a:latin typeface="Microsoft Yahei"/>
                <a:ea typeface="Microsoft Yahei"/>
                <a:cs typeface="Microsoft Yahei"/>
              </a:rPr>
              <a:t>01</a:t>
            </a:r>
          </a:p>
        </p:txBody>
      </p:sp>
      <p:sp>
        <p:nvSpPr>
          <p:cNvPr id="16" name="TextBox 16"/>
          <p:cNvSpPr txBox="1"/>
          <p:nvPr/>
        </p:nvSpPr>
        <p:spPr>
          <a:xfrm>
            <a:off x="5037367" y="1020470"/>
            <a:ext cx="2118497"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solidFill>
                <a:latin typeface="Microsoft Yahei"/>
                <a:ea typeface="Microsoft Yahei"/>
                <a:cs typeface="Microsoft Yahei"/>
              </a:rPr>
              <a:t>02</a:t>
            </a:r>
          </a:p>
        </p:txBody>
      </p:sp>
      <p:sp>
        <p:nvSpPr>
          <p:cNvPr id="17" name="TextBox 17"/>
          <p:cNvSpPr txBox="1"/>
          <p:nvPr/>
        </p:nvSpPr>
        <p:spPr>
          <a:xfrm>
            <a:off x="8724677" y="1059557"/>
            <a:ext cx="1987443"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solidFill>
                <a:latin typeface="Microsoft Yahei"/>
                <a:ea typeface="Microsoft Yahei"/>
                <a:cs typeface="Microsoft Yahei"/>
              </a:rPr>
              <a:t>03</a:t>
            </a:r>
          </a:p>
        </p:txBody>
      </p:sp>
      <p:sp>
        <p:nvSpPr>
          <p:cNvPr id="18" name="AutoShape 1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数据分析技术是指对收集到的市场调查数据进行整理、分析和解释的技术和方法，包括数据清洗、描述性统计、因子分析、聚类分析等。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定义和描述</a:t>
            </a:r>
          </a:p>
        </p:txBody>
      </p:sp>
      <p:grpSp>
        <p:nvGrpSpPr>
          <p:cNvPr id="5" name="Group 5"/>
          <p:cNvGrpSpPr/>
          <p:nvPr/>
        </p:nvGrpSpPr>
        <p:grpSpPr>
          <a:xfrm>
            <a:off x="454963" y="291442"/>
            <a:ext cx="515576" cy="440418"/>
            <a:chOff x="454963" y="291442"/>
            <a:chExt cx="515576" cy="440418"/>
          </a:xfrm>
        </p:grpSpPr>
        <p:sp>
          <p:nvSpPr>
            <p:cNvPr id="6" name="AutoShape 6"/>
            <p:cNvSpPr/>
            <p:nvPr/>
          </p:nvSpPr>
          <p:spPr>
            <a:xfrm>
              <a:off x="454963" y="29439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575049" y="29144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689125" y="29315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799768" y="30212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904945" y="29799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54963" y="41216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75049" y="40921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89125" y="41093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41990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904945" y="41576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54963" y="52993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52699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52870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53767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53354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64771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64476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64648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65545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65131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26" name="TextBox 26"/>
          <p:cNvSpPr txBox="1"/>
          <p:nvPr/>
        </p:nvSpPr>
        <p:spPr>
          <a:xfrm>
            <a:off x="1094226" y="23371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数据分析技术</a:t>
            </a:r>
          </a:p>
        </p:txBody>
      </p:sp>
      <p:sp>
        <p:nvSpPr>
          <p:cNvPr id="27" name="TextBox 27"/>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包括统计分析软件如SPSS、Excel等，数据可视化工具如Tableau、PowerBI等，以及数据挖掘算法如决策树、神经网络等。</a:t>
            </a:r>
          </a:p>
        </p:txBody>
      </p:sp>
      <p:sp>
        <p:nvSpPr>
          <p:cNvPr id="28" name="TextBox 28"/>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主要技术</a:t>
            </a:r>
          </a:p>
        </p:txBody>
      </p:sp>
      <p:sp>
        <p:nvSpPr>
          <p:cNvPr id="29" name="TextBox 29"/>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适用于对市场调查数据进行深层次的分析和解释，特别是对于大规模数据集的处理和分析。</a:t>
            </a:r>
          </a:p>
        </p:txBody>
      </p:sp>
      <p:sp>
        <p:nvSpPr>
          <p:cNvPr id="30" name="TextBox 30"/>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适用范围</a:t>
            </a:r>
          </a:p>
        </p:txBody>
      </p:sp>
      <p:pic>
        <p:nvPicPr>
          <p:cNvPr id="31" name="Picture 31"/>
          <p:cNvPicPr>
            <a:picLocks noChangeAspect="1"/>
          </p:cNvPicPr>
          <p:nvPr/>
        </p:nvPicPr>
        <p:blipFill>
          <a:blip r:embed="rId2"/>
          <a:srcRect l="23340" r="23340"/>
          <a:stretch>
            <a:fillRect/>
          </a:stretch>
        </p:blipFill>
        <p:spPr>
          <a:xfrm>
            <a:off x="7676035" y="2524948"/>
            <a:ext cx="2887741" cy="2887741"/>
          </a:xfrm>
          <a:prstGeom prst="ellipse">
            <a:avLst/>
          </a:prstGeom>
        </p:spPr>
      </p:pic>
      <p:sp>
        <p:nvSpPr>
          <p:cNvPr id="32" name="AutoShape 32"/>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Freeform 35"/>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市场调查资料收集与整理</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利用互联网平台发布问卷，收集广泛的数据。</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网上调查</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派遣调查员到目标地点，面对面与受访者进行交流。</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实地访问</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通过电话与受访者进行沟通，收集相关数据。</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电话访问</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发送电子邮件问卷给受访者，收集反馈信息。</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邮件调查</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256913"/>
            <a:ext cx="515576" cy="440418"/>
            <a:chOff x="454963" y="256913"/>
            <a:chExt cx="515576" cy="440418"/>
          </a:xfrm>
        </p:grpSpPr>
        <p:sp>
          <p:nvSpPr>
            <p:cNvPr id="24" name="AutoShape 24"/>
            <p:cNvSpPr/>
            <p:nvPr/>
          </p:nvSpPr>
          <p:spPr>
            <a:xfrm>
              <a:off x="454963" y="2598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25691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25862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26759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26346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37763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37468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37640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38537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38124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4954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49246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4941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5031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4990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454963" y="6131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575049" y="6102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689125" y="61195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799768" y="62092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904945" y="61678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44" name="TextBox 44"/>
          <p:cNvSpPr txBox="1"/>
          <p:nvPr/>
        </p:nvSpPr>
        <p:spPr>
          <a:xfrm>
            <a:off x="1218874" y="19918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资料收集渠道</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990089"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对收集到的数据进行筛选和分类，去除无效和错误数据。</a:t>
            </a:r>
          </a:p>
        </p:txBody>
      </p:sp>
      <p:sp>
        <p:nvSpPr>
          <p:cNvPr id="4" name="TextBox 4"/>
          <p:cNvSpPr txBox="1"/>
          <p:nvPr/>
        </p:nvSpPr>
        <p:spPr>
          <a:xfrm>
            <a:off x="990089" y="3890330"/>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筛选与分类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111612"/>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4017901"/>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编码与量化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50779"/>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表格与图表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50779"/>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将数据转换成可分析的格式，如数字或代码。</a:t>
            </a:r>
          </a:p>
        </p:txBody>
      </p:sp>
      <p:sp>
        <p:nvSpPr>
          <p:cNvPr id="22" name="TextBox 22"/>
          <p:cNvSpPr txBox="1"/>
          <p:nvPr/>
        </p:nvSpPr>
        <p:spPr>
          <a:xfrm>
            <a:off x="8373015"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使用表格和图表整理数据，便于阅读和理解。</a:t>
            </a:r>
          </a:p>
        </p:txBody>
      </p:sp>
      <p:sp>
        <p:nvSpPr>
          <p:cNvPr id="23" name="TextBox 23"/>
          <p:cNvSpPr txBox="1"/>
          <p:nvPr/>
        </p:nvSpPr>
        <p:spPr>
          <a:xfrm>
            <a:off x="8433974"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03</a:t>
            </a:r>
          </a:p>
        </p:txBody>
      </p:sp>
      <p:grpSp>
        <p:nvGrpSpPr>
          <p:cNvPr id="24" name="Group 24"/>
          <p:cNvGrpSpPr/>
          <p:nvPr/>
        </p:nvGrpSpPr>
        <p:grpSpPr>
          <a:xfrm>
            <a:off x="454963" y="339403"/>
            <a:ext cx="515576" cy="440418"/>
            <a:chOff x="454963" y="339403"/>
            <a:chExt cx="515576" cy="440418"/>
          </a:xfrm>
        </p:grpSpPr>
        <p:sp>
          <p:nvSpPr>
            <p:cNvPr id="25" name="AutoShape 25"/>
            <p:cNvSpPr/>
            <p:nvPr/>
          </p:nvSpPr>
          <p:spPr>
            <a:xfrm>
              <a:off x="454963" y="34235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33940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34112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35009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34595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54963" y="46012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75049" y="45717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89125" y="4588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4678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04945" y="4637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454963" y="5779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575049" y="5749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689125" y="57666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799768" y="58563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904945" y="5815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454963" y="69567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575049" y="6927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689125" y="69444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799768" y="70341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904945" y="69927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45" name="TextBox 45"/>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资料整理方法</a:t>
            </a:r>
          </a:p>
        </p:txBody>
      </p:sp>
      <p:sp>
        <p:nvSpPr>
          <p:cNvPr id="46" name="TextBox 46"/>
          <p:cNvSpPr txBox="1"/>
          <p:nvPr/>
        </p:nvSpPr>
        <p:spPr>
          <a:xfrm>
            <a:off x="4695681"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47" name="TextBox 47"/>
          <p:cNvSpPr txBox="1"/>
          <p:nvPr/>
        </p:nvSpPr>
        <p:spPr>
          <a:xfrm>
            <a:off x="1069410"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TextBox 23"/>
          <p:cNvSpPr txBox="1"/>
          <p:nvPr/>
        </p:nvSpPr>
        <p:spPr>
          <a:xfrm>
            <a:off x="1094226" y="142703"/>
            <a:ext cx="10003548"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75" b="1">
                <a:solidFill>
                  <a:schemeClr val="accent1"/>
                </a:solidFill>
                <a:latin typeface="Microsoft Yahei"/>
                <a:ea typeface="Microsoft Yahei"/>
                <a:cs typeface="Microsoft Yahei"/>
              </a:rPr>
              <a:t>数据分析工具</a:t>
            </a:r>
          </a:p>
        </p:txBody>
      </p:sp>
      <p:sp>
        <p:nvSpPr>
          <p:cNvPr id="24" name="AutoShape 24"/>
          <p:cNvSpPr/>
          <p:nvPr/>
        </p:nvSpPr>
        <p:spPr>
          <a:xfrm>
            <a:off x="3853566" y="1681685"/>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用于基本的表格和图表制作，数据处理和分析。</a:t>
            </a:r>
          </a:p>
        </p:txBody>
      </p:sp>
      <p:sp>
        <p:nvSpPr>
          <p:cNvPr id="27" name="TextBox 27"/>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Excel</a:t>
            </a:r>
          </a:p>
        </p:txBody>
      </p:sp>
      <p:sp>
        <p:nvSpPr>
          <p:cNvPr id="28" name="AutoShape 28"/>
          <p:cNvSpPr/>
          <p:nvPr/>
        </p:nvSpPr>
        <p:spPr>
          <a:xfrm>
            <a:off x="7873179" y="1641206"/>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SPSS</a:t>
            </a:r>
          </a:p>
        </p:txBody>
      </p:sp>
      <p:sp>
        <p:nvSpPr>
          <p:cNvPr id="31" name="AutoShape 31"/>
          <p:cNvSpPr/>
          <p:nvPr/>
        </p:nvSpPr>
        <p:spPr>
          <a:xfrm>
            <a:off x="3853566" y="4213236"/>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Power BI</a:t>
            </a:r>
          </a:p>
        </p:txBody>
      </p:sp>
      <p:sp>
        <p:nvSpPr>
          <p:cNvPr id="34" name="AutoShape 34"/>
          <p:cNvSpPr/>
          <p:nvPr/>
        </p:nvSpPr>
        <p:spPr>
          <a:xfrm>
            <a:off x="7873179" y="4172757"/>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TextBox 36"/>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Tableau</a:t>
            </a:r>
          </a:p>
        </p:txBody>
      </p:sp>
      <p:sp>
        <p:nvSpPr>
          <p:cNvPr id="37" name="TextBox 37"/>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专业的统计分析软件，可进行高级数据分析。</a:t>
            </a:r>
          </a:p>
        </p:txBody>
      </p:sp>
      <p:sp>
        <p:nvSpPr>
          <p:cNvPr id="38" name="TextBox 38"/>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商业智能工具，可快速生成数据可视化报告。</a:t>
            </a:r>
          </a:p>
        </p:txBody>
      </p:sp>
      <p:sp>
        <p:nvSpPr>
          <p:cNvPr id="39" name="TextBox 39"/>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数据可视化工具，可直观地展示数据和趋势。</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https://d.book118.com/388010017012006036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2024-09-15T04:59:03.909</cp:lastPrinted>
  <dcterms:created xsi:type="dcterms:W3CDTF">2024-09-14T20:59:03Z</dcterms:created>
  <dcterms:modified xsi:type="dcterms:W3CDTF">2024-09-14T20:59:05Z</dcterms:modified>
</cp:coreProperties>
</file>