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8" r:id="rId33"/>
  </p:sldIdLst>
  <p:sldSz cx="9144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tags" Target="tags/tag1.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heme" Target="theme/theme1.xml" /><Relationship Id="rId38"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070039F-8327-4DB8-B981-3172A3A4DDC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516629-6ADA-443A-BFFD-4AB8E11685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2B1EAC9-0378-4727-9900-20AFD03F39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527FF75-569C-445E-B874-788C4E835F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43B3A1A-DB45-4B42-8398-7271122F5E2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A8D558-03BA-4372-9267-79B19A29955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448CE79-11E8-4433-A935-1B34B742B0A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99263F9-02FD-4BDA-9E65-030277A070A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1DB44F6-A2FF-4014-93D5-28592CD1AA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9DDDEBA-03F7-4411-B033-C74ADF40227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9D5305-8B70-4E7B-8B9A-2479B73538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764540" y="2028507"/>
            <a:ext cx="4597400" cy="574039"/>
          </a:xfrm>
          <a:prstGeom prst="rect">
            <a:avLst/>
          </a:prstGeom>
        </p:spPr>
        <p:txBody>
          <a:bodyPr wrap="square" lIns="0" tIns="0" rIns="0" bIns="0">
            <a:spAutoFit/>
          </a:bodyPr>
          <a:lstStyle>
            <a:lvl1pPr>
              <a:defRPr sz="6000" b="1" i="0">
                <a:solidFill>
                  <a:schemeClr val="tx1"/>
                </a:solidFill>
                <a:latin typeface="Times New Roman"/>
                <a:cs typeface="Times New Roman"/>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2800" b="1" i="0">
                <a:solidFill>
                  <a:schemeClr val="tx1"/>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6000" b="1" i="0">
                <a:solidFill>
                  <a:schemeClr val="tx1"/>
                </a:solidFill>
                <a:latin typeface="Times New Roman"/>
                <a:cs typeface="Times New Roman"/>
              </a:defRPr>
            </a:lvl1pPr>
          </a:lstStyle>
          <a:p/>
        </p:txBody>
      </p:sp>
      <p:sp>
        <p:nvSpPr>
          <p:cNvPr id="3" name="Holder 3"/>
          <p:cNvSpPr>
            <a:spLocks noGrp="1"/>
          </p:cNvSpPr>
          <p:nvPr>
            <p:ph type="body" idx="1"/>
          </p:nvPr>
        </p:nvSpPr>
        <p:spPr/>
        <p:txBody>
          <a:bodyPr lIns="0" tIns="0" rIns="0" bIns="0"/>
          <a:lstStyle>
            <a:lvl1pPr>
              <a:defRPr sz="2800" b="1" i="0">
                <a:solidFill>
                  <a:schemeClr val="tx1"/>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6000" b="1" i="0">
                <a:solidFill>
                  <a:schemeClr val="tx1"/>
                </a:solidFill>
                <a:latin typeface="Times New Roman"/>
                <a:cs typeface="Times New Roman"/>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6000" b="1" i="0">
                <a:solidFill>
                  <a:schemeClr val="tx1"/>
                </a:solidFill>
                <a:latin typeface="Times New Roman"/>
                <a:cs typeface="Times New Roman"/>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1.png" /><Relationship Id="rId7"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6"/>
          <a:stretch>
            <a:fillRect/>
          </a:stretch>
        </p:blipFill>
        <p:spPr>
          <a:xfrm>
            <a:off x="0" y="0"/>
            <a:ext cx="9144000" cy="6858000"/>
          </a:xfrm>
          <a:prstGeom prst="rect">
            <a:avLst/>
          </a:prstGeom>
        </p:spPr>
      </p:pic>
      <p:sp>
        <p:nvSpPr>
          <p:cNvPr id="2" name="Holder 2"/>
          <p:cNvSpPr>
            <a:spLocks noGrp="1"/>
          </p:cNvSpPr>
          <p:nvPr>
            <p:ph type="title"/>
          </p:nvPr>
        </p:nvSpPr>
        <p:spPr>
          <a:xfrm>
            <a:off x="688340" y="2167261"/>
            <a:ext cx="5867400" cy="1951989"/>
          </a:xfrm>
          <a:prstGeom prst="rect">
            <a:avLst/>
          </a:prstGeom>
        </p:spPr>
        <p:txBody>
          <a:bodyPr wrap="square" lIns="0" tIns="0" rIns="0" bIns="0">
            <a:spAutoFit/>
          </a:bodyPr>
          <a:lstStyle>
            <a:lvl1pPr>
              <a:defRPr sz="6000" b="1" i="0">
                <a:solidFill>
                  <a:schemeClr val="tx1"/>
                </a:solidFill>
                <a:latin typeface="Times New Roman"/>
                <a:cs typeface="Times New Roman"/>
              </a:defRPr>
            </a:lvl1pPr>
          </a:lstStyle>
          <a:p/>
        </p:txBody>
      </p:sp>
      <p:sp>
        <p:nvSpPr>
          <p:cNvPr id="3" name="Holder 3"/>
          <p:cNvSpPr>
            <a:spLocks noGrp="1"/>
          </p:cNvSpPr>
          <p:nvPr>
            <p:ph type="body" idx="1"/>
          </p:nvPr>
        </p:nvSpPr>
        <p:spPr>
          <a:xfrm>
            <a:off x="810259" y="1849556"/>
            <a:ext cx="7523480" cy="3555365"/>
          </a:xfrm>
          <a:prstGeom prst="rect">
            <a:avLst/>
          </a:prstGeom>
        </p:spPr>
        <p:txBody>
          <a:bodyPr wrap="square" lIns="0" tIns="0" rIns="0" bIns="0">
            <a:spAutoFit/>
          </a:bodyPr>
          <a:lstStyle>
            <a:lvl1pPr>
              <a:defRPr sz="2800" b="1" i="0">
                <a:solidFill>
                  <a:schemeClr val="tx1"/>
                </a:solidFill>
                <a:latin typeface="Microsoft JhengHei"/>
                <a:cs typeface="Microsoft JhengHei"/>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88010027024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4489450" y="2490301"/>
            <a:ext cx="165100" cy="695960"/>
          </a:xfrm>
          <a:prstGeom prst="rect">
            <a:avLst/>
          </a:prstGeom>
        </p:spPr>
        <p:txBody>
          <a:bodyPr vert="horz" wrap="square" lIns="0" tIns="12700" rIns="0" bIns="0" rtlCol="0">
            <a:spAutoFit/>
          </a:bodyPr>
          <a:lstStyle/>
          <a:p>
            <a:pPr marL="12700">
              <a:lnSpc>
                <a:spcPct val="100000"/>
              </a:lnSpc>
              <a:spcBef>
                <a:spcPts val="100"/>
              </a:spcBef>
            </a:pPr>
            <a:r>
              <a:rPr sz="4400">
                <a:latin typeface="Times New Roman"/>
                <a:cs typeface="Times New Roman"/>
              </a:rPr>
              <a:t>.</a:t>
            </a:r>
            <a:endParaRPr sz="4400">
              <a:latin typeface="Times New Roman"/>
              <a:cs typeface="Times New Roman"/>
            </a:endParaRPr>
          </a:p>
        </p:txBody>
      </p:sp>
      <p:pic>
        <p:nvPicPr>
          <p:cNvPr id="3" name="object 3"/>
          <p:cNvPicPr/>
          <p:nvPr/>
        </p:nvPicPr>
        <p:blipFill>
          <a:blip r:embed="rId2"/>
          <a:stretch>
            <a:fillRect/>
          </a:stretch>
        </p:blipFill>
        <p:spPr>
          <a:xfrm>
            <a:off x="533400" y="0"/>
            <a:ext cx="8610600" cy="6856412"/>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959100" y="908367"/>
            <a:ext cx="2768600" cy="574040"/>
          </a:xfrm>
          <a:prstGeom prst="rect">
            <a:avLst/>
          </a:prstGeom>
        </p:spPr>
        <p:txBody>
          <a:bodyPr vert="horz" wrap="square" lIns="0" tIns="12700" rIns="0" bIns="0" rtlCol="0">
            <a:spAutoFit/>
          </a:bodyPr>
          <a:lstStyle/>
          <a:p>
            <a:pPr marL="12700">
              <a:lnSpc>
                <a:spcPct val="100000"/>
              </a:lnSpc>
              <a:spcBef>
                <a:spcPts val="100"/>
              </a:spcBef>
            </a:pPr>
            <a:r>
              <a:rPr sz="3600" spc="-10">
                <a:latin typeface="Microsoft JhengHei"/>
                <a:cs typeface="Microsoft JhengHei"/>
              </a:rPr>
              <a:t>整体推广策略</a:t>
            </a:r>
            <a:endParaRPr sz="3600">
              <a:latin typeface="Microsoft JhengHei"/>
              <a:cs typeface="Microsoft JhengHei"/>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p:nvPr/>
        </p:nvSpPr>
        <p:spPr>
          <a:xfrm>
            <a:off x="764540" y="1925790"/>
            <a:ext cx="7683500" cy="3247390"/>
          </a:xfrm>
          <a:prstGeom prst="rect">
            <a:avLst/>
          </a:prstGeom>
        </p:spPr>
        <p:txBody>
          <a:bodyPr vert="horz" wrap="square" lIns="0" tIns="12700" rIns="0" bIns="0" rtlCol="0">
            <a:spAutoFit/>
          </a:bodyPr>
          <a:lstStyle/>
          <a:p>
            <a:pPr marL="12700">
              <a:lnSpc>
                <a:spcPct val="100000"/>
              </a:lnSpc>
              <a:spcBef>
                <a:spcPts val="100"/>
              </a:spcBef>
            </a:pPr>
            <a:r>
              <a:rPr sz="2800" b="1">
                <a:latin typeface="Times New Roman"/>
                <a:cs typeface="Times New Roman"/>
              </a:rPr>
              <a:t>1</a:t>
            </a:r>
            <a:r>
              <a:rPr sz="2800" b="1" spc="-5">
                <a:latin typeface="Microsoft JhengHei"/>
                <a:cs typeface="Microsoft JhengHei"/>
              </a:rPr>
              <a:t>、先推后拉、推拉结合的策略</a:t>
            </a:r>
            <a:endParaRPr sz="2800">
              <a:latin typeface="Microsoft JhengHei"/>
              <a:cs typeface="Microsoft JhengHei"/>
            </a:endParaRPr>
          </a:p>
          <a:p>
            <a:pPr marL="355600" marR="5080" indent="-342900">
              <a:lnSpc>
                <a:spcPct val="150000"/>
              </a:lnSpc>
              <a:spcBef>
                <a:spcPts val="405"/>
              </a:spcBef>
            </a:pPr>
            <a:r>
              <a:rPr sz="2400" spc="-5">
                <a:latin typeface="宋体"/>
                <a:cs typeface="宋体"/>
              </a:rPr>
              <a:t>考虑到澳芙莱目前的实际情况，我们既要利用澳芙莱传</a:t>
            </a:r>
            <a:r>
              <a:rPr sz="2400" spc="-50">
                <a:latin typeface="宋体"/>
                <a:cs typeface="宋体"/>
              </a:rPr>
              <a:t> </a:t>
            </a:r>
            <a:r>
              <a:rPr sz="2400" spc="-5">
                <a:latin typeface="宋体"/>
                <a:cs typeface="宋体"/>
              </a:rPr>
              <a:t>统的流通模式，利用经销商在短期内迅速提升澳芙莱</a:t>
            </a:r>
            <a:r>
              <a:rPr sz="2400" spc="-50">
                <a:latin typeface="宋体"/>
                <a:cs typeface="宋体"/>
              </a:rPr>
              <a:t> </a:t>
            </a:r>
            <a:r>
              <a:rPr sz="2400" spc="-5">
                <a:latin typeface="宋体"/>
                <a:cs typeface="宋体"/>
              </a:rPr>
              <a:t>销量，并且通过对经销商资金的占用挤占竞争对手的市市场空间；同时，也要对市场进行量体裁衣地培育，</a:t>
            </a:r>
            <a:r>
              <a:rPr sz="2400" spc="-50">
                <a:latin typeface="宋体"/>
                <a:cs typeface="宋体"/>
              </a:rPr>
              <a:t> </a:t>
            </a:r>
            <a:r>
              <a:rPr sz="2400" spc="-5">
                <a:latin typeface="宋体"/>
                <a:cs typeface="宋体"/>
              </a:rPr>
              <a:t>使得澳芙莱产品可以比较快地被市场消化。</a:t>
            </a:r>
            <a:endParaRPr sz="2400">
              <a:latin typeface="宋体"/>
              <a:cs typeface="宋体"/>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64540" y="1620990"/>
            <a:ext cx="7835900" cy="2784475"/>
          </a:xfrm>
          <a:prstGeom prst="rect">
            <a:avLst/>
          </a:prstGeom>
        </p:spPr>
        <p:txBody>
          <a:bodyPr vert="horz" wrap="square" lIns="0" tIns="12700" rIns="0" bIns="0" rtlCol="0">
            <a:spAutoFit/>
          </a:bodyPr>
          <a:lstStyle/>
          <a:p>
            <a:pPr marL="12700">
              <a:lnSpc>
                <a:spcPct val="100000"/>
              </a:lnSpc>
              <a:spcBef>
                <a:spcPts val="100"/>
              </a:spcBef>
            </a:pPr>
            <a:r>
              <a:rPr sz="2800" b="1">
                <a:latin typeface="Times New Roman"/>
                <a:cs typeface="Times New Roman"/>
              </a:rPr>
              <a:t>2</a:t>
            </a:r>
            <a:r>
              <a:rPr sz="2800" b="1" spc="-10">
                <a:latin typeface="Microsoft JhengHei"/>
                <a:cs typeface="Microsoft JhengHei"/>
              </a:rPr>
              <a:t>、单品突破的策略</a:t>
            </a:r>
            <a:endParaRPr sz="2800">
              <a:latin typeface="Microsoft JhengHei"/>
              <a:cs typeface="Microsoft JhengHei"/>
            </a:endParaRPr>
          </a:p>
          <a:p>
            <a:pPr marL="12700">
              <a:lnSpc>
                <a:spcPct val="100000"/>
              </a:lnSpc>
              <a:spcBef>
                <a:spcPts val="2590"/>
              </a:spcBef>
            </a:pPr>
            <a:r>
              <a:rPr sz="2800">
                <a:latin typeface="宋体"/>
                <a:cs typeface="宋体"/>
              </a:rPr>
              <a:t>澳芙莱膏霜新品共近</a:t>
            </a:r>
            <a:r>
              <a:rPr sz="2800">
                <a:latin typeface="Times New Roman"/>
                <a:cs typeface="Times New Roman"/>
              </a:rPr>
              <a:t>20</a:t>
            </a:r>
            <a:r>
              <a:rPr sz="2800">
                <a:latin typeface="宋体"/>
                <a:cs typeface="宋体"/>
              </a:rPr>
              <a:t>个品种。我们集中于</a:t>
            </a:r>
            <a:r>
              <a:rPr sz="2800">
                <a:latin typeface="Times New Roman"/>
                <a:cs typeface="Times New Roman"/>
              </a:rPr>
              <a:t>2—</a:t>
            </a:r>
            <a:r>
              <a:rPr sz="2800" spc="-50">
                <a:latin typeface="Times New Roman"/>
                <a:cs typeface="Times New Roman"/>
              </a:rPr>
              <a:t>3</a:t>
            </a:r>
            <a:endParaRPr sz="2800">
              <a:latin typeface="Times New Roman"/>
              <a:cs typeface="Times New Roman"/>
            </a:endParaRPr>
          </a:p>
          <a:p>
            <a:pPr marL="355600" marR="5080">
              <a:lnSpc>
                <a:spcPct val="180000"/>
              </a:lnSpc>
              <a:spcBef>
                <a:spcPts val="315"/>
              </a:spcBef>
            </a:pPr>
            <a:r>
              <a:rPr sz="2800" spc="-5">
                <a:latin typeface="宋体"/>
                <a:cs typeface="宋体"/>
              </a:rPr>
              <a:t>个产品中，分阶段的主推一款，采用单品突破，通过单品突破带动整个产品系的销售。</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40740" y="1720532"/>
            <a:ext cx="7835900" cy="3368675"/>
          </a:xfrm>
          <a:prstGeom prst="rect">
            <a:avLst/>
          </a:prstGeom>
        </p:spPr>
        <p:txBody>
          <a:bodyPr vert="horz" wrap="square" lIns="0" tIns="12700" rIns="0" bIns="0" rtlCol="0">
            <a:spAutoFit/>
          </a:bodyPr>
          <a:lstStyle/>
          <a:p>
            <a:pPr marL="12700">
              <a:lnSpc>
                <a:spcPct val="100000"/>
              </a:lnSpc>
              <a:spcBef>
                <a:spcPts val="100"/>
              </a:spcBef>
            </a:pPr>
            <a:r>
              <a:rPr sz="2800" b="1" spc="-10">
                <a:latin typeface="Microsoft JhengHei"/>
                <a:cs typeface="Microsoft JhengHei"/>
              </a:rPr>
              <a:t>媒介整合：</a:t>
            </a:r>
            <a:endParaRPr sz="2800">
              <a:latin typeface="Microsoft JhengHei"/>
              <a:cs typeface="Microsoft JhengHei"/>
            </a:endParaRPr>
          </a:p>
          <a:p>
            <a:pPr marL="355600" marR="5080" indent="-342900">
              <a:lnSpc>
                <a:spcPct val="170000"/>
              </a:lnSpc>
              <a:spcBef>
                <a:spcPts val="115"/>
              </a:spcBef>
            </a:pPr>
            <a:r>
              <a:rPr sz="2800" spc="-5">
                <a:latin typeface="宋体"/>
                <a:cs typeface="宋体"/>
              </a:rPr>
              <a:t>将澳芙莱洗发水、香皂、膏霜等产品的广告投放放进行整合，同时根据我们的目标消费者的媒介介接触情况结合区域特点采用多种媒介形式的组组合。使得整体传播效果最大化。</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40740" y="1491932"/>
            <a:ext cx="7493000" cy="3049905"/>
          </a:xfrm>
          <a:prstGeom prst="rect">
            <a:avLst/>
          </a:prstGeom>
        </p:spPr>
        <p:txBody>
          <a:bodyPr vert="horz" wrap="square" lIns="0" tIns="12700" rIns="0" bIns="0" rtlCol="0">
            <a:spAutoFit/>
          </a:bodyPr>
          <a:lstStyle/>
          <a:p>
            <a:pPr marL="12700">
              <a:lnSpc>
                <a:spcPct val="100000"/>
              </a:lnSpc>
              <a:spcBef>
                <a:spcPts val="100"/>
              </a:spcBef>
            </a:pPr>
            <a:r>
              <a:rPr sz="2800" b="1" spc="-10">
                <a:latin typeface="Microsoft JhengHei"/>
                <a:cs typeface="Microsoft JhengHei"/>
              </a:rPr>
              <a:t>促销整合：</a:t>
            </a:r>
            <a:endParaRPr sz="2800">
              <a:latin typeface="Microsoft JhengHei"/>
              <a:cs typeface="Microsoft JhengHei"/>
            </a:endParaRPr>
          </a:p>
          <a:p>
            <a:pPr>
              <a:lnSpc>
                <a:spcPct val="100000"/>
              </a:lnSpc>
              <a:spcBef>
                <a:spcPts val="35"/>
              </a:spcBef>
            </a:pPr>
            <a:endParaRPr sz="1600">
              <a:latin typeface="Microsoft JhengHei"/>
              <a:cs typeface="Microsoft JhengHei"/>
            </a:endParaRPr>
          </a:p>
          <a:p>
            <a:pPr marL="12700">
              <a:lnSpc>
                <a:spcPct val="100000"/>
              </a:lnSpc>
            </a:pPr>
            <a:r>
              <a:rPr sz="2800" spc="-5">
                <a:latin typeface="宋体"/>
                <a:cs typeface="宋体"/>
              </a:rPr>
              <a:t>将洗发水的促销与膏霜产品相结合，一方面</a:t>
            </a:r>
            <a:endParaRPr sz="2800">
              <a:latin typeface="宋体"/>
              <a:cs typeface="宋体"/>
            </a:endParaRPr>
          </a:p>
          <a:p>
            <a:pPr marL="12700" marR="5080">
              <a:lnSpc>
                <a:spcPct val="210000"/>
              </a:lnSpc>
            </a:pPr>
            <a:r>
              <a:rPr sz="2800" spc="-5">
                <a:latin typeface="宋体"/>
                <a:cs typeface="宋体"/>
              </a:rPr>
              <a:t>可以增加洗发水产品的销售，同时可以在销售洗发水的过程中对膏霜有一个较好的促进。</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840740" y="1620990"/>
            <a:ext cx="1981200" cy="452120"/>
          </a:xfrm>
          <a:prstGeom prst="rect">
            <a:avLst/>
          </a:prstGeom>
        </p:spPr>
        <p:txBody>
          <a:bodyPr vert="horz" wrap="square" lIns="0" tIns="12700" rIns="0" bIns="0" rtlCol="0">
            <a:spAutoFit/>
          </a:bodyPr>
          <a:lstStyle/>
          <a:p>
            <a:pPr marL="12700">
              <a:lnSpc>
                <a:spcPct val="100000"/>
              </a:lnSpc>
              <a:spcBef>
                <a:spcPts val="100"/>
              </a:spcBef>
            </a:pPr>
            <a:r>
              <a:rPr sz="2800"/>
              <a:t>4</a:t>
            </a:r>
            <a:r>
              <a:rPr sz="2800" spc="-10">
                <a:latin typeface="Microsoft JhengHei"/>
                <a:cs typeface="Microsoft JhengHei"/>
              </a:rPr>
              <a:t>、共赢策略</a:t>
            </a:r>
            <a:endParaRPr sz="2800">
              <a:latin typeface="Microsoft JhengHei"/>
              <a:cs typeface="Microsoft JhengHei"/>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p:nvPr/>
        </p:nvSpPr>
        <p:spPr>
          <a:xfrm>
            <a:off x="840740" y="2547165"/>
            <a:ext cx="7493000" cy="1391285"/>
          </a:xfrm>
          <a:prstGeom prst="rect">
            <a:avLst/>
          </a:prstGeom>
        </p:spPr>
        <p:txBody>
          <a:bodyPr vert="horz" wrap="square" lIns="0" tIns="12700" rIns="0" bIns="0" rtlCol="0">
            <a:spAutoFit/>
          </a:bodyPr>
          <a:lstStyle/>
          <a:p>
            <a:pPr marL="12700">
              <a:lnSpc>
                <a:spcPct val="100000"/>
              </a:lnSpc>
              <a:spcBef>
                <a:spcPts val="100"/>
              </a:spcBef>
            </a:pPr>
            <a:r>
              <a:rPr sz="2800" spc="-5">
                <a:latin typeface="宋体"/>
                <a:cs typeface="宋体"/>
              </a:rPr>
              <a:t>理顺厂商关系，理顺公司和业务员的关系，充分</a:t>
            </a:r>
            <a:endParaRPr sz="2800">
              <a:latin typeface="宋体"/>
              <a:cs typeface="宋体"/>
            </a:endParaRPr>
          </a:p>
          <a:p>
            <a:pPr>
              <a:lnSpc>
                <a:spcPct val="100000"/>
              </a:lnSpc>
              <a:spcBef>
                <a:spcPts val="60"/>
              </a:spcBef>
            </a:pPr>
            <a:endParaRPr sz="3100">
              <a:latin typeface="宋体"/>
              <a:cs typeface="宋体"/>
            </a:endParaRPr>
          </a:p>
          <a:p>
            <a:pPr marL="355600">
              <a:lnSpc>
                <a:spcPct val="100000"/>
              </a:lnSpc>
            </a:pPr>
            <a:r>
              <a:rPr sz="2800" spc="-5">
                <a:latin typeface="宋体"/>
                <a:cs typeface="宋体"/>
              </a:rPr>
              <a:t>理顺通路中的各个利益环节，实现共赢。</a:t>
            </a:r>
            <a:endParaRPr sz="2800">
              <a:latin typeface="宋体"/>
              <a:cs typeface="宋体"/>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2745740" y="2795270"/>
            <a:ext cx="3683000" cy="756920"/>
          </a:xfrm>
          <a:prstGeom prst="rect">
            <a:avLst/>
          </a:prstGeom>
        </p:spPr>
        <p:txBody>
          <a:bodyPr vert="horz" wrap="square" lIns="0" tIns="12700" rIns="0" bIns="0" rtlCol="0">
            <a:spAutoFit/>
          </a:bodyPr>
          <a:lstStyle/>
          <a:p>
            <a:pPr marL="12700">
              <a:lnSpc>
                <a:spcPct val="100000"/>
              </a:lnSpc>
              <a:spcBef>
                <a:spcPts val="100"/>
              </a:spcBef>
            </a:pPr>
            <a:r>
              <a:rPr sz="4800" spc="-10">
                <a:latin typeface="Microsoft JhengHei"/>
                <a:cs typeface="Microsoft JhengHei"/>
              </a:rPr>
              <a:t>膏霜营销组合</a:t>
            </a:r>
            <a:endParaRPr sz="4800">
              <a:latin typeface="Microsoft JhengHei"/>
              <a:cs typeface="Microsoft JhengHei"/>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64540" y="1383168"/>
            <a:ext cx="7927975" cy="3925570"/>
          </a:xfrm>
          <a:prstGeom prst="rect">
            <a:avLst/>
          </a:prstGeom>
        </p:spPr>
        <p:txBody>
          <a:bodyPr vert="horz" wrap="square" lIns="0" tIns="12700" rIns="0" bIns="0" rtlCol="0">
            <a:spAutoFit/>
          </a:bodyPr>
          <a:lstStyle/>
          <a:p>
            <a:pPr marL="12700">
              <a:lnSpc>
                <a:spcPct val="100000"/>
              </a:lnSpc>
              <a:spcBef>
                <a:spcPts val="100"/>
              </a:spcBef>
            </a:pPr>
            <a:r>
              <a:rPr sz="2800" b="1" spc="-10">
                <a:latin typeface="Microsoft JhengHei"/>
                <a:cs typeface="Microsoft JhengHei"/>
              </a:rPr>
              <a:t>一、产品策略</a:t>
            </a:r>
            <a:endParaRPr sz="2800">
              <a:latin typeface="Microsoft JhengHei"/>
              <a:cs typeface="Microsoft JhengHei"/>
            </a:endParaRPr>
          </a:p>
          <a:p>
            <a:pPr>
              <a:lnSpc>
                <a:spcPct val="100000"/>
              </a:lnSpc>
              <a:spcBef>
                <a:spcPts val="50"/>
              </a:spcBef>
            </a:pPr>
            <a:endParaRPr sz="1500">
              <a:latin typeface="Microsoft JhengHei"/>
              <a:cs typeface="Microsoft JhengHei"/>
            </a:endParaRPr>
          </a:p>
          <a:p>
            <a:pPr marL="902335" indent="-889635">
              <a:lnSpc>
                <a:spcPct val="100000"/>
              </a:lnSpc>
              <a:buSzPct val="96428"/>
              <a:buAutoNum type="arabicPlain"/>
              <a:tabLst>
                <a:tab pos="902335"/>
              </a:tabLst>
            </a:pPr>
            <a:r>
              <a:rPr sz="2800" spc="-10">
                <a:latin typeface="宋体"/>
                <a:cs typeface="宋体"/>
              </a:rPr>
              <a:t>档次：中低档</a:t>
            </a:r>
            <a:endParaRPr sz="2800">
              <a:latin typeface="宋体"/>
              <a:cs typeface="宋体"/>
            </a:endParaRPr>
          </a:p>
          <a:p>
            <a:pPr marL="355600" marR="5080" indent="-342900" algn="just">
              <a:lnSpc>
                <a:spcPct val="205200"/>
              </a:lnSpc>
              <a:spcBef>
                <a:spcPts val="495"/>
              </a:spcBef>
              <a:buSzPct val="96428"/>
              <a:buAutoNum type="arabicPlain"/>
              <a:tabLst>
                <a:tab pos="902335"/>
              </a:tabLst>
            </a:pPr>
            <a:r>
              <a:rPr sz="2800">
                <a:latin typeface="宋体"/>
                <a:cs typeface="宋体"/>
              </a:rPr>
              <a:t>功能：</a:t>
            </a:r>
            <a:r>
              <a:rPr sz="2800">
                <a:latin typeface="Times New Roman"/>
                <a:cs typeface="Times New Roman"/>
              </a:rPr>
              <a:t>V</a:t>
            </a:r>
            <a:r>
              <a:rPr sz="2800" spc="-5">
                <a:latin typeface="宋体"/>
                <a:cs typeface="宋体"/>
              </a:rPr>
              <a:t>元素做为一种肌肤吸收营养的促进剂剂，可以携带营养成分深入渗透到肌肤深层，让</a:t>
            </a:r>
            <a:r>
              <a:rPr sz="2800" spc="-10">
                <a:latin typeface="宋体"/>
                <a:cs typeface="宋体"/>
              </a:rPr>
              <a:t>让肌肤变得更完美。</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764540" y="1950141"/>
            <a:ext cx="7868920" cy="1104900"/>
          </a:xfrm>
          <a:prstGeom prst="rect">
            <a:avLst/>
          </a:prstGeom>
        </p:spPr>
        <p:txBody>
          <a:bodyPr vert="horz" wrap="square" lIns="0" tIns="12700" rIns="0" bIns="0" rtlCol="0">
            <a:spAutoFit/>
          </a:bodyPr>
          <a:lstStyle/>
          <a:p>
            <a:pPr marL="355600" marR="5080" indent="-342900">
              <a:lnSpc>
                <a:spcPct val="126400"/>
              </a:lnSpc>
              <a:spcBef>
                <a:spcPts val="100"/>
              </a:spcBef>
            </a:pPr>
            <a:r>
              <a:rPr sz="2800" b="0" spc="-10">
                <a:latin typeface="宋体"/>
                <a:cs typeface="宋体"/>
              </a:rPr>
              <a:t>（</a:t>
            </a:r>
            <a:r>
              <a:rPr sz="2800" b="0" spc="-10">
                <a:latin typeface="Times New Roman"/>
                <a:cs typeface="Times New Roman"/>
              </a:rPr>
              <a:t>3</a:t>
            </a:r>
            <a:r>
              <a:rPr sz="2800" b="0" spc="-10">
                <a:latin typeface="宋体"/>
                <a:cs typeface="宋体"/>
              </a:rPr>
              <a:t>）</a:t>
            </a:r>
            <a:r>
              <a:rPr sz="2800" b="0" spc="-10">
                <a:latin typeface="Times New Roman"/>
                <a:cs typeface="Times New Roman"/>
              </a:rPr>
              <a:t>USP</a:t>
            </a:r>
            <a:r>
              <a:rPr sz="2800" b="0" spc="-5">
                <a:latin typeface="宋体"/>
                <a:cs typeface="宋体"/>
              </a:rPr>
              <a:t>：来自澳洲的</a:t>
            </a:r>
            <a:r>
              <a:rPr sz="2800" b="0">
                <a:latin typeface="Times New Roman"/>
                <a:cs typeface="Times New Roman"/>
              </a:rPr>
              <a:t>V</a:t>
            </a:r>
            <a:r>
              <a:rPr sz="2800" b="0" spc="-5">
                <a:latin typeface="宋体"/>
                <a:cs typeface="宋体"/>
              </a:rPr>
              <a:t>元素，是一种纯天然的珍</a:t>
            </a:r>
            <a:r>
              <a:rPr sz="2800" b="0" spc="-10">
                <a:latin typeface="宋体"/>
                <a:cs typeface="宋体"/>
              </a:rPr>
              <a:t>珍贵的植物提取素。</a:t>
            </a:r>
            <a:endParaRPr sz="2800">
              <a:latin typeface="宋体"/>
              <a:cs typeface="宋体"/>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p:nvPr/>
        </p:nvSpPr>
        <p:spPr>
          <a:xfrm>
            <a:off x="764540" y="3855197"/>
            <a:ext cx="5181600" cy="452120"/>
          </a:xfrm>
          <a:prstGeom prst="rect">
            <a:avLst/>
          </a:prstGeom>
        </p:spPr>
        <p:txBody>
          <a:bodyPr vert="horz" wrap="square" lIns="0" tIns="12700" rIns="0" bIns="0" rtlCol="0">
            <a:spAutoFit/>
          </a:bodyPr>
          <a:lstStyle/>
          <a:p>
            <a:pPr marL="12700">
              <a:lnSpc>
                <a:spcPct val="100000"/>
              </a:lnSpc>
              <a:spcBef>
                <a:spcPts val="100"/>
              </a:spcBef>
            </a:pPr>
            <a:r>
              <a:rPr sz="2800">
                <a:latin typeface="宋体"/>
                <a:cs typeface="宋体"/>
              </a:rPr>
              <a:t>（</a:t>
            </a:r>
            <a:r>
              <a:rPr sz="2800">
                <a:latin typeface="Times New Roman"/>
                <a:cs typeface="Times New Roman"/>
              </a:rPr>
              <a:t>4</a:t>
            </a:r>
            <a:r>
              <a:rPr sz="2800">
                <a:latin typeface="宋体"/>
                <a:cs typeface="宋体"/>
              </a:rPr>
              <a:t>）主推品种：晶白霜（美白</a:t>
            </a:r>
            <a:r>
              <a:rPr sz="2800" spc="-50">
                <a:latin typeface="宋体"/>
                <a:cs typeface="宋体"/>
              </a:rPr>
              <a:t>）</a:t>
            </a:r>
            <a:endParaRPr sz="2800">
              <a:latin typeface="宋体"/>
              <a:cs typeface="宋体"/>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sz="3600" spc="-5">
                <a:latin typeface="Microsoft JhengHei"/>
                <a:cs typeface="Microsoft JhengHei"/>
              </a:rPr>
              <a:t>主打产品的功能支持点</a:t>
            </a:r>
            <a:endParaRPr sz="3600">
              <a:latin typeface="Microsoft JhengHei"/>
              <a:cs typeface="Microsoft JhengHei"/>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p:nvPr/>
        </p:nvSpPr>
        <p:spPr>
          <a:xfrm>
            <a:off x="764540" y="3185656"/>
            <a:ext cx="5972175" cy="1096645"/>
          </a:xfrm>
          <a:prstGeom prst="rect">
            <a:avLst/>
          </a:prstGeom>
        </p:spPr>
        <p:txBody>
          <a:bodyPr vert="horz" wrap="square" lIns="0" tIns="12065" rIns="0" bIns="0" rtlCol="0">
            <a:spAutoFit/>
          </a:bodyPr>
          <a:lstStyle/>
          <a:p>
            <a:pPr marL="12700" marR="5080">
              <a:lnSpc>
                <a:spcPct val="125499"/>
              </a:lnSpc>
              <a:spcBef>
                <a:spcPts val="95"/>
              </a:spcBef>
            </a:pPr>
            <a:r>
              <a:rPr sz="2800" b="1">
                <a:latin typeface="Times New Roman"/>
                <a:cs typeface="Times New Roman"/>
              </a:rPr>
              <a:t>V</a:t>
            </a:r>
            <a:r>
              <a:rPr sz="2800" b="1">
                <a:latin typeface="Microsoft JhengHei"/>
                <a:cs typeface="Microsoft JhengHei"/>
              </a:rPr>
              <a:t>元素晶白霜</a:t>
            </a:r>
            <a:r>
              <a:rPr sz="2800" spc="-5">
                <a:latin typeface="宋体"/>
                <a:cs typeface="宋体"/>
              </a:rPr>
              <a:t>：纳米超微粒技术，达到</a:t>
            </a:r>
            <a:r>
              <a:rPr sz="2800" spc="-15">
                <a:latin typeface="宋体"/>
                <a:cs typeface="宋体"/>
              </a:rPr>
              <a:t>深度美白</a:t>
            </a:r>
            <a:endParaRPr sz="2800">
              <a:latin typeface="宋体"/>
              <a:cs typeface="宋体"/>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764540" y="1415732"/>
            <a:ext cx="2159000" cy="452120"/>
          </a:xfrm>
          <a:prstGeom prst="rect">
            <a:avLst/>
          </a:prstGeom>
        </p:spPr>
        <p:txBody>
          <a:bodyPr vert="horz" wrap="square" lIns="0" tIns="12700" rIns="0" bIns="0" rtlCol="0">
            <a:spAutoFit/>
          </a:bodyPr>
          <a:lstStyle/>
          <a:p>
            <a:pPr marL="12700">
              <a:lnSpc>
                <a:spcPct val="100000"/>
              </a:lnSpc>
              <a:spcBef>
                <a:spcPts val="100"/>
              </a:spcBef>
            </a:pPr>
            <a:r>
              <a:rPr sz="2800" spc="-10">
                <a:latin typeface="Microsoft JhengHei"/>
                <a:cs typeface="Microsoft JhengHei"/>
              </a:rPr>
              <a:t>二、渠道策略</a:t>
            </a:r>
            <a:endParaRPr sz="2800">
              <a:latin typeface="Microsoft JhengHei"/>
              <a:cs typeface="Microsoft JhengHei"/>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p:nvPr/>
        </p:nvSpPr>
        <p:spPr>
          <a:xfrm>
            <a:off x="764540" y="2452074"/>
            <a:ext cx="7493000" cy="2508885"/>
          </a:xfrm>
          <a:prstGeom prst="rect">
            <a:avLst/>
          </a:prstGeom>
        </p:spPr>
        <p:txBody>
          <a:bodyPr vert="horz" wrap="square" lIns="0" tIns="12065" rIns="0" bIns="0" rtlCol="0">
            <a:spAutoFit/>
          </a:bodyPr>
          <a:lstStyle/>
          <a:p>
            <a:pPr marL="355600" marR="183515" indent="-342900">
              <a:lnSpc>
                <a:spcPct val="115999"/>
              </a:lnSpc>
              <a:spcBef>
                <a:spcPts val="95"/>
              </a:spcBef>
            </a:pPr>
            <a:r>
              <a:rPr sz="2800" b="1">
                <a:latin typeface="Microsoft JhengHei"/>
                <a:cs typeface="Microsoft JhengHei"/>
              </a:rPr>
              <a:t>（</a:t>
            </a:r>
            <a:r>
              <a:rPr sz="2800" b="1">
                <a:latin typeface="Times New Roman"/>
                <a:cs typeface="Times New Roman"/>
              </a:rPr>
              <a:t>1</a:t>
            </a:r>
            <a:r>
              <a:rPr sz="2800" b="1">
                <a:latin typeface="Microsoft JhengHei"/>
                <a:cs typeface="Microsoft JhengHei"/>
              </a:rPr>
              <a:t>）</a:t>
            </a:r>
            <a:r>
              <a:rPr sz="2800" b="1" spc="-5">
                <a:latin typeface="Microsoft JhengHei"/>
                <a:cs typeface="Microsoft JhengHei"/>
              </a:rPr>
              <a:t>利用目前的销售网络对澳芙莱的膏霜产品</a:t>
            </a:r>
            <a:r>
              <a:rPr sz="2800" b="1" spc="-10">
                <a:latin typeface="Microsoft JhengHei"/>
                <a:cs typeface="Microsoft JhengHei"/>
              </a:rPr>
              <a:t>进行销售。</a:t>
            </a:r>
            <a:endParaRPr sz="2800">
              <a:latin typeface="Microsoft JhengHei"/>
              <a:cs typeface="Microsoft JhengHei"/>
            </a:endParaRPr>
          </a:p>
          <a:p>
            <a:pPr marL="355600" marR="5080" indent="-342900" algn="just">
              <a:lnSpc>
                <a:spcPct val="110000"/>
              </a:lnSpc>
              <a:spcBef>
                <a:spcPts val="675"/>
              </a:spcBef>
            </a:pPr>
            <a:r>
              <a:rPr sz="2800" spc="-5">
                <a:latin typeface="宋体"/>
                <a:cs typeface="宋体"/>
              </a:rPr>
              <a:t>澳芙莱新品膏霜的定位符合目前的澳芙莱经销商的实际情况；同时目前的经销商对澳芙莱产品短期上量是有决定因素的。</a:t>
            </a:r>
            <a:endParaRPr sz="2800">
              <a:latin typeface="宋体"/>
              <a:cs typeface="宋体"/>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764540" y="1590499"/>
            <a:ext cx="7670800" cy="452120"/>
          </a:xfrm>
          <a:prstGeom prst="rect">
            <a:avLst/>
          </a:prstGeom>
        </p:spPr>
        <p:txBody>
          <a:bodyPr vert="horz" wrap="square" lIns="0" tIns="12700" rIns="0" bIns="0" rtlCol="0">
            <a:spAutoFit/>
          </a:bodyPr>
          <a:lstStyle/>
          <a:p>
            <a:pPr marL="12700">
              <a:lnSpc>
                <a:spcPct val="100000"/>
              </a:lnSpc>
              <a:spcBef>
                <a:spcPts val="100"/>
              </a:spcBef>
            </a:pPr>
            <a:r>
              <a:rPr sz="2800">
                <a:latin typeface="Microsoft JhengHei"/>
                <a:cs typeface="Microsoft JhengHei"/>
              </a:rPr>
              <a:t>（</a:t>
            </a:r>
            <a:r>
              <a:rPr sz="2800"/>
              <a:t>2</a:t>
            </a:r>
            <a:r>
              <a:rPr sz="2800">
                <a:latin typeface="Microsoft JhengHei"/>
                <a:cs typeface="Microsoft JhengHei"/>
              </a:rPr>
              <a:t>）</a:t>
            </a:r>
            <a:r>
              <a:rPr sz="2800" spc="-5">
                <a:latin typeface="Microsoft JhengHei"/>
                <a:cs typeface="Microsoft JhengHei"/>
              </a:rPr>
              <a:t>利用新品膏霜的上市契机，提升渠道质量。</a:t>
            </a:r>
            <a:endParaRPr sz="2800">
              <a:latin typeface="Microsoft JhengHei"/>
              <a:cs typeface="Microsoft JhengHei"/>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p:nvPr/>
        </p:nvSpPr>
        <p:spPr>
          <a:xfrm>
            <a:off x="764540" y="2434889"/>
            <a:ext cx="7683500" cy="2805430"/>
          </a:xfrm>
          <a:prstGeom prst="rect">
            <a:avLst/>
          </a:prstGeom>
        </p:spPr>
        <p:txBody>
          <a:bodyPr vert="horz" wrap="square" lIns="0" tIns="12700" rIns="0" bIns="0" rtlCol="0">
            <a:spAutoFit/>
          </a:bodyPr>
          <a:lstStyle/>
          <a:p>
            <a:pPr marL="12700">
              <a:lnSpc>
                <a:spcPct val="100000"/>
              </a:lnSpc>
              <a:spcBef>
                <a:spcPts val="100"/>
              </a:spcBef>
            </a:pPr>
            <a:r>
              <a:rPr sz="2400" spc="-5">
                <a:latin typeface="宋体"/>
                <a:cs typeface="宋体"/>
              </a:rPr>
              <a:t>目前澳芙莱的经销商总体质量是偏低的，但是考虑到一</a:t>
            </a:r>
            <a:endParaRPr sz="2400">
              <a:latin typeface="宋体"/>
              <a:cs typeface="宋体"/>
            </a:endParaRPr>
          </a:p>
          <a:p>
            <a:pPr marL="355600" marR="5080">
              <a:lnSpc>
                <a:spcPct val="220000"/>
              </a:lnSpc>
            </a:pPr>
            <a:r>
              <a:rPr sz="2400" spc="-5">
                <a:latin typeface="宋体"/>
                <a:cs typeface="宋体"/>
              </a:rPr>
              <a:t>个公司的长远发展，大规模的调整经销商队伍会影响</a:t>
            </a:r>
            <a:r>
              <a:rPr sz="2400" spc="-50">
                <a:latin typeface="宋体"/>
                <a:cs typeface="宋体"/>
              </a:rPr>
              <a:t> </a:t>
            </a:r>
            <a:r>
              <a:rPr sz="2400" spc="-5">
                <a:latin typeface="宋体"/>
                <a:cs typeface="宋体"/>
              </a:rPr>
              <a:t>经销商对澳芙莱的信心和积极性，同时，经常性的调整整经销商也不利于澳芙莱的政策的稳定性。</a:t>
            </a:r>
            <a:endParaRPr sz="2400">
              <a:latin typeface="宋体"/>
              <a:cs typeface="宋体"/>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993140" y="2013609"/>
            <a:ext cx="7493000" cy="3140710"/>
          </a:xfrm>
          <a:prstGeom prst="rect">
            <a:avLst/>
          </a:prstGeom>
        </p:spPr>
        <p:txBody>
          <a:bodyPr vert="horz" wrap="square" lIns="0" tIns="12700" rIns="0" bIns="0" rtlCol="0">
            <a:spAutoFit/>
          </a:bodyPr>
          <a:lstStyle/>
          <a:p>
            <a:pPr marL="12700">
              <a:lnSpc>
                <a:spcPct val="100000"/>
              </a:lnSpc>
              <a:spcBef>
                <a:spcPts val="100"/>
              </a:spcBef>
            </a:pPr>
            <a:r>
              <a:rPr sz="2800" spc="-5">
                <a:latin typeface="宋体"/>
                <a:cs typeface="宋体"/>
              </a:rPr>
              <a:t>因此我们的经销商管理主要思路是保持经销商</a:t>
            </a:r>
            <a:endParaRPr sz="2800">
              <a:latin typeface="宋体"/>
              <a:cs typeface="宋体"/>
            </a:endParaRPr>
          </a:p>
          <a:p>
            <a:pPr marL="12700" marR="5080" algn="just">
              <a:lnSpc>
                <a:spcPct val="210000"/>
              </a:lnSpc>
            </a:pPr>
            <a:r>
              <a:rPr sz="2800" spc="-5">
                <a:latin typeface="宋体"/>
                <a:cs typeface="宋体"/>
              </a:rPr>
              <a:t>一定比例的调整的前提下，更侧重于稳定经销商队伍，不断的提高经销商的开拓市场的能力，与经销商形成一个长期的合作关系。</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688340" y="1430994"/>
            <a:ext cx="7670800" cy="1015365"/>
          </a:xfrm>
          <a:prstGeom prst="rect">
            <a:avLst/>
          </a:prstGeom>
        </p:spPr>
        <p:txBody>
          <a:bodyPr vert="horz" wrap="square" lIns="0" tIns="12065" rIns="0" bIns="0" rtlCol="0">
            <a:spAutoFit/>
          </a:bodyPr>
          <a:lstStyle/>
          <a:p>
            <a:pPr marL="355600" marR="5080" indent="-342900">
              <a:lnSpc>
                <a:spcPct val="115999"/>
              </a:lnSpc>
              <a:spcBef>
                <a:spcPts val="95"/>
              </a:spcBef>
            </a:pPr>
            <a:r>
              <a:rPr sz="2800" b="0">
                <a:latin typeface="宋体"/>
                <a:cs typeface="宋体"/>
              </a:rPr>
              <a:t>（</a:t>
            </a:r>
            <a:r>
              <a:rPr sz="2800" b="0">
                <a:latin typeface="Times New Roman"/>
                <a:cs typeface="Times New Roman"/>
              </a:rPr>
              <a:t>3</a:t>
            </a:r>
            <a:r>
              <a:rPr sz="2800" b="0">
                <a:latin typeface="宋体"/>
                <a:cs typeface="宋体"/>
              </a:rPr>
              <a:t>）</a:t>
            </a:r>
            <a:r>
              <a:rPr sz="2800" spc="-5">
                <a:latin typeface="Microsoft JhengHei"/>
                <a:cs typeface="Microsoft JhengHei"/>
              </a:rPr>
              <a:t>深耕细作目前的主要销售市场；同时，渐进式的改变我们的主要市场。</a:t>
            </a:r>
            <a:endParaRPr sz="2800">
              <a:latin typeface="Microsoft JhengHei"/>
              <a:cs typeface="Microsoft JhengHei"/>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p:nvPr/>
        </p:nvSpPr>
        <p:spPr>
          <a:xfrm>
            <a:off x="688340" y="2697665"/>
            <a:ext cx="7950200" cy="2256790"/>
          </a:xfrm>
          <a:prstGeom prst="rect">
            <a:avLst/>
          </a:prstGeom>
        </p:spPr>
        <p:txBody>
          <a:bodyPr vert="horz" wrap="square" lIns="0" tIns="12700" rIns="0" bIns="0" rtlCol="0">
            <a:spAutoFit/>
          </a:bodyPr>
          <a:lstStyle/>
          <a:p>
            <a:pPr marL="12700">
              <a:lnSpc>
                <a:spcPct val="100000"/>
              </a:lnSpc>
              <a:spcBef>
                <a:spcPts val="100"/>
              </a:spcBef>
            </a:pPr>
            <a:r>
              <a:rPr sz="2400" spc="-5">
                <a:latin typeface="宋体"/>
                <a:cs typeface="宋体"/>
              </a:rPr>
              <a:t>以目前的地级城市为主要战场，同时对重点市场的中心城市</a:t>
            </a:r>
            <a:endParaRPr sz="2400">
              <a:latin typeface="宋体"/>
              <a:cs typeface="宋体"/>
            </a:endParaRPr>
          </a:p>
          <a:p>
            <a:pPr marL="355600" marR="272415" algn="just">
              <a:lnSpc>
                <a:spcPct val="170000"/>
              </a:lnSpc>
            </a:pPr>
            <a:r>
              <a:rPr sz="2400" spc="-5">
                <a:latin typeface="宋体"/>
                <a:cs typeface="宋体"/>
              </a:rPr>
              <a:t>市进行渗透，渐进式的改变我们的主要市场，做到保证我们的销量的前提下逐步提升我们的品牌以及拓展澳芙</a:t>
            </a:r>
            <a:r>
              <a:rPr sz="2400" spc="-10">
                <a:latin typeface="宋体"/>
                <a:cs typeface="宋体"/>
              </a:rPr>
              <a:t>莱的生存空间。</a:t>
            </a:r>
            <a:endParaRPr sz="2400">
              <a:latin typeface="宋体"/>
              <a:cs typeface="宋体"/>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40740" y="1078368"/>
            <a:ext cx="7599045" cy="4317365"/>
          </a:xfrm>
          <a:prstGeom prst="rect">
            <a:avLst/>
          </a:prstGeom>
        </p:spPr>
        <p:txBody>
          <a:bodyPr vert="horz" wrap="square" lIns="0" tIns="12700" rIns="0" bIns="0" rtlCol="0">
            <a:spAutoFit/>
          </a:bodyPr>
          <a:lstStyle/>
          <a:p>
            <a:pPr marL="12700">
              <a:lnSpc>
                <a:spcPct val="100000"/>
              </a:lnSpc>
              <a:spcBef>
                <a:spcPts val="100"/>
              </a:spcBef>
            </a:pPr>
            <a:r>
              <a:rPr sz="2800" b="1" spc="-10">
                <a:latin typeface="Microsoft JhengHei"/>
                <a:cs typeface="Microsoft JhengHei"/>
              </a:rPr>
              <a:t>三、促销策略：</a:t>
            </a:r>
            <a:endParaRPr sz="2800">
              <a:latin typeface="Microsoft JhengHei"/>
              <a:cs typeface="Microsoft JhengHei"/>
            </a:endParaRPr>
          </a:p>
          <a:p>
            <a:pPr>
              <a:lnSpc>
                <a:spcPct val="100000"/>
              </a:lnSpc>
              <a:spcBef>
                <a:spcPts val="70"/>
              </a:spcBef>
            </a:pPr>
            <a:endParaRPr sz="2500">
              <a:latin typeface="Microsoft JhengHei"/>
              <a:cs typeface="Microsoft JhengHei"/>
            </a:endParaRPr>
          </a:p>
          <a:p>
            <a:pPr marL="355600" marR="5080" indent="-342900">
              <a:lnSpc>
                <a:spcPct val="91700"/>
              </a:lnSpc>
              <a:spcBef>
                <a:spcPts val="5"/>
              </a:spcBef>
              <a:buSzPct val="96428"/>
              <a:buAutoNum type="arabicPlain"/>
              <a:tabLst>
                <a:tab pos="902335"/>
              </a:tabLst>
            </a:pPr>
            <a:r>
              <a:rPr sz="2800">
                <a:latin typeface="宋体"/>
                <a:cs typeface="宋体"/>
              </a:rPr>
              <a:t>整合洗发水和膏霜的促销，在</a:t>
            </a:r>
            <a:r>
              <a:rPr sz="2800">
                <a:latin typeface="Times New Roman"/>
                <a:cs typeface="Times New Roman"/>
              </a:rPr>
              <a:t>8</a:t>
            </a:r>
            <a:r>
              <a:rPr sz="2800">
                <a:latin typeface="宋体"/>
                <a:cs typeface="宋体"/>
              </a:rPr>
              <a:t>、</a:t>
            </a:r>
            <a:r>
              <a:rPr sz="2800">
                <a:latin typeface="Times New Roman"/>
                <a:cs typeface="Times New Roman"/>
              </a:rPr>
              <a:t>9</a:t>
            </a:r>
            <a:r>
              <a:rPr sz="2800" spc="-20">
                <a:latin typeface="宋体"/>
                <a:cs typeface="宋体"/>
              </a:rPr>
              <a:t>月时间</a:t>
            </a:r>
            <a:r>
              <a:rPr sz="2800" spc="-5">
                <a:latin typeface="宋体"/>
                <a:cs typeface="宋体"/>
              </a:rPr>
              <a:t>将洗发水买一赠一的赠品改为膏霜的赠品，按</a:t>
            </a:r>
            <a:r>
              <a:rPr sz="2800">
                <a:latin typeface="宋体"/>
                <a:cs typeface="宋体"/>
              </a:rPr>
              <a:t>照洗发水批发价的</a:t>
            </a:r>
            <a:r>
              <a:rPr sz="2800">
                <a:latin typeface="Times New Roman"/>
                <a:cs typeface="Times New Roman"/>
              </a:rPr>
              <a:t>5%</a:t>
            </a:r>
            <a:r>
              <a:rPr sz="2800">
                <a:latin typeface="宋体"/>
                <a:cs typeface="宋体"/>
              </a:rPr>
              <a:t>的比例配备膏霜赠品（</a:t>
            </a:r>
            <a:r>
              <a:rPr sz="2800" spc="-50">
                <a:latin typeface="宋体"/>
                <a:cs typeface="宋体"/>
              </a:rPr>
              <a:t>晶</a:t>
            </a:r>
            <a:r>
              <a:rPr sz="2800">
                <a:latin typeface="宋体"/>
                <a:cs typeface="宋体"/>
              </a:rPr>
              <a:t>白霜）</a:t>
            </a:r>
            <a:r>
              <a:rPr sz="2800" spc="-50">
                <a:latin typeface="宋体"/>
                <a:cs typeface="宋体"/>
              </a:rPr>
              <a:t>。</a:t>
            </a:r>
            <a:endParaRPr sz="2800">
              <a:latin typeface="宋体"/>
              <a:cs typeface="宋体"/>
            </a:endParaRPr>
          </a:p>
          <a:p>
            <a:pPr>
              <a:lnSpc>
                <a:spcPct val="100000"/>
              </a:lnSpc>
              <a:spcBef>
                <a:spcPts val="15"/>
              </a:spcBef>
              <a:buFont typeface="Arial"/>
              <a:buAutoNum type="arabicPlain"/>
            </a:pPr>
            <a:endParaRPr sz="3200">
              <a:latin typeface="宋体"/>
              <a:cs typeface="宋体"/>
            </a:endParaRPr>
          </a:p>
          <a:p>
            <a:pPr marL="355600" marR="123189" indent="-342900">
              <a:lnSpc>
                <a:spcPct val="92500"/>
              </a:lnSpc>
              <a:buSzPct val="96428"/>
              <a:buAutoNum type="arabicPlain"/>
              <a:tabLst>
                <a:tab pos="902335"/>
              </a:tabLst>
            </a:pPr>
            <a:r>
              <a:rPr sz="2800" spc="-5">
                <a:latin typeface="宋体"/>
                <a:cs typeface="宋体"/>
              </a:rPr>
              <a:t>针对性策略：针对我们的经销商的实操能</a:t>
            </a:r>
            <a:r>
              <a:rPr sz="2800">
                <a:latin typeface="宋体"/>
                <a:cs typeface="宋体"/>
              </a:rPr>
              <a:t>力和主要市场如县（县级市）</a:t>
            </a:r>
            <a:r>
              <a:rPr sz="2800" spc="-10">
                <a:latin typeface="宋体"/>
                <a:cs typeface="宋体"/>
              </a:rPr>
              <a:t>消费者特点设计</a:t>
            </a:r>
            <a:r>
              <a:rPr sz="2800" spc="-5">
                <a:latin typeface="宋体"/>
                <a:cs typeface="宋体"/>
              </a:rPr>
              <a:t>一些有针对性的促销活动。</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764540" y="1415732"/>
            <a:ext cx="2870200" cy="452120"/>
          </a:xfrm>
          <a:prstGeom prst="rect">
            <a:avLst/>
          </a:prstGeom>
        </p:spPr>
        <p:txBody>
          <a:bodyPr vert="horz" wrap="square" lIns="0" tIns="12700" rIns="0" bIns="0" rtlCol="0">
            <a:spAutoFit/>
          </a:bodyPr>
          <a:lstStyle/>
          <a:p>
            <a:pPr marL="12700">
              <a:lnSpc>
                <a:spcPct val="100000"/>
              </a:lnSpc>
              <a:spcBef>
                <a:spcPts val="100"/>
              </a:spcBef>
            </a:pPr>
            <a:r>
              <a:rPr sz="2800" spc="-10">
                <a:latin typeface="Microsoft JhengHei"/>
                <a:cs typeface="Microsoft JhengHei"/>
              </a:rPr>
              <a:t>二、整合传播策略</a:t>
            </a:r>
            <a:endParaRPr sz="2800">
              <a:latin typeface="Microsoft JhengHei"/>
              <a:cs typeface="Microsoft JhengHei"/>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p:nvPr/>
        </p:nvSpPr>
        <p:spPr>
          <a:xfrm>
            <a:off x="764540" y="2355615"/>
            <a:ext cx="7737475" cy="2620010"/>
          </a:xfrm>
          <a:prstGeom prst="rect">
            <a:avLst/>
          </a:prstGeom>
        </p:spPr>
        <p:txBody>
          <a:bodyPr vert="horz" wrap="square" lIns="0" tIns="1270" rIns="0" bIns="0" rtlCol="0">
            <a:spAutoFit/>
          </a:bodyPr>
          <a:lstStyle/>
          <a:p>
            <a:pPr marL="355600" marR="5080" indent="-342900">
              <a:lnSpc>
                <a:spcPct val="152600"/>
              </a:lnSpc>
              <a:spcBef>
                <a:spcPts val="10"/>
              </a:spcBef>
            </a:pPr>
            <a:r>
              <a:rPr sz="2800" b="1">
                <a:latin typeface="Microsoft JhengHei"/>
                <a:cs typeface="Microsoft JhengHei"/>
              </a:rPr>
              <a:t>（一）形象整合：</a:t>
            </a:r>
            <a:r>
              <a:rPr sz="2800">
                <a:latin typeface="宋体"/>
                <a:cs typeface="宋体"/>
              </a:rPr>
              <a:t>将金海心的形象和</a:t>
            </a:r>
            <a:r>
              <a:rPr sz="2800">
                <a:latin typeface="Times New Roman"/>
                <a:cs typeface="Times New Roman"/>
              </a:rPr>
              <a:t>V</a:t>
            </a:r>
            <a:r>
              <a:rPr sz="2800" spc="-15">
                <a:latin typeface="宋体"/>
                <a:cs typeface="宋体"/>
              </a:rPr>
              <a:t>的形象结</a:t>
            </a:r>
            <a:r>
              <a:rPr sz="2800">
                <a:latin typeface="宋体"/>
                <a:cs typeface="宋体"/>
              </a:rPr>
              <a:t>合，通过金海心表现出</a:t>
            </a:r>
            <a:r>
              <a:rPr sz="2800">
                <a:latin typeface="Times New Roman"/>
                <a:cs typeface="Times New Roman"/>
              </a:rPr>
              <a:t>V</a:t>
            </a:r>
            <a:r>
              <a:rPr sz="2800" spc="-10">
                <a:latin typeface="宋体"/>
                <a:cs typeface="宋体"/>
              </a:rPr>
              <a:t>美丽、梦想、激情、</a:t>
            </a:r>
            <a:r>
              <a:rPr sz="2800" spc="-50">
                <a:latin typeface="宋体"/>
                <a:cs typeface="宋体"/>
              </a:rPr>
              <a:t> </a:t>
            </a:r>
            <a:r>
              <a:rPr sz="2800">
                <a:latin typeface="宋体"/>
                <a:cs typeface="宋体"/>
              </a:rPr>
              <a:t>欲望、满足等等因素。金海心将</a:t>
            </a:r>
            <a:r>
              <a:rPr sz="2800">
                <a:latin typeface="Times New Roman"/>
                <a:cs typeface="Times New Roman"/>
              </a:rPr>
              <a:t>V</a:t>
            </a:r>
            <a:r>
              <a:rPr sz="2800" spc="-10">
                <a:latin typeface="宋体"/>
                <a:cs typeface="宋体"/>
              </a:rPr>
              <a:t>表现出一双张</a:t>
            </a:r>
            <a:r>
              <a:rPr sz="2800" spc="-5">
                <a:latin typeface="宋体"/>
                <a:cs typeface="宋体"/>
              </a:rPr>
              <a:t>张开的翅膀，承载着爱和梦想。</a:t>
            </a:r>
            <a:endParaRPr sz="2800">
              <a:latin typeface="宋体"/>
              <a:cs typeface="宋体"/>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764540" y="1620990"/>
            <a:ext cx="6367780" cy="452120"/>
          </a:xfrm>
          <a:prstGeom prst="rect">
            <a:avLst/>
          </a:prstGeom>
        </p:spPr>
        <p:txBody>
          <a:bodyPr vert="horz" wrap="square" lIns="0" tIns="12700" rIns="0" bIns="0" rtlCol="0">
            <a:spAutoFit/>
          </a:bodyPr>
          <a:lstStyle/>
          <a:p>
            <a:pPr marL="12700">
              <a:lnSpc>
                <a:spcPct val="100000"/>
              </a:lnSpc>
              <a:spcBef>
                <a:spcPts val="100"/>
              </a:spcBef>
            </a:pPr>
            <a:r>
              <a:rPr sz="2800">
                <a:latin typeface="Microsoft JhengHei"/>
                <a:cs typeface="Microsoft JhengHei"/>
              </a:rPr>
              <a:t>（二）产品的广告语：肌肤</a:t>
            </a:r>
            <a:r>
              <a:rPr sz="2800" spc="-10"/>
              <a:t>LOVE</a:t>
            </a:r>
            <a:r>
              <a:rPr sz="2800" spc="-20">
                <a:latin typeface="Microsoft JhengHei"/>
                <a:cs typeface="Microsoft JhengHei"/>
              </a:rPr>
              <a:t>的元素</a:t>
            </a:r>
            <a:endParaRPr sz="2800">
              <a:latin typeface="Microsoft JhengHei"/>
              <a:cs typeface="Microsoft JhengHei"/>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p:nvPr/>
        </p:nvSpPr>
        <p:spPr>
          <a:xfrm>
            <a:off x="764540" y="2338001"/>
            <a:ext cx="7903845" cy="2878455"/>
          </a:xfrm>
          <a:prstGeom prst="rect">
            <a:avLst/>
          </a:prstGeom>
        </p:spPr>
        <p:txBody>
          <a:bodyPr vert="horz" wrap="square" lIns="0" tIns="12700" rIns="0" bIns="0" rtlCol="0">
            <a:spAutoFit/>
          </a:bodyPr>
          <a:lstStyle/>
          <a:p>
            <a:pPr marL="12700">
              <a:lnSpc>
                <a:spcPct val="100000"/>
              </a:lnSpc>
              <a:spcBef>
                <a:spcPts val="100"/>
              </a:spcBef>
            </a:pPr>
            <a:r>
              <a:rPr sz="2400" spc="-5">
                <a:latin typeface="宋体"/>
                <a:cs typeface="宋体"/>
              </a:rPr>
              <a:t>护肤品及化妆品是承载人类美丽的梦想，肌肤爱的元素</a:t>
            </a:r>
            <a:endParaRPr sz="2400">
              <a:latin typeface="宋体"/>
              <a:cs typeface="宋体"/>
            </a:endParaRPr>
          </a:p>
          <a:p>
            <a:pPr marL="355600" marR="5080">
              <a:lnSpc>
                <a:spcPts val="4900"/>
              </a:lnSpc>
              <a:spcBef>
                <a:spcPts val="240"/>
              </a:spcBef>
            </a:pPr>
            <a:r>
              <a:rPr sz="2400">
                <a:latin typeface="宋体"/>
                <a:cs typeface="宋体"/>
              </a:rPr>
              <a:t>有着双重的含义，既可以理解为</a:t>
            </a:r>
            <a:r>
              <a:rPr sz="2400">
                <a:latin typeface="Times New Roman"/>
                <a:cs typeface="Times New Roman"/>
              </a:rPr>
              <a:t>V</a:t>
            </a:r>
            <a:r>
              <a:rPr sz="2400" spc="-10">
                <a:latin typeface="宋体"/>
                <a:cs typeface="宋体"/>
              </a:rPr>
              <a:t>元素是肌肤所喜欢的</a:t>
            </a:r>
            <a:r>
              <a:rPr sz="2400" spc="-50">
                <a:latin typeface="宋体"/>
                <a:cs typeface="宋体"/>
              </a:rPr>
              <a:t> </a:t>
            </a:r>
            <a:r>
              <a:rPr sz="2400">
                <a:latin typeface="宋体"/>
                <a:cs typeface="宋体"/>
              </a:rPr>
              <a:t>一种元素，又可以理解为</a:t>
            </a:r>
            <a:r>
              <a:rPr sz="2400">
                <a:latin typeface="Times New Roman"/>
                <a:cs typeface="Times New Roman"/>
              </a:rPr>
              <a:t>V</a:t>
            </a:r>
            <a:r>
              <a:rPr sz="2400" spc="-5">
                <a:latin typeface="宋体"/>
                <a:cs typeface="宋体"/>
              </a:rPr>
              <a:t>元素给肌肤带来爱的关怀，</a:t>
            </a:r>
            <a:r>
              <a:rPr sz="2400" spc="-50">
                <a:latin typeface="宋体"/>
                <a:cs typeface="宋体"/>
              </a:rPr>
              <a:t> </a:t>
            </a:r>
            <a:r>
              <a:rPr sz="2400">
                <a:latin typeface="宋体"/>
                <a:cs typeface="宋体"/>
              </a:rPr>
              <a:t>其直接的利益点可以体现在：</a:t>
            </a:r>
            <a:r>
              <a:rPr sz="2400">
                <a:latin typeface="Times New Roman"/>
                <a:cs typeface="Times New Roman"/>
              </a:rPr>
              <a:t>V</a:t>
            </a:r>
            <a:r>
              <a:rPr sz="2400" spc="-5">
                <a:latin typeface="宋体"/>
                <a:cs typeface="宋体"/>
              </a:rPr>
              <a:t>元素可以让肌肤变得更年</a:t>
            </a:r>
            <a:endParaRPr sz="2400">
              <a:latin typeface="宋体"/>
              <a:cs typeface="宋体"/>
            </a:endParaRPr>
          </a:p>
          <a:p>
            <a:pPr marL="355600">
              <a:lnSpc>
                <a:spcPct val="100000"/>
              </a:lnSpc>
              <a:spcBef>
                <a:spcPts val="1765"/>
              </a:spcBef>
            </a:pPr>
            <a:r>
              <a:rPr sz="2400" spc="-10">
                <a:latin typeface="宋体"/>
                <a:cs typeface="宋体"/>
              </a:rPr>
              <a:t>年轻、更完美。</a:t>
            </a:r>
            <a:endParaRPr sz="2400">
              <a:latin typeface="宋体"/>
              <a:cs typeface="宋体"/>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840740" y="925968"/>
            <a:ext cx="2514600" cy="452120"/>
          </a:xfrm>
          <a:prstGeom prst="rect">
            <a:avLst/>
          </a:prstGeom>
        </p:spPr>
        <p:txBody>
          <a:bodyPr vert="horz" wrap="square" lIns="0" tIns="12700" rIns="0" bIns="0" rtlCol="0">
            <a:spAutoFit/>
          </a:bodyPr>
          <a:lstStyle/>
          <a:p>
            <a:pPr marL="12700">
              <a:lnSpc>
                <a:spcPct val="100000"/>
              </a:lnSpc>
              <a:spcBef>
                <a:spcPts val="100"/>
              </a:spcBef>
            </a:pPr>
            <a:r>
              <a:rPr sz="2800" spc="-10">
                <a:latin typeface="Microsoft JhengHei"/>
                <a:cs typeface="Microsoft JhengHei"/>
              </a:rPr>
              <a:t>分阶段执行步骤</a:t>
            </a:r>
            <a:endParaRPr sz="2800">
              <a:latin typeface="Microsoft JhengHei"/>
              <a:cs typeface="Microsoft JhengHei"/>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a:spLocks noGrp="1"/>
          </p:cNvSpPr>
          <p:nvPr>
            <p:ph type="body" idx="1"/>
          </p:nvPr>
        </p:nvSpPr>
        <p:spPr>
          <a:prstGeom prst="rect">
            <a:avLst/>
          </a:prstGeom>
        </p:spPr>
        <p:txBody>
          <a:bodyPr vert="horz" wrap="square" lIns="0" tIns="12700" rIns="0" bIns="0" rtlCol="0">
            <a:spAutoFit/>
          </a:bodyPr>
          <a:lstStyle/>
          <a:p>
            <a:pPr marL="43180">
              <a:lnSpc>
                <a:spcPct val="100000"/>
              </a:lnSpc>
              <a:spcBef>
                <a:spcPts val="100"/>
              </a:spcBef>
            </a:pPr>
            <a:r>
              <a:rPr/>
              <a:t>第一阶段：准备期：（</a:t>
            </a:r>
            <a:r>
              <a:rPr>
                <a:latin typeface="Times New Roman"/>
                <a:cs typeface="Times New Roman"/>
              </a:rPr>
              <a:t>6</a:t>
            </a:r>
            <a:r>
              <a:rPr/>
              <a:t>月</a:t>
            </a:r>
            <a:r>
              <a:rPr>
                <a:latin typeface="Times New Roman"/>
                <a:cs typeface="Times New Roman"/>
              </a:rPr>
              <a:t>1</a:t>
            </a:r>
            <a:r>
              <a:rPr/>
              <a:t>８日－</a:t>
            </a:r>
            <a:r>
              <a:rPr>
                <a:latin typeface="Times New Roman"/>
                <a:cs typeface="Times New Roman"/>
              </a:rPr>
              <a:t>7</a:t>
            </a:r>
            <a:r>
              <a:rPr/>
              <a:t>月</a:t>
            </a:r>
            <a:r>
              <a:rPr>
                <a:latin typeface="Times New Roman"/>
                <a:cs typeface="Times New Roman"/>
              </a:rPr>
              <a:t>1</a:t>
            </a:r>
            <a:r>
              <a:rPr/>
              <a:t>８日</a:t>
            </a:r>
            <a:r>
              <a:rPr spc="-50"/>
              <a:t>）</a:t>
            </a:r>
          </a:p>
          <a:p>
            <a:pPr marL="30480">
              <a:lnSpc>
                <a:spcPct val="100000"/>
              </a:lnSpc>
              <a:spcBef>
                <a:spcPts val="45"/>
              </a:spcBef>
            </a:pPr>
            <a:endParaRPr sz="1750"/>
          </a:p>
          <a:p>
            <a:pPr marL="43180">
              <a:lnSpc>
                <a:spcPct val="100000"/>
              </a:lnSpc>
            </a:pPr>
            <a:r>
              <a:rPr sz="2400" b="0" spc="-10">
                <a:latin typeface="宋体"/>
                <a:cs typeface="宋体"/>
              </a:rPr>
              <a:t>主要任务：</a:t>
            </a:r>
            <a:endParaRPr sz="2400">
              <a:latin typeface="宋体"/>
              <a:cs typeface="宋体"/>
            </a:endParaRPr>
          </a:p>
          <a:p>
            <a:pPr marL="43180">
              <a:lnSpc>
                <a:spcPct val="100000"/>
              </a:lnSpc>
              <a:spcBef>
                <a:spcPts val="145"/>
              </a:spcBef>
            </a:pPr>
            <a:r>
              <a:rPr sz="2400" b="0">
                <a:latin typeface="Times New Roman"/>
                <a:cs typeface="Times New Roman"/>
              </a:rPr>
              <a:t>1</a:t>
            </a:r>
            <a:r>
              <a:rPr sz="2400" b="0" spc="-10">
                <a:latin typeface="宋体"/>
                <a:cs typeface="宋体"/>
              </a:rPr>
              <a:t>、膏霜的生产</a:t>
            </a:r>
            <a:endParaRPr sz="2400">
              <a:latin typeface="宋体"/>
              <a:cs typeface="宋体"/>
            </a:endParaRPr>
          </a:p>
          <a:p>
            <a:pPr marL="386080" marR="5080" indent="-342900">
              <a:lnSpc>
                <a:spcPts val="2740"/>
              </a:lnSpc>
              <a:spcBef>
                <a:spcPts val="495"/>
              </a:spcBef>
            </a:pPr>
            <a:r>
              <a:rPr sz="2400" b="0">
                <a:latin typeface="Times New Roman"/>
                <a:cs typeface="Times New Roman"/>
              </a:rPr>
              <a:t>2</a:t>
            </a:r>
            <a:r>
              <a:rPr sz="2400" b="0" spc="-5">
                <a:latin typeface="宋体"/>
                <a:cs typeface="宋体"/>
              </a:rPr>
              <a:t>、完成本阶段所需广告片、报广、软文、海报、折页、单张、柜台贴、灯箱片、展示架的设计和制作。</a:t>
            </a:r>
            <a:endParaRPr sz="2400">
              <a:latin typeface="宋体"/>
              <a:cs typeface="宋体"/>
            </a:endParaRPr>
          </a:p>
          <a:p>
            <a:pPr marL="43180">
              <a:lnSpc>
                <a:spcPct val="100000"/>
              </a:lnSpc>
              <a:spcBef>
                <a:spcPts val="70"/>
              </a:spcBef>
            </a:pPr>
            <a:r>
              <a:rPr sz="2400" b="0">
                <a:latin typeface="Times New Roman"/>
                <a:cs typeface="Times New Roman"/>
              </a:rPr>
              <a:t>3</a:t>
            </a:r>
            <a:r>
              <a:rPr sz="2400" b="0" spc="-5">
                <a:latin typeface="宋体"/>
                <a:cs typeface="宋体"/>
              </a:rPr>
              <a:t>、完成促销包装、礼品的设计制作。</a:t>
            </a:r>
            <a:endParaRPr sz="2400">
              <a:latin typeface="宋体"/>
              <a:cs typeface="宋体"/>
            </a:endParaRPr>
          </a:p>
          <a:p>
            <a:pPr marL="43180">
              <a:lnSpc>
                <a:spcPct val="100000"/>
              </a:lnSpc>
              <a:spcBef>
                <a:spcPts val="290"/>
              </a:spcBef>
            </a:pPr>
            <a:r>
              <a:rPr sz="2400" b="0">
                <a:latin typeface="Times New Roman"/>
                <a:cs typeface="Times New Roman"/>
              </a:rPr>
              <a:t>4</a:t>
            </a:r>
            <a:r>
              <a:rPr sz="2400" b="0" spc="-10">
                <a:latin typeface="宋体"/>
                <a:cs typeface="宋体"/>
              </a:rPr>
              <a:t>、推广方案的学习</a:t>
            </a:r>
            <a:endParaRPr sz="2400">
              <a:latin typeface="宋体"/>
              <a:cs typeface="宋体"/>
            </a:endParaRPr>
          </a:p>
          <a:p>
            <a:pPr marL="43180">
              <a:lnSpc>
                <a:spcPct val="100000"/>
              </a:lnSpc>
              <a:spcBef>
                <a:spcPts val="290"/>
              </a:spcBef>
            </a:pPr>
            <a:r>
              <a:rPr sz="2400" b="0">
                <a:latin typeface="Times New Roman"/>
                <a:cs typeface="Times New Roman"/>
              </a:rPr>
              <a:t>5</a:t>
            </a:r>
            <a:r>
              <a:rPr sz="2400" b="0" spc="-5">
                <a:latin typeface="宋体"/>
                <a:cs typeface="宋体"/>
              </a:rPr>
              <a:t>、活动相关人员的培训</a:t>
            </a:r>
            <a:endParaRPr sz="2400">
              <a:latin typeface="宋体"/>
              <a:cs typeface="宋体"/>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764540" y="1361899"/>
            <a:ext cx="6604000" cy="452120"/>
          </a:xfrm>
          <a:prstGeom prst="rect">
            <a:avLst/>
          </a:prstGeom>
        </p:spPr>
        <p:txBody>
          <a:bodyPr vert="horz" wrap="square" lIns="0" tIns="12700" rIns="0" bIns="0" rtlCol="0">
            <a:spAutoFit/>
          </a:bodyPr>
          <a:lstStyle/>
          <a:p>
            <a:pPr marL="12700">
              <a:lnSpc>
                <a:spcPct val="100000"/>
              </a:lnSpc>
              <a:spcBef>
                <a:spcPts val="100"/>
              </a:spcBef>
            </a:pPr>
            <a:r>
              <a:rPr sz="2800">
                <a:latin typeface="Microsoft JhengHei"/>
                <a:cs typeface="Microsoft JhengHei"/>
              </a:rPr>
              <a:t>第二阶段：铺货期（</a:t>
            </a:r>
            <a:r>
              <a:rPr sz="2800"/>
              <a:t>7</a:t>
            </a:r>
            <a:r>
              <a:rPr sz="2800">
                <a:latin typeface="Microsoft JhengHei"/>
                <a:cs typeface="Microsoft JhengHei"/>
              </a:rPr>
              <a:t>月</a:t>
            </a:r>
            <a:r>
              <a:rPr sz="2800"/>
              <a:t>1</a:t>
            </a:r>
            <a:r>
              <a:rPr sz="2800">
                <a:latin typeface="Microsoft JhengHei"/>
                <a:cs typeface="Microsoft JhengHei"/>
              </a:rPr>
              <a:t>９日－</a:t>
            </a:r>
            <a:r>
              <a:rPr sz="2800"/>
              <a:t>7</a:t>
            </a:r>
            <a:r>
              <a:rPr sz="2800">
                <a:latin typeface="Microsoft JhengHei"/>
                <a:cs typeface="Microsoft JhengHei"/>
              </a:rPr>
              <a:t>月</a:t>
            </a:r>
            <a:r>
              <a:rPr sz="2800"/>
              <a:t>31</a:t>
            </a:r>
            <a:r>
              <a:rPr sz="2800">
                <a:latin typeface="Microsoft JhengHei"/>
                <a:cs typeface="Microsoft JhengHei"/>
              </a:rPr>
              <a:t>日</a:t>
            </a:r>
            <a:r>
              <a:rPr sz="2800" spc="-50">
                <a:latin typeface="Microsoft JhengHei"/>
                <a:cs typeface="Microsoft JhengHei"/>
              </a:rPr>
              <a:t>）</a:t>
            </a:r>
            <a:endParaRPr sz="2800">
              <a:latin typeface="Microsoft JhengHei"/>
              <a:cs typeface="Microsoft JhengHei"/>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p:nvPr/>
        </p:nvSpPr>
        <p:spPr>
          <a:xfrm>
            <a:off x="764540" y="1772200"/>
            <a:ext cx="7683500" cy="4597400"/>
          </a:xfrm>
          <a:prstGeom prst="rect">
            <a:avLst/>
          </a:prstGeom>
        </p:spPr>
        <p:txBody>
          <a:bodyPr vert="horz" wrap="square" lIns="0" tIns="12700" rIns="0" bIns="0" rtlCol="0">
            <a:spAutoFit/>
          </a:bodyPr>
          <a:lstStyle/>
          <a:p>
            <a:pPr marL="12700" marR="653415">
              <a:lnSpc>
                <a:spcPct val="150000"/>
              </a:lnSpc>
              <a:spcBef>
                <a:spcPts val="100"/>
              </a:spcBef>
            </a:pPr>
            <a:r>
              <a:rPr sz="2400" spc="-5">
                <a:latin typeface="宋体"/>
                <a:cs typeface="宋体"/>
              </a:rPr>
              <a:t>在黑龙江、辽宁、吉林、河北、山东、河南、浙江、江苏、安徽、湖南、湖北、四川、西北重点铺货。以</a:t>
            </a:r>
            <a:endParaRPr sz="2400">
              <a:latin typeface="宋体"/>
              <a:cs typeface="宋体"/>
            </a:endParaRPr>
          </a:p>
          <a:p>
            <a:pPr marL="355600" marR="5080">
              <a:lnSpc>
                <a:spcPct val="130000"/>
              </a:lnSpc>
            </a:pPr>
            <a:r>
              <a:rPr sz="2400" spc="-5">
                <a:latin typeface="宋体"/>
                <a:cs typeface="宋体"/>
              </a:rPr>
              <a:t>每个地级市为单位，开定货会。要求地级市经销商将</a:t>
            </a:r>
            <a:r>
              <a:rPr sz="2400" spc="-50">
                <a:latin typeface="宋体"/>
                <a:cs typeface="宋体"/>
              </a:rPr>
              <a:t> </a:t>
            </a:r>
            <a:r>
              <a:rPr sz="2400" spc="-5">
                <a:latin typeface="宋体"/>
                <a:cs typeface="宋体"/>
              </a:rPr>
              <a:t>所在地的下级经销商召集一起，直接面对中下级网络</a:t>
            </a:r>
            <a:r>
              <a:rPr sz="2400" spc="-50">
                <a:latin typeface="宋体"/>
                <a:cs typeface="宋体"/>
              </a:rPr>
              <a:t> </a:t>
            </a:r>
            <a:r>
              <a:rPr sz="2400" spc="-5">
                <a:latin typeface="宋体"/>
                <a:cs typeface="宋体"/>
              </a:rPr>
              <a:t>成员，给予经销商优惠政策、广告承诺、促销支持和</a:t>
            </a:r>
            <a:r>
              <a:rPr sz="2400" spc="-50">
                <a:latin typeface="宋体"/>
                <a:cs typeface="宋体"/>
              </a:rPr>
              <a:t> </a:t>
            </a:r>
            <a:r>
              <a:rPr sz="2400" spc="-5">
                <a:latin typeface="宋体"/>
                <a:cs typeface="宋体"/>
              </a:rPr>
              <a:t>远景描述。在膏霜旺季到来之前首先抢占渠道资金为下下一步推广作好资金准备。</a:t>
            </a:r>
            <a:endParaRPr sz="2400">
              <a:latin typeface="宋体"/>
              <a:cs typeface="宋体"/>
            </a:endParaRPr>
          </a:p>
          <a:p>
            <a:pPr>
              <a:lnSpc>
                <a:spcPct val="100000"/>
              </a:lnSpc>
            </a:pPr>
            <a:endParaRPr sz="2400">
              <a:latin typeface="宋体"/>
              <a:cs typeface="宋体"/>
            </a:endParaRPr>
          </a:p>
          <a:p>
            <a:pPr>
              <a:lnSpc>
                <a:spcPct val="100000"/>
              </a:lnSpc>
              <a:spcBef>
                <a:spcPts val="55"/>
              </a:spcBef>
            </a:pPr>
            <a:endParaRPr sz="2050">
              <a:latin typeface="宋体"/>
              <a:cs typeface="宋体"/>
            </a:endParaRPr>
          </a:p>
          <a:p>
            <a:pPr marL="12700">
              <a:lnSpc>
                <a:spcPct val="100000"/>
              </a:lnSpc>
            </a:pPr>
            <a:r>
              <a:rPr sz="2400">
                <a:latin typeface="宋体"/>
                <a:cs typeface="宋体"/>
              </a:rPr>
              <a:t>，</a:t>
            </a:r>
            <a:endParaRPr sz="2400">
              <a:latin typeface="宋体"/>
              <a:cs typeface="宋体"/>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688340" y="1514299"/>
            <a:ext cx="8026400" cy="452120"/>
          </a:xfrm>
          <a:prstGeom prst="rect">
            <a:avLst/>
          </a:prstGeom>
        </p:spPr>
        <p:txBody>
          <a:bodyPr vert="horz" wrap="square" lIns="0" tIns="12700" rIns="0" bIns="0" rtlCol="0">
            <a:spAutoFit/>
          </a:bodyPr>
          <a:lstStyle/>
          <a:p>
            <a:pPr marL="12700">
              <a:lnSpc>
                <a:spcPct val="100000"/>
              </a:lnSpc>
              <a:spcBef>
                <a:spcPts val="100"/>
              </a:spcBef>
            </a:pPr>
            <a:r>
              <a:rPr sz="2800">
                <a:latin typeface="Microsoft JhengHei"/>
                <a:cs typeface="Microsoft JhengHei"/>
              </a:rPr>
              <a:t>第三阶段：市场培育及消化期（</a:t>
            </a:r>
            <a:r>
              <a:rPr sz="2800"/>
              <a:t>8</a:t>
            </a:r>
            <a:r>
              <a:rPr sz="2800">
                <a:latin typeface="Microsoft JhengHei"/>
                <a:cs typeface="Microsoft JhengHei"/>
              </a:rPr>
              <a:t>月</a:t>
            </a:r>
            <a:r>
              <a:rPr sz="2800"/>
              <a:t>1</a:t>
            </a:r>
            <a:r>
              <a:rPr sz="2800">
                <a:latin typeface="Microsoft JhengHei"/>
                <a:cs typeface="Microsoft JhengHei"/>
              </a:rPr>
              <a:t>日－</a:t>
            </a:r>
            <a:r>
              <a:rPr sz="2800"/>
              <a:t>9</a:t>
            </a:r>
            <a:r>
              <a:rPr sz="2800">
                <a:latin typeface="Microsoft JhengHei"/>
                <a:cs typeface="Microsoft JhengHei"/>
              </a:rPr>
              <a:t>月</a:t>
            </a:r>
            <a:r>
              <a:rPr sz="2800"/>
              <a:t>15</a:t>
            </a:r>
            <a:r>
              <a:rPr sz="2800">
                <a:latin typeface="Microsoft JhengHei"/>
                <a:cs typeface="Microsoft JhengHei"/>
              </a:rPr>
              <a:t>日</a:t>
            </a:r>
            <a:r>
              <a:rPr sz="2800" spc="-50">
                <a:latin typeface="Microsoft JhengHei"/>
                <a:cs typeface="Microsoft JhengHei"/>
              </a:rPr>
              <a:t>）</a:t>
            </a:r>
            <a:endParaRPr sz="2800">
              <a:latin typeface="Microsoft JhengHei"/>
              <a:cs typeface="Microsoft JhengHei"/>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p:nvPr/>
        </p:nvSpPr>
        <p:spPr>
          <a:xfrm>
            <a:off x="688340" y="2163305"/>
            <a:ext cx="7340600" cy="2878455"/>
          </a:xfrm>
          <a:prstGeom prst="rect">
            <a:avLst/>
          </a:prstGeom>
        </p:spPr>
        <p:txBody>
          <a:bodyPr vert="horz" wrap="square" lIns="0" tIns="12700" rIns="0" bIns="0" rtlCol="0">
            <a:spAutoFit/>
          </a:bodyPr>
          <a:lstStyle/>
          <a:p>
            <a:pPr marL="12700">
              <a:lnSpc>
                <a:spcPct val="100000"/>
              </a:lnSpc>
              <a:spcBef>
                <a:spcPts val="100"/>
              </a:spcBef>
            </a:pPr>
            <a:r>
              <a:rPr sz="2400" spc="-5">
                <a:latin typeface="宋体"/>
                <a:cs typeface="宋体"/>
              </a:rPr>
              <a:t>第二阶段的铺货已经完成，这个阶段我们重点工作</a:t>
            </a:r>
            <a:endParaRPr sz="2400">
              <a:latin typeface="宋体"/>
              <a:cs typeface="宋体"/>
            </a:endParaRPr>
          </a:p>
          <a:p>
            <a:pPr marL="12700" marR="5080" algn="just">
              <a:lnSpc>
                <a:spcPct val="170000"/>
              </a:lnSpc>
            </a:pPr>
            <a:r>
              <a:rPr sz="2400" spc="-5">
                <a:latin typeface="宋体"/>
                <a:cs typeface="宋体"/>
              </a:rPr>
              <a:t>是帮助经销商快速消化库存。同时，为膏霜年底的旺季打下一个品牌基础。这个时期主要的推广手段是大密度的广告投放和主题促销。这个阶段主要推广澳芙莱的晶</a:t>
            </a:r>
            <a:r>
              <a:rPr sz="2400" spc="-20">
                <a:latin typeface="宋体"/>
                <a:cs typeface="宋体"/>
              </a:rPr>
              <a:t>白霜。</a:t>
            </a:r>
            <a:endParaRPr sz="2400">
              <a:latin typeface="宋体"/>
              <a:cs typeface="宋体"/>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535940" y="1697190"/>
            <a:ext cx="6604000" cy="452120"/>
          </a:xfrm>
          <a:prstGeom prst="rect">
            <a:avLst/>
          </a:prstGeom>
        </p:spPr>
        <p:txBody>
          <a:bodyPr vert="horz" wrap="square" lIns="0" tIns="12700" rIns="0" bIns="0" rtlCol="0">
            <a:spAutoFit/>
          </a:bodyPr>
          <a:lstStyle/>
          <a:p>
            <a:pPr marL="12700">
              <a:lnSpc>
                <a:spcPct val="100000"/>
              </a:lnSpc>
              <a:spcBef>
                <a:spcPts val="100"/>
              </a:spcBef>
            </a:pPr>
            <a:r>
              <a:rPr sz="2800">
                <a:latin typeface="Microsoft JhengHei"/>
                <a:cs typeface="Microsoft JhengHei"/>
              </a:rPr>
              <a:t>第四阶段：保温期（</a:t>
            </a:r>
            <a:r>
              <a:rPr sz="2800"/>
              <a:t>10</a:t>
            </a:r>
            <a:r>
              <a:rPr sz="2800">
                <a:latin typeface="Microsoft JhengHei"/>
                <a:cs typeface="Microsoft JhengHei"/>
              </a:rPr>
              <a:t>月</a:t>
            </a:r>
            <a:r>
              <a:rPr sz="2800"/>
              <a:t>8</a:t>
            </a:r>
            <a:r>
              <a:rPr sz="2800">
                <a:latin typeface="Microsoft JhengHei"/>
                <a:cs typeface="Microsoft JhengHei"/>
              </a:rPr>
              <a:t>日－</a:t>
            </a:r>
            <a:r>
              <a:rPr sz="2800"/>
              <a:t>11</a:t>
            </a:r>
            <a:r>
              <a:rPr sz="2800">
                <a:latin typeface="Microsoft JhengHei"/>
                <a:cs typeface="Microsoft JhengHei"/>
              </a:rPr>
              <a:t>月</a:t>
            </a:r>
            <a:r>
              <a:rPr sz="2800"/>
              <a:t>30</a:t>
            </a:r>
            <a:r>
              <a:rPr sz="2800">
                <a:latin typeface="Microsoft JhengHei"/>
                <a:cs typeface="Microsoft JhengHei"/>
              </a:rPr>
              <a:t>日</a:t>
            </a:r>
            <a:r>
              <a:rPr sz="2800" spc="-50">
                <a:latin typeface="Microsoft JhengHei"/>
                <a:cs typeface="Microsoft JhengHei"/>
              </a:rPr>
              <a:t>）</a:t>
            </a:r>
            <a:endParaRPr sz="2800">
              <a:latin typeface="Microsoft JhengHei"/>
              <a:cs typeface="Microsoft JhengHei"/>
            </a:endParaRPr>
          </a:p>
        </p:txBody>
      </p:sp>
      <p:sp>
        <p:nvSpPr>
          <p:cNvPr id="4" name="object 4"/>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
        <p:nvSpPr>
          <p:cNvPr id="3" name="object 3"/>
          <p:cNvSpPr txBox="1"/>
          <p:nvPr/>
        </p:nvSpPr>
        <p:spPr>
          <a:xfrm>
            <a:off x="535940" y="2218816"/>
            <a:ext cx="7645400" cy="2962275"/>
          </a:xfrm>
          <a:prstGeom prst="rect">
            <a:avLst/>
          </a:prstGeom>
        </p:spPr>
        <p:txBody>
          <a:bodyPr vert="horz" wrap="square" lIns="0" tIns="12700" rIns="0" bIns="0" rtlCol="0">
            <a:spAutoFit/>
          </a:bodyPr>
          <a:lstStyle/>
          <a:p>
            <a:pPr marL="12700">
              <a:lnSpc>
                <a:spcPct val="100000"/>
              </a:lnSpc>
              <a:spcBef>
                <a:spcPts val="100"/>
              </a:spcBef>
            </a:pPr>
            <a:r>
              <a:rPr sz="2400" spc="-5">
                <a:latin typeface="宋体"/>
                <a:cs typeface="宋体"/>
              </a:rPr>
              <a:t>继续维持报纸广告的投放及进行常规的促销活动。</a:t>
            </a:r>
            <a:endParaRPr sz="2400">
              <a:latin typeface="宋体"/>
              <a:cs typeface="宋体"/>
            </a:endParaRPr>
          </a:p>
          <a:p>
            <a:pPr>
              <a:lnSpc>
                <a:spcPct val="100000"/>
              </a:lnSpc>
              <a:spcBef>
                <a:spcPts val="45"/>
              </a:spcBef>
            </a:pPr>
            <a:endParaRPr sz="3050">
              <a:latin typeface="宋体"/>
              <a:cs typeface="宋体"/>
            </a:endParaRPr>
          </a:p>
          <a:p>
            <a:pPr marL="12700">
              <a:lnSpc>
                <a:spcPct val="100000"/>
              </a:lnSpc>
            </a:pPr>
            <a:r>
              <a:rPr sz="2800" b="1">
                <a:latin typeface="Microsoft JhengHei"/>
                <a:cs typeface="Microsoft JhengHei"/>
              </a:rPr>
              <a:t>第五阶段：高潮期（</a:t>
            </a:r>
            <a:r>
              <a:rPr sz="2800" b="1">
                <a:latin typeface="Times New Roman"/>
                <a:cs typeface="Times New Roman"/>
              </a:rPr>
              <a:t>12</a:t>
            </a:r>
            <a:r>
              <a:rPr sz="2800" b="1">
                <a:latin typeface="Microsoft JhengHei"/>
                <a:cs typeface="Microsoft JhengHei"/>
              </a:rPr>
              <a:t>月</a:t>
            </a:r>
            <a:r>
              <a:rPr sz="2800" b="1">
                <a:latin typeface="Times New Roman"/>
                <a:cs typeface="Times New Roman"/>
              </a:rPr>
              <a:t>1</a:t>
            </a:r>
            <a:r>
              <a:rPr sz="2800" b="1">
                <a:latin typeface="Microsoft JhengHei"/>
                <a:cs typeface="Microsoft JhengHei"/>
              </a:rPr>
              <a:t>日－</a:t>
            </a:r>
            <a:r>
              <a:rPr sz="2800" b="1">
                <a:latin typeface="Times New Roman"/>
                <a:cs typeface="Times New Roman"/>
              </a:rPr>
              <a:t>1</a:t>
            </a:r>
            <a:r>
              <a:rPr sz="2800" b="1">
                <a:latin typeface="Microsoft JhengHei"/>
                <a:cs typeface="Microsoft JhengHei"/>
              </a:rPr>
              <a:t>月</a:t>
            </a:r>
            <a:r>
              <a:rPr sz="2800" b="1">
                <a:latin typeface="Times New Roman"/>
                <a:cs typeface="Times New Roman"/>
              </a:rPr>
              <a:t>31</a:t>
            </a:r>
            <a:r>
              <a:rPr sz="2800" b="1">
                <a:latin typeface="Microsoft JhengHei"/>
                <a:cs typeface="Microsoft JhengHei"/>
              </a:rPr>
              <a:t>日</a:t>
            </a:r>
            <a:r>
              <a:rPr sz="2800" b="1" spc="-50">
                <a:latin typeface="Microsoft JhengHei"/>
                <a:cs typeface="Microsoft JhengHei"/>
              </a:rPr>
              <a:t>）</a:t>
            </a:r>
            <a:endParaRPr sz="2800">
              <a:latin typeface="Microsoft JhengHei"/>
              <a:cs typeface="Microsoft JhengHei"/>
            </a:endParaRPr>
          </a:p>
          <a:p>
            <a:pPr marL="12700">
              <a:lnSpc>
                <a:spcPct val="100000"/>
              </a:lnSpc>
              <a:spcBef>
                <a:spcPts val="1410"/>
              </a:spcBef>
            </a:pPr>
            <a:r>
              <a:rPr sz="2400" spc="-5">
                <a:latin typeface="宋体"/>
                <a:cs typeface="宋体"/>
              </a:rPr>
              <a:t>随着元旦及春节的到来，我们必须做好节前促销的</a:t>
            </a:r>
            <a:endParaRPr sz="2400">
              <a:latin typeface="宋体"/>
              <a:cs typeface="宋体"/>
            </a:endParaRPr>
          </a:p>
          <a:p>
            <a:pPr marL="12700" marR="5080">
              <a:lnSpc>
                <a:spcPts val="4520"/>
              </a:lnSpc>
            </a:pPr>
            <a:r>
              <a:rPr sz="2400">
                <a:latin typeface="宋体"/>
                <a:cs typeface="宋体"/>
              </a:rPr>
              <a:t>准备，通过</a:t>
            </a:r>
            <a:r>
              <a:rPr sz="2400">
                <a:latin typeface="Times New Roman"/>
                <a:cs typeface="Times New Roman"/>
              </a:rPr>
              <a:t>5</a:t>
            </a:r>
            <a:r>
              <a:rPr sz="2400" spc="-5">
                <a:latin typeface="宋体"/>
                <a:cs typeface="宋体"/>
              </a:rPr>
              <a:t>个月的上市推广，期待我们能够收获可观的市场经验及相对丰厚的利润。这一时期以终端促销为主。</a:t>
            </a:r>
            <a:endParaRPr sz="2400">
              <a:latin typeface="宋体"/>
              <a:cs typeface="宋体"/>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3126740" y="3015932"/>
            <a:ext cx="2159000" cy="452120"/>
          </a:xfrm>
          <a:prstGeom prst="rect">
            <a:avLst/>
          </a:prstGeom>
        </p:spPr>
        <p:txBody>
          <a:bodyPr vert="horz" wrap="square" lIns="0" tIns="12700" rIns="0" bIns="0" rtlCol="0">
            <a:spAutoFit/>
          </a:bodyPr>
          <a:lstStyle/>
          <a:p>
            <a:pPr marL="12700">
              <a:lnSpc>
                <a:spcPct val="100000"/>
              </a:lnSpc>
              <a:spcBef>
                <a:spcPts val="100"/>
              </a:spcBef>
            </a:pPr>
            <a:r>
              <a:rPr sz="2800" spc="-10">
                <a:latin typeface="Microsoft JhengHei"/>
                <a:cs typeface="Microsoft JhengHei"/>
              </a:rPr>
              <a:t>经销商定货会</a:t>
            </a:r>
            <a:endParaRPr sz="2800">
              <a:latin typeface="Microsoft JhengHei"/>
              <a:cs typeface="Microsoft JhengHei"/>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840740" y="1694261"/>
            <a:ext cx="6426200" cy="1701164"/>
          </a:xfrm>
          <a:prstGeom prst="rect">
            <a:avLst/>
          </a:prstGeom>
        </p:spPr>
        <p:txBody>
          <a:bodyPr vert="horz" wrap="square" lIns="0" tIns="118110" rIns="0" bIns="0" rtlCol="0">
            <a:spAutoFit/>
          </a:bodyPr>
          <a:lstStyle/>
          <a:p>
            <a:pPr marL="12700">
              <a:lnSpc>
                <a:spcPct val="100000"/>
              </a:lnSpc>
              <a:spcBef>
                <a:spcPts val="930"/>
              </a:spcBef>
            </a:pPr>
            <a:r>
              <a:rPr sz="3600">
                <a:latin typeface="Microsoft JhengHei"/>
                <a:cs typeface="Microsoft JhengHei"/>
              </a:rPr>
              <a:t>目的</a:t>
            </a:r>
            <a:r>
              <a:rPr sz="3600" b="0">
                <a:latin typeface="宋体"/>
                <a:cs typeface="宋体"/>
              </a:rPr>
              <a:t>：</a:t>
            </a:r>
            <a:r>
              <a:rPr sz="2800" b="0" spc="-5">
                <a:latin typeface="宋体"/>
                <a:cs typeface="宋体"/>
              </a:rPr>
              <a:t>在膏霜旺季到来之前，强占市</a:t>
            </a:r>
            <a:endParaRPr sz="2800">
              <a:latin typeface="宋体"/>
              <a:cs typeface="宋体"/>
            </a:endParaRPr>
          </a:p>
          <a:p>
            <a:pPr marL="12700" marR="5080">
              <a:lnSpc>
                <a:spcPts val="4029"/>
              </a:lnSpc>
              <a:spcBef>
                <a:spcPts val="80"/>
              </a:spcBef>
            </a:pPr>
            <a:r>
              <a:rPr sz="2800" b="0" spc="-5">
                <a:latin typeface="宋体"/>
                <a:cs typeface="宋体"/>
              </a:rPr>
              <a:t>场先机，挤占经销商资金，强占竞争对手</a:t>
            </a:r>
            <a:r>
              <a:rPr sz="2800" b="0" spc="-10">
                <a:latin typeface="宋体"/>
                <a:cs typeface="宋体"/>
              </a:rPr>
              <a:t>的市场空间。</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64540" y="1840368"/>
            <a:ext cx="7670800" cy="3396615"/>
          </a:xfrm>
          <a:prstGeom prst="rect">
            <a:avLst/>
          </a:prstGeom>
        </p:spPr>
        <p:txBody>
          <a:bodyPr vert="horz" wrap="square" lIns="0" tIns="12700" rIns="0" bIns="0" rtlCol="0">
            <a:spAutoFit/>
          </a:bodyPr>
          <a:lstStyle/>
          <a:p>
            <a:pPr marL="354965" indent="-342265">
              <a:lnSpc>
                <a:spcPct val="100000"/>
              </a:lnSpc>
              <a:spcBef>
                <a:spcPts val="100"/>
              </a:spcBef>
              <a:buSzPct val="101785"/>
              <a:buFont typeface="Times New Roman"/>
              <a:buChar char="•"/>
              <a:tabLst>
                <a:tab pos="354965"/>
                <a:tab pos="355600"/>
              </a:tabLst>
            </a:pPr>
            <a:r>
              <a:rPr sz="2800" b="1" spc="-10">
                <a:latin typeface="Microsoft JhengHei"/>
                <a:cs typeface="Microsoft JhengHei"/>
              </a:rPr>
              <a:t>二、开会对象：</a:t>
            </a:r>
            <a:endParaRPr sz="2800">
              <a:latin typeface="Microsoft JhengHei"/>
              <a:cs typeface="Microsoft JhengHei"/>
            </a:endParaRPr>
          </a:p>
          <a:p>
            <a:pPr marL="354965" indent="-342265">
              <a:lnSpc>
                <a:spcPts val="3275"/>
              </a:lnSpc>
              <a:spcBef>
                <a:spcPts val="165"/>
              </a:spcBef>
              <a:buSzPct val="101785"/>
              <a:buChar char="•"/>
              <a:tabLst>
                <a:tab pos="354965"/>
                <a:tab pos="355600"/>
              </a:tabLst>
            </a:pPr>
            <a:r>
              <a:rPr sz="2800">
                <a:latin typeface="Times New Roman"/>
                <a:cs typeface="Times New Roman"/>
              </a:rPr>
              <a:t>1</a:t>
            </a:r>
            <a:r>
              <a:rPr sz="2800">
                <a:latin typeface="黑体"/>
                <a:cs typeface="黑体"/>
              </a:rPr>
              <a:t>）</a:t>
            </a:r>
            <a:r>
              <a:rPr sz="2800" spc="-5">
                <a:latin typeface="黑体"/>
                <a:cs typeface="黑体"/>
              </a:rPr>
              <a:t>黑龙江、吉林、河北、湖北、湖南、四</a:t>
            </a:r>
            <a:endParaRPr sz="2800">
              <a:latin typeface="黑体"/>
              <a:cs typeface="黑体"/>
            </a:endParaRPr>
          </a:p>
          <a:p>
            <a:pPr marL="355600" marR="196215">
              <a:lnSpc>
                <a:spcPts val="3020"/>
              </a:lnSpc>
              <a:spcBef>
                <a:spcPts val="300"/>
              </a:spcBef>
            </a:pPr>
            <a:r>
              <a:rPr sz="2800" spc="-5">
                <a:latin typeface="宋体"/>
                <a:cs typeface="宋体"/>
              </a:rPr>
              <a:t>川、安徽、江苏、浙江等省的地市级客户及其</a:t>
            </a:r>
            <a:r>
              <a:rPr sz="2800" spc="-10">
                <a:latin typeface="宋体"/>
                <a:cs typeface="宋体"/>
              </a:rPr>
              <a:t>下级网络成员。</a:t>
            </a:r>
            <a:endParaRPr sz="2800">
              <a:latin typeface="宋体"/>
              <a:cs typeface="宋体"/>
            </a:endParaRPr>
          </a:p>
          <a:p>
            <a:pPr marL="354965" indent="-342265">
              <a:lnSpc>
                <a:spcPts val="3275"/>
              </a:lnSpc>
              <a:spcBef>
                <a:spcPts val="130"/>
              </a:spcBef>
              <a:buSzPct val="101785"/>
              <a:buChar char="•"/>
              <a:tabLst>
                <a:tab pos="354965"/>
                <a:tab pos="355600"/>
              </a:tabLst>
            </a:pPr>
            <a:r>
              <a:rPr sz="2800">
                <a:latin typeface="Times New Roman"/>
                <a:cs typeface="Times New Roman"/>
              </a:rPr>
              <a:t>2</a:t>
            </a:r>
            <a:r>
              <a:rPr sz="2800">
                <a:latin typeface="宋体"/>
                <a:cs typeface="宋体"/>
              </a:rPr>
              <a:t>）</a:t>
            </a:r>
            <a:r>
              <a:rPr sz="2800" spc="-5">
                <a:latin typeface="宋体"/>
                <a:cs typeface="宋体"/>
              </a:rPr>
              <a:t>宁夏、甘肃、陕西、新疆等省的省级客户</a:t>
            </a:r>
            <a:endParaRPr sz="2800">
              <a:latin typeface="宋体"/>
              <a:cs typeface="宋体"/>
            </a:endParaRPr>
          </a:p>
          <a:p>
            <a:pPr marL="355600">
              <a:lnSpc>
                <a:spcPts val="3275"/>
              </a:lnSpc>
            </a:pPr>
            <a:r>
              <a:rPr sz="2800">
                <a:latin typeface="宋体"/>
                <a:cs typeface="宋体"/>
              </a:rPr>
              <a:t>（视作地市级客户）</a:t>
            </a:r>
            <a:r>
              <a:rPr sz="2800" spc="-50">
                <a:latin typeface="宋体"/>
                <a:cs typeface="宋体"/>
              </a:rPr>
              <a:t>。</a:t>
            </a:r>
            <a:endParaRPr sz="2800">
              <a:latin typeface="宋体"/>
              <a:cs typeface="宋体"/>
            </a:endParaRPr>
          </a:p>
          <a:p>
            <a:pPr marL="355600" marR="5080" indent="-342900">
              <a:lnSpc>
                <a:spcPts val="3190"/>
              </a:lnSpc>
              <a:spcBef>
                <a:spcPts val="415"/>
              </a:spcBef>
            </a:pPr>
            <a:r>
              <a:rPr sz="2800">
                <a:latin typeface="Times New Roman"/>
                <a:cs typeface="Times New Roman"/>
              </a:rPr>
              <a:t>3</a:t>
            </a:r>
            <a:r>
              <a:rPr sz="2800">
                <a:latin typeface="宋体"/>
                <a:cs typeface="宋体"/>
              </a:rPr>
              <a:t>）河南、山东省重点地市的二级客户（</a:t>
            </a:r>
            <a:r>
              <a:rPr sz="2800" spc="-15">
                <a:latin typeface="宋体"/>
                <a:cs typeface="宋体"/>
              </a:rPr>
              <a:t>列出每一</a:t>
            </a:r>
            <a:r>
              <a:rPr sz="2800">
                <a:latin typeface="宋体"/>
                <a:cs typeface="宋体"/>
              </a:rPr>
              <a:t>一个开会的地级市</a:t>
            </a:r>
            <a:r>
              <a:rPr sz="2800" spc="-50">
                <a:latin typeface="宋体"/>
                <a:cs typeface="宋体"/>
              </a:rPr>
              <a:t>）</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a:spLocks noGrp="1"/>
          </p:cNvSpPr>
          <p:nvPr>
            <p:ph type="title"/>
          </p:nvPr>
        </p:nvSpPr>
        <p:spPr>
          <a:xfrm>
            <a:off x="764540" y="2001990"/>
            <a:ext cx="6959600" cy="452120"/>
          </a:xfrm>
          <a:prstGeom prst="rect">
            <a:avLst/>
          </a:prstGeom>
        </p:spPr>
        <p:txBody>
          <a:bodyPr vert="horz" wrap="square" lIns="0" tIns="12700" rIns="0" bIns="0" rtlCol="0">
            <a:spAutoFit/>
          </a:bodyPr>
          <a:lstStyle/>
          <a:p>
            <a:pPr marL="12700">
              <a:lnSpc>
                <a:spcPct val="100000"/>
              </a:lnSpc>
              <a:spcBef>
                <a:spcPts val="100"/>
              </a:spcBef>
            </a:pPr>
            <a:r>
              <a:rPr sz="2800">
                <a:latin typeface="Microsoft JhengHei"/>
                <a:cs typeface="Microsoft JhengHei"/>
              </a:rPr>
              <a:t>开会时间：</a:t>
            </a:r>
            <a:r>
              <a:rPr sz="2800" b="0">
                <a:latin typeface="宋体"/>
                <a:cs typeface="宋体"/>
              </a:rPr>
              <a:t>由北至南</a:t>
            </a:r>
            <a:r>
              <a:rPr sz="2800" b="0">
                <a:latin typeface="Times New Roman"/>
                <a:cs typeface="Times New Roman"/>
              </a:rPr>
              <a:t>7</a:t>
            </a:r>
            <a:r>
              <a:rPr sz="2800" b="0">
                <a:latin typeface="宋体"/>
                <a:cs typeface="宋体"/>
              </a:rPr>
              <a:t>月</a:t>
            </a:r>
            <a:r>
              <a:rPr sz="2800" b="0">
                <a:latin typeface="Times New Roman"/>
                <a:cs typeface="Times New Roman"/>
              </a:rPr>
              <a:t>1</a:t>
            </a:r>
            <a:r>
              <a:rPr sz="2800" b="0">
                <a:latin typeface="宋体"/>
                <a:cs typeface="宋体"/>
              </a:rPr>
              <a:t>８日</a:t>
            </a:r>
            <a:r>
              <a:rPr sz="2800" b="0">
                <a:latin typeface="Times New Roman"/>
                <a:cs typeface="Times New Roman"/>
              </a:rPr>
              <a:t>——8</a:t>
            </a:r>
            <a:r>
              <a:rPr sz="2800" b="0" spc="-15">
                <a:latin typeface="宋体"/>
                <a:cs typeface="宋体"/>
              </a:rPr>
              <a:t>月８日。</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64540" y="1385379"/>
            <a:ext cx="7340600" cy="3208020"/>
          </a:xfrm>
          <a:prstGeom prst="rect">
            <a:avLst/>
          </a:prstGeom>
        </p:spPr>
        <p:txBody>
          <a:bodyPr vert="horz" wrap="square" lIns="0" tIns="27305" rIns="0" bIns="0" rtlCol="0">
            <a:spAutoFit/>
          </a:bodyPr>
          <a:lstStyle/>
          <a:p>
            <a:pPr marL="12700" marR="5080" algn="just">
              <a:lnSpc>
                <a:spcPct val="117300"/>
              </a:lnSpc>
              <a:spcBef>
                <a:spcPts val="215"/>
              </a:spcBef>
            </a:pPr>
            <a:r>
              <a:rPr sz="3600" b="1" spc="-5">
                <a:latin typeface="Microsoft JhengHei"/>
                <a:cs typeface="Microsoft JhengHei"/>
              </a:rPr>
              <a:t>开会方式：直接下到地级市开会，把利益让给下级经销商，会议由区域经</a:t>
            </a:r>
            <a:r>
              <a:rPr sz="3600" b="1">
                <a:latin typeface="Microsoft JhengHei"/>
                <a:cs typeface="Microsoft JhengHei"/>
              </a:rPr>
              <a:t>理</a:t>
            </a:r>
            <a:r>
              <a:rPr sz="3600" b="1">
                <a:latin typeface="Times New Roman"/>
                <a:cs typeface="Times New Roman"/>
              </a:rPr>
              <a:t>/</a:t>
            </a:r>
            <a:r>
              <a:rPr sz="3600" b="1">
                <a:latin typeface="Microsoft JhengHei"/>
                <a:cs typeface="Microsoft JhengHei"/>
              </a:rPr>
              <a:t>客户经理和客户（</a:t>
            </a:r>
            <a:r>
              <a:rPr sz="3600" b="1" spc="-10">
                <a:latin typeface="Microsoft JhengHei"/>
                <a:cs typeface="Microsoft JhengHei"/>
              </a:rPr>
              <a:t>河南、山东重</a:t>
            </a:r>
            <a:endParaRPr sz="3600">
              <a:latin typeface="Microsoft JhengHei"/>
              <a:cs typeface="Microsoft JhengHei"/>
            </a:endParaRPr>
          </a:p>
          <a:p>
            <a:pPr marL="355600">
              <a:lnSpc>
                <a:spcPct val="100000"/>
              </a:lnSpc>
              <a:spcBef>
                <a:spcPts val="235"/>
              </a:spcBef>
            </a:pPr>
            <a:r>
              <a:rPr sz="3600" b="1">
                <a:latin typeface="Microsoft JhengHei"/>
                <a:cs typeface="Microsoft JhengHei"/>
              </a:rPr>
              <a:t>点</a:t>
            </a:r>
            <a:endParaRPr sz="3600">
              <a:latin typeface="Microsoft JhengHei"/>
              <a:cs typeface="Microsoft JhengHei"/>
            </a:endParaRPr>
          </a:p>
          <a:p>
            <a:pPr marL="12700">
              <a:lnSpc>
                <a:spcPct val="100000"/>
              </a:lnSpc>
              <a:spcBef>
                <a:spcPts val="865"/>
              </a:spcBef>
            </a:pPr>
            <a:r>
              <a:rPr sz="3600" b="1">
                <a:latin typeface="Microsoft JhengHei"/>
                <a:cs typeface="Microsoft JhengHei"/>
              </a:rPr>
              <a:t>地市的二级客户）</a:t>
            </a:r>
            <a:r>
              <a:rPr sz="3600" b="1" spc="-10">
                <a:latin typeface="Microsoft JhengHei"/>
                <a:cs typeface="Microsoft JhengHei"/>
              </a:rPr>
              <a:t>共同主持。</a:t>
            </a:r>
            <a:endParaRPr sz="3600">
              <a:latin typeface="Microsoft JhengHei"/>
              <a:cs typeface="Microsoft JhengHei"/>
            </a:endParaRP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64540" y="1773390"/>
            <a:ext cx="7493000" cy="2694940"/>
          </a:xfrm>
          <a:prstGeom prst="rect">
            <a:avLst/>
          </a:prstGeom>
        </p:spPr>
        <p:txBody>
          <a:bodyPr vert="horz" wrap="square" lIns="0" tIns="1270" rIns="0" bIns="0" rtlCol="0">
            <a:spAutoFit/>
          </a:bodyPr>
          <a:lstStyle/>
          <a:p>
            <a:pPr marL="354965" marR="18415" indent="-342265">
              <a:lnSpc>
                <a:spcPct val="102699"/>
              </a:lnSpc>
              <a:spcBef>
                <a:spcPts val="10"/>
              </a:spcBef>
              <a:buSzPct val="101785"/>
              <a:buFont typeface="Times New Roman"/>
              <a:buChar char="•"/>
              <a:tabLst>
                <a:tab pos="354965"/>
                <a:tab pos="355600"/>
              </a:tabLst>
            </a:pPr>
            <a:r>
              <a:rPr sz="2800">
                <a:latin typeface="宋体"/>
                <a:cs typeface="宋体"/>
              </a:rPr>
              <a:t>地市级客户定货会成交额</a:t>
            </a:r>
            <a:r>
              <a:rPr sz="2800">
                <a:latin typeface="Times New Roman"/>
                <a:cs typeface="Times New Roman"/>
              </a:rPr>
              <a:t>15</a:t>
            </a:r>
            <a:r>
              <a:rPr sz="2800" spc="-10">
                <a:latin typeface="宋体"/>
                <a:cs typeface="宋体"/>
              </a:rPr>
              <a:t>万元人民币；省级</a:t>
            </a:r>
            <a:r>
              <a:rPr sz="2800">
                <a:latin typeface="宋体"/>
                <a:cs typeface="宋体"/>
              </a:rPr>
              <a:t>客户（河南、山东）定货会成交额合计</a:t>
            </a:r>
            <a:r>
              <a:rPr sz="2800">
                <a:latin typeface="Times New Roman"/>
                <a:cs typeface="Times New Roman"/>
              </a:rPr>
              <a:t>150</a:t>
            </a:r>
            <a:r>
              <a:rPr sz="2800" spc="-50">
                <a:latin typeface="宋体"/>
                <a:cs typeface="宋体"/>
              </a:rPr>
              <a:t>万</a:t>
            </a:r>
            <a:r>
              <a:rPr sz="2800" spc="-10">
                <a:latin typeface="宋体"/>
                <a:cs typeface="宋体"/>
              </a:rPr>
              <a:t>元人民币。</a:t>
            </a:r>
            <a:endParaRPr sz="2800">
              <a:latin typeface="宋体"/>
              <a:cs typeface="宋体"/>
            </a:endParaRPr>
          </a:p>
          <a:p>
            <a:pPr marL="355600" marR="5080" indent="-342900" algn="just">
              <a:lnSpc>
                <a:spcPct val="100000"/>
              </a:lnSpc>
              <a:spcBef>
                <a:spcPts val="670"/>
              </a:spcBef>
            </a:pPr>
            <a:r>
              <a:rPr sz="2800" spc="-5">
                <a:latin typeface="宋体"/>
                <a:cs typeface="宋体"/>
              </a:rPr>
              <a:t>定货会成交额的计算：客户于订货会召开之日前</a:t>
            </a:r>
            <a:r>
              <a:rPr sz="2800">
                <a:latin typeface="宋体"/>
                <a:cs typeface="宋体"/>
              </a:rPr>
              <a:t>后合计</a:t>
            </a:r>
            <a:r>
              <a:rPr sz="2800">
                <a:latin typeface="Times New Roman"/>
                <a:cs typeface="Times New Roman"/>
              </a:rPr>
              <a:t>10</a:t>
            </a:r>
            <a:r>
              <a:rPr sz="2800" spc="-5">
                <a:latin typeface="宋体"/>
                <a:cs typeface="宋体"/>
              </a:rPr>
              <a:t>天之内、向公司汇款用于订购新品膏</a:t>
            </a:r>
            <a:r>
              <a:rPr sz="2800" spc="-10">
                <a:latin typeface="宋体"/>
                <a:cs typeface="宋体"/>
              </a:rPr>
              <a:t>霜的款项总额。</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64540" y="2025332"/>
            <a:ext cx="7599045" cy="1305560"/>
          </a:xfrm>
          <a:prstGeom prst="rect">
            <a:avLst/>
          </a:prstGeom>
        </p:spPr>
        <p:txBody>
          <a:bodyPr vert="horz" wrap="square" lIns="0" tIns="12700" rIns="0" bIns="0" rtlCol="0">
            <a:spAutoFit/>
          </a:bodyPr>
          <a:lstStyle/>
          <a:p>
            <a:pPr marL="12700">
              <a:lnSpc>
                <a:spcPts val="3270"/>
              </a:lnSpc>
              <a:spcBef>
                <a:spcPts val="100"/>
              </a:spcBef>
            </a:pPr>
            <a:r>
              <a:rPr sz="2800" spc="-5">
                <a:latin typeface="宋体"/>
                <a:cs typeface="宋体"/>
              </a:rPr>
              <a:t>包括礼品费、会议场地、设施租用费和会议</a:t>
            </a:r>
            <a:endParaRPr sz="2800">
              <a:latin typeface="宋体"/>
              <a:cs typeface="宋体"/>
            </a:endParaRPr>
          </a:p>
          <a:p>
            <a:pPr marL="355600">
              <a:lnSpc>
                <a:spcPts val="3270"/>
              </a:lnSpc>
            </a:pPr>
            <a:r>
              <a:rPr sz="2800">
                <a:latin typeface="宋体"/>
                <a:cs typeface="宋体"/>
              </a:rPr>
              <a:t>餐饮费等，合计不超过定货会成交额的</a:t>
            </a:r>
            <a:r>
              <a:rPr sz="2800">
                <a:latin typeface="Times New Roman"/>
                <a:cs typeface="Times New Roman"/>
              </a:rPr>
              <a:t>4%</a:t>
            </a:r>
            <a:r>
              <a:rPr sz="2800" spc="-25">
                <a:latin typeface="宋体"/>
                <a:cs typeface="宋体"/>
              </a:rPr>
              <a:t>，由</a:t>
            </a:r>
            <a:endParaRPr sz="2800">
              <a:latin typeface="宋体"/>
              <a:cs typeface="宋体"/>
            </a:endParaRPr>
          </a:p>
          <a:p>
            <a:pPr marL="355600">
              <a:lnSpc>
                <a:spcPct val="100000"/>
              </a:lnSpc>
              <a:spcBef>
                <a:spcPts val="180"/>
              </a:spcBef>
            </a:pPr>
            <a:r>
              <a:rPr sz="2800" spc="-5">
                <a:latin typeface="宋体"/>
                <a:cs typeface="宋体"/>
              </a:rPr>
              <a:t>客户垫付，达到会议目标后报销。</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612140" y="1560086"/>
            <a:ext cx="7599045" cy="3345179"/>
          </a:xfrm>
          <a:prstGeom prst="rect">
            <a:avLst/>
          </a:prstGeom>
        </p:spPr>
        <p:txBody>
          <a:bodyPr vert="horz" wrap="square" lIns="0" tIns="226060" rIns="0" bIns="0" rtlCol="0">
            <a:spAutoFit/>
          </a:bodyPr>
          <a:lstStyle/>
          <a:p>
            <a:pPr marL="12700">
              <a:lnSpc>
                <a:spcPct val="100000"/>
              </a:lnSpc>
              <a:spcBef>
                <a:spcPts val="1780"/>
              </a:spcBef>
            </a:pPr>
            <a:r>
              <a:rPr sz="2800">
                <a:latin typeface="Times New Roman"/>
                <a:cs typeface="Times New Roman"/>
              </a:rPr>
              <a:t>1</a:t>
            </a:r>
            <a:r>
              <a:rPr sz="2800">
                <a:latin typeface="黑体"/>
                <a:cs typeface="黑体"/>
              </a:rPr>
              <a:t>１、公司在开会省区投放膏霜广告（</a:t>
            </a:r>
            <a:r>
              <a:rPr sz="2800" spc="-15">
                <a:latin typeface="黑体"/>
                <a:cs typeface="黑体"/>
              </a:rPr>
              <a:t>目标销量</a:t>
            </a:r>
            <a:endParaRPr sz="2800">
              <a:latin typeface="黑体"/>
              <a:cs typeface="黑体"/>
            </a:endParaRPr>
          </a:p>
          <a:p>
            <a:pPr marL="355600">
              <a:lnSpc>
                <a:spcPct val="100000"/>
              </a:lnSpc>
              <a:spcBef>
                <a:spcPts val="1680"/>
              </a:spcBef>
            </a:pPr>
            <a:r>
              <a:rPr sz="2800">
                <a:latin typeface="宋体"/>
                <a:cs typeface="宋体"/>
              </a:rPr>
              <a:t>的</a:t>
            </a:r>
            <a:r>
              <a:rPr sz="2800">
                <a:latin typeface="Times New Roman"/>
                <a:cs typeface="Times New Roman"/>
              </a:rPr>
              <a:t>15%</a:t>
            </a:r>
            <a:r>
              <a:rPr sz="2800">
                <a:latin typeface="宋体"/>
                <a:cs typeface="宋体"/>
              </a:rPr>
              <a:t>）</a:t>
            </a:r>
            <a:r>
              <a:rPr sz="2800" spc="-5">
                <a:latin typeface="宋体"/>
                <a:cs typeface="宋体"/>
              </a:rPr>
              <a:t>和丰富多彩的助销物料。</a:t>
            </a:r>
            <a:endParaRPr sz="2800">
              <a:latin typeface="宋体"/>
              <a:cs typeface="宋体"/>
            </a:endParaRPr>
          </a:p>
          <a:p>
            <a:pPr marL="355600" marR="5080" indent="-342900" algn="just">
              <a:lnSpc>
                <a:spcPct val="150000"/>
              </a:lnSpc>
              <a:spcBef>
                <a:spcPts val="935"/>
              </a:spcBef>
            </a:pPr>
            <a:r>
              <a:rPr sz="2800" spc="-5">
                <a:latin typeface="宋体"/>
                <a:cs typeface="宋体"/>
              </a:rPr>
              <a:t>２、公司支持客户在订货会上给予下级经销商让</a:t>
            </a:r>
            <a:r>
              <a:rPr sz="2800">
                <a:latin typeface="宋体"/>
                <a:cs typeface="宋体"/>
              </a:rPr>
              <a:t>利</a:t>
            </a:r>
            <a:r>
              <a:rPr sz="2800">
                <a:latin typeface="Times New Roman"/>
                <a:cs typeface="Times New Roman"/>
              </a:rPr>
              <a:t>6%</a:t>
            </a:r>
            <a:r>
              <a:rPr sz="2800">
                <a:latin typeface="宋体"/>
                <a:cs typeface="宋体"/>
              </a:rPr>
              <a:t>（</a:t>
            </a:r>
            <a:r>
              <a:rPr sz="2800" spc="-5">
                <a:latin typeface="宋体"/>
                <a:cs typeface="宋体"/>
              </a:rPr>
              <a:t>包括现场付款下单奖励、抽奖等，具体</a:t>
            </a:r>
            <a:r>
              <a:rPr sz="2800">
                <a:latin typeface="宋体"/>
                <a:cs typeface="宋体"/>
              </a:rPr>
              <a:t>见订货优惠方案）</a:t>
            </a:r>
            <a:r>
              <a:rPr sz="2800" spc="-50">
                <a:latin typeface="宋体"/>
                <a:cs typeface="宋体"/>
              </a:rPr>
              <a:t>。</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764540" y="2001990"/>
            <a:ext cx="7480300" cy="2268220"/>
          </a:xfrm>
          <a:prstGeom prst="rect">
            <a:avLst/>
          </a:prstGeom>
        </p:spPr>
        <p:txBody>
          <a:bodyPr vert="horz" wrap="square" lIns="0" tIns="12700" rIns="0" bIns="0" rtlCol="0">
            <a:spAutoFit/>
          </a:bodyPr>
          <a:lstStyle/>
          <a:p>
            <a:pPr marL="354965" marR="5080" indent="-342265">
              <a:lnSpc>
                <a:spcPct val="100000"/>
              </a:lnSpc>
              <a:spcBef>
                <a:spcPts val="100"/>
              </a:spcBef>
              <a:buSzPct val="101785"/>
              <a:buFont typeface="Times New Roman"/>
              <a:buChar char="•"/>
              <a:tabLst>
                <a:tab pos="354965"/>
                <a:tab pos="355600"/>
              </a:tabLst>
            </a:pPr>
            <a:r>
              <a:rPr sz="2800">
                <a:latin typeface="黑体"/>
                <a:cs typeface="黑体"/>
              </a:rPr>
              <a:t>３、地市级客户定货会成交额达</a:t>
            </a:r>
            <a:r>
              <a:rPr sz="2800">
                <a:latin typeface="Times New Roman"/>
                <a:cs typeface="Times New Roman"/>
              </a:rPr>
              <a:t>20</a:t>
            </a:r>
            <a:r>
              <a:rPr sz="2800" spc="-10">
                <a:latin typeface="宋体"/>
                <a:cs typeface="宋体"/>
              </a:rPr>
              <a:t>万元，则另</a:t>
            </a:r>
            <a:r>
              <a:rPr sz="2800">
                <a:latin typeface="宋体"/>
                <a:cs typeface="宋体"/>
              </a:rPr>
              <a:t>奖励定货会成交额的</a:t>
            </a:r>
            <a:r>
              <a:rPr sz="2800" spc="-25">
                <a:latin typeface="Times New Roman"/>
                <a:cs typeface="Times New Roman"/>
              </a:rPr>
              <a:t>1%</a:t>
            </a:r>
            <a:r>
              <a:rPr sz="2800" spc="-25">
                <a:latin typeface="宋体"/>
                <a:cs typeface="宋体"/>
              </a:rPr>
              <a:t>；</a:t>
            </a:r>
            <a:endParaRPr sz="2800">
              <a:latin typeface="宋体"/>
              <a:cs typeface="宋体"/>
            </a:endParaRPr>
          </a:p>
          <a:p>
            <a:pPr marL="354965" indent="-342265">
              <a:lnSpc>
                <a:spcPts val="3270"/>
              </a:lnSpc>
              <a:spcBef>
                <a:spcPts val="855"/>
              </a:spcBef>
              <a:buSzPct val="101785"/>
              <a:buFont typeface="Times New Roman"/>
              <a:buChar char="•"/>
              <a:tabLst>
                <a:tab pos="354965"/>
                <a:tab pos="355600"/>
              </a:tabLst>
            </a:pPr>
            <a:r>
              <a:rPr sz="2800">
                <a:latin typeface="宋体"/>
                <a:cs typeface="宋体"/>
              </a:rPr>
              <a:t>省级客户（河南、山东）</a:t>
            </a:r>
            <a:r>
              <a:rPr sz="2800" spc="-10">
                <a:latin typeface="宋体"/>
                <a:cs typeface="宋体"/>
              </a:rPr>
              <a:t>定货会成交额合计达</a:t>
            </a:r>
            <a:endParaRPr sz="2800">
              <a:latin typeface="宋体"/>
              <a:cs typeface="宋体"/>
            </a:endParaRPr>
          </a:p>
          <a:p>
            <a:pPr marL="355600">
              <a:lnSpc>
                <a:spcPts val="3270"/>
              </a:lnSpc>
            </a:pPr>
            <a:r>
              <a:rPr sz="2800">
                <a:latin typeface="Times New Roman"/>
                <a:cs typeface="Times New Roman"/>
              </a:rPr>
              <a:t>200</a:t>
            </a:r>
            <a:r>
              <a:rPr sz="2800">
                <a:latin typeface="宋体"/>
                <a:cs typeface="宋体"/>
              </a:rPr>
              <a:t>万元人民币，则另奖励定货会成交额的</a:t>
            </a:r>
            <a:r>
              <a:rPr sz="2800" spc="-25">
                <a:latin typeface="Times New Roman"/>
                <a:cs typeface="Times New Roman"/>
              </a:rPr>
              <a:t>1%</a:t>
            </a:r>
            <a:endParaRPr sz="2800">
              <a:latin typeface="Times New Roman"/>
              <a:cs typeface="Times New Roman"/>
            </a:endParaRPr>
          </a:p>
          <a:p>
            <a:pPr marL="355600">
              <a:lnSpc>
                <a:spcPct val="100000"/>
              </a:lnSpc>
              <a:spcBef>
                <a:spcPts val="185"/>
              </a:spcBef>
            </a:pPr>
            <a:r>
              <a:rPr sz="2800">
                <a:latin typeface="宋体"/>
                <a:cs typeface="宋体"/>
              </a:rPr>
              <a:t>（</a:t>
            </a:r>
            <a:r>
              <a:rPr sz="2800" spc="-45">
                <a:latin typeface="宋体"/>
                <a:cs typeface="宋体"/>
              </a:rPr>
              <a:t>重点地市的二级客户不再享受此奖励 </a:t>
            </a:r>
            <a:r>
              <a:rPr sz="2800">
                <a:latin typeface="宋体"/>
                <a:cs typeface="宋体"/>
              </a:rPr>
              <a:t>）</a:t>
            </a:r>
            <a:r>
              <a:rPr sz="2800" spc="-50">
                <a:latin typeface="宋体"/>
                <a:cs typeface="宋体"/>
              </a:rPr>
              <a:t>。</a:t>
            </a:r>
            <a:endParaRPr sz="2800">
              <a:latin typeface="宋体"/>
              <a:cs typeface="宋体"/>
            </a:endParaRPr>
          </a:p>
        </p:txBody>
      </p:sp>
      <p:sp>
        <p:nvSpPr>
          <p:cNvPr id="3" name="object 3"/>
          <p:cNvSpPr txBox="1"/>
          <p:nvPr/>
        </p:nvSpPr>
        <p:spPr>
          <a:xfrm>
            <a:off x="78740" y="6490176"/>
            <a:ext cx="1447800" cy="381000"/>
          </a:xfrm>
          <a:prstGeom prst="rect">
            <a:avLst/>
          </a:prstGeom>
        </p:spPr>
        <p:txBody>
          <a:bodyPr vert="horz" wrap="square" lIns="0" tIns="0" rIns="0" bIns="0" rtlCol="0">
            <a:spAutoFit/>
          </a:bodyPr>
          <a:lstStyle/>
          <a:p>
            <a:pPr marL="12700">
              <a:lnSpc>
                <a:spcPts val="3000"/>
              </a:lnSpc>
            </a:pPr>
            <a:r>
              <a:rPr sz="2800" b="1" spc="-15">
                <a:latin typeface="Microsoft JhengHei"/>
                <a:cs typeface="Microsoft JhengHei"/>
              </a:rPr>
              <a:t>古易公关</a:t>
            </a:r>
            <a:endParaRPr sz="2800">
              <a:latin typeface="Microsoft JhengHei"/>
              <a:cs typeface="Microsoft JhengHei"/>
            </a:endParaRP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https://d.book118.com/388010027024006025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115</Paragraphs>
  <Slides>31</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31</vt:i4>
      </vt:variant>
    </vt:vector>
  </HeadingPairs>
  <TitlesOfParts>
    <vt:vector baseType="lpstr" size="38">
      <vt:lpstr>Arial</vt:lpstr>
      <vt:lpstr>Calibri</vt:lpstr>
      <vt:lpstr>Times New Roman</vt:lpstr>
      <vt:lpstr>Microsoft JhengHei</vt:lpstr>
      <vt:lpstr>宋体</vt:lpstr>
      <vt:lpstr>黑体</vt:lpstr>
      <vt:lpstr>Office Theme</vt:lpstr>
      <vt:lpstr>PowerPoint Presentation</vt:lpstr>
      <vt:lpstr>整体推广策略</vt:lpstr>
      <vt:lpstr>PowerPoint Presentation</vt:lpstr>
      <vt:lpstr>PowerPoint Presentation</vt:lpstr>
      <vt:lpstr>PowerPoint Presentation</vt:lpstr>
      <vt:lpstr>4、共赢策略</vt:lpstr>
      <vt:lpstr>膏霜营销组合</vt:lpstr>
      <vt:lpstr>PowerPoint Presentation</vt:lpstr>
      <vt:lpstr>（3）USP：来自澳洲的V元素，是一种纯天然的珍珍贵的植物提取素。</vt:lpstr>
      <vt:lpstr>主打产品的功能支持点</vt:lpstr>
      <vt:lpstr>二、渠道策略</vt:lpstr>
      <vt:lpstr>（2）利用新品膏霜的上市契机，提升渠道质量。</vt:lpstr>
      <vt:lpstr>PowerPoint Presentation</vt:lpstr>
      <vt:lpstr>（3）深耕细作目前的主要销售市场；同时，渐进式的改变我们的主要市场。</vt:lpstr>
      <vt:lpstr>PowerPoint Presentation</vt:lpstr>
      <vt:lpstr>二、整合传播策略</vt:lpstr>
      <vt:lpstr>（二）产品的广告语：肌肤LOVE的元素</vt:lpstr>
      <vt:lpstr>分阶段执行步骤</vt:lpstr>
      <vt:lpstr>第二阶段：铺货期（7月1９日－7月31日）</vt:lpstr>
      <vt:lpstr>第三阶段：市场培育及消化期（8月1日－9月15日）</vt:lpstr>
      <vt:lpstr>第四阶段：保温期（10月8日－11月30日）</vt:lpstr>
      <vt:lpstr>经销商定货会</vt:lpstr>
      <vt:lpstr>目的：在膏霜旺季到来之前，强占市
场先机，挤占经销商资金，强占竞争对手的市场空间。</vt:lpstr>
      <vt:lpstr>PowerPoint Presentation</vt:lpstr>
      <vt:lpstr>开会时间：由北至南7月1８日——8月８日。</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2024-09-01T16:15:31.364</cp:lastPrinted>
  <dcterms:created xsi:type="dcterms:W3CDTF">2024-09-01T08:15:31Z</dcterms:created>
  <dcterms:modified xsi:type="dcterms:W3CDTF">2024-09-01T08:15:32Z</dcterms:modified>
</cp:coreProperties>
</file>