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F56E-2A64-4CDB-89A7-BB8CEF2B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3985B-3353-4BDE-9A86-2FD040D9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AD779-6787-475B-96C2-639B4326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407C3-5640-4717-B3A7-8A828EEA2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6817A-A697-447E-876D-62B27677F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1C7AA-D6FA-4BFC-9F74-E1E052E3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405B4-70B8-49E2-8C5A-6187156A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11BA0-A117-461A-833C-0AC0D2D0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5E314-9C07-4E3C-9AF6-BD6C4F61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DD072-7697-4283-AB73-1A355828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6A780-1AFF-421C-9136-408C1DE97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87" r:id="rId2"/>
    <p:sldLayoutId id="2147484388" r:id="rId3"/>
    <p:sldLayoutId id="2147484389" r:id="rId4"/>
    <p:sldLayoutId id="2147484390" r:id="rId5"/>
    <p:sldLayoutId id="2147484391" r:id="rId6"/>
    <p:sldLayoutId id="2147484392" r:id="rId7"/>
    <p:sldLayoutId id="2147484393" r:id="rId8"/>
    <p:sldLayoutId id="2147484394" r:id="rId9"/>
    <p:sldLayoutId id="2147484395" r:id="rId10"/>
    <p:sldLayoutId id="21474843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411712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玻璃产品的市场定位与营销策略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6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73469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784860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782955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8656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91579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91389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市场定位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997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304736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304546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营销策略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41287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417893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417703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营销组合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526034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531050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530860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营销执行与监控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市场定位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根据产品特性，确定目标客户群体的年龄、性别、职业等特征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研究目标客户群体的需求和偏好，以便提供更具针对性的产品和服务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制定针对目标客户群体的营销策略，包括价格、促销、渠道等方面的策略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分析目标客户群体的消费习惯和购买力，以便制定合适的营销策略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产品特点与优势</a:t>
            </a:r>
            <a:endParaRPr lang="zh-CN" altLang="en-US"/>
          </a:p>
        </p:txBody>
      </p:sp>
      <p:sp>
        <p:nvSpPr>
          <p:cNvPr id="1049112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玻璃产品的独特性：透明、光滑、易清洁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玻璃产品的美观性：色彩丰富、图案多样、造型独特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玻璃产品的环保性：可回收、可降解、无毒无害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玻璃产品的耐用性：耐高温、耐腐蚀、耐磨损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1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75038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8422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竞争对手的优缺点：分析竞争对手的产品、价格、渠道、促销等方面的优劣势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2"/>
          <p:cNvSpPr/>
          <p:nvPr>
            <p:custDataLst>
              <p:tags r:id="rId4"/>
            </p:custDataLst>
          </p:nvPr>
        </p:nvSpPr>
        <p:spPr>
          <a:xfrm>
            <a:off x="1344479" y="2658998"/>
            <a:ext cx="1782273" cy="1262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8720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1434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竞争对手的市场份额：了解竞争对手在市场中的份额，以便制定相应的市场策略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3"/>
          <p:cNvSpPr/>
          <p:nvPr>
            <p:custDataLst>
              <p:tags r:id="rId7"/>
            </p:custDataLst>
          </p:nvPr>
        </p:nvSpPr>
        <p:spPr>
          <a:xfrm>
            <a:off x="3918161" y="2658998"/>
            <a:ext cx="1782273" cy="1262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1732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116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竞争对手的产品线：分析竞争对手的产品线，找出自己的产品优势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4"/>
          <p:cNvSpPr/>
          <p:nvPr>
            <p:custDataLst>
              <p:tags r:id="rId10"/>
            </p:custDataLst>
          </p:nvPr>
        </p:nvSpPr>
        <p:spPr>
          <a:xfrm>
            <a:off x="6490503" y="2658998"/>
            <a:ext cx="1782273" cy="1262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4744" y="1258888"/>
            <a:ext cx="1321024" cy="132331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8128" y="3047731"/>
            <a:ext cx="2054738" cy="313389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竞争对手的营销策略：了解竞争对手的营销策略，以便制定相应的营销策略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5"/>
          <p:cNvSpPr/>
          <p:nvPr>
            <p:custDataLst>
              <p:tags r:id="rId13"/>
            </p:custDataLst>
          </p:nvPr>
        </p:nvSpPr>
        <p:spPr>
          <a:xfrm>
            <a:off x="9064185" y="2658998"/>
            <a:ext cx="1782273" cy="1262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市场细分与定位</a:t>
            </a:r>
            <a:endParaRPr lang="zh-CN" altLang="en-US"/>
          </a:p>
        </p:txBody>
      </p:sp>
      <p:sp>
        <p:nvSpPr>
          <p:cNvPr id="1049248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市场细分：根据消费者需求、购买力、地域等因素进行细分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4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目标市场选择：根据企业资源和优势，选择合适的目标市场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0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市场定位：根据目标市场的需求和竞争状况，确定产品的价格、品质、品牌形象等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6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营销策略：根据市场定位，制定相应的营销策略，如产品策略、价格策略、渠道策略等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0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产品定价策略</a:t>
            </a:r>
            <a:endParaRPr lang="zh-CN" altLang="en-US"/>
          </a:p>
        </p:txBody>
      </p:sp>
      <p:sp>
        <p:nvSpPr>
          <p:cNvPr id="1049392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成本加成定价法：根据成本加上一定的利润来确定价格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心理定价法：根据消费者的心理预期和购买习惯来确定价格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需求定价法：根据市场需求和消费者购买意愿来确定价格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竞争定价法：根据竞争对手的价格来确定自己的价格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销售渠道选择</a:t>
            </a:r>
            <a:endParaRPr lang="zh-CN" altLang="en-US"/>
          </a:p>
        </p:txBody>
      </p:sp>
      <p:sp>
        <p:nvSpPr>
          <p:cNvPr id="10494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线上渠道：电商平台、官方网站、社交媒体等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合作伙伴：经销商、代理商、加盟商等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直接销售：企业直接向客户销售产品，如B2B、B2C等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线下渠道：实体店、专卖店、批发市场等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促销与推广手段</a:t>
            </a:r>
            <a:endParaRPr lang="zh-CN" altLang="en-US"/>
          </a:p>
        </p:txBody>
      </p:sp>
      <p:sp>
        <p:nvSpPr>
          <p:cNvPr id="1049544" name="圆角矩形 26"/>
          <p:cNvSpPr/>
          <p:nvPr>
            <p:custDataLst>
              <p:tags r:id="rId2"/>
            </p:custDataLst>
          </p:nvPr>
        </p:nvSpPr>
        <p:spPr>
          <a:xfrm>
            <a:off x="694800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28"/>
          <p:cNvSpPr/>
          <p:nvPr>
            <p:custDataLst>
              <p:tags r:id="rId3"/>
            </p:custDataLst>
          </p:nvPr>
        </p:nvSpPr>
        <p:spPr>
          <a:xfrm>
            <a:off x="696698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48" name="文本框 31"/>
          <p:cNvSpPr txBox="1"/>
          <p:nvPr>
            <p:custDataLst>
              <p:tags r:id="rId4"/>
            </p:custDataLst>
          </p:nvPr>
        </p:nvSpPr>
        <p:spPr>
          <a:xfrm>
            <a:off x="797319" y="2290730"/>
            <a:ext cx="1431475" cy="32084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打折促销：通过降低价格吸引消费者购买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29"/>
          <p:cNvSpPr/>
          <p:nvPr>
            <p:custDataLst>
              <p:tags r:id="rId5"/>
            </p:custDataLst>
          </p:nvPr>
        </p:nvSpPr>
        <p:spPr>
          <a:xfrm>
            <a:off x="2528125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2" name="圆角矩形 32"/>
          <p:cNvSpPr/>
          <p:nvPr>
            <p:custDataLst>
              <p:tags r:id="rId6"/>
            </p:custDataLst>
          </p:nvPr>
        </p:nvSpPr>
        <p:spPr>
          <a:xfrm>
            <a:off x="2530024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4" name="文本框 34"/>
          <p:cNvSpPr txBox="1"/>
          <p:nvPr>
            <p:custDataLst>
              <p:tags r:id="rId7"/>
            </p:custDataLst>
          </p:nvPr>
        </p:nvSpPr>
        <p:spPr>
          <a:xfrm>
            <a:off x="2630645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赠品促销：购买产品赠送相关礼品或优惠券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3"/>
          <p:cNvSpPr/>
          <p:nvPr>
            <p:custDataLst>
              <p:tags r:id="rId8"/>
            </p:custDataLst>
          </p:nvPr>
        </p:nvSpPr>
        <p:spPr>
          <a:xfrm>
            <a:off x="4361451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8" name="圆角矩形 4"/>
          <p:cNvSpPr/>
          <p:nvPr>
            <p:custDataLst>
              <p:tags r:id="rId9"/>
            </p:custDataLst>
          </p:nvPr>
        </p:nvSpPr>
        <p:spPr>
          <a:xfrm>
            <a:off x="4363349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0" name="文本框 5"/>
          <p:cNvSpPr txBox="1"/>
          <p:nvPr>
            <p:custDataLst>
              <p:tags r:id="rId10"/>
            </p:custDataLst>
          </p:nvPr>
        </p:nvSpPr>
        <p:spPr>
          <a:xfrm>
            <a:off x="4463970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联合促销：与其他品牌或公司合作，共同推广产品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8"/>
          <p:cNvSpPr/>
          <p:nvPr>
            <p:custDataLst>
              <p:tags r:id="rId11"/>
            </p:custDataLst>
          </p:nvPr>
        </p:nvSpPr>
        <p:spPr>
          <a:xfrm>
            <a:off x="6194776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9"/>
          <p:cNvSpPr/>
          <p:nvPr>
            <p:custDataLst>
              <p:tags r:id="rId12"/>
            </p:custDataLst>
          </p:nvPr>
        </p:nvSpPr>
        <p:spPr>
          <a:xfrm>
            <a:off x="6196675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6" name="文本框 10"/>
          <p:cNvSpPr txBox="1"/>
          <p:nvPr>
            <p:custDataLst>
              <p:tags r:id="rId13"/>
            </p:custDataLst>
          </p:nvPr>
        </p:nvSpPr>
        <p:spPr>
          <a:xfrm>
            <a:off x="6297296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社交媒体推广：利用社交媒体平台进行产品宣传和推广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6"/>
          <p:cNvSpPr/>
          <p:nvPr>
            <p:custDataLst>
              <p:tags r:id="rId14"/>
            </p:custDataLst>
          </p:nvPr>
        </p:nvSpPr>
        <p:spPr>
          <a:xfrm>
            <a:off x="8028102" y="1911029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7"/>
          <p:cNvSpPr/>
          <p:nvPr>
            <p:custDataLst>
              <p:tags r:id="rId15"/>
            </p:custDataLst>
          </p:nvPr>
        </p:nvSpPr>
        <p:spPr>
          <a:xfrm>
            <a:off x="8030000" y="1911029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11"/>
          <p:cNvSpPr txBox="1"/>
          <p:nvPr>
            <p:custDataLst>
              <p:tags r:id="rId16"/>
            </p:custDataLst>
          </p:nvPr>
        </p:nvSpPr>
        <p:spPr>
          <a:xfrm>
            <a:off x="8130621" y="2291996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线下活动推广：举办线下活动，如展览、讲座等，吸引消费者关注产品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16"/>
          <p:cNvSpPr/>
          <p:nvPr>
            <p:custDataLst>
              <p:tags r:id="rId17"/>
            </p:custDataLst>
          </p:nvPr>
        </p:nvSpPr>
        <p:spPr>
          <a:xfrm>
            <a:off x="9861427" y="1911029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17"/>
          <p:cNvSpPr/>
          <p:nvPr>
            <p:custDataLst>
              <p:tags r:id="rId18"/>
            </p:custDataLst>
          </p:nvPr>
        </p:nvSpPr>
        <p:spPr>
          <a:xfrm>
            <a:off x="9863325" y="1911029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18"/>
          <p:cNvSpPr txBox="1"/>
          <p:nvPr>
            <p:custDataLst>
              <p:tags r:id="rId19"/>
            </p:custDataLst>
          </p:nvPr>
        </p:nvSpPr>
        <p:spPr>
          <a:xfrm>
            <a:off x="9963946" y="2291996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口碑营销：通过消费者之间的口碑传播，提高产品知名度和美誉度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https://d.book118.com/388014117127006035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玻璃产品的市场定位与营销策略</vt:lpstr>
      <vt:lpstr>目录</vt:lpstr>
      <vt:lpstr>添加章节标题</vt:lpstr>
      <vt:lpstr>市场定位</vt:lpstr>
      <vt:lpstr>PowerPoint Presentation</vt:lpstr>
      <vt:lpstr>目标客户群体</vt:lpstr>
      <vt:lpstr>产品特点与优势</vt:lpstr>
      <vt:lpstr>竞争对手分析</vt:lpstr>
      <vt:lpstr>市场细分与定位</vt:lpstr>
      <vt:lpstr>营销策略</vt:lpstr>
      <vt:lpstr>PowerPoint Presentation</vt:lpstr>
      <vt:lpstr>产品定价策略</vt:lpstr>
      <vt:lpstr>销售渠道选择</vt:lpstr>
      <vt:lpstr>促销与推广手段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2024-09-14T19:42:11.102</cp:lastPrinted>
  <dcterms:created xsi:type="dcterms:W3CDTF">2024-09-14T11:42:11Z</dcterms:created>
  <dcterms:modified xsi:type="dcterms:W3CDTF">2024-09-14T11:42:13Z</dcterms:modified>
</cp:coreProperties>
</file>