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embeddedFontLst>
    <p:embeddedFont>
      <p:font typeface="WWMCAW+MS-UIGothic"/>
      <p:regular r:id="rId18"/>
    </p:embeddedFont>
    <p:embeddedFont>
      <p:font typeface="DQACTM+QVUMOM+ArialMT"/>
      <p:regular r:id="rId19"/>
    </p:embeddedFont>
    <p:embeddedFont>
      <p:font typeface="SEUFSS+EIAOFO+MicrosoftYaHei-Bold"/>
      <p:regular r:id="rId20"/>
    </p:embeddedFont>
    <p:embeddedFont>
      <p:font typeface="OSIJVU+NWPNLT+Arial-BoldMT"/>
      <p:regular r:id="rId21"/>
    </p:embeddedFont>
    <p:embeddedFont>
      <p:font typeface="WAHAFT+GNSVHI+MicrosoftYaHei"/>
      <p:regular r:id="rId22"/>
    </p:embeddedFont>
  </p:embeddedFontLst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font" Target="fonts/font1.fntdata" /><Relationship Id="rId19" Type="http://schemas.openxmlformats.org/officeDocument/2006/relationships/font" Target="fonts/font2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3.fntdata" /><Relationship Id="rId21" Type="http://schemas.openxmlformats.org/officeDocument/2006/relationships/font" Target="fonts/font4.fntdata" /><Relationship Id="rId22" Type="http://schemas.openxmlformats.org/officeDocument/2006/relationships/font" Target="fonts/font5.fntdata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B3DC4F-3E03-46F3-95D1-633C45B7EB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E29E56-84C6-432B-9791-181BB471AD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2E54E9-2195-4918-B270-95CE0D171F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A80186-95DC-4533-82B0-267497D52D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907D155-3C9B-4220-A119-EA5AD9A252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6E13600-CFEB-449F-979F-5496D50E57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0A5B42E-0F1C-44DC-ACAB-7202093B53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A83208-5E86-479D-BA87-7242506B33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DFC2EC-6416-4DCA-8667-C0C31FD4F1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1BCDA7-A73B-469E-B63C-074ADE910C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40230E-BEE1-4AEF-B850-27E1AD66B0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8021005107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3267075" y="2772295"/>
            <a:ext cx="6600825" cy="1571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CB3600"/>
                </a:solidFill>
                <a:latin typeface="SimSun"/>
                <a:cs typeface="SimSun"/>
              </a:rPr>
              <a:t>领</a:t>
            </a:r>
            <a:r>
              <a:rPr sz="4950">
                <a:solidFill>
                  <a:srgbClr val="CB3600"/>
                </a:solidFill>
                <a:latin typeface="WWMCAW+MS-UIGothic"/>
                <a:cs typeface="WWMCAW+MS-UIGothic"/>
              </a:rPr>
              <a:t>秀知</a:t>
            </a:r>
            <a:r>
              <a:rPr sz="4950">
                <a:solidFill>
                  <a:srgbClr val="CB3600"/>
                </a:solidFill>
                <a:latin typeface="SimSun"/>
                <a:cs typeface="SimSun"/>
              </a:rPr>
              <a:t>识</a:t>
            </a:r>
            <a:r>
              <a:rPr sz="4950">
                <a:solidFill>
                  <a:srgbClr val="CB3600"/>
                </a:solidFill>
                <a:latin typeface="WWMCAW+MS-UIGothic"/>
                <a:cs typeface="WWMCAW+MS-UIGothic"/>
              </a:rPr>
              <a:t>城分析</a:t>
            </a:r>
            <a:r>
              <a:rPr sz="4950">
                <a:solidFill>
                  <a:srgbClr val="CB3600"/>
                </a:solidFill>
                <a:latin typeface="SimSun"/>
                <a:cs typeface="SimSun"/>
              </a:rPr>
              <a:t>课</a:t>
            </a:r>
            <a:r>
              <a:rPr sz="4950">
                <a:solidFill>
                  <a:srgbClr val="CB3600"/>
                </a:solidFill>
                <a:latin typeface="WWMCAW+MS-UIGothic"/>
                <a:cs typeface="WWMCAW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199514" y="950412"/>
            <a:ext cx="2533650" cy="1809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700"/>
              </a:lnSpc>
              <a:spcBef>
                <a:spcPct val="0"/>
              </a:spcBef>
              <a:spcAft>
                <a:spcPct val="0"/>
              </a:spcAft>
            </a:pPr>
            <a:r>
              <a:rPr sz="5700">
                <a:solidFill>
                  <a:srgbClr val="CB3600"/>
                </a:solidFill>
                <a:latin typeface="WWMCAW+MS-UIGothic"/>
                <a:cs typeface="WWMCAW+MS-UIGothic"/>
              </a:rPr>
              <a:t>目</a:t>
            </a:r>
            <a:r>
              <a:rPr sz="5700">
                <a:solidFill>
                  <a:srgbClr val="CB3600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792979" y="1233995"/>
            <a:ext cx="1881454" cy="7845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8C1610"/>
                </a:solidFill>
                <a:latin typeface="DQACTM+QVUMOM+ArialMT"/>
                <a:cs typeface="DQACTM+QVUMOM+ArialMT"/>
              </a:rPr>
              <a:t>•</a:t>
            </a:r>
            <a:r>
              <a:rPr sz="2450" spc="128">
                <a:solidFill>
                  <a:srgbClr val="8C161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8C1610"/>
                </a:solidFill>
                <a:latin typeface="SimSun"/>
                <a:cs typeface="SimSun"/>
              </a:rPr>
              <a:t>项</a:t>
            </a:r>
            <a:r>
              <a:rPr sz="2400">
                <a:solidFill>
                  <a:srgbClr val="8C1610"/>
                </a:solidFill>
                <a:latin typeface="WWMCAW+MS-UIGothic"/>
                <a:cs typeface="WWMCAW+MS-UIGothic"/>
              </a:rPr>
              <a:t>目概述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92979" y="1830260"/>
            <a:ext cx="3404723" cy="316887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8C1610"/>
                </a:solidFill>
                <a:latin typeface="DQACTM+QVUMOM+ArialMT"/>
                <a:cs typeface="DQACTM+QVUMOM+ArialMT"/>
              </a:rPr>
              <a:t>•</a:t>
            </a:r>
            <a:r>
              <a:rPr sz="2450" spc="128">
                <a:solidFill>
                  <a:srgbClr val="8C161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8C1610"/>
                </a:solidFill>
                <a:latin typeface="SimSun"/>
                <a:cs typeface="SimSun"/>
              </a:rPr>
              <a:t>领</a:t>
            </a:r>
            <a:r>
              <a:rPr sz="2400">
                <a:solidFill>
                  <a:srgbClr val="8C1610"/>
                </a:solidFill>
                <a:latin typeface="WWMCAW+MS-UIGothic"/>
                <a:cs typeface="WWMCAW+MS-UIGothic"/>
              </a:rPr>
              <a:t>秀知</a:t>
            </a:r>
            <a:r>
              <a:rPr sz="2400">
                <a:solidFill>
                  <a:srgbClr val="8C1610"/>
                </a:solidFill>
                <a:latin typeface="SimSun"/>
                <a:cs typeface="SimSun"/>
              </a:rPr>
              <a:t>识</a:t>
            </a:r>
            <a:r>
              <a:rPr sz="2400">
                <a:solidFill>
                  <a:srgbClr val="8C1610"/>
                </a:solidFill>
                <a:latin typeface="WWMCAW+MS-UIGothic"/>
                <a:cs typeface="WWMCAW+MS-UIGothic"/>
              </a:rPr>
              <a:t>城市</a:t>
            </a:r>
            <a:r>
              <a:rPr sz="2400">
                <a:solidFill>
                  <a:srgbClr val="8C1610"/>
                </a:solidFill>
                <a:latin typeface="SimSun"/>
                <a:cs typeface="SimSun"/>
              </a:rPr>
              <a:t>场</a:t>
            </a:r>
            <a:r>
              <a:rPr sz="2400">
                <a:solidFill>
                  <a:srgbClr val="8C1610"/>
                </a:solidFill>
                <a:latin typeface="WWMCAW+MS-UIGothic"/>
                <a:cs typeface="WWMCAW+MS-UIGothic"/>
              </a:rPr>
              <a:t>分析</a:t>
            </a:r>
          </a:p>
          <a:p>
            <a:pPr marL="0" marR="0">
              <a:lnSpc>
                <a:spcPts val="2552"/>
              </a:lnSpc>
              <a:spcBef>
                <a:spcPts val="2092"/>
              </a:spcBef>
              <a:spcAft>
                <a:spcPct val="0"/>
              </a:spcAft>
            </a:pPr>
            <a:r>
              <a:rPr sz="2450">
                <a:solidFill>
                  <a:srgbClr val="8C1610"/>
                </a:solidFill>
                <a:latin typeface="DQACTM+QVUMOM+ArialMT"/>
                <a:cs typeface="DQACTM+QVUMOM+ArialMT"/>
              </a:rPr>
              <a:t>•</a:t>
            </a:r>
            <a:r>
              <a:rPr sz="2450" spc="128">
                <a:solidFill>
                  <a:srgbClr val="8C161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8C1610"/>
                </a:solidFill>
                <a:latin typeface="SimSun"/>
                <a:cs typeface="SimSun"/>
              </a:rPr>
              <a:t>产</a:t>
            </a:r>
            <a:r>
              <a:rPr sz="2400">
                <a:solidFill>
                  <a:srgbClr val="8C1610"/>
                </a:solidFill>
                <a:latin typeface="WWMCAW+MS-UIGothic"/>
                <a:cs typeface="WWMCAW+MS-UIGothic"/>
              </a:rPr>
              <a:t>品与服</a:t>
            </a:r>
            <a:r>
              <a:rPr sz="2400">
                <a:solidFill>
                  <a:srgbClr val="8C1610"/>
                </a:solidFill>
                <a:latin typeface="SimSun"/>
                <a:cs typeface="SimSun"/>
              </a:rPr>
              <a:t>务</a:t>
            </a:r>
            <a:r>
              <a:rPr sz="2400">
                <a:solidFill>
                  <a:srgbClr val="8C1610"/>
                </a:solidFill>
                <a:latin typeface="WWMCAW+MS-UIGothic"/>
                <a:cs typeface="WWMCAW+MS-UIGothic"/>
              </a:rPr>
              <a:t>分析</a:t>
            </a:r>
          </a:p>
          <a:p>
            <a:pPr marL="0" marR="0">
              <a:lnSpc>
                <a:spcPts val="2552"/>
              </a:lnSpc>
              <a:spcBef>
                <a:spcPts val="2142"/>
              </a:spcBef>
              <a:spcAft>
                <a:spcPct val="0"/>
              </a:spcAft>
            </a:pPr>
            <a:r>
              <a:rPr sz="2450">
                <a:solidFill>
                  <a:srgbClr val="8C1610"/>
                </a:solidFill>
                <a:latin typeface="DQACTM+QVUMOM+ArialMT"/>
                <a:cs typeface="DQACTM+QVUMOM+ArialMT"/>
              </a:rPr>
              <a:t>•</a:t>
            </a:r>
            <a:r>
              <a:rPr sz="2450" spc="128">
                <a:solidFill>
                  <a:srgbClr val="8C161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8C1610"/>
                </a:solidFill>
                <a:latin typeface="WWMCAW+MS-UIGothic"/>
                <a:cs typeface="WWMCAW+MS-UIGothic"/>
              </a:rPr>
              <a:t>商</a:t>
            </a:r>
            <a:r>
              <a:rPr sz="2400">
                <a:solidFill>
                  <a:srgbClr val="8C1610"/>
                </a:solidFill>
                <a:latin typeface="SimSun"/>
                <a:cs typeface="SimSun"/>
              </a:rPr>
              <a:t>业</a:t>
            </a:r>
            <a:r>
              <a:rPr sz="2400">
                <a:solidFill>
                  <a:srgbClr val="8C1610"/>
                </a:solidFill>
                <a:latin typeface="WWMCAW+MS-UIGothic"/>
                <a:cs typeface="WWMCAW+MS-UIGothic"/>
              </a:rPr>
              <a:t>模式与</a:t>
            </a:r>
            <a:r>
              <a:rPr sz="2400">
                <a:solidFill>
                  <a:srgbClr val="8C1610"/>
                </a:solidFill>
                <a:latin typeface="SimSun"/>
                <a:cs typeface="SimSun"/>
              </a:rPr>
              <a:t>营销</a:t>
            </a:r>
            <a:r>
              <a:rPr sz="2400">
                <a:solidFill>
                  <a:srgbClr val="8C1610"/>
                </a:solidFill>
                <a:latin typeface="WWMCAW+MS-UIGothic"/>
                <a:cs typeface="WWMCAW+MS-UIGothic"/>
              </a:rPr>
              <a:t>策略</a:t>
            </a:r>
          </a:p>
          <a:p>
            <a:pPr marL="0" marR="0">
              <a:lnSpc>
                <a:spcPts val="2552"/>
              </a:lnSpc>
              <a:spcBef>
                <a:spcPts val="2142"/>
              </a:spcBef>
              <a:spcAft>
                <a:spcPct val="0"/>
              </a:spcAft>
            </a:pPr>
            <a:r>
              <a:rPr sz="2450">
                <a:solidFill>
                  <a:srgbClr val="8C1610"/>
                </a:solidFill>
                <a:latin typeface="DQACTM+QVUMOM+ArialMT"/>
                <a:cs typeface="DQACTM+QVUMOM+ArialMT"/>
              </a:rPr>
              <a:t>•</a:t>
            </a:r>
            <a:r>
              <a:rPr sz="2450" spc="128">
                <a:solidFill>
                  <a:srgbClr val="8C161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8C1610"/>
                </a:solidFill>
                <a:latin typeface="SimSun"/>
                <a:cs typeface="SimSun"/>
              </a:rPr>
              <a:t>财务</a:t>
            </a:r>
            <a:r>
              <a:rPr sz="2400">
                <a:solidFill>
                  <a:srgbClr val="8C1610"/>
                </a:solidFill>
                <a:latin typeface="WWMCAW+MS-UIGothic"/>
                <a:cs typeface="WWMCAW+MS-UIGothic"/>
              </a:rPr>
              <a:t>与投</a:t>
            </a:r>
            <a:r>
              <a:rPr sz="2400">
                <a:solidFill>
                  <a:srgbClr val="8C1610"/>
                </a:solidFill>
                <a:latin typeface="SimSun"/>
                <a:cs typeface="SimSun"/>
              </a:rPr>
              <a:t>资</a:t>
            </a:r>
            <a:r>
              <a:rPr sz="2400">
                <a:solidFill>
                  <a:srgbClr val="8C1610"/>
                </a:solidFill>
                <a:latin typeface="WWMCAW+MS-UIGothic"/>
                <a:cs typeface="WWMCAW+MS-UIGothic"/>
              </a:rPr>
              <a:t>分析</a:t>
            </a:r>
          </a:p>
          <a:p>
            <a:pPr marL="0" marR="0">
              <a:lnSpc>
                <a:spcPts val="2552"/>
              </a:lnSpc>
              <a:spcBef>
                <a:spcPts val="2142"/>
              </a:spcBef>
              <a:spcAft>
                <a:spcPct val="0"/>
              </a:spcAft>
            </a:pPr>
            <a:r>
              <a:rPr sz="2450">
                <a:solidFill>
                  <a:srgbClr val="8C1610"/>
                </a:solidFill>
                <a:latin typeface="DQACTM+QVUMOM+ArialMT"/>
                <a:cs typeface="DQACTM+QVUMOM+ArialMT"/>
              </a:rPr>
              <a:t>•</a:t>
            </a:r>
            <a:r>
              <a:rPr sz="2450" spc="128">
                <a:solidFill>
                  <a:srgbClr val="8C161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8C1610"/>
                </a:solidFill>
                <a:latin typeface="SimSun"/>
                <a:cs typeface="SimSun"/>
              </a:rPr>
              <a:t>结论</a:t>
            </a:r>
            <a:r>
              <a:rPr sz="2400">
                <a:solidFill>
                  <a:srgbClr val="8C1610"/>
                </a:solidFill>
                <a:latin typeface="WWMCAW+MS-UIGothic"/>
                <a:cs typeface="WWMCAW+MS-UIGothic"/>
              </a:rPr>
              <a:t>与建</a:t>
            </a:r>
            <a:r>
              <a:rPr sz="2400">
                <a:solidFill>
                  <a:srgbClr val="8C1610"/>
                </a:solidFill>
                <a:latin typeface="SimSun"/>
                <a:cs typeface="SimSun"/>
              </a:rPr>
              <a:t>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431289" y="1893661"/>
            <a:ext cx="2915989" cy="27117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CB3600"/>
                </a:solidFill>
                <a:latin typeface="SEUFSS+EIAOFO+MicrosoftYaHei-Bold"/>
                <a:cs typeface="SEUFSS+EIAOFO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56689" y="3374366"/>
            <a:ext cx="3143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982900"/>
                </a:solidFill>
                <a:latin typeface="SimSun"/>
                <a:cs typeface="SimSun"/>
              </a:rPr>
              <a:t>项</a:t>
            </a:r>
            <a:r>
              <a:rPr sz="4500">
                <a:solidFill>
                  <a:srgbClr val="982900"/>
                </a:solidFill>
                <a:latin typeface="WWMCAW+MS-UIGothic"/>
                <a:cs typeface="WWMCAW+MS-UIGothic"/>
              </a:rPr>
              <a:t>目概述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项</a:t>
            </a:r>
            <a:r>
              <a:rPr sz="3000">
                <a:solidFill>
                  <a:srgbClr val="EB554D"/>
                </a:solidFill>
                <a:latin typeface="WWMCAW+MS-UIGothic"/>
                <a:cs typeface="WWMCAW+MS-UIGothic"/>
              </a:rPr>
              <a:t>目背景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92150" y="4308328"/>
            <a:ext cx="3679946" cy="10039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领</a:t>
            </a:r>
            <a:r>
              <a:rPr sz="1350">
                <a:solidFill>
                  <a:srgbClr val="020000"/>
                </a:solidFill>
                <a:latin typeface="WWMCAW+MS-UIGothic"/>
                <a:cs typeface="WWMCAW+MS-UIGothic"/>
              </a:rPr>
              <a:t>秀知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识</a:t>
            </a:r>
            <a:r>
              <a:rPr sz="1350">
                <a:solidFill>
                  <a:srgbClr val="020000"/>
                </a:solidFill>
                <a:latin typeface="WWMCAW+MS-UIGothic"/>
                <a:cs typeface="WWMCAW+MS-UIGothic"/>
              </a:rPr>
              <a:t>城是一个集教育、科技、文化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20000"/>
                </a:solidFill>
                <a:latin typeface="WWMCAW+MS-UIGothic"/>
                <a:cs typeface="WWMCAW+MS-UIGothic"/>
              </a:rPr>
              <a:t>一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WWMCAW+MS-UIGothic"/>
                <a:cs typeface="WWMCAW+MS-UIGothic"/>
              </a:rPr>
              <a:t>体的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综</a:t>
            </a:r>
            <a:r>
              <a:rPr sz="1350">
                <a:solidFill>
                  <a:srgbClr val="020000"/>
                </a:solidFill>
                <a:latin typeface="WWMCAW+MS-UIGothic"/>
                <a:cs typeface="WWMCAW+MS-UIGothic"/>
              </a:rPr>
              <a:t>合性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项</a:t>
            </a:r>
            <a:r>
              <a:rPr sz="1350">
                <a:solidFill>
                  <a:srgbClr val="020000"/>
                </a:solidFill>
                <a:latin typeface="WWMCAW+MS-UIGothic"/>
                <a:cs typeface="WWMCAW+MS-UIGothic"/>
              </a:rPr>
              <a:t>目，旨在打造一个全球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领</a:t>
            </a:r>
            <a:r>
              <a:rPr sz="1350">
                <a:solidFill>
                  <a:srgbClr val="020000"/>
                </a:solidFill>
                <a:latin typeface="WWMCAW+MS-UIGothic"/>
                <a:cs typeface="WWMCAW+MS-UIGothic"/>
              </a:rPr>
              <a:t>先的</a:t>
            </a:r>
          </a:p>
          <a:p>
            <a:pPr marL="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WWMCAW+MS-UIGothic"/>
                <a:cs typeface="WWMCAW+MS-UIGothic"/>
              </a:rPr>
              <a:t>知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识创</a:t>
            </a:r>
            <a:r>
              <a:rPr sz="1350">
                <a:solidFill>
                  <a:srgbClr val="020000"/>
                </a:solidFill>
                <a:latin typeface="WWMCAW+MS-UIGothic"/>
                <a:cs typeface="WWMCAW+MS-UIGothic"/>
              </a:rPr>
              <a:t>新和人才培养基地。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441825" y="4308328"/>
            <a:ext cx="3679946" cy="10039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WWMCAW+MS-UIGothic"/>
                <a:cs typeface="WWMCAW+MS-UIGothic"/>
              </a:rPr>
              <a:t>随着知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识经济</a:t>
            </a:r>
            <a:r>
              <a:rPr sz="1350">
                <a:solidFill>
                  <a:srgbClr val="020000"/>
                </a:solidFill>
                <a:latin typeface="WWMCAW+MS-UIGothic"/>
                <a:cs typeface="WWMCAW+MS-UIGothic"/>
              </a:rPr>
              <a:t>的快速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20000"/>
                </a:solidFill>
                <a:latin typeface="WWMCAW+MS-UIGothic"/>
                <a:cs typeface="WWMCAW+MS-UIGothic"/>
              </a:rPr>
              <a:t>展，社会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20000"/>
                </a:solidFill>
                <a:latin typeface="WWMCAW+MS-UIGothic"/>
                <a:cs typeface="WWMCAW+MS-UIGothic"/>
              </a:rPr>
              <a:t>知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识</a:t>
            </a:r>
            <a:r>
              <a:rPr sz="1350">
                <a:solidFill>
                  <a:srgbClr val="020000"/>
                </a:solidFill>
                <a:latin typeface="WWMCAW+MS-UIGothic"/>
                <a:cs typeface="WWMCAW+MS-UIGothic"/>
              </a:rPr>
              <a:t>和人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WWMCAW+MS-UIGothic"/>
                <a:cs typeface="WWMCAW+MS-UIGothic"/>
              </a:rPr>
              <a:t>才的需求日益增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长</a:t>
            </a:r>
            <a:r>
              <a:rPr sz="1350">
                <a:solidFill>
                  <a:srgbClr val="020000"/>
                </a:solidFill>
                <a:latin typeface="WWMCAW+MS-UIGothic"/>
                <a:cs typeface="WWMCAW+MS-UIGothic"/>
              </a:rPr>
              <a:t>，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领</a:t>
            </a:r>
            <a:r>
              <a:rPr sz="1350">
                <a:solidFill>
                  <a:srgbClr val="020000"/>
                </a:solidFill>
                <a:latin typeface="WWMCAW+MS-UIGothic"/>
                <a:cs typeface="WWMCAW+MS-UIGothic"/>
              </a:rPr>
              <a:t>秀知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识</a:t>
            </a:r>
            <a:r>
              <a:rPr sz="1350">
                <a:solidFill>
                  <a:srgbClr val="020000"/>
                </a:solidFill>
                <a:latin typeface="WWMCAW+MS-UIGothic"/>
                <a:cs typeface="WWMCAW+MS-UIGothic"/>
              </a:rPr>
              <a:t>城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20000"/>
                </a:solidFill>
                <a:latin typeface="WWMCAW+MS-UIGothic"/>
                <a:cs typeface="WWMCAW+MS-UIGothic"/>
              </a:rPr>
              <a:t>运而生，</a:t>
            </a:r>
          </a:p>
          <a:p>
            <a:pPr marL="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WWMCAW+MS-UIGothic"/>
                <a:cs typeface="WWMCAW+MS-UIGothic"/>
              </a:rPr>
              <a:t>以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满</a:t>
            </a:r>
            <a:r>
              <a:rPr sz="1350">
                <a:solidFill>
                  <a:srgbClr val="020000"/>
                </a:solidFill>
                <a:latin typeface="WWMCAW+MS-UIGothic"/>
                <a:cs typeface="WWMCAW+MS-UIGothic"/>
              </a:rPr>
              <a:t>足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020000"/>
                </a:solidFill>
                <a:latin typeface="WWMCAW+MS-UIGothic"/>
                <a:cs typeface="WWMCAW+MS-UIGothic"/>
              </a:rPr>
              <a:t>一需求。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174990" y="4308328"/>
            <a:ext cx="3679946" cy="10039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项</a:t>
            </a:r>
            <a:r>
              <a:rPr sz="1350">
                <a:solidFill>
                  <a:srgbClr val="020000"/>
                </a:solidFill>
                <a:latin typeface="WWMCAW+MS-UIGothic"/>
                <a:cs typeface="WWMCAW+MS-UIGothic"/>
              </a:rPr>
              <a:t>目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选</a:t>
            </a:r>
            <a:r>
              <a:rPr sz="1350">
                <a:solidFill>
                  <a:srgbClr val="020000"/>
                </a:solidFill>
                <a:latin typeface="WWMCAW+MS-UIGothic"/>
                <a:cs typeface="WWMCAW+MS-UIGothic"/>
              </a:rPr>
              <a:t>址于某市高新技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术产业</a:t>
            </a:r>
            <a:r>
              <a:rPr sz="1350">
                <a:solidFill>
                  <a:srgbClr val="020000"/>
                </a:solidFill>
                <a:latin typeface="WWMCAW+MS-UIGothic"/>
                <a:cs typeface="WWMCAW+MS-UIGothic"/>
              </a:rPr>
              <a:t>开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20000"/>
                </a:solidFill>
                <a:latin typeface="WWMCAW+MS-UIGothic"/>
                <a:cs typeface="WWMCAW+MS-UIGothic"/>
              </a:rPr>
              <a:t>区，交通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WWMCAW+MS-UIGothic"/>
                <a:cs typeface="WWMCAW+MS-UIGothic"/>
              </a:rPr>
              <a:t>便利，周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边</a:t>
            </a:r>
            <a:r>
              <a:rPr sz="1350">
                <a:solidFill>
                  <a:srgbClr val="020000"/>
                </a:solidFill>
                <a:latin typeface="WWMCAW+MS-UIGothic"/>
                <a:cs typeface="WWMCAW+MS-UIGothic"/>
              </a:rPr>
              <a:t>配套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设</a:t>
            </a:r>
            <a:r>
              <a:rPr sz="1350">
                <a:solidFill>
                  <a:srgbClr val="020000"/>
                </a:solidFill>
                <a:latin typeface="WWMCAW+MS-UIGothic"/>
                <a:cs typeface="WWMCAW+MS-UIGothic"/>
              </a:rPr>
              <a:t>施完善，有利于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项</a:t>
            </a:r>
            <a:r>
              <a:rPr sz="1350">
                <a:solidFill>
                  <a:srgbClr val="020000"/>
                </a:solidFill>
                <a:latin typeface="WWMCAW+MS-UIGothic"/>
                <a:cs typeface="WWMCAW+MS-UIGothic"/>
              </a:rPr>
              <a:t>目的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顺</a:t>
            </a:r>
          </a:p>
          <a:p>
            <a:pPr marL="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WWMCAW+MS-UIGothic"/>
                <a:cs typeface="WWMCAW+MS-UIGothic"/>
              </a:rPr>
              <a:t>利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实</a:t>
            </a:r>
            <a:r>
              <a:rPr sz="1350">
                <a:solidFill>
                  <a:srgbClr val="020000"/>
                </a:solidFill>
                <a:latin typeface="WWMCAW+MS-UIGothic"/>
                <a:cs typeface="WWMCAW+MS-UIGothic"/>
              </a:rPr>
              <a:t>施。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项</a:t>
            </a:r>
            <a:r>
              <a:rPr sz="3000">
                <a:solidFill>
                  <a:srgbClr val="EB554D"/>
                </a:solidFill>
                <a:latin typeface="WWMCAW+MS-UIGothic"/>
                <a:cs typeface="WWMCAW+MS-UIGothic"/>
              </a:rPr>
              <a:t>目目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标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3285" y="4651747"/>
            <a:ext cx="2847975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WWMCAW+MS-UIGothic"/>
                <a:cs typeface="WWMCAW+MS-UIGothic"/>
              </a:rPr>
              <a:t>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设</a:t>
            </a:r>
            <a:r>
              <a:rPr sz="1500">
                <a:solidFill>
                  <a:srgbClr val="FFFFFF"/>
                </a:solidFill>
                <a:latin typeface="WWMCAW+MS-UIGothic"/>
                <a:cs typeface="WWMCAW+MS-UIGothic"/>
              </a:rPr>
              <a:t>世界一流的知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识创</a:t>
            </a:r>
            <a:r>
              <a:rPr sz="1500">
                <a:solidFill>
                  <a:srgbClr val="FFFFFF"/>
                </a:solidFill>
                <a:latin typeface="WWMCAW+MS-UIGothic"/>
                <a:cs typeface="WWMCAW+MS-UIGothic"/>
              </a:rPr>
              <a:t>新和人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WWMCAW+MS-UIGothic"/>
                <a:cs typeface="WWMCAW+MS-UIGothic"/>
              </a:rPr>
              <a:t>才培养基地，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FFF"/>
                </a:solidFill>
                <a:latin typeface="WWMCAW+MS-UIGothic"/>
                <a:cs typeface="WWMCAW+MS-UIGothic"/>
              </a:rPr>
              <a:t>全球范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围</a:t>
            </a:r>
            <a:r>
              <a:rPr sz="1500">
                <a:solidFill>
                  <a:srgbClr val="FFFFFF"/>
                </a:solidFill>
                <a:latin typeface="WWMCAW+MS-UIGothic"/>
                <a:cs typeface="WWMCAW+MS-UIGothic"/>
              </a:rPr>
              <a:t>内的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WWMCAW+MS-UIGothic"/>
                <a:cs typeface="WWMCAW+MS-UIGothic"/>
              </a:rPr>
              <a:t>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识创</a:t>
            </a:r>
            <a:r>
              <a:rPr sz="1500">
                <a:solidFill>
                  <a:srgbClr val="FFFFFF"/>
                </a:solidFill>
                <a:latin typeface="WWMCAW+MS-UIGothic"/>
                <a:cs typeface="WWMCAW+MS-UIGothic"/>
              </a:rPr>
              <a:t>新和人才培养提供支持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WWMCAW+MS-UIGothic"/>
                <a:cs typeface="WWMCAW+MS-UIGothic"/>
              </a:rPr>
              <a:t>和服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FFFFFF"/>
                </a:solidFill>
                <a:latin typeface="WWMCAW+MS-UIGothic"/>
                <a:cs typeface="WWMCAW+MS-UIGothic"/>
              </a:rPr>
              <a:t>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09490" y="4651747"/>
            <a:ext cx="2774379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WWMCAW+MS-UIGothic"/>
                <a:cs typeface="WWMCAW+MS-UIGothic"/>
              </a:rPr>
              <a:t>促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进产</a:t>
            </a:r>
            <a:r>
              <a:rPr sz="1500">
                <a:solidFill>
                  <a:srgbClr val="FFFFFF"/>
                </a:solidFill>
                <a:latin typeface="WWMCAW+MS-UIGothic"/>
                <a:cs typeface="WWMCAW+MS-UIGothic"/>
              </a:rPr>
              <a:t>学研用深度融合，推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动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WWMCAW+MS-UIGothic"/>
                <a:cs typeface="WWMCAW+MS-UIGothic"/>
              </a:rPr>
              <a:t>科技成果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转</a:t>
            </a:r>
            <a:r>
              <a:rPr sz="1500">
                <a:solidFill>
                  <a:srgbClr val="FFFFFF"/>
                </a:solidFill>
                <a:latin typeface="WWMCAW+MS-UIGothic"/>
                <a:cs typeface="WWMCAW+MS-UIGothic"/>
              </a:rPr>
              <a:t>化和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产业</a:t>
            </a:r>
            <a:r>
              <a:rPr sz="1500">
                <a:solidFill>
                  <a:srgbClr val="FFFFFF"/>
                </a:solidFill>
                <a:latin typeface="WWMCAW+MS-UIGothic"/>
                <a:cs typeface="WWMCAW+MS-UIGothic"/>
              </a:rPr>
              <a:t>升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级</a:t>
            </a:r>
            <a:r>
              <a:rPr sz="1500">
                <a:solidFill>
                  <a:srgbClr val="FFFFFF"/>
                </a:solidFill>
                <a:latin typeface="WWMCAW+MS-UIGothic"/>
                <a:cs typeface="WWMCAW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3155" y="4651747"/>
            <a:ext cx="2847975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WWMCAW+MS-UIGothic"/>
                <a:cs typeface="WWMCAW+MS-UIGothic"/>
              </a:rPr>
              <a:t>打造具有国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际</a:t>
            </a:r>
            <a:r>
              <a:rPr sz="1500">
                <a:solidFill>
                  <a:srgbClr val="FFFFFF"/>
                </a:solidFill>
                <a:latin typeface="WWMCAW+MS-UIGothic"/>
                <a:cs typeface="WWMCAW+MS-UIGothic"/>
              </a:rPr>
              <a:t>影响力的知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识创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733155" y="4926068"/>
            <a:ext cx="313893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WWMCAW+MS-UIGothic"/>
                <a:cs typeface="WWMCAW+MS-UIGothic"/>
              </a:rPr>
              <a:t>新品牌，提升国家整体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创</a:t>
            </a:r>
            <a:r>
              <a:rPr sz="1500">
                <a:solidFill>
                  <a:srgbClr val="FFFFFF"/>
                </a:solidFill>
                <a:latin typeface="WWMCAW+MS-UIGothic"/>
                <a:cs typeface="WWMCAW+MS-UIGothic"/>
              </a:rPr>
              <a:t>新能力。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项</a:t>
            </a:r>
            <a:r>
              <a:rPr sz="3000">
                <a:solidFill>
                  <a:srgbClr val="EB554D"/>
                </a:solidFill>
                <a:latin typeface="WWMCAW+MS-UIGothic"/>
                <a:cs typeface="WWMCAW+MS-UIGothic"/>
              </a:rPr>
              <a:t>目范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围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8364" y="4348853"/>
            <a:ext cx="2919858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项</a:t>
            </a:r>
            <a:r>
              <a:rPr sz="1500">
                <a:solidFill>
                  <a:srgbClr val="FFFFFF"/>
                </a:solidFill>
                <a:latin typeface="WWMCAW+MS-UIGothic"/>
                <a:cs typeface="WWMCAW+MS-UIGothic"/>
              </a:rPr>
              <a:t>目包括教育、科技、文化等多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WWMCAW+MS-UIGothic"/>
                <a:cs typeface="WWMCAW+MS-UIGothic"/>
              </a:rPr>
              <a:t>个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领</a:t>
            </a:r>
            <a:r>
              <a:rPr sz="1500">
                <a:solidFill>
                  <a:srgbClr val="FFFFFF"/>
                </a:solidFill>
                <a:latin typeface="WWMCAW+MS-UIGothic"/>
                <a:cs typeface="WWMCAW+MS-UIGothic"/>
              </a:rPr>
              <a:t>域，涵盖了高等教育、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职业</a:t>
            </a:r>
          </a:p>
          <a:p>
            <a:pPr marL="9525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WWMCAW+MS-UIGothic"/>
                <a:cs typeface="WWMCAW+MS-UIGothic"/>
              </a:rPr>
              <a:t>教育、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继续</a:t>
            </a:r>
            <a:r>
              <a:rPr sz="1500">
                <a:solidFill>
                  <a:srgbClr val="FFFFFF"/>
                </a:solidFill>
                <a:latin typeface="WWMCAW+MS-UIGothic"/>
                <a:cs typeface="WWMCAW+MS-UIGothic"/>
              </a:rPr>
              <a:t>教育等多个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层</a:t>
            </a:r>
            <a:r>
              <a:rPr sz="1500">
                <a:solidFill>
                  <a:srgbClr val="FFFFFF"/>
                </a:solidFill>
                <a:latin typeface="WWMCAW+MS-UIGothic"/>
                <a:cs typeface="WWMCAW+MS-UIGothic"/>
              </a:rPr>
              <a:t>次。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13604" y="4348853"/>
            <a:ext cx="2993454" cy="129920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WWMCAW+MS-UIGothic"/>
                <a:cs typeface="WWMCAW+MS-UIGothic"/>
              </a:rPr>
              <a:t>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设</a:t>
            </a:r>
            <a:r>
              <a:rPr sz="1500">
                <a:solidFill>
                  <a:srgbClr val="FFFFFF"/>
                </a:solidFill>
                <a:latin typeface="WWMCAW+MS-UIGothic"/>
                <a:cs typeface="WWMCAW+MS-UIGothic"/>
              </a:rPr>
              <a:t>内容包括教学楼、科研楼、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图书馆</a:t>
            </a:r>
            <a:r>
              <a:rPr sz="1500">
                <a:solidFill>
                  <a:srgbClr val="FFFFFF"/>
                </a:solidFill>
                <a:latin typeface="WWMCAW+MS-UIGothic"/>
                <a:cs typeface="WWMCAW+MS-UIGothic"/>
              </a:rPr>
              <a:t>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实验</a:t>
            </a:r>
            <a:r>
              <a:rPr sz="1500">
                <a:solidFill>
                  <a:srgbClr val="FFFFFF"/>
                </a:solidFill>
                <a:latin typeface="WWMCAW+MS-UIGothic"/>
                <a:cs typeface="WWMCAW+MS-UIGothic"/>
              </a:rPr>
              <a:t>室、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实训</a:t>
            </a:r>
            <a:r>
              <a:rPr sz="1500">
                <a:solidFill>
                  <a:srgbClr val="FFFFFF"/>
                </a:solidFill>
                <a:latin typeface="WWMCAW+MS-UIGothic"/>
                <a:cs typeface="WWMCAW+MS-UIGothic"/>
              </a:rPr>
              <a:t>基地等基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础设</a:t>
            </a:r>
            <a:r>
              <a:rPr sz="1500">
                <a:solidFill>
                  <a:srgbClr val="FFFFFF"/>
                </a:solidFill>
                <a:latin typeface="WWMCAW+MS-UIGothic"/>
                <a:cs typeface="WWMCAW+MS-UIGothic"/>
              </a:rPr>
              <a:t>施，以及相关配套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设</a:t>
            </a:r>
            <a:r>
              <a:rPr sz="1500">
                <a:solidFill>
                  <a:srgbClr val="FFFFFF"/>
                </a:solidFill>
                <a:latin typeface="WWMCAW+MS-UIGothic"/>
                <a:cs typeface="WWMCAW+MS-UIGothic"/>
              </a:rPr>
              <a:t>施和服</a:t>
            </a:r>
          </a:p>
          <a:p>
            <a:pPr marL="114300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FFFFFF"/>
                </a:solidFill>
                <a:latin typeface="WWMCAW+MS-UIGothic"/>
                <a:cs typeface="WWMCAW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89315" y="4348853"/>
            <a:ext cx="3067050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项</a:t>
            </a:r>
            <a:r>
              <a:rPr sz="1500">
                <a:solidFill>
                  <a:srgbClr val="FFFFFF"/>
                </a:solidFill>
                <a:latin typeface="WWMCAW+MS-UIGothic"/>
                <a:cs typeface="WWMCAW+MS-UIGothic"/>
              </a:rPr>
              <a:t>目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总</a:t>
            </a:r>
            <a:r>
              <a:rPr sz="1500">
                <a:solidFill>
                  <a:srgbClr val="FFFFFF"/>
                </a:solidFill>
                <a:latin typeface="WWMCAW+MS-UIGothic"/>
                <a:cs typeface="WWMCAW+MS-UIGothic"/>
              </a:rPr>
              <a:t>投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资预计为</a:t>
            </a:r>
            <a:r>
              <a:rPr sz="1500">
                <a:solidFill>
                  <a:srgbClr val="FFFFFF"/>
                </a:solidFill>
                <a:latin typeface="WWMCAW+MS-UIGothic"/>
                <a:cs typeface="WWMCAW+MS-UIGothic"/>
              </a:rPr>
              <a:t>数十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亿</a:t>
            </a:r>
            <a:r>
              <a:rPr sz="1500">
                <a:solidFill>
                  <a:srgbClr val="FFFFFF"/>
                </a:solidFill>
                <a:latin typeface="WWMCAW+MS-UIGothic"/>
                <a:cs typeface="WWMCAW+MS-UIGothic"/>
              </a:rPr>
              <a:t>元人民</a:t>
            </a:r>
          </a:p>
          <a:p>
            <a:pPr marL="38100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币</a:t>
            </a:r>
            <a:r>
              <a:rPr sz="1500">
                <a:solidFill>
                  <a:srgbClr val="FFFFFF"/>
                </a:solidFill>
                <a:latin typeface="WWMCAW+MS-UIGothic"/>
                <a:cs typeface="WWMCAW+MS-UIGothic"/>
              </a:rPr>
              <a:t>，建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设</a:t>
            </a:r>
            <a:r>
              <a:rPr sz="1500">
                <a:solidFill>
                  <a:srgbClr val="FFFFFF"/>
                </a:solidFill>
                <a:latin typeface="WWMCAW+MS-UIGothic"/>
                <a:cs typeface="WWMCAW+MS-UIGothic"/>
              </a:rPr>
              <a:t>周期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FFF"/>
                </a:solidFill>
                <a:latin typeface="WWMCAW+MS-UIGothic"/>
                <a:cs typeface="WWMCAW+MS-UIGothic"/>
              </a:rPr>
              <a:t>数年。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431289" y="1893661"/>
            <a:ext cx="2915989" cy="27117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CB3600"/>
                </a:solidFill>
                <a:latin typeface="SEUFSS+EIAOFO+MicrosoftYaHei-Bold"/>
                <a:cs typeface="SEUFSS+EIAOFO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56689" y="3374366"/>
            <a:ext cx="60007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982900"/>
                </a:solidFill>
                <a:latin typeface="SimSun"/>
                <a:cs typeface="SimSun"/>
              </a:rPr>
              <a:t>领</a:t>
            </a:r>
            <a:r>
              <a:rPr sz="4500">
                <a:solidFill>
                  <a:srgbClr val="982900"/>
                </a:solidFill>
                <a:latin typeface="WWMCAW+MS-UIGothic"/>
                <a:cs typeface="WWMCAW+MS-UIGothic"/>
              </a:rPr>
              <a:t>秀知</a:t>
            </a:r>
            <a:r>
              <a:rPr sz="4500">
                <a:solidFill>
                  <a:srgbClr val="982900"/>
                </a:solidFill>
                <a:latin typeface="SimSun"/>
                <a:cs typeface="SimSun"/>
              </a:rPr>
              <a:t>识</a:t>
            </a:r>
            <a:r>
              <a:rPr sz="4500">
                <a:solidFill>
                  <a:srgbClr val="982900"/>
                </a:solidFill>
                <a:latin typeface="WWMCAW+MS-UIGothic"/>
                <a:cs typeface="WWMCAW+MS-UIGothic"/>
              </a:rPr>
              <a:t>城市</a:t>
            </a:r>
            <a:r>
              <a:rPr sz="4500">
                <a:solidFill>
                  <a:srgbClr val="982900"/>
                </a:solidFill>
                <a:latin typeface="SimSun"/>
                <a:cs typeface="SimSun"/>
              </a:rPr>
              <a:t>场</a:t>
            </a:r>
            <a:r>
              <a:rPr sz="4500">
                <a:solidFill>
                  <a:srgbClr val="982900"/>
                </a:solidFill>
                <a:latin typeface="WWMCAW+MS-UIGothic"/>
                <a:cs typeface="WWMCAW+MS-UIGothic"/>
              </a:rPr>
              <a:t>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WWMCAW+MS-UIGothic"/>
                <a:cs typeface="WWMCAW+MS-UIGothic"/>
              </a:rPr>
              <a:t>市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场</a:t>
            </a:r>
            <a:r>
              <a:rPr sz="3000">
                <a:solidFill>
                  <a:srgbClr val="EB554D"/>
                </a:solidFill>
                <a:latin typeface="WWMCAW+MS-UIGothic"/>
                <a:cs typeface="WWMCAW+MS-UIGothic"/>
              </a:rPr>
              <a:t>需求分析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796414" y="4232271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EB554D"/>
                </a:solidFill>
                <a:latin typeface="WWMCAW+MS-UIGothic"/>
                <a:cs typeface="WWMCAW+MS-UIGothic"/>
              </a:rPr>
              <a:t>市</a:t>
            </a:r>
            <a:r>
              <a:rPr sz="1550" spc="25">
                <a:solidFill>
                  <a:srgbClr val="EB554D"/>
                </a:solidFill>
                <a:latin typeface="SimSun"/>
                <a:cs typeface="SimSun"/>
              </a:rPr>
              <a:t>场</a:t>
            </a:r>
            <a:r>
              <a:rPr sz="1550" spc="25">
                <a:solidFill>
                  <a:srgbClr val="EB554D"/>
                </a:solidFill>
                <a:latin typeface="WWMCAW+MS-UIGothic"/>
                <a:cs typeface="WWMCAW+MS-UIGothic"/>
              </a:rPr>
              <a:t>需求旺盛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419725" y="4232271"/>
            <a:ext cx="16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EB554D"/>
                </a:solidFill>
                <a:latin typeface="WWMCAW+MS-UIGothic"/>
                <a:cs typeface="WWMCAW+MS-UIGothic"/>
              </a:rPr>
              <a:t>需求</a:t>
            </a:r>
            <a:r>
              <a:rPr sz="1550" spc="25">
                <a:solidFill>
                  <a:srgbClr val="EB554D"/>
                </a:solidFill>
                <a:latin typeface="SimSun"/>
                <a:cs typeface="SimSun"/>
              </a:rPr>
              <a:t>层</a:t>
            </a:r>
            <a:r>
              <a:rPr sz="1550" spc="25">
                <a:solidFill>
                  <a:srgbClr val="EB554D"/>
                </a:solidFill>
                <a:latin typeface="WWMCAW+MS-UIGothic"/>
                <a:cs typeface="WWMCAW+MS-UIGothic"/>
              </a:rPr>
              <a:t>次多</a:t>
            </a:r>
            <a:r>
              <a:rPr sz="1550" spc="25">
                <a:solidFill>
                  <a:srgbClr val="EB554D"/>
                </a:solidFill>
                <a:latin typeface="SimSun"/>
                <a:cs typeface="SimSun"/>
              </a:rPr>
              <a:t>样</a:t>
            </a:r>
            <a:r>
              <a:rPr sz="1550">
                <a:solidFill>
                  <a:srgbClr val="EB554D"/>
                </a:solidFill>
                <a:latin typeface="WWMCAW+MS-UIGothic"/>
                <a:cs typeface="WWMCAW+MS-UIGothic"/>
              </a:rPr>
              <a:t>化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279255" y="4232271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EB554D"/>
                </a:solidFill>
                <a:latin typeface="WWMCAW+MS-UIGothic"/>
                <a:cs typeface="WWMCAW+MS-UIGothic"/>
              </a:rPr>
              <a:t>需求地域广泛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81990" y="4703933"/>
            <a:ext cx="3746182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WWMCAW+MS-UIGothic"/>
                <a:cs typeface="WWMCAW+MS-UIGothic"/>
              </a:rPr>
              <a:t>随着知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识经济</a:t>
            </a:r>
            <a:r>
              <a:rPr sz="1350">
                <a:solidFill>
                  <a:srgbClr val="020000"/>
                </a:solidFill>
                <a:latin typeface="WWMCAW+MS-UIGothic"/>
                <a:cs typeface="WWMCAW+MS-UIGothic"/>
              </a:rPr>
              <a:t>的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20000"/>
                </a:solidFill>
                <a:latin typeface="WWMCAW+MS-UIGothic"/>
                <a:cs typeface="WWMCAW+MS-UIGothic"/>
              </a:rPr>
              <a:t>展和人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们对</a:t>
            </a:r>
            <a:r>
              <a:rPr sz="1350">
                <a:solidFill>
                  <a:srgbClr val="020000"/>
                </a:solidFill>
                <a:latin typeface="WWMCAW+MS-UIGothic"/>
                <a:cs typeface="WWMCAW+MS-UIGothic"/>
              </a:rPr>
              <a:t>高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20000"/>
                </a:solidFill>
                <a:latin typeface="WWMCAW+MS-UIGothic"/>
                <a:cs typeface="WWMCAW+MS-UIGothic"/>
              </a:rPr>
              <a:t>量教育的</a:t>
            </a:r>
          </a:p>
          <a:p>
            <a:pPr marL="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WWMCAW+MS-UIGothic"/>
                <a:cs typeface="WWMCAW+MS-UIGothic"/>
              </a:rPr>
              <a:t>追求，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领</a:t>
            </a:r>
            <a:r>
              <a:rPr sz="1350">
                <a:solidFill>
                  <a:srgbClr val="020000"/>
                </a:solidFill>
                <a:latin typeface="WWMCAW+MS-UIGothic"/>
                <a:cs typeface="WWMCAW+MS-UIGothic"/>
              </a:rPr>
              <a:t>秀知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识</a:t>
            </a:r>
            <a:r>
              <a:rPr sz="1350">
                <a:solidFill>
                  <a:srgbClr val="020000"/>
                </a:solidFill>
                <a:latin typeface="WWMCAW+MS-UIGothic"/>
                <a:cs typeface="WWMCAW+MS-UIGothic"/>
              </a:rPr>
              <a:t>城所提供的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专业</a:t>
            </a:r>
            <a:r>
              <a:rPr sz="1350">
                <a:solidFill>
                  <a:srgbClr val="020000"/>
                </a:solidFill>
                <a:latin typeface="WWMCAW+MS-UIGothic"/>
                <a:cs typeface="WWMCAW+MS-UIGothic"/>
              </a:rPr>
              <a:t>知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识</a:t>
            </a:r>
            <a:r>
              <a:rPr sz="1350">
                <a:solidFill>
                  <a:srgbClr val="020000"/>
                </a:solidFill>
                <a:latin typeface="WWMCAW+MS-UIGothic"/>
                <a:cs typeface="WWMCAW+MS-UIGothic"/>
              </a:rPr>
              <a:t>和技能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WWMCAW+MS-UIGothic"/>
                <a:cs typeface="WWMCAW+MS-UIGothic"/>
              </a:rPr>
              <a:t>培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训课</a:t>
            </a:r>
            <a:r>
              <a:rPr sz="1350">
                <a:solidFill>
                  <a:srgbClr val="020000"/>
                </a:solidFill>
                <a:latin typeface="WWMCAW+MS-UIGothic"/>
                <a:cs typeface="WWMCAW+MS-UIGothic"/>
              </a:rPr>
              <a:t>程受到广泛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欢</a:t>
            </a:r>
            <a:r>
              <a:rPr sz="1350">
                <a:solidFill>
                  <a:srgbClr val="020000"/>
                </a:solidFill>
                <a:latin typeface="WWMCAW+MS-UIGothic"/>
                <a:cs typeface="WWMCAW+MS-UIGothic"/>
              </a:rPr>
              <a:t>迎。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431665" y="4703933"/>
            <a:ext cx="3810878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WWMCAW+MS-UIGothic"/>
                <a:cs typeface="WWMCAW+MS-UIGothic"/>
              </a:rPr>
              <a:t>不同年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龄</a:t>
            </a:r>
            <a:r>
              <a:rPr sz="1350">
                <a:solidFill>
                  <a:srgbClr val="020000"/>
                </a:solidFill>
                <a:latin typeface="WWMCAW+MS-UIGothic"/>
                <a:cs typeface="WWMCAW+MS-UIGothic"/>
              </a:rPr>
              <a:t>段、不同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职业</a:t>
            </a:r>
            <a:r>
              <a:rPr sz="1350">
                <a:solidFill>
                  <a:srgbClr val="020000"/>
                </a:solidFill>
                <a:latin typeface="WWMCAW+MS-UIGothic"/>
                <a:cs typeface="WWMCAW+MS-UIGothic"/>
              </a:rPr>
              <a:t>背景的人群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对领</a:t>
            </a:r>
            <a:r>
              <a:rPr sz="1350">
                <a:solidFill>
                  <a:srgbClr val="020000"/>
                </a:solidFill>
                <a:latin typeface="WWMCAW+MS-UIGothic"/>
                <a:cs typeface="WWMCAW+MS-UIGothic"/>
              </a:rPr>
              <a:t>秀知</a:t>
            </a:r>
          </a:p>
          <a:p>
            <a:pPr marL="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识</a:t>
            </a:r>
            <a:r>
              <a:rPr sz="1350">
                <a:solidFill>
                  <a:srgbClr val="020000"/>
                </a:solidFill>
                <a:latin typeface="WWMCAW+MS-UIGothic"/>
                <a:cs typeface="WWMCAW+MS-UIGothic"/>
              </a:rPr>
              <a:t>城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课</a:t>
            </a:r>
            <a:r>
              <a:rPr sz="1350">
                <a:solidFill>
                  <a:srgbClr val="020000"/>
                </a:solidFill>
                <a:latin typeface="WWMCAW+MS-UIGothic"/>
                <a:cs typeface="WWMCAW+MS-UIGothic"/>
              </a:rPr>
              <a:t>程的需求各异，涵盖了从基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础</a:t>
            </a:r>
            <a:r>
              <a:rPr sz="1350">
                <a:solidFill>
                  <a:srgbClr val="020000"/>
                </a:solidFill>
                <a:latin typeface="WWMCAW+MS-UIGothic"/>
                <a:cs typeface="WWMCAW+MS-UIGothic"/>
              </a:rPr>
              <a:t>到高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级</a:t>
            </a:r>
            <a:r>
              <a:rPr sz="1350">
                <a:solidFill>
                  <a:srgbClr val="020000"/>
                </a:solidFill>
                <a:latin typeface="WWMCAW+MS-UIGothic"/>
                <a:cs typeface="WWMCAW+MS-UIGothic"/>
              </a:rPr>
              <a:t>、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WWMCAW+MS-UIGothic"/>
                <a:cs typeface="WWMCAW+MS-UIGothic"/>
              </a:rPr>
              <a:t>从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实</a:t>
            </a:r>
            <a:r>
              <a:rPr sz="1350">
                <a:solidFill>
                  <a:srgbClr val="020000"/>
                </a:solidFill>
                <a:latin typeface="WWMCAW+MS-UIGothic"/>
                <a:cs typeface="WWMCAW+MS-UIGothic"/>
              </a:rPr>
              <a:t>用技能到个人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兴</a:t>
            </a:r>
            <a:r>
              <a:rPr sz="1350">
                <a:solidFill>
                  <a:srgbClr val="020000"/>
                </a:solidFill>
                <a:latin typeface="WWMCAW+MS-UIGothic"/>
                <a:cs typeface="WWMCAW+MS-UIGothic"/>
              </a:rPr>
              <a:t>趣等多个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层</a:t>
            </a:r>
            <a:r>
              <a:rPr sz="1350">
                <a:solidFill>
                  <a:srgbClr val="020000"/>
                </a:solidFill>
                <a:latin typeface="WWMCAW+MS-UIGothic"/>
                <a:cs typeface="WWMCAW+MS-UIGothic"/>
              </a:rPr>
              <a:t>次。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164830" y="4703933"/>
            <a:ext cx="3679946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领</a:t>
            </a:r>
            <a:r>
              <a:rPr sz="1350">
                <a:solidFill>
                  <a:srgbClr val="020000"/>
                </a:solidFill>
                <a:latin typeface="WWMCAW+MS-UIGothic"/>
                <a:cs typeface="WWMCAW+MS-UIGothic"/>
              </a:rPr>
              <a:t>秀知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识</a:t>
            </a:r>
            <a:r>
              <a:rPr sz="1350">
                <a:solidFill>
                  <a:srgbClr val="020000"/>
                </a:solidFill>
                <a:latin typeface="WWMCAW+MS-UIGothic"/>
                <a:cs typeface="WWMCAW+MS-UIGothic"/>
              </a:rPr>
              <a:t>城的市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020000"/>
                </a:solidFill>
                <a:latin typeface="WWMCAW+MS-UIGothic"/>
                <a:cs typeface="WWMCAW+MS-UIGothic"/>
              </a:rPr>
              <a:t>不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仅</a:t>
            </a:r>
            <a:r>
              <a:rPr sz="1350">
                <a:solidFill>
                  <a:srgbClr val="020000"/>
                </a:solidFill>
                <a:latin typeface="WWMCAW+MS-UIGothic"/>
                <a:cs typeface="WWMCAW+MS-UIGothic"/>
              </a:rPr>
              <a:t>局限于某一地区，而</a:t>
            </a:r>
          </a:p>
          <a:p>
            <a:pPr marL="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WWMCAW+MS-UIGothic"/>
                <a:cs typeface="WWMCAW+MS-UIGothic"/>
              </a:rPr>
              <a:t>是面向全国甚至全球，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满</a:t>
            </a:r>
            <a:r>
              <a:rPr sz="1350">
                <a:solidFill>
                  <a:srgbClr val="020000"/>
                </a:solidFill>
                <a:latin typeface="WWMCAW+MS-UIGothic"/>
                <a:cs typeface="WWMCAW+MS-UIGothic"/>
              </a:rPr>
              <a:t>足了不同地域学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员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WWMCAW+MS-UIGothic"/>
                <a:cs typeface="WWMCAW+MS-UIGothic"/>
              </a:rPr>
              <a:t>的学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习</a:t>
            </a:r>
            <a:r>
              <a:rPr sz="1350">
                <a:solidFill>
                  <a:srgbClr val="020000"/>
                </a:solidFill>
                <a:latin typeface="WWMCAW+MS-UIGothic"/>
                <a:cs typeface="WWMCAW+MS-UIGothic"/>
              </a:rPr>
              <a:t>需求。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竞</a:t>
            </a:r>
            <a:r>
              <a:rPr sz="3000">
                <a:solidFill>
                  <a:srgbClr val="EB554D"/>
                </a:solidFill>
                <a:latin typeface="WWMCAW+MS-UIGothic"/>
                <a:cs typeface="WWMCAW+MS-UIGothic"/>
              </a:rPr>
              <a:t>争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态势</a:t>
            </a:r>
            <a:r>
              <a:rPr sz="3000">
                <a:solidFill>
                  <a:srgbClr val="EB554D"/>
                </a:solidFill>
                <a:latin typeface="WWMCAW+MS-UIGothic"/>
                <a:cs typeface="WWMCAW+MS-UIGothic"/>
              </a:rPr>
              <a:t>分析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907539" y="170995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竞</a:t>
            </a:r>
            <a:r>
              <a:rPr sz="2000" spc="25">
                <a:solidFill>
                  <a:srgbClr val="FFFDFD"/>
                </a:solidFill>
                <a:latin typeface="WWMCAW+MS-UIGothic"/>
                <a:cs typeface="WWMCAW+MS-UIGothic"/>
              </a:rPr>
              <a:t>争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对</a:t>
            </a:r>
            <a:r>
              <a:rPr sz="2000" spc="25">
                <a:solidFill>
                  <a:srgbClr val="FFFDFD"/>
                </a:solidFill>
                <a:latin typeface="WWMCAW+MS-UIGothic"/>
                <a:cs typeface="WWMCAW+MS-UIGothic"/>
              </a:rPr>
              <a:t>手分析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54769" y="170995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竞</a:t>
            </a:r>
            <a:r>
              <a:rPr sz="2000" spc="25">
                <a:solidFill>
                  <a:srgbClr val="FFFDFD"/>
                </a:solidFill>
                <a:latin typeface="WWMCAW+MS-UIGothic"/>
                <a:cs typeface="WWMCAW+MS-UIGothic"/>
              </a:rPr>
              <a:t>争策略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675" y="2452742"/>
            <a:ext cx="350520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领</a:t>
            </a:r>
            <a:r>
              <a:rPr sz="1500">
                <a:solidFill>
                  <a:srgbClr val="FFFDFD"/>
                </a:solidFill>
                <a:latin typeface="WWMCAW+MS-UIGothic"/>
                <a:cs typeface="WWMCAW+MS-UIGothic"/>
              </a:rPr>
              <a:t>秀知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FFFDFD"/>
                </a:solidFill>
                <a:latin typeface="WWMCAW+MS-UIGothic"/>
                <a:cs typeface="WWMCAW+MS-UIGothic"/>
              </a:rPr>
              <a:t>城在市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FFFDFD"/>
                </a:solidFill>
                <a:latin typeface="WWMCAW+MS-UIGothic"/>
                <a:cs typeface="WWMCAW+MS-UIGothic"/>
              </a:rPr>
              <a:t>上存在一定数量的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竞</a:t>
            </a:r>
            <a:r>
              <a:rPr sz="1500">
                <a:solidFill>
                  <a:srgbClr val="FFFDFD"/>
                </a:solidFill>
                <a:latin typeface="WWMCAW+MS-UIGothic"/>
                <a:cs typeface="WWMCAW+MS-UIGothic"/>
              </a:rPr>
              <a:t>争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DFD"/>
                </a:solidFill>
                <a:latin typeface="WWMCAW+MS-UIGothic"/>
                <a:cs typeface="WWMCAW+MS-UIGothic"/>
              </a:rPr>
              <a:t>手，各家机构在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课</a:t>
            </a:r>
            <a:r>
              <a:rPr sz="1500">
                <a:solidFill>
                  <a:srgbClr val="FFFDFD"/>
                </a:solidFill>
                <a:latin typeface="WWMCAW+MS-UIGothic"/>
                <a:cs typeface="WWMCAW+MS-UIGothic"/>
              </a:rPr>
              <a:t>程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DFD"/>
                </a:solidFill>
                <a:latin typeface="WWMCAW+MS-UIGothic"/>
                <a:cs typeface="WWMCAW+MS-UIGothic"/>
              </a:rPr>
              <a:t>量、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师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FFFDFD"/>
                </a:solidFill>
                <a:latin typeface="WWMCAW+MS-UIGothic"/>
                <a:cs typeface="WWMCAW+MS-UIGothic"/>
              </a:rPr>
              <a:t>力量、教学方法等方面展开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竞</a:t>
            </a:r>
            <a:r>
              <a:rPr sz="1500">
                <a:solidFill>
                  <a:srgbClr val="FFFDFD"/>
                </a:solidFill>
                <a:latin typeface="WWMCAW+MS-UIGothic"/>
                <a:cs typeface="WWMCAW+MS-UIGothic"/>
              </a:rPr>
              <a:t>争。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04480" y="2452742"/>
            <a:ext cx="3650679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领</a:t>
            </a:r>
            <a:r>
              <a:rPr sz="1500">
                <a:solidFill>
                  <a:srgbClr val="FFFDFD"/>
                </a:solidFill>
                <a:latin typeface="WWMCAW+MS-UIGothic"/>
                <a:cs typeface="WWMCAW+MS-UIGothic"/>
              </a:rPr>
              <a:t>秀知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FFFDFD"/>
                </a:solidFill>
                <a:latin typeface="WWMCAW+MS-UIGothic"/>
                <a:cs typeface="WWMCAW+MS-UIGothic"/>
              </a:rPr>
              <a:t>城采取了差异化的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竞</a:t>
            </a:r>
            <a:r>
              <a:rPr sz="1500">
                <a:solidFill>
                  <a:srgbClr val="FFFDFD"/>
                </a:solidFill>
                <a:latin typeface="WWMCAW+MS-UIGothic"/>
                <a:cs typeface="WWMCAW+MS-UIGothic"/>
              </a:rPr>
              <a:t>争策略，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针对</a:t>
            </a:r>
            <a:r>
              <a:rPr sz="1500">
                <a:solidFill>
                  <a:srgbClr val="FFFDFD"/>
                </a:solidFill>
                <a:latin typeface="WWMCAW+MS-UIGothic"/>
                <a:cs typeface="WWMCAW+MS-UIGothic"/>
              </a:rPr>
              <a:t>不同客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FFFDFD"/>
                </a:solidFill>
                <a:latin typeface="WWMCAW+MS-UIGothic"/>
                <a:cs typeface="WWMCAW+MS-UIGothic"/>
              </a:rPr>
              <a:t>群体提供个性化的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课</a:t>
            </a:r>
            <a:r>
              <a:rPr sz="1500">
                <a:solidFill>
                  <a:srgbClr val="FFFDFD"/>
                </a:solidFill>
                <a:latin typeface="WWMCAW+MS-UIGothic"/>
                <a:cs typeface="WWMCAW+MS-UIGothic"/>
              </a:rPr>
              <a:t>程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WWMCAW+MS-UIGothic"/>
                <a:cs typeface="WWMCAW+MS-UIGothic"/>
              </a:rPr>
              <a:t>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FFFDFD"/>
                </a:solidFill>
                <a:latin typeface="WWMCAW+MS-UIGothic"/>
                <a:cs typeface="WWMCAW+MS-UIGothic"/>
              </a:rPr>
              <a:t>，以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满</a:t>
            </a:r>
            <a:r>
              <a:rPr sz="1500">
                <a:solidFill>
                  <a:srgbClr val="FFFDFD"/>
                </a:solidFill>
                <a:latin typeface="WWMCAW+MS-UIGothic"/>
                <a:cs typeface="WWMCAW+MS-UIGothic"/>
              </a:rPr>
              <a:t>足不同学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FFFDFD"/>
                </a:solidFill>
                <a:latin typeface="WWMCAW+MS-UIGothic"/>
                <a:cs typeface="WWMCAW+MS-UIGothic"/>
              </a:rPr>
              <a:t>的需求。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560059" y="385371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竞</a:t>
            </a:r>
            <a:r>
              <a:rPr sz="2000" spc="25">
                <a:solidFill>
                  <a:srgbClr val="FFFDFD"/>
                </a:solidFill>
                <a:latin typeface="WWMCAW+MS-UIGothic"/>
                <a:cs typeface="WWMCAW+MS-UIGothic"/>
              </a:rPr>
              <a:t>争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优势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425688"/>
            <a:ext cx="3431604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领</a:t>
            </a:r>
            <a:r>
              <a:rPr sz="1500">
                <a:solidFill>
                  <a:srgbClr val="FFFDFD"/>
                </a:solidFill>
                <a:latin typeface="WWMCAW+MS-UIGothic"/>
                <a:cs typeface="WWMCAW+MS-UIGothic"/>
              </a:rPr>
              <a:t>秀知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FFFDFD"/>
                </a:solidFill>
                <a:latin typeface="WWMCAW+MS-UIGothic"/>
                <a:cs typeface="WWMCAW+MS-UIGothic"/>
              </a:rPr>
              <a:t>城通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DFD"/>
                </a:solidFill>
                <a:latin typeface="WWMCAW+MS-UIGothic"/>
                <a:cs typeface="WWMCAW+MS-UIGothic"/>
              </a:rPr>
              <a:t>不断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创</a:t>
            </a:r>
            <a:r>
              <a:rPr sz="1500">
                <a:solidFill>
                  <a:srgbClr val="FFFDFD"/>
                </a:solidFill>
                <a:latin typeface="WWMCAW+MS-UIGothic"/>
                <a:cs typeface="WWMCAW+MS-UIGothic"/>
              </a:rPr>
              <a:t>新和完善，在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课</a:t>
            </a:r>
            <a:r>
              <a:rPr sz="1500">
                <a:solidFill>
                  <a:srgbClr val="FFFDFD"/>
                </a:solidFill>
                <a:latin typeface="WWMCAW+MS-UIGothic"/>
                <a:cs typeface="WWMCAW+MS-UIGothic"/>
              </a:rPr>
              <a:t>程内容、教学方法和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师资</a:t>
            </a:r>
            <a:r>
              <a:rPr sz="1500">
                <a:solidFill>
                  <a:srgbClr val="FFFDFD"/>
                </a:solidFill>
                <a:latin typeface="WWMCAW+MS-UIGothic"/>
                <a:cs typeface="WWMCAW+MS-UIGothic"/>
              </a:rPr>
              <a:t>力量等方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WWMCAW+MS-UIGothic"/>
                <a:cs typeface="WWMCAW+MS-UIGothic"/>
              </a:rPr>
              <a:t>面形成了自己的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竞</a:t>
            </a:r>
            <a:r>
              <a:rPr sz="1500">
                <a:solidFill>
                  <a:srgbClr val="FFFDFD"/>
                </a:solidFill>
                <a:latin typeface="WWMCAW+MS-UIGothic"/>
                <a:cs typeface="WWMCAW+MS-UIGothic"/>
              </a:rPr>
              <a:t>争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优势</a:t>
            </a:r>
            <a:r>
              <a:rPr sz="1500">
                <a:solidFill>
                  <a:srgbClr val="FFFDFD"/>
                </a:solidFill>
                <a:latin typeface="WWMCAW+MS-UIGothic"/>
                <a:cs typeface="WWMCAW+MS-UIGothic"/>
              </a:rPr>
              <a:t>，吸引了大</a:t>
            </a:r>
          </a:p>
          <a:p>
            <a:pPr marL="0" marR="0">
              <a:lnSpc>
                <a:spcPts val="1500"/>
              </a:lnSpc>
              <a:spcBef>
                <a:spcPts val="1199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WWMCAW+MS-UIGothic"/>
                <a:cs typeface="WWMCAW+MS-UIGothic"/>
              </a:rPr>
              <a:t>量学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FFFDFD"/>
                </a:solidFill>
                <a:latin typeface="WWMCAW+MS-UIGothic"/>
                <a:cs typeface="WWMCAW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WWMCAW+MS-UIGothic"/>
                <a:cs typeface="WWMCAW+MS-UIGothic"/>
              </a:rPr>
              <a:t>目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标</a:t>
            </a:r>
            <a:r>
              <a:rPr sz="3000">
                <a:solidFill>
                  <a:srgbClr val="EB554D"/>
                </a:solidFill>
                <a:latin typeface="WWMCAW+MS-UIGothic"/>
                <a:cs typeface="WWMCAW+MS-UIGothic"/>
              </a:rPr>
              <a:t>客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户</a:t>
            </a:r>
            <a:r>
              <a:rPr sz="3000">
                <a:solidFill>
                  <a:srgbClr val="EB554D"/>
                </a:solidFill>
                <a:latin typeface="WWMCAW+MS-UIGothic"/>
                <a:cs typeface="WWMCAW+MS-UIGothic"/>
              </a:rPr>
              <a:t>群分析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85165" y="1721713"/>
            <a:ext cx="470036" cy="5810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75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EB554D"/>
                </a:solidFill>
                <a:latin typeface="OSIJVU+NWPNLT+Arial-BoldMT"/>
                <a:cs typeface="OSIJVU+NWPNLT+Arial-BoldMT"/>
              </a:rPr>
              <a:t>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910714" y="1722751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EB554D"/>
                </a:solidFill>
                <a:latin typeface="WWMCAW+MS-UIGothic"/>
                <a:cs typeface="WWMCAW+MS-UIGothic"/>
              </a:rPr>
              <a:t>学生群体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452620" y="1721713"/>
            <a:ext cx="470036" cy="5810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75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EB554D"/>
                </a:solidFill>
                <a:latin typeface="OSIJVU+NWPNLT+Arial-BoldMT"/>
                <a:cs typeface="OSIJVU+NWPNLT+Arial-BoldMT"/>
              </a:rPr>
              <a:t>2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683884" y="1721480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EB554D"/>
                </a:solidFill>
                <a:latin typeface="SimSun"/>
                <a:cs typeface="SimSun"/>
              </a:rPr>
              <a:t>职场</a:t>
            </a:r>
            <a:r>
              <a:rPr sz="1550" spc="25">
                <a:solidFill>
                  <a:srgbClr val="EB554D"/>
                </a:solidFill>
                <a:latin typeface="WWMCAW+MS-UIGothic"/>
                <a:cs typeface="WWMCAW+MS-UIGothic"/>
              </a:rPr>
              <a:t>人士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268334" y="1721713"/>
            <a:ext cx="470036" cy="5810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75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EB554D"/>
                </a:solidFill>
                <a:latin typeface="OSIJVU+NWPNLT+Arial-BoldMT"/>
                <a:cs typeface="OSIJVU+NWPNLT+Arial-BoldMT"/>
              </a:rPr>
              <a:t>3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9356725" y="1721480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EB554D"/>
                </a:solidFill>
                <a:latin typeface="SimSun"/>
                <a:cs typeface="SimSun"/>
              </a:rPr>
              <a:t>兴</a:t>
            </a:r>
            <a:r>
              <a:rPr sz="1550" spc="25">
                <a:solidFill>
                  <a:srgbClr val="EB554D"/>
                </a:solidFill>
                <a:latin typeface="WWMCAW+MS-UIGothic"/>
                <a:cs typeface="WWMCAW+MS-UIGothic"/>
              </a:rPr>
              <a:t>趣</a:t>
            </a:r>
            <a:r>
              <a:rPr sz="1550" spc="25">
                <a:solidFill>
                  <a:srgbClr val="EB554D"/>
                </a:solidFill>
                <a:latin typeface="SimSun"/>
                <a:cs typeface="SimSun"/>
              </a:rPr>
              <a:t>爱</a:t>
            </a:r>
            <a:r>
              <a:rPr sz="1550" spc="25">
                <a:solidFill>
                  <a:srgbClr val="EB554D"/>
                </a:solidFill>
                <a:latin typeface="WWMCAW+MS-UIGothic"/>
                <a:cs typeface="WWMCAW+MS-UIGothic"/>
              </a:rPr>
              <a:t>好者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781684" y="2301093"/>
            <a:ext cx="3613710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领</a:t>
            </a:r>
            <a:r>
              <a:rPr sz="1350">
                <a:solidFill>
                  <a:srgbClr val="020000"/>
                </a:solidFill>
                <a:latin typeface="WWMCAW+MS-UIGothic"/>
                <a:cs typeface="WWMCAW+MS-UIGothic"/>
              </a:rPr>
              <a:t>秀知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识</a:t>
            </a:r>
            <a:r>
              <a:rPr sz="1350">
                <a:solidFill>
                  <a:srgbClr val="020000"/>
                </a:solidFill>
                <a:latin typeface="WWMCAW+MS-UIGothic"/>
                <a:cs typeface="WWMCAW+MS-UIGothic"/>
              </a:rPr>
              <a:t>城的目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020000"/>
                </a:solidFill>
                <a:latin typeface="WWMCAW+MS-UIGothic"/>
                <a:cs typeface="WWMCAW+MS-UIGothic"/>
              </a:rPr>
              <a:t>客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户</a:t>
            </a:r>
            <a:r>
              <a:rPr sz="1350">
                <a:solidFill>
                  <a:srgbClr val="020000"/>
                </a:solidFill>
                <a:latin typeface="WWMCAW+MS-UIGothic"/>
                <a:cs typeface="WWMCAW+MS-UIGothic"/>
              </a:rPr>
              <a:t>群之一是学生群</a:t>
            </a:r>
          </a:p>
          <a:p>
            <a:pPr marL="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WWMCAW+MS-UIGothic"/>
                <a:cs typeface="WWMCAW+MS-UIGothic"/>
              </a:rPr>
              <a:t>体，涵盖了从小学到大学各个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阶</a:t>
            </a:r>
            <a:r>
              <a:rPr sz="1350">
                <a:solidFill>
                  <a:srgbClr val="020000"/>
                </a:solidFill>
                <a:latin typeface="WWMCAW+MS-UIGothic"/>
                <a:cs typeface="WWMCAW+MS-UIGothic"/>
              </a:rPr>
              <a:t>段的学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WWMCAW+MS-UIGothic"/>
                <a:cs typeface="WWMCAW+MS-UIGothic"/>
              </a:rPr>
              <a:t>生，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20000"/>
                </a:solidFill>
                <a:latin typeface="WWMCAW+MS-UIGothic"/>
                <a:cs typeface="WWMCAW+MS-UIGothic"/>
              </a:rPr>
              <a:t>他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们</a:t>
            </a:r>
            <a:r>
              <a:rPr sz="1350">
                <a:solidFill>
                  <a:srgbClr val="020000"/>
                </a:solidFill>
                <a:latin typeface="WWMCAW+MS-UIGothic"/>
                <a:cs typeface="WWMCAW+MS-UIGothic"/>
              </a:rPr>
              <a:t>提供各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020000"/>
                </a:solidFill>
                <a:latin typeface="WWMCAW+MS-UIGothic"/>
                <a:cs typeface="WWMCAW+MS-UIGothic"/>
              </a:rPr>
              <a:t>学科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辅导</a:t>
            </a:r>
            <a:r>
              <a:rPr sz="1350">
                <a:solidFill>
                  <a:srgbClr val="020000"/>
                </a:solidFill>
                <a:latin typeface="WWMCAW+MS-UIGothic"/>
                <a:cs typeface="WWMCAW+MS-UIGothic"/>
              </a:rPr>
              <a:t>和考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试</a:t>
            </a:r>
            <a:r>
              <a:rPr sz="1350">
                <a:solidFill>
                  <a:srgbClr val="020000"/>
                </a:solidFill>
                <a:latin typeface="WWMCAW+MS-UIGothic"/>
                <a:cs typeface="WWMCAW+MS-UIGothic"/>
              </a:rPr>
              <a:t>培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训</a:t>
            </a:r>
            <a:r>
              <a:rPr sz="1350">
                <a:solidFill>
                  <a:srgbClr val="020000"/>
                </a:solidFill>
                <a:latin typeface="WWMCAW+MS-UIGothic"/>
                <a:cs typeface="WWMCAW+MS-UIGothic"/>
              </a:rPr>
              <a:t>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554854" y="2301093"/>
            <a:ext cx="3482779" cy="12915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职场</a:t>
            </a:r>
            <a:r>
              <a:rPr sz="1350">
                <a:solidFill>
                  <a:srgbClr val="020000"/>
                </a:solidFill>
                <a:latin typeface="WWMCAW+MS-UIGothic"/>
                <a:cs typeface="WWMCAW+MS-UIGothic"/>
              </a:rPr>
              <a:t>人士也是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领</a:t>
            </a:r>
            <a:r>
              <a:rPr sz="1350">
                <a:solidFill>
                  <a:srgbClr val="020000"/>
                </a:solidFill>
                <a:latin typeface="WWMCAW+MS-UIGothic"/>
                <a:cs typeface="WWMCAW+MS-UIGothic"/>
              </a:rPr>
              <a:t>秀知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识</a:t>
            </a:r>
            <a:r>
              <a:rPr sz="1350">
                <a:solidFill>
                  <a:srgbClr val="020000"/>
                </a:solidFill>
                <a:latin typeface="WWMCAW+MS-UIGothic"/>
                <a:cs typeface="WWMCAW+MS-UIGothic"/>
              </a:rPr>
              <a:t>城的重要客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户</a:t>
            </a:r>
            <a:r>
              <a:rPr sz="1350">
                <a:solidFill>
                  <a:srgbClr val="020000"/>
                </a:solidFill>
                <a:latin typeface="WWMCAW+MS-UIGothic"/>
                <a:cs typeface="WWMCAW+MS-UIGothic"/>
              </a:rPr>
              <a:t>群，</a:t>
            </a:r>
          </a:p>
          <a:p>
            <a:pPr marL="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WWMCAW+MS-UIGothic"/>
                <a:cs typeface="WWMCAW+MS-UIGothic"/>
              </a:rPr>
              <a:t>他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们</a:t>
            </a:r>
            <a:r>
              <a:rPr sz="1350">
                <a:solidFill>
                  <a:srgbClr val="020000"/>
                </a:solidFill>
                <a:latin typeface="WWMCAW+MS-UIGothic"/>
                <a:cs typeface="WWMCAW+MS-UIGothic"/>
              </a:rPr>
              <a:t>需要不断提升自己的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专业</a:t>
            </a:r>
            <a:r>
              <a:rPr sz="1350">
                <a:solidFill>
                  <a:srgbClr val="020000"/>
                </a:solidFill>
                <a:latin typeface="WWMCAW+MS-UIGothic"/>
                <a:cs typeface="WWMCAW+MS-UIGothic"/>
              </a:rPr>
              <a:t>技能和个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WWMCAW+MS-UIGothic"/>
                <a:cs typeface="WWMCAW+MS-UIGothic"/>
              </a:rPr>
              <a:t>人素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20000"/>
                </a:solidFill>
                <a:latin typeface="WWMCAW+MS-UIGothic"/>
                <a:cs typeface="WWMCAW+MS-UIGothic"/>
              </a:rPr>
              <a:t>，以适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应职场变</a:t>
            </a:r>
            <a:r>
              <a:rPr sz="1350">
                <a:solidFill>
                  <a:srgbClr val="020000"/>
                </a:solidFill>
                <a:latin typeface="WWMCAW+MS-UIGothic"/>
                <a:cs typeface="WWMCAW+MS-UIGothic"/>
              </a:rPr>
              <a:t>化和提升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职业竞</a:t>
            </a:r>
          </a:p>
          <a:p>
            <a:pPr marL="0" marR="0">
              <a:lnSpc>
                <a:spcPts val="1350"/>
              </a:lnSpc>
              <a:spcBef>
                <a:spcPts val="864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WWMCAW+MS-UIGothic"/>
                <a:cs typeface="WWMCAW+MS-UIGothic"/>
              </a:rPr>
              <a:t>争力。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328025" y="2301093"/>
            <a:ext cx="3351847" cy="12915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WWMCAW+MS-UIGothic"/>
                <a:cs typeface="WWMCAW+MS-UIGothic"/>
              </a:rPr>
              <a:t>除了学生和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职场</a:t>
            </a:r>
            <a:r>
              <a:rPr sz="1350">
                <a:solidFill>
                  <a:srgbClr val="020000"/>
                </a:solidFill>
                <a:latin typeface="WWMCAW+MS-UIGothic"/>
                <a:cs typeface="WWMCAW+MS-UIGothic"/>
              </a:rPr>
              <a:t>人士，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领</a:t>
            </a:r>
            <a:r>
              <a:rPr sz="1350">
                <a:solidFill>
                  <a:srgbClr val="020000"/>
                </a:solidFill>
                <a:latin typeface="WWMCAW+MS-UIGothic"/>
                <a:cs typeface="WWMCAW+MS-UIGothic"/>
              </a:rPr>
              <a:t>秀知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识</a:t>
            </a:r>
            <a:r>
              <a:rPr sz="1350">
                <a:solidFill>
                  <a:srgbClr val="020000"/>
                </a:solidFill>
                <a:latin typeface="WWMCAW+MS-UIGothic"/>
                <a:cs typeface="WWMCAW+MS-UIGothic"/>
              </a:rPr>
              <a:t>城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还</a:t>
            </a:r>
            <a:r>
              <a:rPr sz="1350">
                <a:solidFill>
                  <a:srgbClr val="020000"/>
                </a:solidFill>
                <a:latin typeface="WWMCAW+MS-UIGothic"/>
                <a:cs typeface="WWMCAW+MS-UIGothic"/>
              </a:rPr>
              <a:t>吸</a:t>
            </a:r>
          </a:p>
          <a:p>
            <a:pPr marL="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WWMCAW+MS-UIGothic"/>
                <a:cs typeface="WWMCAW+MS-UIGothic"/>
              </a:rPr>
              <a:t>引了大量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20000"/>
                </a:solidFill>
                <a:latin typeface="WWMCAW+MS-UIGothic"/>
                <a:cs typeface="WWMCAW+MS-UIGothic"/>
              </a:rPr>
              <a:t>特定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领</a:t>
            </a:r>
            <a:r>
              <a:rPr sz="1350">
                <a:solidFill>
                  <a:srgbClr val="020000"/>
                </a:solidFill>
                <a:latin typeface="WWMCAW+MS-UIGothic"/>
                <a:cs typeface="WWMCAW+MS-UIGothic"/>
              </a:rPr>
              <a:t>域感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兴</a:t>
            </a:r>
            <a:r>
              <a:rPr sz="1350">
                <a:solidFill>
                  <a:srgbClr val="020000"/>
                </a:solidFill>
                <a:latin typeface="WWMCAW+MS-UIGothic"/>
                <a:cs typeface="WWMCAW+MS-UIGothic"/>
              </a:rPr>
              <a:t>趣的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爱</a:t>
            </a:r>
            <a:r>
              <a:rPr sz="1350">
                <a:solidFill>
                  <a:srgbClr val="020000"/>
                </a:solidFill>
                <a:latin typeface="WWMCAW+MS-UIGothic"/>
                <a:cs typeface="WWMCAW+MS-UIGothic"/>
              </a:rPr>
              <a:t>好者，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WWMCAW+MS-UIGothic"/>
                <a:cs typeface="WWMCAW+MS-UIGothic"/>
              </a:rPr>
              <a:t>他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们</a:t>
            </a:r>
            <a:r>
              <a:rPr sz="1350">
                <a:solidFill>
                  <a:srgbClr val="020000"/>
                </a:solidFill>
                <a:latin typeface="WWMCAW+MS-UIGothic"/>
                <a:cs typeface="WWMCAW+MS-UIGothic"/>
              </a:rPr>
              <a:t>通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过领</a:t>
            </a:r>
            <a:r>
              <a:rPr sz="1350">
                <a:solidFill>
                  <a:srgbClr val="020000"/>
                </a:solidFill>
                <a:latin typeface="WWMCAW+MS-UIGothic"/>
                <a:cs typeface="WWMCAW+MS-UIGothic"/>
              </a:rPr>
              <a:t>秀知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识</a:t>
            </a:r>
            <a:r>
              <a:rPr sz="1350">
                <a:solidFill>
                  <a:srgbClr val="020000"/>
                </a:solidFill>
                <a:latin typeface="WWMCAW+MS-UIGothic"/>
                <a:cs typeface="WWMCAW+MS-UIGothic"/>
              </a:rPr>
              <a:t>城的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课</a:t>
            </a:r>
            <a:r>
              <a:rPr sz="1350">
                <a:solidFill>
                  <a:srgbClr val="020000"/>
                </a:solidFill>
                <a:latin typeface="WWMCAW+MS-UIGothic"/>
                <a:cs typeface="WWMCAW+MS-UIGothic"/>
              </a:rPr>
              <a:t>程来深入学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习</a:t>
            </a:r>
          </a:p>
          <a:p>
            <a:pPr marL="0" marR="0">
              <a:lnSpc>
                <a:spcPts val="1350"/>
              </a:lnSpc>
              <a:spcBef>
                <a:spcPts val="864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WWMCAW+MS-UIGothic"/>
                <a:cs typeface="WWMCAW+MS-UIGothic"/>
              </a:rPr>
              <a:t>和探索自己感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兴</a:t>
            </a:r>
            <a:r>
              <a:rPr sz="1350">
                <a:solidFill>
                  <a:srgbClr val="020000"/>
                </a:solidFill>
                <a:latin typeface="WWMCAW+MS-UIGothic"/>
                <a:cs typeface="WWMCAW+MS-UIGothic"/>
              </a:rPr>
              <a:t>趣的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领</a:t>
            </a:r>
            <a:r>
              <a:rPr sz="1350">
                <a:solidFill>
                  <a:srgbClr val="020000"/>
                </a:solidFill>
                <a:latin typeface="WWMCAW+MS-UIGothic"/>
                <a:cs typeface="WWMCAW+MS-UIGothic"/>
              </a:rPr>
              <a:t>域。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431289" y="1893661"/>
            <a:ext cx="2915989" cy="27117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CB3600"/>
                </a:solidFill>
                <a:latin typeface="SEUFSS+EIAOFO+MicrosoftYaHei-Bold"/>
                <a:cs typeface="SEUFSS+EIAOFO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56689" y="3374366"/>
            <a:ext cx="48577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982900"/>
                </a:solidFill>
                <a:latin typeface="SimSun"/>
                <a:cs typeface="SimSun"/>
              </a:rPr>
              <a:t>产</a:t>
            </a:r>
            <a:r>
              <a:rPr sz="4500">
                <a:solidFill>
                  <a:srgbClr val="982900"/>
                </a:solidFill>
                <a:latin typeface="WWMCAW+MS-UIGothic"/>
                <a:cs typeface="WWMCAW+MS-UIGothic"/>
              </a:rPr>
              <a:t>品与服</a:t>
            </a:r>
            <a:r>
              <a:rPr sz="4500">
                <a:solidFill>
                  <a:srgbClr val="982900"/>
                </a:solidFill>
                <a:latin typeface="SimSun"/>
                <a:cs typeface="SimSun"/>
              </a:rPr>
              <a:t>务</a:t>
            </a:r>
            <a:r>
              <a:rPr sz="4500">
                <a:solidFill>
                  <a:srgbClr val="982900"/>
                </a:solidFill>
                <a:latin typeface="WWMCAW+MS-UIGothic"/>
                <a:cs typeface="WWMCAW+MS-UIGothic"/>
              </a:rPr>
              <a:t>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产</a:t>
            </a:r>
            <a:r>
              <a:rPr sz="3000">
                <a:solidFill>
                  <a:srgbClr val="EB554D"/>
                </a:solidFill>
                <a:latin typeface="WWMCAW+MS-UIGothic"/>
                <a:cs typeface="WWMCAW+MS-UIGothic"/>
              </a:rPr>
              <a:t>品特点分析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664709" y="123360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EB554D"/>
                </a:solidFill>
                <a:latin typeface="SimSun"/>
                <a:cs typeface="SimSun"/>
              </a:rPr>
              <a:t>产</a:t>
            </a:r>
            <a:r>
              <a:rPr sz="2300" spc="25">
                <a:solidFill>
                  <a:srgbClr val="EB554D"/>
                </a:solidFill>
                <a:latin typeface="WWMCAW+MS-UIGothic"/>
                <a:cs typeface="WWMCAW+MS-UIGothic"/>
              </a:rPr>
              <a:t>品特点</a:t>
            </a:r>
            <a:r>
              <a:rPr sz="2300" spc="25">
                <a:solidFill>
                  <a:srgbClr val="EB554D"/>
                </a:solidFill>
                <a:latin typeface="SimSun"/>
                <a:cs typeface="SimSun"/>
              </a:rPr>
              <a:t>总结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664709" y="1667362"/>
            <a:ext cx="3549015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领</a:t>
            </a:r>
            <a:r>
              <a:rPr sz="1350">
                <a:solidFill>
                  <a:srgbClr val="000000"/>
                </a:solidFill>
                <a:latin typeface="WWMCAW+MS-UIGothic"/>
                <a:cs typeface="WWMCAW+MS-UIGothic"/>
              </a:rPr>
              <a:t>秀知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识</a:t>
            </a:r>
            <a:r>
              <a:rPr sz="1350">
                <a:solidFill>
                  <a:srgbClr val="000000"/>
                </a:solidFill>
                <a:latin typeface="WWMCAW+MS-UIGothic"/>
                <a:cs typeface="WWMCAW+MS-UIGothic"/>
              </a:rPr>
              <a:t>城的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0000"/>
                </a:solidFill>
                <a:latin typeface="WWMCAW+MS-UIGothic"/>
                <a:cs typeface="WWMCAW+MS-UIGothic"/>
              </a:rPr>
              <a:t>品特点主要表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000000"/>
                </a:solidFill>
                <a:latin typeface="WWMCAW+MS-UIGothic"/>
                <a:cs typeface="WWMCAW+MS-UIGothic"/>
              </a:rPr>
              <a:t>在其丰富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WWMCAW+MS-UIGothic"/>
                <a:cs typeface="WWMCAW+MS-UIGothic"/>
              </a:rPr>
              <a:t>的知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识</a:t>
            </a:r>
            <a:r>
              <a:rPr sz="1350">
                <a:solidFill>
                  <a:srgbClr val="000000"/>
                </a:solidFill>
                <a:latin typeface="WWMCAW+MS-UIGothic"/>
                <a:cs typeface="WWMCAW+MS-UIGothic"/>
              </a:rPr>
              <a:t>内容、便捷的搜索功能、个性化的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WWMCAW+MS-UIGothic"/>
                <a:cs typeface="WWMCAW+MS-UIGothic"/>
              </a:rPr>
              <a:t>推荐系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000000"/>
                </a:solidFill>
                <a:latin typeface="WWMCAW+MS-UIGothic"/>
                <a:cs typeface="WWMCAW+MS-UIGothic"/>
              </a:rPr>
              <a:t>以及互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WWMCAW+MS-UIGothic"/>
                <a:cs typeface="WWMCAW+MS-UIGothic"/>
              </a:rPr>
              <a:t>学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习</a:t>
            </a:r>
            <a:r>
              <a:rPr sz="1350">
                <a:solidFill>
                  <a:srgbClr val="000000"/>
                </a:solidFill>
                <a:latin typeface="WWMCAW+MS-UIGothic"/>
                <a:cs typeface="WWMCAW+MS-UIGothic"/>
              </a:rPr>
              <a:t>的社区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350">
                <a:solidFill>
                  <a:srgbClr val="000000"/>
                </a:solidFill>
                <a:latin typeface="WWMCAW+MS-UIGothic"/>
                <a:cs typeface="WWMCAW+MS-UIGothic"/>
              </a:rPr>
              <a:t>境。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256269" y="296271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EB554D"/>
                </a:solidFill>
                <a:latin typeface="WWMCAW+MS-UIGothic"/>
                <a:cs typeface="WWMCAW+MS-UIGothic"/>
              </a:rPr>
              <a:t>知</a:t>
            </a:r>
            <a:r>
              <a:rPr sz="2300" spc="25">
                <a:solidFill>
                  <a:srgbClr val="EB554D"/>
                </a:solidFill>
                <a:latin typeface="SimSun"/>
                <a:cs typeface="SimSun"/>
              </a:rPr>
              <a:t>识</a:t>
            </a:r>
            <a:r>
              <a:rPr sz="2300" spc="25">
                <a:solidFill>
                  <a:srgbClr val="EB554D"/>
                </a:solidFill>
                <a:latin typeface="WWMCAW+MS-UIGothic"/>
                <a:cs typeface="WWMCAW+MS-UIGothic"/>
              </a:rPr>
              <a:t>内容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2800" y="299128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EB554D"/>
                </a:solidFill>
                <a:latin typeface="WWMCAW+MS-UIGothic"/>
                <a:cs typeface="WWMCAW+MS-UIGothic"/>
              </a:rPr>
              <a:t>社区</a:t>
            </a:r>
            <a:r>
              <a:rPr sz="2300" spc="25">
                <a:solidFill>
                  <a:srgbClr val="EB554D"/>
                </a:solidFill>
                <a:latin typeface="SimSun"/>
                <a:cs typeface="SimSun"/>
              </a:rPr>
              <a:t>环</a:t>
            </a:r>
            <a:r>
              <a:rPr sz="2300">
                <a:solidFill>
                  <a:srgbClr val="EB554D"/>
                </a:solidFill>
                <a:latin typeface="WWMCAW+MS-UIGothic"/>
                <a:cs typeface="WWMCAW+MS-UIGothic"/>
              </a:rPr>
              <a:t>境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12800" y="3458698"/>
            <a:ext cx="3549015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领</a:t>
            </a:r>
            <a:r>
              <a:rPr sz="1350">
                <a:solidFill>
                  <a:srgbClr val="000000"/>
                </a:solidFill>
                <a:latin typeface="WWMCAW+MS-UIGothic"/>
                <a:cs typeface="WWMCAW+MS-UIGothic"/>
              </a:rPr>
              <a:t>秀知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识</a:t>
            </a:r>
            <a:r>
              <a:rPr sz="1350">
                <a:solidFill>
                  <a:srgbClr val="000000"/>
                </a:solidFill>
                <a:latin typeface="WWMCAW+MS-UIGothic"/>
                <a:cs typeface="WWMCAW+MS-UIGothic"/>
              </a:rPr>
              <a:t>城构建了一个互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WWMCAW+MS-UIGothic"/>
                <a:cs typeface="WWMCAW+MS-UIGothic"/>
              </a:rPr>
              <a:t>学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习</a:t>
            </a:r>
            <a:r>
              <a:rPr sz="1350">
                <a:solidFill>
                  <a:srgbClr val="000000"/>
                </a:solidFill>
                <a:latin typeface="WWMCAW+MS-UIGothic"/>
                <a:cs typeface="WWMCAW+MS-UIGothic"/>
              </a:rPr>
              <a:t>的社区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环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WWMCAW+MS-UIGothic"/>
                <a:cs typeface="WWMCAW+MS-UIGothic"/>
              </a:rPr>
              <a:t>境，用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350">
                <a:solidFill>
                  <a:srgbClr val="000000"/>
                </a:solidFill>
                <a:latin typeface="WWMCAW+MS-UIGothic"/>
                <a:cs typeface="WWMCAW+MS-UIGothic"/>
              </a:rPr>
              <a:t>可以在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000000"/>
                </a:solidFill>
                <a:latin typeface="WWMCAW+MS-UIGothic"/>
                <a:cs typeface="WWMCAW+MS-UIGothic"/>
              </a:rPr>
              <a:t>里交流心得、分享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经验</a:t>
            </a:r>
            <a:r>
              <a:rPr sz="1350">
                <a:solidFill>
                  <a:srgbClr val="000000"/>
                </a:solidFill>
                <a:latin typeface="WWMCAW+MS-UIGothic"/>
                <a:cs typeface="WWMCAW+MS-UIGothic"/>
              </a:rPr>
              <a:t>，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WWMCAW+MS-UIGothic"/>
                <a:cs typeface="WWMCAW+MS-UIGothic"/>
              </a:rPr>
              <a:t>形成良好的学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习</a:t>
            </a:r>
            <a:r>
              <a:rPr sz="1350">
                <a:solidFill>
                  <a:srgbClr val="000000"/>
                </a:solidFill>
                <a:latin typeface="WWMCAW+MS-UIGothic"/>
                <a:cs typeface="WWMCAW+MS-UIGothic"/>
              </a:rPr>
              <a:t>氛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围</a:t>
            </a:r>
            <a:r>
              <a:rPr sz="1350">
                <a:solidFill>
                  <a:srgbClr val="000000"/>
                </a:solidFill>
                <a:latin typeface="WWMCAW+MS-UIGothic"/>
                <a:cs typeface="WWMCAW+MS-UIGothic"/>
              </a:rPr>
              <a:t>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256269" y="3458698"/>
            <a:ext cx="3613710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领</a:t>
            </a:r>
            <a:r>
              <a:rPr sz="1350">
                <a:solidFill>
                  <a:srgbClr val="000000"/>
                </a:solidFill>
                <a:latin typeface="WWMCAW+MS-UIGothic"/>
                <a:cs typeface="WWMCAW+MS-UIGothic"/>
              </a:rPr>
              <a:t>秀知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识</a:t>
            </a:r>
            <a:r>
              <a:rPr sz="1350">
                <a:solidFill>
                  <a:srgbClr val="000000"/>
                </a:solidFill>
                <a:latin typeface="WWMCAW+MS-UIGothic"/>
                <a:cs typeface="WWMCAW+MS-UIGothic"/>
              </a:rPr>
              <a:t>城提供了海量的知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识</a:t>
            </a:r>
            <a:r>
              <a:rPr sz="1350">
                <a:solidFill>
                  <a:srgbClr val="000000"/>
                </a:solidFill>
                <a:latin typeface="WWMCAW+MS-UIGothic"/>
                <a:cs typeface="WWMCAW+MS-UIGothic"/>
              </a:rPr>
              <a:t>内容，涵盖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WWMCAW+MS-UIGothic"/>
                <a:cs typeface="WWMCAW+MS-UIGothic"/>
              </a:rPr>
              <a:t>了各个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领</a:t>
            </a:r>
            <a:r>
              <a:rPr sz="1350">
                <a:solidFill>
                  <a:srgbClr val="000000"/>
                </a:solidFill>
                <a:latin typeface="WWMCAW+MS-UIGothic"/>
                <a:cs typeface="WWMCAW+MS-UIGothic"/>
              </a:rPr>
              <a:t>域，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满</a:t>
            </a:r>
            <a:r>
              <a:rPr sz="1350">
                <a:solidFill>
                  <a:srgbClr val="000000"/>
                </a:solidFill>
                <a:latin typeface="WWMCAW+MS-UIGothic"/>
                <a:cs typeface="WWMCAW+MS-UIGothic"/>
              </a:rPr>
              <a:t>足了不同用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350">
                <a:solidFill>
                  <a:srgbClr val="000000"/>
                </a:solidFill>
                <a:latin typeface="WWMCAW+MS-UIGothic"/>
                <a:cs typeface="WWMCAW+MS-UIGothic"/>
              </a:rPr>
              <a:t>的学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习</a:t>
            </a:r>
            <a:r>
              <a:rPr sz="1350">
                <a:solidFill>
                  <a:srgbClr val="000000"/>
                </a:solidFill>
                <a:latin typeface="WWMCAW+MS-UIGothic"/>
                <a:cs typeface="WWMCAW+MS-UIGothic"/>
              </a:rPr>
              <a:t>需求。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78560" y="509758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EB554D"/>
                </a:solidFill>
                <a:latin typeface="WWMCAW+MS-UIGothic"/>
                <a:cs typeface="WWMCAW+MS-UIGothic"/>
              </a:rPr>
              <a:t>推荐系</a:t>
            </a:r>
            <a:r>
              <a:rPr sz="2300">
                <a:solidFill>
                  <a:srgbClr val="EB554D"/>
                </a:solidFill>
                <a:latin typeface="SimSun"/>
                <a:cs typeface="SimSun"/>
              </a:rPr>
              <a:t>统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7947659" y="509758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EB554D"/>
                </a:solidFill>
                <a:latin typeface="WWMCAW+MS-UIGothic"/>
                <a:cs typeface="WWMCAW+MS-UIGothic"/>
              </a:rPr>
              <a:t>搜索功能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1178560" y="5574517"/>
            <a:ext cx="3482778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WWMCAW+MS-UIGothic"/>
                <a:cs typeface="WWMCAW+MS-UIGothic"/>
              </a:rPr>
              <a:t>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WWMCAW+MS-UIGothic"/>
                <a:cs typeface="WWMCAW+MS-UIGothic"/>
              </a:rPr>
              <a:t>分析用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350">
                <a:solidFill>
                  <a:srgbClr val="000000"/>
                </a:solidFill>
                <a:latin typeface="WWMCAW+MS-UIGothic"/>
                <a:cs typeface="WWMCAW+MS-UIGothic"/>
              </a:rPr>
              <a:t>的学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习</a:t>
            </a:r>
            <a:r>
              <a:rPr sz="1350">
                <a:solidFill>
                  <a:srgbClr val="000000"/>
                </a:solidFill>
                <a:latin typeface="WWMCAW+MS-UIGothic"/>
                <a:cs typeface="WWMCAW+MS-UIGothic"/>
              </a:rPr>
              <a:t>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WWMCAW+MS-UIGothic"/>
                <a:cs typeface="WWMCAW+MS-UIGothic"/>
              </a:rPr>
              <a:t>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兴</a:t>
            </a:r>
            <a:r>
              <a:rPr sz="1350">
                <a:solidFill>
                  <a:srgbClr val="000000"/>
                </a:solidFill>
                <a:latin typeface="WWMCAW+MS-UIGothic"/>
                <a:cs typeface="WWMCAW+MS-UIGothic"/>
              </a:rPr>
              <a:t>趣，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领</a:t>
            </a:r>
            <a:r>
              <a:rPr sz="1350">
                <a:solidFill>
                  <a:srgbClr val="000000"/>
                </a:solidFill>
                <a:latin typeface="WWMCAW+MS-UIGothic"/>
                <a:cs typeface="WWMCAW+MS-UIGothic"/>
              </a:rPr>
              <a:t>秀知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识</a:t>
            </a:r>
            <a:r>
              <a:rPr sz="1350">
                <a:solidFill>
                  <a:srgbClr val="000000"/>
                </a:solidFill>
                <a:latin typeface="WWMCAW+MS-UIGothic"/>
                <a:cs typeface="WWMCAW+MS-UIGothic"/>
              </a:rPr>
              <a:t>城能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000000"/>
                </a:solidFill>
                <a:latin typeface="WWMCAW+MS-UIGothic"/>
                <a:cs typeface="WWMCAW+MS-UIGothic"/>
              </a:rPr>
              <a:t>提供个性化的学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习</a:t>
            </a:r>
            <a:r>
              <a:rPr sz="1350">
                <a:solidFill>
                  <a:srgbClr val="000000"/>
                </a:solidFill>
                <a:latin typeface="WWMCAW+MS-UIGothic"/>
                <a:cs typeface="WWMCAW+MS-UIGothic"/>
              </a:rPr>
              <a:t>推荐，帮助用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350">
                <a:solidFill>
                  <a:srgbClr val="000000"/>
                </a:solidFill>
                <a:latin typeface="WWMCAW+MS-UIGothic"/>
                <a:cs typeface="WWMCAW+MS-UIGothic"/>
              </a:rPr>
              <a:t>提升学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习</a:t>
            </a:r>
            <a:r>
              <a:rPr sz="1350">
                <a:solidFill>
                  <a:srgbClr val="000000"/>
                </a:solidFill>
                <a:latin typeface="WWMCAW+MS-UIGothic"/>
                <a:cs typeface="WWMCAW+MS-UIGothic"/>
              </a:rPr>
              <a:t>效率。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7947659" y="5574517"/>
            <a:ext cx="3482778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WWMCAW+MS-UIGothic"/>
                <a:cs typeface="WWMCAW+MS-UIGothic"/>
              </a:rPr>
              <a:t>平台具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备强</a:t>
            </a:r>
            <a:r>
              <a:rPr sz="1350">
                <a:solidFill>
                  <a:srgbClr val="000000"/>
                </a:solidFill>
                <a:latin typeface="WWMCAW+MS-UIGothic"/>
                <a:cs typeface="WWMCAW+MS-UIGothic"/>
              </a:rPr>
              <a:t>大的搜索功能，用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350">
                <a:solidFill>
                  <a:srgbClr val="000000"/>
                </a:solidFill>
                <a:latin typeface="WWMCAW+MS-UIGothic"/>
                <a:cs typeface="WWMCAW+MS-UIGothic"/>
              </a:rPr>
              <a:t>可以快速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WWMCAW+MS-UIGothic"/>
                <a:cs typeface="WWMCAW+MS-UIGothic"/>
              </a:rPr>
              <a:t>找到所需的知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识</a:t>
            </a:r>
            <a:r>
              <a:rPr sz="1350">
                <a:solidFill>
                  <a:srgbClr val="000000"/>
                </a:solidFill>
                <a:latin typeface="WWMCAW+MS-UIGothic"/>
                <a:cs typeface="WWMCAW+MS-UIGothic"/>
              </a:rPr>
              <a:t>点或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课</a:t>
            </a:r>
            <a:r>
              <a:rPr sz="1350">
                <a:solidFill>
                  <a:srgbClr val="000000"/>
                </a:solidFill>
                <a:latin typeface="WWMCAW+MS-UIGothic"/>
                <a:cs typeface="WWMCAW+MS-UIGothic"/>
              </a:rPr>
              <a:t>程。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WWMCAW+MS-UIGothic"/>
                <a:cs typeface="WWMCAW+MS-UIGothic"/>
              </a:rPr>
              <a:t>服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务优势</a:t>
            </a:r>
            <a:r>
              <a:rPr sz="3000">
                <a:solidFill>
                  <a:srgbClr val="EB554D"/>
                </a:solidFill>
                <a:latin typeface="WWMCAW+MS-UIGothic"/>
                <a:cs typeface="WWMCAW+MS-UIGothic"/>
              </a:rPr>
              <a:t>分析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64894" y="3470909"/>
            <a:ext cx="1527251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WWMCAW+MS-UIGothic"/>
                <a:cs typeface="WWMCAW+MS-UIGothic"/>
              </a:rPr>
              <a:t>服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务优势总结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506470" y="3470909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WWMCAW+MS-UIGothic"/>
                <a:cs typeface="WWMCAW+MS-UIGothic"/>
              </a:rPr>
              <a:t>教学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600">
                <a:solidFill>
                  <a:srgbClr val="FFFFFF"/>
                </a:solidFill>
                <a:latin typeface="WWMCAW+MS-UIGothic"/>
                <a:cs typeface="WWMCAW+MS-UIGothic"/>
              </a:rPr>
              <a:t>量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517515" y="3470909"/>
            <a:ext cx="152725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WWMCAW+MS-UIGothic"/>
                <a:cs typeface="WWMCAW+MS-UIGothic"/>
              </a:rPr>
              <a:t>学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习</a:t>
            </a:r>
            <a:r>
              <a:rPr sz="1600">
                <a:solidFill>
                  <a:srgbClr val="FFFFFF"/>
                </a:solidFill>
                <a:latin typeface="WWMCAW+MS-UIGothic"/>
                <a:cs typeface="WWMCAW+MS-UIGothic"/>
              </a:rPr>
              <a:t>支持服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务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43850" y="3470909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WWMCAW+MS-UIGothic"/>
                <a:cs typeface="WWMCAW+MS-UIGothic"/>
              </a:rPr>
              <a:t>技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术</a:t>
            </a:r>
            <a:r>
              <a:rPr sz="1600">
                <a:solidFill>
                  <a:srgbClr val="FFFFFF"/>
                </a:solidFill>
                <a:latin typeface="WWMCAW+MS-UIGothic"/>
                <a:cs typeface="WWMCAW+MS-UIGothic"/>
              </a:rPr>
              <a:t>保障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0208894" y="3470909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WWMCAW+MS-UIGothic"/>
                <a:cs typeface="WWMCAW+MS-UIGothic"/>
              </a:rPr>
              <a:t>客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户</a:t>
            </a:r>
            <a:r>
              <a:rPr sz="1600">
                <a:solidFill>
                  <a:srgbClr val="FFFFFF"/>
                </a:solidFill>
                <a:latin typeface="WWMCAW+MS-UIGothic"/>
                <a:cs typeface="WWMCAW+MS-UIGothic"/>
              </a:rPr>
              <a:t>服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务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757555" y="4489938"/>
            <a:ext cx="1971675" cy="197167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领</a:t>
            </a:r>
            <a:r>
              <a:rPr sz="1350">
                <a:solidFill>
                  <a:srgbClr val="FFFFFF"/>
                </a:solidFill>
                <a:latin typeface="WWMCAW+MS-UIGothic"/>
                <a:cs typeface="WWMCAW+MS-UIGothic"/>
              </a:rPr>
              <a:t>秀知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识</a:t>
            </a:r>
            <a:r>
              <a:rPr sz="1350">
                <a:solidFill>
                  <a:srgbClr val="FFFFFF"/>
                </a:solidFill>
                <a:latin typeface="WWMCAW+MS-UIGothic"/>
                <a:cs typeface="WWMCAW+MS-UIGothic"/>
              </a:rPr>
              <a:t>城的服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务优势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WWMCAW+MS-UIGothic"/>
                <a:cs typeface="WWMCAW+MS-UIGothic"/>
              </a:rPr>
              <a:t>主要体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FFFFFF"/>
                </a:solidFill>
                <a:latin typeface="WWMCAW+MS-UIGothic"/>
                <a:cs typeface="WWMCAW+MS-UIGothic"/>
              </a:rPr>
              <a:t>在其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优质</a:t>
            </a:r>
            <a:r>
              <a:rPr sz="1350">
                <a:solidFill>
                  <a:srgbClr val="FFFFFF"/>
                </a:solidFill>
                <a:latin typeface="WWMCAW+MS-UIGothic"/>
                <a:cs typeface="WWMCAW+MS-UIGothic"/>
              </a:rPr>
              <a:t>的教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WWMCAW+MS-UIGothic"/>
                <a:cs typeface="WWMCAW+MS-UIGothic"/>
              </a:rPr>
              <a:t>学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FFFFFF"/>
                </a:solidFill>
                <a:latin typeface="WWMCAW+MS-UIGothic"/>
                <a:cs typeface="WWMCAW+MS-UIGothic"/>
              </a:rPr>
              <a:t>量、全面的学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习</a:t>
            </a:r>
            <a:r>
              <a:rPr sz="1350">
                <a:solidFill>
                  <a:srgbClr val="FFFFFF"/>
                </a:solidFill>
                <a:latin typeface="WWMCAW+MS-UIGothic"/>
                <a:cs typeface="WWMCAW+MS-UIGothic"/>
              </a:rPr>
              <a:t>支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WWMCAW+MS-UIGothic"/>
                <a:cs typeface="WWMCAW+MS-UIGothic"/>
              </a:rPr>
              <a:t>持服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FFFFFF"/>
                </a:solidFill>
                <a:latin typeface="WWMCAW+MS-UIGothic"/>
                <a:cs typeface="WWMCAW+MS-UIGothic"/>
              </a:rPr>
              <a:t>、安全可靠的技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FFFFFF"/>
                </a:solidFill>
                <a:latin typeface="WWMCAW+MS-UIGothic"/>
                <a:cs typeface="WWMCAW+MS-UIGothic"/>
              </a:rPr>
              <a:t>保障以及高效的客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户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WWMCAW+MS-UIGothic"/>
                <a:cs typeface="WWMCAW+MS-UIGothic"/>
              </a:rPr>
              <a:t>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FFFFFF"/>
                </a:solidFill>
                <a:latin typeface="WWMCAW+MS-UIGothic"/>
                <a:cs typeface="WWMCAW+MS-UIGothic"/>
              </a:rPr>
              <a:t>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3034029" y="4489938"/>
            <a:ext cx="1971675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WWMCAW+MS-UIGothic"/>
                <a:cs typeface="WWMCAW+MS-UIGothic"/>
              </a:rPr>
              <a:t>平台邀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请</a:t>
            </a:r>
            <a:r>
              <a:rPr sz="1350">
                <a:solidFill>
                  <a:srgbClr val="FFFFFF"/>
                </a:solidFill>
                <a:latin typeface="WWMCAW+MS-UIGothic"/>
                <a:cs typeface="WWMCAW+MS-UIGothic"/>
              </a:rPr>
              <a:t>了众多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优</a:t>
            </a:r>
            <a:r>
              <a:rPr sz="1350">
                <a:solidFill>
                  <a:srgbClr val="FFFFFF"/>
                </a:solidFill>
                <a:latin typeface="WWMCAW+MS-UIGothic"/>
                <a:cs typeface="WWMCAW+MS-UIGothic"/>
              </a:rPr>
              <a:t>秀的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WWMCAW+MS-UIGothic"/>
                <a:cs typeface="WWMCAW+MS-UIGothic"/>
              </a:rPr>
              <a:t>教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师</a:t>
            </a:r>
            <a:r>
              <a:rPr sz="1350">
                <a:solidFill>
                  <a:srgbClr val="FFFFFF"/>
                </a:solidFill>
                <a:latin typeface="WWMCAW+MS-UIGothic"/>
                <a:cs typeface="WWMCAW+MS-UIGothic"/>
              </a:rPr>
              <a:t>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专</a:t>
            </a:r>
            <a:r>
              <a:rPr sz="1350">
                <a:solidFill>
                  <a:srgbClr val="FFFFFF"/>
                </a:solidFill>
                <a:latin typeface="WWMCAW+MS-UIGothic"/>
                <a:cs typeface="WWMCAW+MS-UIGothic"/>
              </a:rPr>
              <a:t>家参与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课</a:t>
            </a:r>
            <a:r>
              <a:rPr sz="1350">
                <a:solidFill>
                  <a:srgbClr val="FFFFFF"/>
                </a:solidFill>
                <a:latin typeface="WWMCAW+MS-UIGothic"/>
                <a:cs typeface="WWMCAW+MS-UIGothic"/>
              </a:rPr>
              <a:t>程内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WWMCAW+MS-UIGothic"/>
                <a:cs typeface="WWMCAW+MS-UIGothic"/>
              </a:rPr>
              <a:t>容制作，确保了教学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质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WWMCAW+MS-UIGothic"/>
                <a:cs typeface="WWMCAW+MS-UIGothic"/>
              </a:rPr>
              <a:t>量的高水平。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5249545" y="4489938"/>
            <a:ext cx="1971675" cy="166306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领</a:t>
            </a:r>
            <a:r>
              <a:rPr sz="1350">
                <a:solidFill>
                  <a:srgbClr val="FFFFFF"/>
                </a:solidFill>
                <a:latin typeface="WWMCAW+MS-UIGothic"/>
                <a:cs typeface="WWMCAW+MS-UIGothic"/>
              </a:rPr>
              <a:t>秀知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识</a:t>
            </a:r>
            <a:r>
              <a:rPr sz="1350">
                <a:solidFill>
                  <a:srgbClr val="FFFFFF"/>
                </a:solidFill>
                <a:latin typeface="WWMCAW+MS-UIGothic"/>
                <a:cs typeface="WWMCAW+MS-UIGothic"/>
              </a:rPr>
              <a:t>城提供了丰富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WWMCAW+MS-UIGothic"/>
                <a:cs typeface="WWMCAW+MS-UIGothic"/>
              </a:rPr>
              <a:t>的学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习</a:t>
            </a:r>
            <a:r>
              <a:rPr sz="1350">
                <a:solidFill>
                  <a:srgbClr val="FFFFFF"/>
                </a:solidFill>
                <a:latin typeface="WWMCAW+MS-UIGothic"/>
                <a:cs typeface="WWMCAW+MS-UIGothic"/>
              </a:rPr>
              <a:t>支持服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FFFFFF"/>
                </a:solidFill>
                <a:latin typeface="WWMCAW+MS-UIGothic"/>
                <a:cs typeface="WWMCAW+MS-UIGothic"/>
              </a:rPr>
              <a:t>，如在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线</a:t>
            </a:r>
            <a:r>
              <a:rPr sz="1350">
                <a:solidFill>
                  <a:srgbClr val="FFFFFF"/>
                </a:solidFill>
                <a:latin typeface="WWMCAW+MS-UIGothic"/>
                <a:cs typeface="WWMCAW+MS-UIGothic"/>
              </a:rPr>
              <a:t>作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FFFFFF"/>
                </a:solidFill>
                <a:latin typeface="WWMCAW+MS-UIGothic"/>
                <a:cs typeface="WWMCAW+MS-UIGothic"/>
              </a:rPr>
              <a:t>、考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试</a:t>
            </a:r>
            <a:r>
              <a:rPr sz="1350">
                <a:solidFill>
                  <a:srgbClr val="FFFFFF"/>
                </a:solidFill>
                <a:latin typeface="WWMCAW+MS-UIGothic"/>
                <a:cs typeface="WWMCAW+MS-UIGothic"/>
              </a:rPr>
              <a:t>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FFFFFF"/>
                </a:solidFill>
                <a:latin typeface="WWMCAW+MS-UIGothic"/>
                <a:cs typeface="WWMCAW+MS-UIGothic"/>
              </a:rPr>
              <a:t>以及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WWMCAW+MS-UIGothic"/>
                <a:cs typeface="WWMCAW+MS-UIGothic"/>
              </a:rPr>
              <a:t>学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习</a:t>
            </a:r>
            <a:r>
              <a:rPr sz="1350">
                <a:solidFill>
                  <a:srgbClr val="FFFFFF"/>
                </a:solidFill>
                <a:latin typeface="WWMCAW+MS-UIGothic"/>
                <a:cs typeface="WWMCAW+MS-UIGothic"/>
              </a:rPr>
              <a:t>小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组</a:t>
            </a:r>
            <a:r>
              <a:rPr sz="1350">
                <a:solidFill>
                  <a:srgbClr val="FFFFFF"/>
                </a:solidFill>
                <a:latin typeface="WWMCAW+MS-UIGothic"/>
                <a:cs typeface="WWMCAW+MS-UIGothic"/>
              </a:rPr>
              <a:t>等，帮助用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户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WWMCAW+MS-UIGothic"/>
                <a:cs typeface="WWMCAW+MS-UIGothic"/>
              </a:rPr>
              <a:t>巩固所学知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识</a:t>
            </a:r>
            <a:r>
              <a:rPr sz="1350">
                <a:solidFill>
                  <a:srgbClr val="FFFFFF"/>
                </a:solidFill>
                <a:latin typeface="WWMCAW+MS-UIGothic"/>
                <a:cs typeface="WWMCAW+MS-UIGothic"/>
              </a:rPr>
              <a:t>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7472044" y="4489938"/>
            <a:ext cx="1971675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WWMCAW+MS-UIGothic"/>
                <a:cs typeface="WWMCAW+MS-UIGothic"/>
              </a:rPr>
              <a:t>平台在技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FFFFFF"/>
                </a:solidFill>
                <a:latin typeface="WWMCAW+MS-UIGothic"/>
                <a:cs typeface="WWMCAW+MS-UIGothic"/>
              </a:rPr>
              <a:t>上采用了先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FFF"/>
                </a:solidFill>
                <a:latin typeface="WWMCAW+MS-UIGothic"/>
                <a:cs typeface="WWMCAW+MS-UIGothic"/>
              </a:rPr>
              <a:t>的安全措施和加密技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FFFFFF"/>
                </a:solidFill>
                <a:latin typeface="WWMCAW+MS-UIGothic"/>
                <a:cs typeface="WWMCAW+MS-UIGothic"/>
              </a:rPr>
              <a:t>，保障用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户</a:t>
            </a:r>
            <a:r>
              <a:rPr sz="1350">
                <a:solidFill>
                  <a:srgbClr val="FFFFFF"/>
                </a:solidFill>
                <a:latin typeface="WWMCAW+MS-UIGothic"/>
                <a:cs typeface="WWMCAW+MS-UIGothic"/>
              </a:rPr>
              <a:t>数据的安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WWMCAW+MS-UIGothic"/>
                <a:cs typeface="WWMCAW+MS-UIGothic"/>
              </a:rPr>
              <a:t>全性和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隐</a:t>
            </a:r>
            <a:r>
              <a:rPr sz="1350">
                <a:solidFill>
                  <a:srgbClr val="FFFFFF"/>
                </a:solidFill>
                <a:latin typeface="WWMCAW+MS-UIGothic"/>
                <a:cs typeface="WWMCAW+MS-UIGothic"/>
              </a:rPr>
              <a:t>私性。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9737090" y="4489938"/>
            <a:ext cx="1971675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领</a:t>
            </a:r>
            <a:r>
              <a:rPr sz="1350">
                <a:solidFill>
                  <a:srgbClr val="FFFFFF"/>
                </a:solidFill>
                <a:latin typeface="WWMCAW+MS-UIGothic"/>
                <a:cs typeface="WWMCAW+MS-UIGothic"/>
              </a:rPr>
              <a:t>秀知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识</a:t>
            </a:r>
            <a:r>
              <a:rPr sz="1350">
                <a:solidFill>
                  <a:srgbClr val="FFFFFF"/>
                </a:solidFill>
                <a:latin typeface="WWMCAW+MS-UIGothic"/>
                <a:cs typeface="WWMCAW+MS-UIGothic"/>
              </a:rPr>
              <a:t>城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拥</a:t>
            </a:r>
            <a:r>
              <a:rPr sz="1350">
                <a:solidFill>
                  <a:srgbClr val="FFFFFF"/>
                </a:solidFill>
                <a:latin typeface="WWMCAW+MS-UIGothic"/>
                <a:cs typeface="WWMCAW+MS-UIGothic"/>
              </a:rPr>
              <a:t>有高效的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WWMCAW+MS-UIGothic"/>
                <a:cs typeface="WWMCAW+MS-UIGothic"/>
              </a:rPr>
              <a:t>客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户</a:t>
            </a:r>
            <a:r>
              <a:rPr sz="1350">
                <a:solidFill>
                  <a:srgbClr val="FFFFFF"/>
                </a:solidFill>
                <a:latin typeface="WWMCAW+MS-UIGothic"/>
                <a:cs typeface="WWMCAW+MS-UIGothic"/>
              </a:rPr>
              <a:t>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务团队</a:t>
            </a:r>
            <a:r>
              <a:rPr sz="1350">
                <a:solidFill>
                  <a:srgbClr val="FFFFFF"/>
                </a:solidFill>
                <a:latin typeface="WWMCAW+MS-UIGothic"/>
                <a:cs typeface="WWMCAW+MS-UIGothic"/>
              </a:rPr>
              <a:t>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FFFFFF"/>
                </a:solidFill>
                <a:latin typeface="WWMCAW+MS-UIGothic"/>
                <a:cs typeface="WWMCAW+MS-UIGothic"/>
              </a:rPr>
              <a:t>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户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WWMCAW+MS-UIGothic"/>
                <a:cs typeface="WWMCAW+MS-UIGothic"/>
              </a:rPr>
              <a:t>提供及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FFFFFF"/>
                </a:solidFill>
                <a:latin typeface="WWMCAW+MS-UIGothic"/>
                <a:cs typeface="WWMCAW+MS-UIGothic"/>
              </a:rPr>
              <a:t>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专业</a:t>
            </a:r>
            <a:r>
              <a:rPr sz="1350">
                <a:solidFill>
                  <a:srgbClr val="FFFFFF"/>
                </a:solidFill>
                <a:latin typeface="WWMCAW+MS-UIGothic"/>
                <a:cs typeface="WWMCAW+MS-UIGothic"/>
              </a:rPr>
              <a:t>的咨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询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WWMCAW+MS-UIGothic"/>
                <a:cs typeface="WWMCAW+MS-UIGothic"/>
              </a:rPr>
              <a:t>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问题</a:t>
            </a:r>
            <a:r>
              <a:rPr sz="1350">
                <a:solidFill>
                  <a:srgbClr val="FFFFFF"/>
                </a:solidFill>
                <a:latin typeface="WWMCAW+MS-UIGothic"/>
                <a:cs typeface="WWMCAW+MS-UIGothic"/>
              </a:rPr>
              <a:t>解答。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https://d.book118.com/388021005107006035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SimSun</vt:lpstr>
      <vt:lpstr>WWMCAW+MS-UIGothic</vt:lpstr>
      <vt:lpstr>DQACTM+QVUMOM+ArialMT</vt:lpstr>
      <vt:lpstr>Times New Roman</vt:lpstr>
      <vt:lpstr>SEUFSS+EIAOFO+MicrosoftYaHei-Bold</vt:lpstr>
      <vt:lpstr>OSIJVU+NWPNLT+Arial-BoldMT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2024-09-14T15:04:50.711</cp:lastPrinted>
  <dcterms:created xsi:type="dcterms:W3CDTF">2024-09-14T07:04:50Z</dcterms:created>
  <dcterms:modified xsi:type="dcterms:W3CDTF">2024-09-14T07:04:51Z</dcterms:modified>
</cp:coreProperties>
</file>