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12190095" cy="685927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3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39.104.72.189/" TargetMode="Externa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7CDB1-007D-465E-AB14-A630D76E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87941-A4C8-45F8-86A7-0239CEA1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3D5E5-03A2-4F1C-B54E-B5450DF8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070EF-1042-45DD-8554-43513A449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F02BF-696A-4801-9A90-417DB226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2E367-FAB8-489C-A130-AAB24A4E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D878A-A6FE-4EE1-A7A9-E3DE0345E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72110-3174-4C64-8607-D0268C2C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69662-CD89-4223-BEA8-BF875BB71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788A1-8662-4560-A423-36DFE766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00E52-8935-4C1D-BD96-F43629A6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6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矩形 3"/>
          <p:cNvSpPr/>
          <p:nvPr userDrawn="1"/>
        </p:nvSpPr>
        <p:spPr>
          <a:xfrm>
            <a:off x="0" y="-26987"/>
            <a:ext cx="12190413" cy="142875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>
              <a:solidFill>
                <a:srgbClr val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051" name="矩形 4"/>
          <p:cNvSpPr/>
          <p:nvPr userDrawn="1"/>
        </p:nvSpPr>
        <p:spPr>
          <a:xfrm>
            <a:off x="0" y="6597650"/>
            <a:ext cx="12190413" cy="28733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>
              <a:solidFill>
                <a:srgbClr val="FFFFFF"/>
              </a:solidFill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2052" name="Picture 2" descr="C:\Users\Administrator\Desktop\图片1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31488" y="6319838"/>
            <a:ext cx="1249362" cy="49371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600"/>
            </a:lvl1pPr>
            <a:lvl2pPr>
              <a:defRPr sz="2600"/>
            </a:lvl2pPr>
            <a:lvl3pPr>
              <a:defRPr sz="2600"/>
            </a:lvl3pPr>
            <a:lvl4pPr>
              <a:defRPr sz="2600"/>
            </a:lvl4pPr>
            <a:lvl5pPr>
              <a:defRPr sz="2600"/>
            </a:lvl5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07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fontAlgn="base"/>
            <a:fld id="{2A2D13B1-2967-43E5-929F-51643D8DAFED}" type="datetime1">
              <a:rPr lang="zh-CN" altLang="en-US"/>
              <a:t/>
            </a:fld>
            <a:endParaRPr lang="zh-CN" altLang="en-US"/>
          </a:p>
        </p:txBody>
      </p:sp>
      <p:sp>
        <p:nvSpPr>
          <p:cNvPr id="307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7938"/>
            <a:ext cx="385921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fontAlgn="base"/>
            <a:endParaRPr lang="zh-CN" altLang="en-US"/>
          </a:p>
        </p:txBody>
      </p:sp>
      <p:sp>
        <p:nvSpPr>
          <p:cNvPr id="307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013" y="6357938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fontAlgn="base"/>
            <a:fld id="{11F19895-50B5-419E-9C6E-2A0FE8B2AF2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矩形 6"/>
          <p:cNvSpPr/>
          <p:nvPr userDrawn="1"/>
        </p:nvSpPr>
        <p:spPr>
          <a:xfrm>
            <a:off x="0" y="6599238"/>
            <a:ext cx="12190413" cy="28733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>
              <a:solidFill>
                <a:srgbClr val="FFFFFF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4099" name="矩形 7"/>
          <p:cNvSpPr/>
          <p:nvPr userDrawn="1"/>
        </p:nvSpPr>
        <p:spPr>
          <a:xfrm>
            <a:off x="0" y="-26987"/>
            <a:ext cx="12190413" cy="142875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>
              <a:solidFill>
                <a:srgbClr val="FFFFFF"/>
              </a:solidFill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4100" name="Picture 2" descr="C:\Users\Administrator\Desktop\图片1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31488" y="6321425"/>
            <a:ext cx="1249362" cy="49371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5122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fld id="{D3DB648A-FB4E-4CDE-AF3A-70EB0894497D}" type="datetime1">
              <a:rPr lang="zh-CN" altLang="en-US" sz="1200" baseline="0">
                <a:solidFill>
                  <a:srgbClr val="898989"/>
                </a:solidFill>
              </a:rPr>
              <a:t/>
            </a:fld>
            <a:endParaRPr lang="zh-CN" altLang="en-US" sz="1200" baseline="0">
              <a:solidFill>
                <a:srgbClr val="898989"/>
              </a:solidFill>
            </a:endParaRPr>
          </a:p>
        </p:txBody>
      </p:sp>
      <p:sp>
        <p:nvSpPr>
          <p:cNvPr id="512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0" y="6357938"/>
            <a:ext cx="385921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200" baseline="0">
              <a:solidFill>
                <a:srgbClr val="898989"/>
              </a:solidFill>
            </a:endParaRPr>
          </a:p>
        </p:txBody>
      </p:sp>
      <p:sp>
        <p:nvSpPr>
          <p:cNvPr id="512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6013" y="6357938"/>
            <a:ext cx="284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fld id="{31D33314-E2B1-4D9F-B3BF-ABF04B69F4C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例题板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6146" name="组合 6"/>
          <p:cNvPicPr>
            <a:picLocks noGrp="1"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" y="-238125"/>
            <a:ext cx="1755775" cy="7318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7" name="矩形 49"/>
          <p:cNvSpPr/>
          <p:nvPr/>
        </p:nvSpPr>
        <p:spPr>
          <a:xfrm>
            <a:off x="212725" y="6407150"/>
            <a:ext cx="2219325" cy="307975"/>
          </a:xfrm>
          <a:prstGeom prst="rect">
            <a:avLst/>
          </a:prstGeom>
          <a:solidFill>
            <a:srgbClr val="00AAFF"/>
          </a:solidFill>
          <a:ln>
            <a:noFill/>
          </a:ln>
          <a:effectLst>
            <a:outerShdw dist="25400" dir="2700000" algn="tl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>
              <a:solidFill>
                <a:srgbClr val="FFFFFF"/>
              </a:solidFill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6148" name="图片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300" y="6450013"/>
            <a:ext cx="1400175" cy="222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9" name="文本框 33"/>
          <p:cNvSpPr txBox="1"/>
          <p:nvPr/>
        </p:nvSpPr>
        <p:spPr>
          <a:xfrm>
            <a:off x="9417050" y="52388"/>
            <a:ext cx="2773363" cy="3063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en-US" altLang="zh-CN" sz="1400">
                <a:solidFill>
                  <a:srgbClr val="00AAFF"/>
                </a:solidFill>
                <a:latin typeface="Times New Roman" panose="02020603050405020304" pitchFamily="18" charset="0"/>
                <a:ea typeface="思源宋体 CN Medium"/>
              </a:rPr>
              <a:t>2022</a:t>
            </a:r>
            <a:r>
              <a:rPr lang="zh-CN" altLang="en-US" sz="1400">
                <a:solidFill>
                  <a:srgbClr val="00AAFF"/>
                </a:solidFill>
                <a:latin typeface="Times New Roman" panose="02020603050405020304" pitchFamily="18" charset="0"/>
                <a:ea typeface="思源宋体 CN Medium"/>
              </a:rPr>
              <a:t>年高考</a:t>
            </a:r>
            <a:r>
              <a:rPr lang="en-US" altLang="zh-CN" sz="1400">
                <a:solidFill>
                  <a:srgbClr val="00AAFF"/>
                </a:solidFill>
                <a:latin typeface="Times New Roman" panose="02020603050405020304" pitchFamily="18" charset="0"/>
                <a:ea typeface="思源宋体 CN Medium"/>
              </a:rPr>
              <a:t>《</a:t>
            </a:r>
            <a:r>
              <a:rPr lang="zh-CN" altLang="en-US" sz="1400">
                <a:solidFill>
                  <a:srgbClr val="00AAFF"/>
                </a:solidFill>
                <a:latin typeface="Times New Roman" panose="02020603050405020304" pitchFamily="18" charset="0"/>
                <a:ea typeface="思源宋体 CN Medium"/>
              </a:rPr>
              <a:t>临考预测押题密卷</a:t>
            </a:r>
            <a:r>
              <a:rPr lang="en-US" altLang="zh-CN" sz="1400">
                <a:solidFill>
                  <a:srgbClr val="00AAFF"/>
                </a:solidFill>
                <a:latin typeface="Times New Roman" panose="02020603050405020304" pitchFamily="18" charset="0"/>
                <a:ea typeface="思源宋体 CN Medium"/>
              </a:rPr>
              <a:t>》</a:t>
            </a:r>
            <a:endParaRPr lang="zh-CN" altLang="en-US" sz="1400">
              <a:solidFill>
                <a:srgbClr val="00AAFF"/>
              </a:solidFill>
              <a:latin typeface="Times New Roman" panose="02020603050405020304" pitchFamily="34" charset="-120"/>
              <a:ea typeface="思源宋体 CN Medium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7170" name="文本框 6"/>
          <p:cNvSpPr txBox="1">
            <a:spLocks noChangeArrowheads="1"/>
          </p:cNvSpPr>
          <p:nvPr/>
        </p:nvSpPr>
        <p:spPr bwMode="auto">
          <a:xfrm>
            <a:off x="10069513" y="6513513"/>
            <a:ext cx="887413" cy="306388"/>
          </a:xfrm>
          <a:prstGeom prst="rect">
            <a:avLst/>
          </a:prstGeom>
          <a:noFill/>
          <a:ln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742950" indent="-28575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143000" indent="-22860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600200" indent="-22860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057400" indent="-22860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9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1400" b="1" baseline="0">
                <a:solidFill>
                  <a:srgbClr val="BFBFBF"/>
                </a:solidFill>
                <a:latin typeface="微软雅黑" panose="020b0503020204020204" charset="-122"/>
                <a:ea typeface="微软雅黑" panose="020b0503020204020204" charset="-122"/>
              </a:rPr>
              <a:t>目录</a:t>
            </a:r>
            <a:endParaRPr lang="zh-CN" altLang="en-US" sz="1400" b="1" baseline="0">
              <a:solidFill>
                <a:srgbClr val="BFBFB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171" name="动作按钮: 后退或前一项 11">
            <a:hlinkClick action="ppaction://hlinkshowjump?jump=previousslide"/>
          </p:cNvPr>
          <p:cNvSpPr/>
          <p:nvPr/>
        </p:nvSpPr>
        <p:spPr>
          <a:xfrm>
            <a:off x="11041063" y="6515100"/>
            <a:ext cx="279400" cy="304800"/>
          </a:xfrm>
          <a:prstGeom prst="actionButtonBackPrevious">
            <a:avLst/>
          </a:prstGeom>
          <a:solidFill>
            <a:schemeClr val="bg1"/>
          </a:solid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800" baseline="0">
              <a:solidFill>
                <a:srgbClr val="FFFFFF"/>
              </a:solidFill>
            </a:endParaRPr>
          </a:p>
        </p:txBody>
      </p:sp>
      <p:sp>
        <p:nvSpPr>
          <p:cNvPr id="7172" name="动作按钮: 前进或下一项 12">
            <a:hlinkClick action="ppaction://hlinkshowjump?jump=nextslide"/>
          </p:cNvPr>
          <p:cNvSpPr/>
          <p:nvPr/>
        </p:nvSpPr>
        <p:spPr>
          <a:xfrm>
            <a:off x="11404600" y="6527800"/>
            <a:ext cx="269875" cy="279400"/>
          </a:xfrm>
          <a:prstGeom prst="actionButtonForwardNext">
            <a:avLst/>
          </a:prstGeom>
          <a:solidFill>
            <a:schemeClr val="bg1"/>
          </a:solid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800" baseline="0">
              <a:solidFill>
                <a:srgbClr val="FFFFFF"/>
              </a:solidFill>
            </a:endParaRPr>
          </a:p>
        </p:txBody>
      </p:sp>
      <p:sp>
        <p:nvSpPr>
          <p:cNvPr id="7173" name="动作按钮: 结束 13">
            <a:hlinkClick action="ppaction://hlinkshowjump?jump=endshow"/>
          </p:cNvPr>
          <p:cNvSpPr/>
          <p:nvPr/>
        </p:nvSpPr>
        <p:spPr>
          <a:xfrm>
            <a:off x="11758613" y="6516688"/>
            <a:ext cx="254000" cy="301625"/>
          </a:xfrm>
          <a:prstGeom prst="actionButtonEnd">
            <a:avLst/>
          </a:prstGeom>
          <a:solidFill>
            <a:schemeClr val="bg1"/>
          </a:solid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800" baseline="0">
              <a:solidFill>
                <a:srgbClr val="FFFFFF"/>
              </a:solidFill>
            </a:endParaRPr>
          </a:p>
        </p:txBody>
      </p:sp>
      <p:sp>
        <p:nvSpPr>
          <p:cNvPr id="7174" name="文本框 10">
            <a:hlinkClick r:id="rId1"/>
          </p:cNvPr>
          <p:cNvSpPr txBox="1"/>
          <p:nvPr/>
        </p:nvSpPr>
        <p:spPr>
          <a:xfrm>
            <a:off x="4953000" y="6540500"/>
            <a:ext cx="2278063" cy="276225"/>
          </a:xfrm>
          <a:prstGeom prst="rect">
            <a:avLst/>
          </a:prstGeom>
          <a:noFill/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1200" b="1" baseline="0">
                <a:solidFill>
                  <a:srgbClr val="00B050"/>
                </a:solidFill>
                <a:ea typeface="宋体" panose="02010600030101010101" pitchFamily="2" charset="-122"/>
              </a:rPr>
              <a:t>@《</a:t>
            </a:r>
            <a:r>
              <a:rPr lang="zh-CN" altLang="en-US" sz="1200" b="1" baseline="0">
                <a:solidFill>
                  <a:srgbClr val="00B050"/>
                </a:solidFill>
              </a:rPr>
              <a:t>创新设计</a:t>
            </a:r>
            <a:r>
              <a:rPr lang="en-US" altLang="zh-CN" sz="1200" b="1" baseline="0">
                <a:solidFill>
                  <a:srgbClr val="00B050"/>
                </a:solidFill>
                <a:ea typeface="宋体" panose="02010600030101010101" pitchFamily="2" charset="-122"/>
              </a:rPr>
              <a:t>》</a:t>
            </a:r>
            <a:endParaRPr lang="zh-CN" altLang="en-US" sz="1200" b="1" baseline="0">
              <a:solidFill>
                <a:srgbClr val="00B050"/>
              </a:solidFill>
            </a:endParaRPr>
          </a:p>
        </p:txBody>
      </p:sp>
      <p:sp>
        <p:nvSpPr>
          <p:cNvPr id="7175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fld id="{A3C37CFD-06B4-4879-A037-3CDC4F6E6F6E}" type="datetime1">
              <a:rPr lang="zh-CN" altLang="en-US" sz="1200" baseline="0">
                <a:solidFill>
                  <a:srgbClr val="898989"/>
                </a:solidFill>
              </a:rPr>
              <a:t/>
            </a:fld>
            <a:endParaRPr lang="zh-CN" altLang="en-US" sz="1200" baseline="0">
              <a:solidFill>
                <a:srgbClr val="898989"/>
              </a:solidFill>
            </a:endParaRPr>
          </a:p>
        </p:txBody>
      </p:sp>
      <p:sp>
        <p:nvSpPr>
          <p:cNvPr id="717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200" baseline="0">
              <a:solidFill>
                <a:srgbClr val="898989"/>
              </a:solidFill>
            </a:endParaRPr>
          </a:p>
        </p:txBody>
      </p:sp>
      <p:sp>
        <p:nvSpPr>
          <p:cNvPr id="717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fld id="{8B60F667-CCA2-4952-BDA2-3D614201C6B6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8194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7938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fld id="{AF80B318-52A2-4B46-9F6A-D41BD9D5698A}" type="datetime1">
              <a:rPr lang="zh-CN" altLang="en-US" sz="1200" baseline="0">
                <a:solidFill>
                  <a:srgbClr val="898989"/>
                </a:solidFill>
              </a:rPr>
              <a:t/>
            </a:fld>
            <a:endParaRPr lang="zh-CN" altLang="en-US" sz="1200" baseline="0">
              <a:solidFill>
                <a:srgbClr val="898989"/>
              </a:solidFill>
            </a:endParaRPr>
          </a:p>
        </p:txBody>
      </p:sp>
      <p:sp>
        <p:nvSpPr>
          <p:cNvPr id="819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7938"/>
            <a:ext cx="4113213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defTabSz="9144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200" baseline="0">
              <a:solidFill>
                <a:srgbClr val="898989"/>
              </a:solidFill>
            </a:endParaRPr>
          </a:p>
        </p:txBody>
      </p:sp>
      <p:sp>
        <p:nvSpPr>
          <p:cNvPr id="819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09013" y="6357938"/>
            <a:ext cx="27432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fld id="{A41745CE-094F-442D-B753-5256E39CFEB4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marL="0" indent="0" algn="ctr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5900" kern="1200">
          <a:solidFill>
            <a:schemeClr val="tx1"/>
          </a:solidFill>
          <a:latin typeface="Calibri"/>
          <a:ea typeface="宋体" panose="02010600030101010101" pitchFamily="2" charset="-122"/>
          <a:cs typeface="+mj-cs"/>
        </a:defRPr>
      </a:lvl1pPr>
    </p:titleStyle>
    <p:bodyStyle>
      <a:lvl1pPr marL="457200" indent="-457200" algn="l" defTabSz="121856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12185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indent="0" algn="l" defTabSz="12185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indent="0" algn="l" defTabSz="12185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indent="0" algn="l" defTabSz="12185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indent="0" algn="l" defTabSz="121856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Relationship Id="rId3" Type="http://schemas.openxmlformats.org/officeDocument/2006/relationships/tags" Target="../tags/tag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50000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Box 10"/>
          <p:cNvSpPr txBox="1"/>
          <p:nvPr/>
        </p:nvSpPr>
        <p:spPr>
          <a:xfrm>
            <a:off x="1866748" y="1268641"/>
            <a:ext cx="8345445" cy="2707641"/>
          </a:xfrm>
          <a:prstGeom prst="rect">
            <a:avLst/>
          </a:prstGeom>
          <a:noFill/>
        </p:spPr>
        <p:txBody>
          <a:bodyPr lIns="68592" tIns="34296" rIns="68592" bIns="34296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R="0" defTabSz="914400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zh-CN" altLang="en-US" sz="4400" b="1" strike="noStrike" kern="1200" cap="none" spc="0" normalizeH="0" baseline="0" noProof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5400" stA="30000" endPos="30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备战2024高考诗歌鉴赏</a:t>
            </a:r>
            <a:endParaRPr kumimoji="0" lang="zh-CN" altLang="en-US" sz="4400" b="1" strike="noStrike" kern="1200" cap="none" spc="0" normalizeH="0" baseline="0" noProof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25400" stA="30000" endPos="30000" dist="50800" dir="5400000" sy="-100000" algn="bl" rotWithShape="0"/>
              </a:effectLst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R="0" defTabSz="914400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en-US" altLang="zh-CN" sz="4400" strike="noStrike" noProof="1">
                <a:latin typeface="Times New Roman" panose="02020603050405020304"/>
                <a:ea typeface="黑体" panose="02010609060101010101" charset="-122"/>
                <a:cs typeface="Times New Roman" panose="02020603050405020304"/>
                <a:sym typeface="+mn-ea"/>
              </a:rPr>
              <a:t>                    ——</a:t>
            </a:r>
            <a:r>
              <a:rPr lang="zh-CN" altLang="en-US" sz="4400" b="1" strike="noStrike" noProof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5400" stA="30000" endPos="30000" dist="50800" dir="5400000" sy="-100000" algn="bl" rotWithShape="0"/>
                </a:effectLst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读懂古代诗歌</a:t>
            </a:r>
            <a:r>
              <a:rPr lang="zh-CN" altLang="zh-CN" sz="4400" strike="noStrike" noProof="1">
                <a:solidFill>
                  <a:prstClr val="white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  <a:sym typeface="+mn-ea"/>
              </a:rPr>
              <a:t>运</a:t>
            </a:r>
            <a:endParaRPr lang="zh-CN" altLang="zh-CN" sz="4400" strike="noStrike" noProof="1">
              <a:solidFill>
                <a:prstClr val="white"/>
              </a:solidFill>
              <a:latin typeface="Times New Roman" panose="02020603050405020304"/>
              <a:ea typeface="黑体" panose="02010609060101010101" charset="-122"/>
              <a:cs typeface="Times New Roman" panose="02020603050405020304"/>
              <a:sym typeface="+mn-ea"/>
            </a:endParaRPr>
          </a:p>
          <a:p>
            <a:pPr marR="0" defTabSz="914400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kumimoji="0" lang="zh-CN" altLang="zh-CN" sz="4400" b="1" strike="noStrike" kern="1200" cap="none" spc="0" normalizeH="0" baseline="0" noProof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25400" stA="30000" endPos="30000" dist="50800" dir="5400000" sy="-100000" algn="bl" rotWithShape="0"/>
              </a:effectLst>
              <a:latin typeface="Times New Roman" panose="02020603050405020304"/>
              <a:ea typeface="黑体" panose="02010609060101010101" charset="-122"/>
              <a:cs typeface="Times New Roman" panose="02020603050405020304"/>
              <a:sym typeface="+mn-ea"/>
            </a:endParaRPr>
          </a:p>
        </p:txBody>
      </p:sp>
      <p:pic>
        <p:nvPicPr>
          <p:cNvPr id="11267" name="Picture 1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948113" y="3971925"/>
            <a:ext cx="3314700" cy="17605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8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1763" y="3500438"/>
            <a:ext cx="2520950" cy="25590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69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50" y="3284538"/>
            <a:ext cx="1573213" cy="313531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Box 18"/>
          <p:cNvSpPr txBox="1"/>
          <p:nvPr/>
        </p:nvSpPr>
        <p:spPr>
          <a:xfrm>
            <a:off x="406400" y="188913"/>
            <a:ext cx="10945813" cy="703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ctr"/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一、由诗歌基本知识切入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    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2291" name="表格 1"/>
          <p:cNvGraphicFramePr>
            <a:graphicFrameLocks noGrp="1"/>
          </p:cNvGraphicFramePr>
          <p:nvPr/>
        </p:nvGraphicFramePr>
        <p:xfrm>
          <a:off x="334962" y="836612"/>
          <a:ext cx="11233150" cy="5486400"/>
        </p:xfrm>
        <a:graphic>
          <a:graphicData uri="http://schemas.openxmlformats.org/drawingml/2006/table">
            <a:tbl>
              <a:tblPr/>
              <a:tblGrid>
                <a:gridCol w="431800"/>
                <a:gridCol w="431800"/>
                <a:gridCol w="504825"/>
                <a:gridCol w="5759450"/>
                <a:gridCol w="2089150"/>
                <a:gridCol w="576262"/>
                <a:gridCol w="1439862"/>
              </a:tblGrid>
              <a:tr h="30480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Times New Roman" panose="02020603050405020304"/>
                        </a:rPr>
                        <a:t> 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gridSpan="3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诗歌分类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结构章法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基本特点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1219200">
                <a:tc rowSpan="4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古代诗歌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row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诗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古体诗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唐以前的诗，又称古诗、古风，句式大体整齐，有一定节奏韵律，但在句数、平仄、对仗等方面没严格规定。按每句字数分有四言、五言、七言、杂言</a:t>
                      </a:r>
                      <a:r>
                        <a:rPr lang="en-US" altLang="zh-CN" sz="2000">
                          <a:latin typeface="Times New Roman" panose="02020603050405020304"/>
                        </a:rPr>
                        <a:t>(</a:t>
                      </a: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各句字数不等</a:t>
                      </a:r>
                      <a:r>
                        <a:rPr lang="en-US" altLang="zh-CN" sz="2000">
                          <a:latin typeface="Times New Roman" panose="02020603050405020304"/>
                        </a:rPr>
                        <a:t>)</a:t>
                      </a: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等。还包括楚辞和乐府诗。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以自然段为层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row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诗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庄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rowSpan="4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宋体" panose="02010600030101010101" pitchFamily="2" charset="-122"/>
                        </a:rPr>
                        <a:t>①</a:t>
                      </a: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前后内容是对应一致的，如乐景对乐情，哀景对哀情。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en-US" altLang="zh-CN" sz="2000">
                          <a:latin typeface="宋体" panose="02010600030101010101" pitchFamily="2" charset="-122"/>
                        </a:rPr>
                        <a:t>②</a:t>
                      </a: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前后内容是相关、相反、相衬的，形成虚实相衬的关系，如乐景衬哀情等。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12192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 b="1">
                          <a:solidFill>
                            <a:srgbClr val="FF0000"/>
                          </a:solidFill>
                          <a:latin typeface="Times New Roman" panose="02020603050405020304"/>
                          <a:ea typeface="宋体" panose="02010600030101010101" pitchFamily="2" charset="-122"/>
                        </a:rPr>
                        <a:t>近体诗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指定型于唐并盛于唐的格律诗，在句数、字数、对仗、平仄等方面有非常严格的要求。为区别于过去的非格律诗，称为近体诗或今体诗，包括律诗和绝句。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 b="1">
                          <a:solidFill>
                            <a:srgbClr val="FF0000"/>
                          </a:solidFill>
                          <a:latin typeface="Times New Roman" panose="02020603050405020304"/>
                          <a:ea typeface="宋体" panose="02010600030101010101" pitchFamily="2" charset="-122"/>
                        </a:rPr>
                        <a:t>绝句：前两句写景，后两句抒情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 b="1">
                          <a:solidFill>
                            <a:srgbClr val="FF0000"/>
                          </a:solidFill>
                          <a:latin typeface="Times New Roman" panose="02020603050405020304"/>
                          <a:ea typeface="宋体" panose="02010600030101010101" pitchFamily="2" charset="-122"/>
                        </a:rPr>
                        <a:t>律诗：前四句写景，后四句抒情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</a:tcPr>
                </a:tc>
              </a:tr>
              <a:tr h="12192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 b="1">
                          <a:solidFill>
                            <a:srgbClr val="FF0000"/>
                          </a:solidFill>
                          <a:latin typeface="Times New Roman" panose="02020603050405020304"/>
                          <a:ea typeface="宋体" panose="02010600030101010101" pitchFamily="2" charset="-122"/>
                        </a:rPr>
                        <a:t>词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萌于南朝，盛于宋代。开始是用来为乐谱配词用于歌唱的。为谱配词叫填词，填词所选的调子叫词牌。填词时为点明题旨，多在词牌下另标题目。基本分为婉约派、豪放派两大类。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 b="1">
                          <a:solidFill>
                            <a:srgbClr val="FF0000"/>
                          </a:solidFill>
                          <a:latin typeface="Times New Roman" panose="02020603050405020304"/>
                          <a:ea typeface="宋体" panose="02010600030101010101" pitchFamily="2" charset="-122"/>
                        </a:rPr>
                        <a:t>上阕写景：首句渲染气氛，主句写景，尾句过渡。下阕抒情</a:t>
                      </a:r>
                      <a:endParaRPr lang="zh-CN" altLang="zh-CN" sz="2000" b="1">
                        <a:solidFill>
                          <a:srgbClr val="FF0000"/>
                        </a:solidFill>
                        <a:latin typeface="Times New Roman" panose="02020603050405020304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词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媚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</a:tcPr>
                </a:tc>
              </a:tr>
              <a:tr h="15240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曲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曲由词进一步发展而成。宋、金时北方产生了新的乐曲曲调，发展到元代，形成元曲。元曲包括散曲和杂剧。散曲是清唱曲，包括小令</a:t>
                      </a:r>
                      <a:r>
                        <a:rPr lang="en-US" altLang="zh-CN" sz="2000">
                          <a:latin typeface="Times New Roman" panose="02020603050405020304"/>
                        </a:rPr>
                        <a:t>(</a:t>
                      </a: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高考重点考查</a:t>
                      </a:r>
                      <a:r>
                        <a:rPr lang="en-US" altLang="zh-CN" sz="2000">
                          <a:latin typeface="Times New Roman" panose="02020603050405020304"/>
                        </a:rPr>
                        <a:t>)</a:t>
                      </a: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与套数；杂剧是可演出的戏曲。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小令有单阕的，也有上下阕的。一般上片写景，下片抒情，但也有穿插进行的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曲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000">
                          <a:latin typeface="Times New Roman" panose="02020603050405020304"/>
                          <a:ea typeface="宋体" panose="02010600030101010101" pitchFamily="2" charset="-122"/>
                        </a:rPr>
                        <a:t>谐</a:t>
                      </a:r>
                      <a:endParaRPr lang="zh-CN" altLang="zh-CN" sz="20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47326" marR="4732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18"/>
          <p:cNvSpPr txBox="1"/>
          <p:nvPr/>
        </p:nvSpPr>
        <p:spPr>
          <a:xfrm>
            <a:off x="118745" y="334010"/>
            <a:ext cx="4917440" cy="150495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fontAlgn="base">
              <a:spcAft>
                <a:spcPct val="0"/>
              </a:spcAft>
            </a:pP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读</a:t>
            </a:r>
            <a:r>
              <a:rPr lang="zh-CN" altLang="zh-CN" sz="2800" b="1" strike="noStrike" kern="100" noProof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律诗：</a:t>
            </a:r>
            <a:r>
              <a:rPr lang="zh-CN" altLang="en-US" sz="2800" b="1" strike="noStrike" noProof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+mn-cs"/>
                <a:sym typeface="+mn-ea"/>
              </a:rPr>
              <a:t>借助律诗讲究</a:t>
            </a:r>
            <a:r>
              <a:rPr lang="en-US" altLang="zh-CN" sz="2800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宋体" panose="02010600030101010101" pitchFamily="2" charset="-122"/>
                <a:cs typeface="+mn-cs"/>
                <a:sym typeface="+mn-ea"/>
              </a:rPr>
              <a:t>“</a:t>
            </a:r>
            <a:r>
              <a:rPr lang="zh-CN" altLang="en-US" sz="2800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宋体" panose="02010600030101010101" pitchFamily="2" charset="-122"/>
                <a:cs typeface="+mn-cs"/>
                <a:sym typeface="+mn-ea"/>
              </a:rPr>
              <a:t>对仗</a:t>
            </a:r>
            <a:r>
              <a:rPr lang="en-US" altLang="zh-CN" sz="2800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宋体" panose="02010600030101010101" pitchFamily="2" charset="-122"/>
                <a:cs typeface="+mn-cs"/>
                <a:sym typeface="+mn-ea"/>
              </a:rPr>
              <a:t>”</a:t>
            </a:r>
            <a:r>
              <a:rPr lang="zh-CN" altLang="en-US" sz="2800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Calibri"/>
                <a:ea typeface="宋体" panose="02010600030101010101" pitchFamily="2" charset="-122"/>
                <a:cs typeface="+mn-cs"/>
                <a:sym typeface="+mn-ea"/>
              </a:rPr>
              <a:t>“起承转合”</a:t>
            </a:r>
            <a:r>
              <a:rPr lang="zh-CN" altLang="en-US" sz="2800" b="1" strike="noStrike" noProof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+mn-cs"/>
                <a:sym typeface="+mn-ea"/>
              </a:rPr>
              <a:t>的结构特点</a:t>
            </a:r>
            <a:r>
              <a:rPr lang="zh-CN" altLang="en-US" sz="2800" strike="noStrike" noProof="1">
                <a:latin typeface="Calibri"/>
                <a:ea typeface="宋体" panose="02010600030101010101" pitchFamily="2" charset="-122"/>
                <a:cs typeface="+mn-cs"/>
                <a:sym typeface="+mn-ea"/>
              </a:rPr>
              <a:t>来帮助理解诗歌的内容。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3315" name="流程图: 过程 3"/>
          <p:cNvSpPr/>
          <p:nvPr/>
        </p:nvSpPr>
        <p:spPr>
          <a:xfrm>
            <a:off x="190500" y="2133600"/>
            <a:ext cx="7194550" cy="3681413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000000"/>
                </a:solidFill>
                <a:latin typeface="Calibri"/>
              </a:defRPr>
            </a:lvl6pPr>
            <a:lvl7pPr>
              <a:defRPr lang="zh-CN">
                <a:solidFill>
                  <a:srgbClr val="000000"/>
                </a:solidFill>
                <a:latin typeface="Calibri"/>
              </a:defRPr>
            </a:lvl7pPr>
            <a:lvl8pPr>
              <a:defRPr lang="zh-CN">
                <a:solidFill>
                  <a:srgbClr val="000000"/>
                </a:solidFill>
                <a:latin typeface="Calibri"/>
              </a:defRPr>
            </a:lvl8pPr>
            <a:lvl9pPr>
              <a:defRPr lang="zh-CN">
                <a:solidFill>
                  <a:srgbClr val="000000"/>
                </a:solidFill>
                <a:latin typeface="Calibri"/>
              </a:defRPr>
            </a:lvl9pPr>
          </a:lstStyle>
          <a:p>
            <a:pPr lvl="0" fontAlgn="base" hangingPunct="0"/>
            <a:r>
              <a:rPr lang="zh-CN" altLang="zh-CN" b="1">
                <a:solidFill>
                  <a:srgbClr val="FF0000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起</a:t>
            </a:r>
            <a:r>
              <a:rPr lang="en-US" altLang="zh-CN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——</a:t>
            </a:r>
            <a:r>
              <a:rPr lang="zh-CN" altLang="en-US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首联，往往有交待人、时、地、事、环境等作用。</a:t>
            </a:r>
            <a:endParaRPr lang="zh-CN" altLang="en-US" b="1">
              <a:solidFill>
                <a:srgbClr val="0000FF"/>
              </a:solidFill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lvl="0" fontAlgn="base" hangingPunct="0"/>
            <a:r>
              <a:rPr lang="zh-CN" altLang="zh-CN" b="1">
                <a:solidFill>
                  <a:srgbClr val="FF0000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承</a:t>
            </a:r>
            <a:r>
              <a:rPr lang="en-US" altLang="zh-CN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——</a:t>
            </a:r>
            <a:r>
              <a:rPr lang="zh-CN" altLang="en-US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颔联，</a:t>
            </a:r>
            <a:r>
              <a:rPr lang="en-US" altLang="zh-CN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是“起”句的</a:t>
            </a:r>
            <a:r>
              <a:rPr lang="zh-CN" altLang="en-US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承</a:t>
            </a:r>
            <a:r>
              <a:rPr lang="en-US" altLang="zh-CN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续、延伸，在内容上紧密相关，在结构上，有</a:t>
            </a:r>
            <a:r>
              <a:rPr lang="zh-CN" altLang="en-US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过渡</a:t>
            </a:r>
            <a:r>
              <a:rPr lang="en-US" altLang="zh-CN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作用。</a:t>
            </a:r>
            <a:endParaRPr lang="en-US" altLang="zh-CN" b="1">
              <a:solidFill>
                <a:srgbClr val="00B0F0"/>
              </a:solidFill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lvl="0" fontAlgn="base" hangingPunct="0"/>
            <a:r>
              <a:rPr lang="zh-CN" altLang="zh-CN" b="1">
                <a:solidFill>
                  <a:srgbClr val="FF0000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转</a:t>
            </a:r>
            <a:r>
              <a:rPr lang="en-US" altLang="zh-CN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——</a:t>
            </a:r>
            <a:r>
              <a:rPr lang="zh-CN" altLang="en-US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颈联，</a:t>
            </a:r>
            <a:r>
              <a:rPr lang="en-US" altLang="zh-CN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是指结构上的转折，往往体现为由物及人、由景及情、由事及理的思路上的转换。</a:t>
            </a:r>
            <a:endParaRPr lang="en-US" altLang="zh-CN" b="1">
              <a:solidFill>
                <a:srgbClr val="00B0F0"/>
              </a:solidFill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lvl="0" fontAlgn="base" hangingPunct="0"/>
            <a:r>
              <a:rPr lang="zh-CN" altLang="zh-CN" b="1">
                <a:solidFill>
                  <a:srgbClr val="FF0000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合</a:t>
            </a:r>
            <a:r>
              <a:rPr lang="en-US" altLang="zh-CN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——</a:t>
            </a:r>
            <a:r>
              <a:rPr lang="zh-CN" altLang="en-US" b="1">
                <a:solidFill>
                  <a:srgbClr val="0000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尾联， 是前三句诗意的最后合成，合句一出，中心就明了，它是诗人思想感情抒发的凝结点，往往有点明题旨，收束全诗的作用。</a:t>
            </a:r>
            <a:endParaRPr lang="zh-CN" altLang="en-US" b="1">
              <a:solidFill>
                <a:srgbClr val="0000FF"/>
              </a:solidFill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316" name="TextBox 18"/>
          <p:cNvSpPr txBox="1"/>
          <p:nvPr/>
        </p:nvSpPr>
        <p:spPr>
          <a:xfrm>
            <a:off x="7247890" y="261620"/>
            <a:ext cx="4439920" cy="169037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fontAlgn="base">
              <a:spcAft>
                <a:spcPct val="0"/>
              </a:spcAft>
            </a:pPr>
            <a:r>
              <a:rPr lang="zh-CN" altLang="zh-CN" sz="2800" b="1" strike="noStrike" kern="100" noProof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对仗：</a:t>
            </a:r>
            <a:r>
              <a:rPr lang="zh-CN" altLang="en-US" sz="2800" b="1" strike="noStrike" noProof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+mn-cs"/>
                <a:sym typeface="+mn-ea"/>
              </a:rPr>
              <a:t>律诗中间两联必须对仗，首尾两联可对可不对。</a:t>
            </a:r>
            <a:endParaRPr lang="zh-CN" altLang="en-US" sz="2800" b="1" strike="noStrike" noProof="1">
              <a:solidFill>
                <a:srgbClr val="FF0000"/>
              </a:solidFill>
              <a:sym typeface="+mn-ea"/>
            </a:endParaRPr>
          </a:p>
          <a:p>
            <a:pPr indent="266700" fontAlgn="base">
              <a:spcAft>
                <a:spcPct val="0"/>
              </a:spcAft>
            </a:pP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3317" name="TextBox 18"/>
          <p:cNvSpPr txBox="1"/>
          <p:nvPr/>
        </p:nvSpPr>
        <p:spPr>
          <a:xfrm>
            <a:off x="7416800" y="3357563"/>
            <a:ext cx="4440238" cy="2239962"/>
          </a:xfrm>
          <a:prstGeom prst="rect">
            <a:avLst/>
          </a:prstGeom>
          <a:noFill/>
          <a:ln>
            <a:solidFill>
              <a:schemeClr val="accent1"/>
            </a:solidFill>
            <a:round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/>
            <a:r>
              <a:rPr lang="en-US" altLang="zh-CN" b="1">
                <a:latin typeface="Calibri"/>
                <a:sym typeface="宋体" panose="02010600030101010101" pitchFamily="2" charset="-122"/>
              </a:rPr>
              <a:t>         </a:t>
            </a:r>
            <a:r>
              <a:rPr lang="zh-CN" altLang="en-US" b="1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次北固山下（王湾）</a:t>
            </a:r>
            <a:endParaRPr lang="zh-CN" altLang="en-US" b="1"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0" lvl="0" indent="266700"/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客路青山外</a:t>
            </a:r>
            <a:r>
              <a:rPr lang="en-US" altLang="zh-CN">
                <a:latin typeface="Calibri"/>
                <a:sym typeface="宋体" panose="02010600030101010101" pitchFamily="2" charset="-122"/>
              </a:rPr>
              <a:t> </a:t>
            </a:r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，行舟绿水前。</a:t>
            </a:r>
            <a:endParaRPr lang="zh-CN" altLang="en-US"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0" lvl="0" indent="266700"/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潮平两岸阔</a:t>
            </a:r>
            <a:r>
              <a:rPr lang="en-US" altLang="zh-CN">
                <a:latin typeface="Calibri"/>
                <a:sym typeface="宋体" panose="02010600030101010101" pitchFamily="2" charset="-122"/>
              </a:rPr>
              <a:t> </a:t>
            </a:r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，风正一帆悬。</a:t>
            </a:r>
            <a:endParaRPr lang="zh-CN" altLang="en-US"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0" lvl="0" indent="266700"/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海日生残夜，江春入旧年</a:t>
            </a:r>
            <a:r>
              <a:rPr lang="en-US" altLang="zh-CN">
                <a:latin typeface="Calibri"/>
                <a:sym typeface="宋体" panose="02010600030101010101" pitchFamily="2" charset="-122"/>
              </a:rPr>
              <a:t> </a:t>
            </a:r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zh-CN" altLang="en-US"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marL="0" lvl="0" indent="266700"/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乡书何处达？归雁洛阳边</a:t>
            </a:r>
            <a:r>
              <a:rPr lang="en-US" altLang="zh-CN">
                <a:latin typeface="Calibri"/>
                <a:sym typeface="宋体" panose="02010600030101010101" pitchFamily="2" charset="-122"/>
              </a:rPr>
              <a:t> </a:t>
            </a:r>
            <a:r>
              <a:rPr lang="zh-CN" altLang="en-US"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。</a:t>
            </a:r>
            <a:endParaRPr lang="zh-CN" altLang="en-US"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133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8"/>
          <p:cNvSpPr txBox="1"/>
          <p:nvPr/>
        </p:nvSpPr>
        <p:spPr>
          <a:xfrm>
            <a:off x="334963" y="1054100"/>
            <a:ext cx="11588750" cy="2984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乡里</a:t>
            </a:r>
            <a:r>
              <a:rPr lang="zh-CN" altLang="en-US" sz="2800" baseline="30000">
                <a:latin typeface="楷体" panose="02010609060101010101" charset="-122"/>
                <a:ea typeface="楷体" panose="02010609060101010101" charset="-122"/>
              </a:rPr>
              <a:t>②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衣冠不乏贤，杜陵韦曲未央前。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  <a:p>
            <a:pPr lvl="0"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尔家最近魁三象</a:t>
            </a:r>
            <a:r>
              <a:rPr lang="zh-CN" altLang="en-US" sz="2800" baseline="30000">
                <a:latin typeface="楷体" panose="02010609060101010101" charset="-122"/>
                <a:ea typeface="楷体" panose="02010609060101010101" charset="-122"/>
              </a:rPr>
              <a:t>③</a:t>
            </a:r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，时论同归尺五天。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  <a:p>
            <a:pPr lvl="0"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北走关山开雨雪，南游花柳塞云烟。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  <a:p>
            <a:pPr lvl="0" algn="ctr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洞庭春色悲公子，鰕菜忘归范蠡船。</a:t>
            </a:r>
            <a:endParaRPr lang="en-US" altLang="zh-CN" sz="2800">
              <a:latin typeface="楷体" panose="02010609060101010101" charset="-122"/>
              <a:ea typeface="楷体" panose="02010609060101010101" charset="-122"/>
            </a:endParaRPr>
          </a:p>
          <a:p>
            <a:pPr lvl="0" algn="just"/>
            <a:r>
              <a:rPr lang="en-US" altLang="zh-CN">
                <a:latin typeface="思源宋体 CN Medium"/>
                <a:ea typeface="思源宋体 CN Medium"/>
              </a:rPr>
              <a:t>【</a:t>
            </a:r>
            <a:r>
              <a:rPr lang="zh-CN" altLang="en-US">
                <a:latin typeface="思源宋体 CN Medium"/>
                <a:ea typeface="思源宋体 CN Medium"/>
              </a:rPr>
              <a:t>注</a:t>
            </a:r>
            <a:r>
              <a:rPr lang="en-US" altLang="zh-CN">
                <a:latin typeface="思源宋体 CN Medium"/>
                <a:ea typeface="思源宋体 CN Medium"/>
              </a:rPr>
              <a:t>】①</a:t>
            </a:r>
            <a:r>
              <a:rPr lang="zh-CN" altLang="en-US">
                <a:latin typeface="思源宋体 CN Medium"/>
                <a:ea typeface="思源宋体 CN Medium"/>
              </a:rPr>
              <a:t>此诗约作于大历五年（</a:t>
            </a:r>
            <a:r>
              <a:rPr lang="en-US" altLang="zh-CN">
                <a:latin typeface="Times New Roman" panose="02020603050405020304" pitchFamily="18" charset="0"/>
                <a:ea typeface="思源宋体 CN Medium"/>
              </a:rPr>
              <a:t>770</a:t>
            </a:r>
            <a:r>
              <a:rPr lang="zh-CN" altLang="en-US">
                <a:latin typeface="思源宋体 CN Medium"/>
                <a:ea typeface="思源宋体 CN Medium"/>
              </a:rPr>
              <a:t>）春，杜甫时在潭州。诗人沿长江漂泊南下，偶遇正要北归的韦赞善。赞善：官名，属东宫。②乡里：故乡，诗中指长安。③魁三象：组成魁星的四颗星两两相近，成三对邻近星象，旧以之喻国之三公。</a:t>
            </a:r>
            <a:r>
              <a:rPr lang="zh-CN" altLang="en-US" sz="2800">
                <a:latin typeface="思源宋体 CN Medium"/>
                <a:ea typeface="思源宋体 CN Medium"/>
              </a:rPr>
              <a:t> </a:t>
            </a:r>
            <a:endParaRPr lang="zh-CN" altLang="en-US" sz="2800">
              <a:latin typeface="思源宋体 CN Medium"/>
              <a:ea typeface="思源宋体 CN Medium"/>
            </a:endParaRPr>
          </a:p>
        </p:txBody>
      </p:sp>
      <p:sp>
        <p:nvSpPr>
          <p:cNvPr id="14339" name="文本框 9"/>
          <p:cNvSpPr txBox="1"/>
          <p:nvPr/>
        </p:nvSpPr>
        <p:spPr>
          <a:xfrm>
            <a:off x="2943225" y="46038"/>
            <a:ext cx="6124575" cy="11064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>
              <a:lnSpc>
                <a:spcPct val="150000"/>
              </a:lnSpc>
            </a:pPr>
            <a:r>
              <a:rPr lang="zh-CN" altLang="en-US" b="1">
                <a:solidFill>
                  <a:srgbClr val="00AAFF"/>
                </a:solidFill>
                <a:latin typeface="思源宋体 CN Heavy" charset="0"/>
                <a:ea typeface="思源宋体 CN Medium"/>
              </a:rPr>
              <a:t>赠韦七赞善</a:t>
            </a:r>
            <a:r>
              <a:rPr lang="zh-CN" altLang="en-US" b="1" baseline="30000">
                <a:solidFill>
                  <a:srgbClr val="00AAFF"/>
                </a:solidFill>
                <a:latin typeface="思源宋体 CN Heavy" charset="0"/>
                <a:ea typeface="思源宋体 CN Medium"/>
              </a:rPr>
              <a:t>①</a:t>
            </a:r>
            <a:r>
              <a:rPr lang="zh-CN" altLang="en-US" b="1">
                <a:solidFill>
                  <a:srgbClr val="00AAFF"/>
                </a:solidFill>
                <a:latin typeface="思源宋体 CN Heavy" charset="0"/>
                <a:ea typeface="思源宋体 CN Medium"/>
              </a:rPr>
              <a:t>　</a:t>
            </a:r>
            <a:endParaRPr lang="en-US" altLang="zh-CN">
              <a:solidFill>
                <a:srgbClr val="00AAFF"/>
              </a:solidFill>
              <a:latin typeface="思源宋体 CN Heavy" charset="0"/>
              <a:ea typeface="思源宋体 CN Medium"/>
            </a:endParaRPr>
          </a:p>
          <a:p>
            <a:pPr lvl="0" algn="ctr">
              <a:lnSpc>
                <a:spcPct val="150000"/>
              </a:lnSpc>
            </a:pPr>
            <a:r>
              <a:rPr lang="zh-CN" altLang="en-US" sz="2000" b="1">
                <a:latin typeface="思源宋体 CN Medium"/>
                <a:ea typeface="思源宋体 CN Medium"/>
              </a:rPr>
              <a:t>杜   甫</a:t>
            </a:r>
            <a:endParaRPr lang="zh-CN" altLang="en-US" sz="2000" b="1">
              <a:latin typeface="思源宋体 CN Medium"/>
              <a:ea typeface="思源宋体 CN Medium"/>
            </a:endParaRPr>
          </a:p>
        </p:txBody>
      </p:sp>
      <p:sp>
        <p:nvSpPr>
          <p:cNvPr id="14340" name="文本框 1"/>
          <p:cNvSpPr txBox="1"/>
          <p:nvPr/>
        </p:nvSpPr>
        <p:spPr>
          <a:xfrm>
            <a:off x="406400" y="4294188"/>
            <a:ext cx="11722100" cy="193675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15.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下列对这首诗的理解和赏析，不正确的一项是（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3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分）</a:t>
            </a:r>
            <a:endParaRPr lang="en-US" altLang="zh-CN" b="1">
              <a:solidFill>
                <a:srgbClr val="FF0000"/>
              </a:solidFill>
              <a:latin typeface="思源宋体 CN Medium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A.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首联中以“不乏贤”“未央前”来凸显韦、杜两家在长安人才辈出，家世显赫。</a:t>
            </a:r>
            <a:endParaRPr lang="en-US" altLang="zh-CN" b="1">
              <a:solidFill>
                <a:srgbClr val="FF0000"/>
              </a:solidFill>
              <a:latin typeface="Times New Roman" panose="02020603050405020304" pitchFamily="18" charset="0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B.</a:t>
            </a:r>
            <a:r>
              <a:rPr lang="en-US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“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尺五天”运用夸张手法，既言韦、杜两家离皇宫很近，也渲染了两家权势大。</a:t>
            </a:r>
            <a:endParaRPr lang="en-US" altLang="zh-CN" b="1">
              <a:solidFill>
                <a:srgbClr val="FF0000"/>
              </a:solidFill>
              <a:latin typeface="思源宋体 CN Medium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C.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诗人通过写“洞庭春色”为韦赞善将要离开而悲伤，表达自己对友人的不舍。</a:t>
            </a:r>
            <a:endParaRPr lang="en-US" altLang="zh-CN" b="1">
              <a:solidFill>
                <a:srgbClr val="FF0000"/>
              </a:solidFill>
              <a:latin typeface="思源宋体 CN Medium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D.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诗人借范蠡泛舟的典故委婉表达了对韦赞善的劝诫之意，希望他远离官场。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 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34" charset="-120"/>
              <a:ea typeface="思源宋体 CN Medium"/>
            </a:endParaRPr>
          </a:p>
        </p:txBody>
      </p:sp>
    </p:spTree>
    <p:custDataLst>
      <p:tags r:id="rId3"/>
    </p:custDataLst>
  </p:cSld>
  <p:clrMapOvr>
    <a:masterClrMapping/>
  </p:clrMapOvr>
  <p:transition advClick="0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1"/>
          <p:cNvSpPr txBox="1"/>
          <p:nvPr/>
        </p:nvSpPr>
        <p:spPr>
          <a:xfrm>
            <a:off x="198438" y="69850"/>
            <a:ext cx="11455400" cy="1200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>
                <a:latin typeface="Times New Roman" panose="02020603050405020304" pitchFamily="18" charset="0"/>
                <a:ea typeface="思源宋体 CN Medium"/>
                <a:sym typeface="思源宋体 CN Medium"/>
              </a:rPr>
              <a:t>15.</a:t>
            </a:r>
            <a:r>
              <a:rPr lang="zh-CN" altLang="en-US">
                <a:latin typeface="思源宋体 CN Medium"/>
                <a:ea typeface="思源宋体 CN Medium"/>
                <a:sym typeface="思源宋体 CN Medium"/>
              </a:rPr>
              <a:t>下列对这首诗的理解和赏析，不正确的一项是（</a:t>
            </a:r>
            <a:r>
              <a:rPr lang="en-US" altLang="zh-CN">
                <a:latin typeface="Times New Roman" panose="02020603050405020304" pitchFamily="18" charset="0"/>
                <a:ea typeface="思源宋体 CN Medium"/>
                <a:sym typeface="思源宋体 CN Medium"/>
              </a:rPr>
              <a:t>3</a:t>
            </a:r>
            <a:r>
              <a:rPr lang="zh-CN" altLang="en-US">
                <a:latin typeface="思源宋体 CN Medium"/>
                <a:ea typeface="思源宋体 CN Medium"/>
                <a:sym typeface="思源宋体 CN Medium"/>
              </a:rPr>
              <a:t>分）</a:t>
            </a:r>
            <a:endParaRPr lang="en-US" altLang="zh-CN">
              <a:latin typeface="思源宋体 CN Medium"/>
              <a:ea typeface="思源宋体 CN Medium"/>
            </a:endParaRPr>
          </a:p>
          <a:p>
            <a:pPr lvl="0">
              <a:lnSpc>
                <a:spcPct val="150000"/>
              </a:lnSpc>
            </a:pPr>
            <a:r>
              <a:rPr lang="zh-CN" altLang="zh-CN">
                <a:latin typeface="Times New Roman" panose="02020603050405020304" pitchFamily="18" charset="0"/>
                <a:ea typeface="思源宋体 CN Medium"/>
                <a:sym typeface="思源宋体 CN Medium"/>
              </a:rPr>
              <a:t>D.诗人借范蠡泛舟的典故委婉表达了对韦赞善的劝诫之意，希望他远离官场。 </a:t>
            </a:r>
            <a:endParaRPr lang="zh-CN" altLang="zh-CN">
              <a:latin typeface="Times New Roman" panose="02020603050405020304" pitchFamily="34" charset="-120"/>
              <a:ea typeface="思源宋体 CN Medium"/>
              <a:sym typeface="思源宋体 CN Medium"/>
            </a:endParaRPr>
          </a:p>
        </p:txBody>
      </p:sp>
      <p:sp>
        <p:nvSpPr>
          <p:cNvPr id="15362" name="流程图: 过程 2"/>
          <p:cNvSpPr/>
          <p:nvPr/>
        </p:nvSpPr>
        <p:spPr>
          <a:xfrm>
            <a:off x="47625" y="1270000"/>
            <a:ext cx="6488113" cy="2811463"/>
          </a:xfrm>
          <a:prstGeom prst="flowChartProcess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lvl="0" fontAlgn="base" hangingPunct="0"/>
            <a:r>
              <a:rPr lang="zh-CN" sz="2000">
                <a:solidFill>
                  <a:srgbClr val="FFFFFF"/>
                </a:solidFill>
                <a:sym typeface="宋体" panose="02010600030101010101" pitchFamily="2" charset="-122"/>
              </a:rPr>
              <a:t>D项，对应尾联</a:t>
            </a:r>
            <a:r>
              <a:rPr lang="zh-CN" altLang="zh-CN" sz="2000">
                <a:solidFill>
                  <a:srgbClr val="FFFFFF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末句</a:t>
            </a:r>
            <a:r>
              <a:rPr lang="en-US" altLang="zh-CN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“鰕菜忘归范蠡船”</a:t>
            </a:r>
            <a:r>
              <a:rPr lang="zh-CN" sz="2000">
                <a:solidFill>
                  <a:srgbClr val="FFFFFF"/>
                </a:solidFill>
                <a:sym typeface="宋体" panose="02010600030101010101" pitchFamily="2" charset="-122"/>
              </a:rPr>
              <a:t>，</a:t>
            </a:r>
            <a:r>
              <a:rPr lang="zh-CN" altLang="zh-CN" sz="2000">
                <a:solidFill>
                  <a:srgbClr val="FFFFFF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此项考的是</a:t>
            </a:r>
            <a:r>
              <a:rPr lang="zh-CN" altLang="zh-CN" sz="2000" b="1">
                <a:solidFill>
                  <a:srgbClr val="FF0000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对典故的理解</a:t>
            </a:r>
            <a:r>
              <a:rPr lang="zh-CN" altLang="zh-CN" sz="2000">
                <a:solidFill>
                  <a:srgbClr val="FFFFFF"/>
                </a:solidFill>
                <a:ea typeface="宋体" panose="02010600030101010101" pitchFamily="2" charset="-122"/>
                <a:sym typeface="宋体" panose="02010600030101010101" pitchFamily="2" charset="-122"/>
              </a:rPr>
              <a:t>。《史记</a:t>
            </a:r>
            <a:r>
              <a:rPr lang="en-US" altLang="zh-CN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.</a:t>
            </a:r>
            <a:r>
              <a:rPr lang="zh-CN" altLang="en-US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越王勾践世家》记载说</a:t>
            </a:r>
            <a:r>
              <a:rPr lang="en-US" altLang="zh-CN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范蠡</a:t>
            </a:r>
            <a:r>
              <a:rPr lang="zh-CN" altLang="en-US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帮助勾践完成复国大业以后，认为大名之下，难以久居，且勾践为人可与同患，不可同甘，于是装其轻宝珠玉乘舟浮海以行，终不返。后人用此典常将范蠡作为功成身退的典范来歌颂和赞扬。所以对于</a:t>
            </a:r>
            <a:r>
              <a:rPr lang="en-US" altLang="zh-CN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D</a:t>
            </a:r>
            <a:r>
              <a:rPr lang="zh-CN" altLang="en-US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项如果我们只局限于这一句，只看典故本身便很容易误判。</a:t>
            </a:r>
            <a:r>
              <a:rPr lang="en-US" altLang="zh-CN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所以这个时候，我们便要</a:t>
            </a:r>
            <a:r>
              <a:rPr lang="zh-CN" altLang="en-US" sz="20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调动律诗</a:t>
            </a:r>
            <a:r>
              <a:rPr lang="en-US" altLang="zh-CN" sz="20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“</a:t>
            </a:r>
            <a:r>
              <a:rPr lang="zh-CN" altLang="en-US" sz="20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起承转合</a:t>
            </a:r>
            <a:r>
              <a:rPr lang="en-US" altLang="zh-CN" sz="20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”</a:t>
            </a:r>
            <a:r>
              <a:rPr lang="zh-CN" altLang="en-US" sz="20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的知识</a:t>
            </a:r>
            <a:r>
              <a:rPr lang="zh-CN" altLang="en-US" sz="2000">
                <a:solidFill>
                  <a:srgbClr val="FFFFFF"/>
                </a:solidFill>
                <a:latin typeface="Calibri"/>
                <a:ea typeface="宋体" panose="02010600030101010101" pitchFamily="2" charset="-122"/>
                <a:sym typeface="宋体" panose="02010600030101010101" pitchFamily="2" charset="-122"/>
              </a:rPr>
              <a:t>来解决这个问题。</a:t>
            </a:r>
            <a:endParaRPr lang="zh-CN">
              <a:solidFill>
                <a:srgbClr val="FFFFFF"/>
              </a:solidFill>
              <a:sym typeface="宋体" panose="02010600030101010101" pitchFamily="2" charset="-122"/>
            </a:endParaRPr>
          </a:p>
        </p:txBody>
      </p:sp>
      <p:sp>
        <p:nvSpPr>
          <p:cNvPr id="15363" name="流程图: 过程 3"/>
          <p:cNvSpPr/>
          <p:nvPr/>
        </p:nvSpPr>
        <p:spPr>
          <a:xfrm>
            <a:off x="6383338" y="1341438"/>
            <a:ext cx="5375275" cy="2765425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000000"/>
                </a:solidFill>
                <a:latin typeface="Calibri"/>
              </a:defRPr>
            </a:lvl6pPr>
            <a:lvl7pPr>
              <a:defRPr lang="zh-CN">
                <a:solidFill>
                  <a:srgbClr val="000000"/>
                </a:solidFill>
                <a:latin typeface="Calibri"/>
              </a:defRPr>
            </a:lvl7pPr>
            <a:lvl8pPr>
              <a:defRPr lang="zh-CN">
                <a:solidFill>
                  <a:srgbClr val="000000"/>
                </a:solidFill>
                <a:latin typeface="Calibri"/>
              </a:defRPr>
            </a:lvl8pPr>
            <a:lvl9pPr>
              <a:defRPr lang="zh-CN">
                <a:solidFill>
                  <a:srgbClr val="000000"/>
                </a:solidFill>
                <a:latin typeface="Calibri"/>
              </a:defRPr>
            </a:lvl9pPr>
          </a:lstStyle>
          <a:p>
            <a:pPr lvl="0" algn="ctr" hangingPunct="0">
              <a:lnSpc>
                <a:spcPct val="150000"/>
              </a:lnSpc>
            </a:pPr>
            <a:r>
              <a:rPr lang="zh-CN" altLang="en-US" sz="2000" b="1">
                <a:solidFill>
                  <a:srgbClr val="00AAFF"/>
                </a:solidFill>
                <a:latin typeface="思源宋体 CN Heavy" charset="0"/>
                <a:ea typeface="思源宋体 CN Medium"/>
                <a:sym typeface="宋体" panose="02010600030101010101" pitchFamily="2" charset="-122"/>
              </a:rPr>
              <a:t>赠韦七赞善</a:t>
            </a:r>
            <a:r>
              <a:rPr lang="zh-CN" altLang="en-US" sz="2000" b="1" baseline="30000">
                <a:solidFill>
                  <a:srgbClr val="00AAFF"/>
                </a:solidFill>
                <a:latin typeface="思源宋体 CN Heavy" charset="0"/>
                <a:ea typeface="思源宋体 CN Medium"/>
                <a:sym typeface="宋体" panose="02010600030101010101" pitchFamily="2" charset="-122"/>
              </a:rPr>
              <a:t>①</a:t>
            </a:r>
            <a:r>
              <a:rPr lang="zh-CN" altLang="en-US" sz="2000" b="1">
                <a:solidFill>
                  <a:srgbClr val="00AAFF"/>
                </a:solidFill>
                <a:latin typeface="思源宋体 CN Heavy" charset="0"/>
                <a:ea typeface="思源宋体 CN Medium"/>
                <a:sym typeface="宋体" panose="02010600030101010101" pitchFamily="2" charset="-122"/>
              </a:rPr>
              <a:t>　</a:t>
            </a:r>
            <a:endParaRPr lang="en-US" altLang="zh-CN" sz="2000">
              <a:solidFill>
                <a:srgbClr val="00AAFF"/>
              </a:solidFill>
              <a:latin typeface="思源宋体 CN Heavy" charset="0"/>
              <a:ea typeface="思源宋体 CN Medium"/>
            </a:endParaRPr>
          </a:p>
          <a:p>
            <a:pPr lvl="0" algn="ctr" hangingPunct="0"/>
            <a:r>
              <a:rPr lang="zh-CN" altLang="en-US" sz="2000" b="1">
                <a:solidFill>
                  <a:srgbClr val="000000"/>
                </a:solidFill>
                <a:latin typeface="思源宋体 CN Medium"/>
                <a:ea typeface="思源宋体 CN Medium"/>
                <a:sym typeface="宋体" panose="02010600030101010101" pitchFamily="2" charset="-122"/>
              </a:rPr>
              <a:t>杜   甫</a:t>
            </a:r>
            <a:endParaRPr lang="zh-CN" altLang="en-US" sz="2000" b="1">
              <a:solidFill>
                <a:srgbClr val="000000"/>
              </a:solidFill>
              <a:latin typeface="思源宋体 CN Medium"/>
              <a:ea typeface="思源宋体 CN Medium"/>
              <a:sym typeface="宋体" panose="02010600030101010101" pitchFamily="2" charset="-122"/>
            </a:endParaRPr>
          </a:p>
          <a:p>
            <a:pPr lvl="0" algn="ctr" hangingPunct="0"/>
            <a:r>
              <a:rPr lang="zh-CN" altLang="en-US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rPr>
              <a:t>乡里衣冠不乏贤，杜陵韦曲未央前。</a:t>
            </a:r>
            <a:endParaRPr lang="zh-CN" altLang="en-US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lvl="0" algn="ctr" hangingPunct="0"/>
            <a:r>
              <a:rPr lang="zh-CN" altLang="en-US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rPr>
              <a:t>尔家最近魁三象，时论同归尺五天。</a:t>
            </a:r>
            <a:endParaRPr lang="zh-CN" altLang="en-US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lvl="0" algn="ctr" hangingPunct="0"/>
            <a:r>
              <a:rPr lang="zh-CN" altLang="en-US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rPr>
              <a:t>北走关山开雨雪，南游花柳塞云烟。</a:t>
            </a:r>
            <a:endParaRPr lang="zh-CN" altLang="en-US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lvl="0" algn="ctr" hangingPunct="0"/>
            <a:r>
              <a:rPr lang="zh-CN" altLang="en-US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rPr>
              <a:t>洞庭春色悲公子，鰕菜忘归范蠡船。</a:t>
            </a:r>
            <a:endParaRPr lang="en-US" altLang="zh-CN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lvl="0" algn="ctr" hangingPunct="0">
              <a:lnSpc>
                <a:spcPct val="150000"/>
              </a:lnSpc>
            </a:pPr>
            <a:endParaRPr lang="zh-CN" altLang="en-US" b="1">
              <a:solidFill>
                <a:srgbClr val="00B0F0"/>
              </a:solidFill>
              <a:latin typeface="Calibri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364" name="流程图: 过程 4"/>
          <p:cNvSpPr/>
          <p:nvPr/>
        </p:nvSpPr>
        <p:spPr>
          <a:xfrm>
            <a:off x="4295026" y="4437884"/>
            <a:ext cx="7039830" cy="2096869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000000"/>
                </a:solidFill>
                <a:latin typeface="Calibri"/>
              </a:defRPr>
            </a:lvl6pPr>
            <a:lvl7pPr>
              <a:defRPr lang="zh-CN">
                <a:solidFill>
                  <a:srgbClr val="000000"/>
                </a:solidFill>
                <a:latin typeface="Calibri"/>
              </a:defRPr>
            </a:lvl7pPr>
            <a:lvl8pPr>
              <a:defRPr lang="zh-CN">
                <a:solidFill>
                  <a:srgbClr val="000000"/>
                </a:solidFill>
                <a:latin typeface="Calibri"/>
              </a:defRPr>
            </a:lvl8pPr>
            <a:lvl9pPr>
              <a:defRPr lang="zh-CN">
                <a:solidFill>
                  <a:srgbClr val="000000"/>
                </a:solidFill>
                <a:latin typeface="Calibri"/>
              </a:defRPr>
            </a:lvl9pPr>
          </a:lstStyle>
          <a:p>
            <a:pPr algn="l" fontAlgn="auto"/>
            <a:r>
              <a:rPr lang="zh-CN" sz="2000" b="1" strike="noStrike" noProof="1">
                <a:sym typeface="+mn-ea"/>
              </a:rPr>
              <a:t>本诗：</a:t>
            </a:r>
            <a:endParaRPr lang="zh-CN" sz="2000" b="1" strike="noStrike" noProof="1">
              <a:sym typeface="+mn-ea"/>
            </a:endParaRPr>
          </a:p>
          <a:p>
            <a:pPr algn="l" fontAlgn="auto"/>
            <a:r>
              <a:rPr sz="2000" b="1" strike="noStrike" noProof="1">
                <a:sym typeface="+mn-ea"/>
              </a:rPr>
              <a:t>首联颔联 ，一起一承，紧密相连，都是在回忆杜韦两家曾经的名望和权势</a:t>
            </a:r>
            <a:r>
              <a:rPr lang="zh-CN" sz="2000" b="1" strike="noStrike" noProof="1">
                <a:sym typeface="+mn-ea"/>
              </a:rPr>
              <a:t>；</a:t>
            </a:r>
            <a:endParaRPr lang="zh-CN" sz="2000" b="1" strike="noStrike" noProof="1">
              <a:sym typeface="+mn-ea"/>
            </a:endParaRPr>
          </a:p>
          <a:p>
            <a:pPr algn="l" fontAlgn="auto"/>
            <a:r>
              <a:rPr lang="zh-CN" sz="2000" b="1" strike="noStrike" noProof="1">
                <a:sym typeface="+mn-ea"/>
              </a:rPr>
              <a:t>第三联转到两人目前的离别：北走关山</a:t>
            </a:r>
            <a:r>
              <a:rPr lang="zh-CN" sz="2000" b="1" strike="noStrike" noProof="1">
                <a:highlight>
                  <a:srgbClr val="FFFF00"/>
                </a:highlight>
                <a:sym typeface="+mn-ea"/>
              </a:rPr>
              <a:t>开</a:t>
            </a:r>
            <a:r>
              <a:rPr lang="zh-CN" sz="2000" b="1" strike="noStrike" noProof="1">
                <a:sym typeface="+mn-ea"/>
              </a:rPr>
              <a:t>雨雪</a:t>
            </a:r>
            <a:r>
              <a:rPr lang="en-US" altLang="zh-CN" sz="2000" b="1" strike="noStrike" noProof="1">
                <a:sym typeface="+mn-ea"/>
              </a:rPr>
              <a:t>——</a:t>
            </a:r>
            <a:r>
              <a:rPr lang="zh-CN" altLang="en-US" sz="2000" b="1" strike="noStrike" noProof="1">
                <a:sym typeface="+mn-ea"/>
              </a:rPr>
              <a:t>对朋友的祝愿；</a:t>
            </a:r>
            <a:r>
              <a:rPr lang="zh-CN" altLang="en-US" sz="2000" b="1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南游花柳</a:t>
            </a:r>
            <a:r>
              <a:rPr lang="zh-CN" altLang="en-US" sz="2000" b="1" strike="noStrike" noProof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sym typeface="+mn-ea"/>
              </a:rPr>
              <a:t>塞</a:t>
            </a:r>
            <a:r>
              <a:rPr lang="zh-CN" altLang="en-US" sz="2000" b="1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云烟</a:t>
            </a:r>
            <a:r>
              <a:rPr lang="en-US" altLang="zh-CN" sz="2000" b="1" strike="noStrike" noProof="1">
                <a:sym typeface="+mn-ea"/>
              </a:rPr>
              <a:t>——</a:t>
            </a:r>
            <a:r>
              <a:rPr lang="zh-CN" altLang="en-US" sz="2000" b="1" strike="noStrike" noProof="1">
                <a:sym typeface="+mn-ea"/>
              </a:rPr>
              <a:t>对自己生活窘况的描绘；</a:t>
            </a:r>
            <a:endParaRPr lang="zh-CN" altLang="en-US" sz="2000" b="1" strike="noStrike" noProof="1">
              <a:sym typeface="+mn-ea"/>
            </a:endParaRPr>
          </a:p>
          <a:p>
            <a:pPr algn="l" fontAlgn="auto"/>
            <a:r>
              <a:rPr lang="zh-CN" altLang="en-US" sz="2000" b="1" strike="noStrike" noProof="1">
                <a:sym typeface="+mn-ea"/>
              </a:rPr>
              <a:t>尾联（</a:t>
            </a:r>
            <a:r>
              <a:rPr lang="zh-CN" altLang="en-US" sz="2000" b="1" strike="noStrike" noProof="1">
                <a:solidFill>
                  <a:srgbClr val="0000FF"/>
                </a:solidFill>
                <a:sym typeface="+mn-ea"/>
              </a:rPr>
              <a:t>是前三句诗意的最后合成）</a:t>
            </a:r>
            <a:r>
              <a:rPr lang="zh-CN" altLang="en-US" sz="2000" b="1" strike="noStrike" noProof="1">
                <a:sym typeface="+mn-ea"/>
              </a:rPr>
              <a:t>：</a:t>
            </a:r>
            <a:r>
              <a:rPr lang="zh-CN" altLang="en-US" sz="2000" b="1" strike="noStrike" noProof="1">
                <a:solidFill>
                  <a:srgbClr val="FF0000"/>
                </a:solidFill>
                <a:sym typeface="+mn-ea"/>
              </a:rPr>
              <a:t>前三联与远离官场毫不相关</a:t>
            </a:r>
            <a:r>
              <a:rPr lang="zh-CN" altLang="en-US" sz="2000" b="1" strike="noStrike" noProof="1">
                <a:sym typeface="+mn-ea"/>
              </a:rPr>
              <a:t>，所以尾联绝不可能是如</a:t>
            </a:r>
            <a:r>
              <a:rPr lang="en-US" altLang="zh-CN" sz="2000" b="1" strike="noStrike" noProof="1">
                <a:sym typeface="+mn-ea"/>
              </a:rPr>
              <a:t>D</a:t>
            </a:r>
            <a:r>
              <a:rPr lang="zh-CN" altLang="en-US" sz="2000" b="1" strike="noStrike" noProof="1">
                <a:sym typeface="+mn-ea"/>
              </a:rPr>
              <a:t>所言。</a:t>
            </a:r>
            <a:endParaRPr lang="zh-CN" altLang="en-US" sz="2000" b="1" strike="noStrike" noProof="1">
              <a:sym typeface="+mn-ea"/>
            </a:endParaRPr>
          </a:p>
        </p:txBody>
      </p:sp>
      <p:sp>
        <p:nvSpPr>
          <p:cNvPr id="15365" name="文本框 99"/>
          <p:cNvSpPr txBox="1"/>
          <p:nvPr/>
        </p:nvSpPr>
        <p:spPr>
          <a:xfrm>
            <a:off x="47625" y="4083050"/>
            <a:ext cx="3978275" cy="267652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lvl="0" indent="0" fontAlgn="base" hangingPunct="0"/>
            <a:r>
              <a:rPr lang="zh-CN" altLang="zh-CN" b="1">
                <a:solidFill>
                  <a:srgbClr val="FF0000"/>
                </a:solidFill>
                <a:latin typeface="Arial" pitchFamily="34" charset="0"/>
              </a:rPr>
              <a:t>“鰕菜”</a:t>
            </a:r>
            <a:r>
              <a:rPr lang="zh-CN" altLang="zh-CN">
                <a:solidFill>
                  <a:schemeClr val="bg1"/>
                </a:solidFill>
                <a:latin typeface="Arial" pitchFamily="34" charset="0"/>
              </a:rPr>
              <a:t>泛指鱼类菜肴，当时南方鱼多价贱，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</a:rPr>
              <a:t>暗指自己处境窘困</a:t>
            </a:r>
            <a:r>
              <a:rPr lang="zh-CN" altLang="zh-CN">
                <a:solidFill>
                  <a:schemeClr val="bg1"/>
                </a:solidFill>
                <a:latin typeface="Arial" pitchFamily="34" charset="0"/>
              </a:rPr>
              <a:t>，“忘归范蠡船”中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</a:rPr>
              <a:t>“忘归”实是“难归”</a:t>
            </a:r>
            <a:r>
              <a:rPr lang="zh-CN" altLang="zh-CN">
                <a:solidFill>
                  <a:schemeClr val="bg1"/>
                </a:solidFill>
                <a:latin typeface="Arial" pitchFamily="34" charset="0"/>
              </a:rPr>
              <a:t>，再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</a:rPr>
              <a:t>反用范蠡泛舟之典</a:t>
            </a:r>
            <a:r>
              <a:rPr lang="zh-CN" altLang="zh-CN">
                <a:solidFill>
                  <a:schemeClr val="bg1"/>
                </a:solidFill>
                <a:latin typeface="Arial" pitchFamily="34" charset="0"/>
              </a:rPr>
              <a:t>，表达了自己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</a:rPr>
              <a:t>身在异乡不得归去</a:t>
            </a:r>
            <a:r>
              <a:rPr lang="zh-CN" altLang="zh-CN">
                <a:solidFill>
                  <a:schemeClr val="bg1"/>
                </a:solidFill>
                <a:latin typeface="Arial" pitchFamily="34" charset="0"/>
              </a:rPr>
              <a:t>的悲哀和无奈之情。</a:t>
            </a:r>
            <a:endParaRPr lang="zh-CN" altLang="en-US">
              <a:solidFill>
                <a:schemeClr val="bg1"/>
              </a:solidFill>
              <a:latin typeface="Arial" pitchFamily="34" charset="0"/>
            </a:endParaRPr>
          </a:p>
        </p:txBody>
      </p:sp>
    </p:spTree>
    <p:custDataLst>
      <p:tags r:id="rId2"/>
    </p:custData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  <p:bldP spid="15364" grpId="0"/>
      <p:bldP spid="153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Box 18"/>
          <p:cNvSpPr txBox="1"/>
          <p:nvPr/>
        </p:nvSpPr>
        <p:spPr>
          <a:xfrm>
            <a:off x="612775" y="620713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ctr"/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二、由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“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诗家语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”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语言组织规律切入</a:t>
            </a:r>
            <a:endParaRPr lang="zh-CN" altLang="zh-CN" sz="2800" b="1">
              <a:solidFill>
                <a:srgbClr val="FF0000"/>
              </a:solidFill>
              <a:latin typeface="Times New Roman" panose="02020603050405020304"/>
              <a:ea typeface="黑体" panose="02010609060101010101" charset="-122"/>
            </a:endParaRPr>
          </a:p>
          <a:p>
            <a:pPr marL="0" lvl="0" indent="266700" algn="ctr"/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    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诗歌语言受字数、句数和格律的严格限制，在语法上主要表现为改变词性、颠倒词序、省略句子成分等现象。了解诗歌语言组织的规律，就能迅速进入诗歌的语境，进而把握诗歌情感。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/>
            <a:r>
              <a:rPr lang="en-US" altLang="zh-CN" sz="28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(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一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)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词类活用</a:t>
            </a:r>
            <a:endParaRPr lang="zh-CN" altLang="zh-CN" sz="2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 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中国古代诗人</a:t>
            </a:r>
            <a:r>
              <a:rPr lang="zh-CN" altLang="zh-CN" sz="2800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为了炼字、炼意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的需要，常常改变了诗词中某些词语的词性，一首诗词往往因一两处词性的改变而韵味无穷。词类的活用，有化腐朽为神奇的功能，且在诗歌中最为多见，在解读诗歌语言时值得我们高度重视。在理解时可以参考文言文中的词类活用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TextBox 18"/>
          <p:cNvSpPr txBox="1"/>
          <p:nvPr/>
        </p:nvSpPr>
        <p:spPr>
          <a:xfrm>
            <a:off x="612032" y="620857"/>
            <a:ext cx="10944570" cy="55457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〖即练即悟〗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2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指出下列诗句中的词类活用之处，并理解其含义。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(1)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东边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日出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西边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雨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，道是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无晴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却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有晴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。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刘禹锡《竹枝词》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答：</a:t>
            </a: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_____________________________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</a:t>
            </a: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________________________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2)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沉舟侧畔千帆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过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，病树前头万木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春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。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刘禹锡《酬乐天扬州初逢席上见赠》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答：</a:t>
            </a: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_____________________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</a:t>
            </a: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________________________________ 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3)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天意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怜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幽草，人间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重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晚晴。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李商隐《晚晴》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答：</a:t>
            </a:r>
            <a:r>
              <a:rPr lang="en-US" altLang="zh-CN" sz="2800" strike="noStrike" kern="100" noProof="1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_______________________________________________________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7410" name="矩形 1"/>
          <p:cNvSpPr/>
          <p:nvPr/>
        </p:nvSpPr>
        <p:spPr>
          <a:xfrm>
            <a:off x="1558925" y="1917700"/>
            <a:ext cx="41449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雨，名词活用作动词，下雨。</a:t>
            </a:r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7411" name="矩形 4"/>
          <p:cNvSpPr/>
          <p:nvPr/>
        </p:nvSpPr>
        <p:spPr>
          <a:xfrm>
            <a:off x="1558925" y="3233738"/>
            <a:ext cx="47545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春，名词活用作动词，显露春色。</a:t>
            </a:r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7412" name="矩形 5"/>
          <p:cNvSpPr/>
          <p:nvPr/>
        </p:nvSpPr>
        <p:spPr>
          <a:xfrm>
            <a:off x="1620838" y="4078288"/>
            <a:ext cx="47561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重，形容词作意动，以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</a:rPr>
              <a:t>……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为重。</a:t>
            </a:r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  <p:bldP spid="174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3" name="图片 3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550" y="915988"/>
            <a:ext cx="3981450" cy="231933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434" name="Rectangle 4"/>
          <p:cNvSpPr/>
          <p:nvPr/>
        </p:nvSpPr>
        <p:spPr>
          <a:xfrm>
            <a:off x="334963" y="549275"/>
            <a:ext cx="11637962" cy="39687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即时巩固：找出下列诗句中词性改变的字。</a:t>
            </a:r>
            <a:endParaRPr lang="en-US" altLang="zh-CN" sz="32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sz="3200" b="1">
                <a:latin typeface="Arial" pitchFamily="34" charset="0"/>
              </a:rPr>
              <a:t>1.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异日图将好景，归去凤池夸。（柳永</a:t>
            </a:r>
            <a:r>
              <a:rPr lang="en-US" altLang="zh-CN" sz="3200" b="1">
                <a:latin typeface="Arial" pitchFamily="34" charset="0"/>
              </a:rPr>
              <a:t>《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望海潮</a:t>
            </a:r>
            <a:r>
              <a:rPr lang="en-US" altLang="zh-CN" sz="3200" b="1">
                <a:latin typeface="Arial" pitchFamily="34" charset="0"/>
              </a:rPr>
              <a:t>》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en-US" altLang="zh-CN" sz="3200" b="1">
              <a:latin typeface="Arial" pitchFamily="34" charset="0"/>
            </a:endParaRPr>
          </a:p>
          <a:p>
            <a:pPr lvl="0"/>
            <a:r>
              <a:rPr lang="en-US" altLang="zh-CN" sz="3200" b="1">
                <a:solidFill>
                  <a:srgbClr val="3366FF"/>
                </a:solidFill>
                <a:latin typeface="Arial" pitchFamily="34" charset="0"/>
              </a:rPr>
              <a:t>            </a:t>
            </a:r>
            <a:endParaRPr lang="en-US" altLang="zh-CN" sz="32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sz="3200" b="1">
                <a:latin typeface="Arial" pitchFamily="34" charset="0"/>
              </a:rPr>
              <a:t>2.</a:t>
            </a:r>
            <a:r>
              <a:rPr lang="zh-CN" altLang="zh-CN" sz="3200" b="1">
                <a:latin typeface="Arial" pitchFamily="34" charset="0"/>
                <a:ea typeface="宋体" panose="02010600030101010101" pitchFamily="2" charset="-122"/>
              </a:rPr>
              <a:t>风软一江水,云轻九子山。(查慎行《早过大通驿》)</a:t>
            </a:r>
            <a:endParaRPr lang="zh-CN" altLang="zh-CN" sz="3200" b="1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endParaRPr lang="en-US" altLang="zh-CN" sz="32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sz="3200" b="1">
                <a:latin typeface="Arial" pitchFamily="34" charset="0"/>
              </a:rPr>
              <a:t>3.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春风又绿江南岸，明月何时照我还？（王安石</a:t>
            </a:r>
            <a:r>
              <a:rPr lang="en-US" altLang="zh-CN" sz="3200" b="1">
                <a:latin typeface="Arial" pitchFamily="34" charset="0"/>
              </a:rPr>
              <a:t>《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泊船瓜洲</a:t>
            </a:r>
            <a:r>
              <a:rPr lang="en-US" altLang="zh-CN" sz="3200" b="1">
                <a:latin typeface="Arial" pitchFamily="34" charset="0"/>
              </a:rPr>
              <a:t>》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zh-CN" altLang="zh-CN" sz="3200" b="1">
              <a:latin typeface="Arial" pitchFamily="34" charset="0"/>
              <a:ea typeface="宋体" panose="02010600030101010101" pitchFamily="2" charset="-122"/>
            </a:endParaRPr>
          </a:p>
          <a:p>
            <a:pPr lvl="0">
              <a:buSzPct val="80000"/>
            </a:pPr>
            <a:endParaRPr lang="en-US" altLang="zh-CN" sz="32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endParaRPr lang="zh-CN" altLang="zh-CN" sz="2800" b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35" name="Rectangle 4"/>
          <p:cNvSpPr/>
          <p:nvPr/>
        </p:nvSpPr>
        <p:spPr>
          <a:xfrm>
            <a:off x="461645" y="676272"/>
            <a:ext cx="11638280" cy="396938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z="3200" b="1" strike="noStrike" noProof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即时巩固：找出下列诗句中词性改变的字。</a:t>
            </a:r>
            <a:endParaRPr lang="en-US" altLang="zh-CN" sz="3200" b="1" strike="noStrike" noProof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fontAlgn="base"/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1.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异日</a:t>
            </a:r>
            <a:r>
              <a:rPr lang="zh-CN" altLang="en-US" sz="3200" b="1" strike="noStrike" noProof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</a:rPr>
              <a:t>图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将好景，归去凤池夸。（柳永</a:t>
            </a:r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《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望海潮</a:t>
            </a:r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》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）</a:t>
            </a:r>
            <a:endParaRPr lang="en-US" altLang="zh-CN" sz="3200" b="1" strike="noStrike" noProof="1">
              <a:latin typeface="Arial" pitchFamily="34" charset="0"/>
              <a:ea typeface="宋体" panose="02010600030101010101" pitchFamily="2" charset="-122"/>
            </a:endParaRPr>
          </a:p>
          <a:p>
            <a:pPr fontAlgn="base"/>
            <a:r>
              <a:rPr lang="en-US" altLang="zh-CN" sz="3200" b="1" strike="noStrike" noProof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  <a:cs typeface="+mn-cs"/>
              </a:rPr>
              <a:t>            </a:t>
            </a:r>
            <a:endParaRPr lang="en-US" altLang="zh-CN" sz="3200" b="1" strike="noStrike" noProof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fontAlgn="base"/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2.</a:t>
            </a:r>
            <a:r>
              <a:rPr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风</a:t>
            </a:r>
            <a:r>
              <a:rPr sz="3200" b="1" strike="noStrike" noProof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</a:rPr>
              <a:t>软</a:t>
            </a:r>
            <a:r>
              <a:rPr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一江水,云</a:t>
            </a:r>
            <a:r>
              <a:rPr sz="3200" b="1" strike="noStrike" noProof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</a:rPr>
              <a:t>轻</a:t>
            </a:r>
            <a:r>
              <a:rPr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九子山。(查慎行《早过大通驿》)</a:t>
            </a:r>
            <a:endParaRPr sz="3200" b="1" strike="noStrike" noProof="1">
              <a:latin typeface="Arial" pitchFamily="34" charset="0"/>
              <a:ea typeface="宋体" panose="02010600030101010101" pitchFamily="2" charset="-122"/>
            </a:endParaRPr>
          </a:p>
          <a:p>
            <a:pPr fontAlgn="base"/>
            <a:endParaRPr lang="en-US" altLang="zh-CN" sz="3200" b="1" strike="noStrike" noProof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fontAlgn="base"/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3.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春风又</a:t>
            </a:r>
            <a:r>
              <a:rPr lang="zh-CN" altLang="en-US" sz="3200" b="1" strike="noStrike" noProof="1"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</a:rPr>
              <a:t>绿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江南岸，明月何时照我还？（王安石</a:t>
            </a:r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《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泊船瓜洲</a:t>
            </a:r>
            <a:r>
              <a:rPr lang="en-US" altLang="zh-CN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》</a:t>
            </a:r>
            <a:r>
              <a:rPr lang="zh-CN" altLang="en-US" sz="3200" b="1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）</a:t>
            </a:r>
            <a:endParaRPr lang="zh-CN" altLang="zh-CN" sz="3200" b="1" strike="noStrike" noProof="1">
              <a:latin typeface="Arial" pitchFamily="34" charset="0"/>
              <a:ea typeface="宋体" panose="02010600030101010101" pitchFamily="2" charset="-122"/>
            </a:endParaRPr>
          </a:p>
          <a:p>
            <a:pPr fontAlgn="base">
              <a:buSzPct val="80000"/>
            </a:pPr>
            <a:endParaRPr lang="en-US" altLang="zh-CN" sz="3200" b="1" strike="noStrike" noProof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fontAlgn="base"/>
            <a:endParaRPr lang="zh-CN" altLang="zh-CN" sz="2800" b="1" strike="noStrike" noProof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TextBox 18"/>
          <p:cNvSpPr txBox="1"/>
          <p:nvPr/>
        </p:nvSpPr>
        <p:spPr>
          <a:xfrm>
            <a:off x="612775" y="620713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)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语序倒装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古人在写作时为了表达的需要，特意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将某个词、某个句子语序颠倒的一种手法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。在古诗中我们经常会遇到这种手法，但它和文言文中的倒装句却是不可同日而语的。概括而言，古代诗歌中的语序倒装主要有以下几种情况：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9458" name="表格 1"/>
          <p:cNvGraphicFramePr>
            <a:graphicFrameLocks noGrp="1"/>
          </p:cNvGraphicFramePr>
          <p:nvPr/>
        </p:nvGraphicFramePr>
        <p:xfrm>
          <a:off x="695325" y="2998787"/>
          <a:ext cx="10789920" cy="2773680"/>
        </p:xfrm>
        <a:graphic>
          <a:graphicData uri="http://schemas.openxmlformats.org/drawingml/2006/table">
            <a:tbl>
              <a:tblPr/>
              <a:tblGrid>
                <a:gridCol w="2265045"/>
                <a:gridCol w="8524875"/>
              </a:tblGrid>
              <a:tr h="0"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rgbClr val="FF0000"/>
                          </a:solidFill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为符合声律的要求</a:t>
                      </a:r>
                      <a:r>
                        <a:rPr lang="zh-CN" sz="2600" kern="100">
                          <a:solidFill>
                            <a:srgbClr val="003366"/>
                          </a:solidFill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而出现颠倒词句的情况</a:t>
                      </a:r>
                      <a:endParaRPr lang="zh-CN" sz="2600" kern="100">
                        <a:solidFill>
                          <a:srgbClr val="003366"/>
                        </a:solidFill>
                        <a:effectLst/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如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highlight>
                            <a:srgbClr val="FFFF00"/>
                          </a:highlight>
                          <a:latin typeface="Times New Roman" panose="02020603050405020304"/>
                          <a:cs typeface="Times New Roman" panose="02020603050405020304"/>
                        </a:rPr>
                        <a:t>竹喧归浣女，莲动下渔舟</a:t>
                      </a:r>
                      <a:r>
                        <a:rPr lang="zh-CN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highlight>
                            <a:srgbClr val="FFFF00"/>
                          </a:highlight>
                          <a:latin typeface="Times New Roman" panose="02020603050405020304"/>
                          <a:cs typeface="Times New Roman" panose="02020603050405020304"/>
                        </a:rPr>
                        <a:t>。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归浣女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是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浣女归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的倒装，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下渔舟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是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渔舟下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的倒装。这样一是为了使全诗的句式变化多样，不致呆板单调，创造出未见其人、先闻其声的艺术效果。更主要的原因是为了让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舟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与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秋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流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留</a:t>
                      </a:r>
                      <a:r>
                        <a:rPr lang="zh-CN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押韵和五律平仄的需要。这种句子结构的颠倒用法还可以增强诗歌的音乐美，让读者读起来朗朗上口，韵味无穷。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459" name="流程图: 过程 3"/>
          <p:cNvSpPr/>
          <p:nvPr/>
        </p:nvSpPr>
        <p:spPr>
          <a:xfrm>
            <a:off x="6383655" y="541020"/>
            <a:ext cx="5375275" cy="3566160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rgbClr val="000000"/>
                </a:solidFill>
                <a:latin typeface="Calibri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000000"/>
                </a:solidFill>
                <a:latin typeface="Calibri"/>
              </a:defRPr>
            </a:lvl6pPr>
            <a:lvl7pPr>
              <a:defRPr lang="zh-CN">
                <a:solidFill>
                  <a:srgbClr val="000000"/>
                </a:solidFill>
                <a:latin typeface="Calibri"/>
              </a:defRPr>
            </a:lvl7pPr>
            <a:lvl8pPr>
              <a:defRPr lang="zh-CN">
                <a:solidFill>
                  <a:srgbClr val="000000"/>
                </a:solidFill>
                <a:latin typeface="Calibri"/>
              </a:defRPr>
            </a:lvl8pPr>
            <a:lvl9pPr>
              <a:defRPr lang="zh-CN">
                <a:solidFill>
                  <a:srgbClr val="000000"/>
                </a:solidFill>
                <a:latin typeface="Calibri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2000" b="1" strike="noStrike" noProof="1">
                <a:solidFill>
                  <a:srgbClr val="00AAFF"/>
                </a:solidFill>
                <a:latin typeface="思源宋体 CN Heavy" charset="0"/>
                <a:ea typeface="思源宋体 CN Medium"/>
                <a:cs typeface="思源宋体 CN Heavy" charset="0"/>
                <a:sym typeface="+mn-ea"/>
              </a:rPr>
              <a:t>山居秋暝　</a:t>
            </a:r>
            <a:endParaRPr lang="en-US" altLang="zh-CN" sz="2000" strike="noStrike" noProof="1">
              <a:solidFill>
                <a:srgbClr val="00AAFF"/>
              </a:solidFill>
              <a:latin typeface="思源宋体 CN Heavy" charset="0"/>
              <a:ea typeface="思源宋体 CN Medium"/>
              <a:cs typeface="思源宋体 CN Heavy" charset="0"/>
            </a:endParaRPr>
          </a:p>
          <a:p>
            <a:pPr algn="ctr" fontAlgn="base"/>
            <a:r>
              <a:rPr lang="zh-CN" altLang="en-US" sz="2000" b="1" strike="noStrike" noProof="1">
                <a:latin typeface="思源宋体 CN Medium"/>
                <a:ea typeface="思源宋体 CN Medium"/>
                <a:sym typeface="+mn-ea"/>
              </a:rPr>
              <a:t>王   维</a:t>
            </a:r>
            <a:endParaRPr lang="zh-CN" altLang="en-US" sz="2000" b="1" strike="noStrike" noProof="1">
              <a:latin typeface="思源宋体 CN Medium"/>
              <a:ea typeface="思源宋体 CN Medium"/>
              <a:sym typeface="+mn-ea"/>
            </a:endParaRPr>
          </a:p>
          <a:p>
            <a:pPr algn="ctr" fontAlgn="base"/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空山新雨后，天气晚来</a:t>
            </a:r>
            <a:r>
              <a:rPr lang="zh-CN" altLang="en-US" strike="noStrike" noProof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sym typeface="+mn-ea"/>
              </a:rPr>
              <a:t>秋</a:t>
            </a:r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/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/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明月松间照，清泉石上</a:t>
            </a:r>
            <a:r>
              <a:rPr lang="zh-CN" altLang="en-US" strike="noStrike" noProof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sym typeface="+mn-ea"/>
              </a:rPr>
              <a:t>流</a:t>
            </a:r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/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/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竹喧归浣女，莲动下渔</a:t>
            </a:r>
            <a:r>
              <a:rPr lang="zh-CN" altLang="en-US" strike="noStrike" noProof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sym typeface="+mn-ea"/>
              </a:rPr>
              <a:t>舟</a:t>
            </a:r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/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/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随意春芳歇，王孙自可</a:t>
            </a:r>
            <a:r>
              <a:rPr lang="zh-CN" altLang="en-US" strike="noStrike" noProof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sym typeface="+mn-ea"/>
              </a:rPr>
              <a:t>留</a:t>
            </a:r>
            <a:r>
              <a:rPr lang="zh-CN" altLang="en-US" strike="noStrike" noProof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trike="noStrike" noProof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 fontAlgn="base">
              <a:lnSpc>
                <a:spcPct val="150000"/>
              </a:lnSpc>
            </a:pPr>
            <a:endParaRPr lang="zh-CN" altLang="en-US" b="1" strike="noStrike" noProof="1">
              <a:solidFill>
                <a:srgbClr val="00B0F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TextBox 18"/>
          <p:cNvSpPr txBox="1"/>
          <p:nvPr/>
        </p:nvSpPr>
        <p:spPr>
          <a:xfrm>
            <a:off x="612775" y="620713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endParaRPr lang="en-US" altLang="zh-CN" sz="2800">
              <a:latin typeface="Times New Roman" panose="02020603050405020304"/>
              <a:ea typeface="黑体" panose="02010609060101010101" charset="-122"/>
            </a:endParaRPr>
          </a:p>
        </p:txBody>
      </p:sp>
      <p:graphicFrame>
        <p:nvGraphicFramePr>
          <p:cNvPr id="20482" name="表格 1"/>
          <p:cNvGraphicFramePr>
            <a:graphicFrameLocks noGrp="1"/>
          </p:cNvGraphicFramePr>
          <p:nvPr/>
        </p:nvGraphicFramePr>
        <p:xfrm>
          <a:off x="695325" y="763587"/>
          <a:ext cx="10789920" cy="4754880"/>
        </p:xfrm>
        <a:graphic>
          <a:graphicData uri="http://schemas.openxmlformats.org/drawingml/2006/table">
            <a:tbl>
              <a:tblPr/>
              <a:tblGrid>
                <a:gridCol w="2265045"/>
                <a:gridCol w="8524875"/>
              </a:tblGrid>
              <a:tr h="1584960"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rgbClr val="FF0000"/>
                          </a:solidFill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为了突出和强调表达的情感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而出现颠倒词句的情况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如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highlight>
                            <a:srgbClr val="FFFF00"/>
                          </a:highlight>
                          <a:latin typeface="Times New Roman" panose="02020603050405020304"/>
                          <a:cs typeface="Times New Roman" panose="02020603050405020304"/>
                        </a:rPr>
                        <a:t>青海长云暗雪山，孤城遥望玉门关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两句，后句应为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遥望孤城玉门关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。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遥望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远远地望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，此处突出强调了在外守卫边疆城池的士兵遥望着内地，想念家乡亲人的孤独情感。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84960"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rgbClr val="FF0000"/>
                          </a:solidFill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为了追求</a:t>
                      </a:r>
                      <a:r>
                        <a:rPr lang="en-US" sz="2600" b="1" kern="100">
                          <a:solidFill>
                            <a:srgbClr val="FF0000"/>
                          </a:solidFill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b="1" kern="100">
                          <a:solidFill>
                            <a:srgbClr val="FF0000"/>
                          </a:solidFill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新意</a:t>
                      </a:r>
                      <a:r>
                        <a:rPr lang="en-US" sz="2600" b="1" kern="100">
                          <a:solidFill>
                            <a:srgbClr val="FF0000"/>
                          </a:solidFill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而改变词序、句序、结构的情况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如：如果将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highlight>
                            <a:srgbClr val="FFFF00"/>
                          </a:highlight>
                          <a:latin typeface="Times New Roman" panose="02020603050405020304"/>
                          <a:cs typeface="Times New Roman" panose="02020603050405020304"/>
                        </a:rPr>
                        <a:t>七八个星天外，两三点雨山前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两句改为正常的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天外七八个星，山前两三点雨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，词的意境美就会大打折扣。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b="1" kern="100">
                          <a:solidFill>
                            <a:srgbClr val="FF0000"/>
                          </a:solidFill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为了让句式错落变化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，产生参差之美而使用倒装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如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highlight>
                            <a:srgbClr val="FFFF00"/>
                          </a:highlight>
                          <a:latin typeface="Times New Roman" panose="02020603050405020304"/>
                          <a:cs typeface="Times New Roman" panose="02020603050405020304"/>
                        </a:rPr>
                        <a:t>故国神游，多情应笑我，早生华发</a:t>
                      </a:r>
                      <a:r>
                        <a:rPr lang="en-US" sz="2600" kern="100">
                          <a:effectLst/>
                          <a:highlight>
                            <a:srgbClr val="FFFF00"/>
                          </a:highlight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句应为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神游故国，应笑我多情，华发早生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。这里的词序颠倒与前面顺叙周瑜的形象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羽扇纶巾，谈笑间、樯橹灰飞烟灭</a:t>
                      </a:r>
                      <a:r>
                        <a:rPr lang="en-US" sz="2600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形成了错位之美。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3" marR="6858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TextBox 18"/>
          <p:cNvSpPr txBox="1"/>
          <p:nvPr/>
        </p:nvSpPr>
        <p:spPr>
          <a:xfrm>
            <a:off x="612775" y="620713"/>
            <a:ext cx="10944225" cy="1839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3</a:t>
            </a:r>
            <a:r>
              <a:rPr lang="zh-CN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>
                <a:latin typeface="宋体" panose="02010600030101010101" pitchFamily="2" charset="-122"/>
              </a:rPr>
              <a:t>“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晴川历历汉阳树，芳草萋萋鹦鹉洲</a:t>
            </a:r>
            <a:r>
              <a:rPr lang="en-US" altLang="zh-CN" sz="2800">
                <a:latin typeface="宋体" panose="02010600030101010101" pitchFamily="2" charset="-122"/>
              </a:rPr>
              <a:t>”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一句的正常语序是怎样的？诗人作此安排的目的何在？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latin typeface="Times New Roman" panose="02020603050405020304"/>
              </a:rPr>
              <a:t>______________________________________________________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506" name="矩形 1"/>
          <p:cNvSpPr/>
          <p:nvPr/>
        </p:nvSpPr>
        <p:spPr>
          <a:xfrm>
            <a:off x="612032" y="3069839"/>
            <a:ext cx="10944570" cy="1814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正常语序：晴川汉阳树历历，鹦鹉洲芳草萋萋。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汉阳树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鹦鹉洲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置于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历历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萋萋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之后，看起来好像是宾语，实际上却是被陈述的对象。诗人的目的是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突出表现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历历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萋萋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的特点。</a:t>
            </a:r>
            <a:endParaRPr lang="zh-CN" altLang="zh-CN" sz="2800" b="1" strike="noStrike" kern="100" noProof="1">
              <a:effectLst/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TextBox 18"/>
          <p:cNvSpPr txBox="1"/>
          <p:nvPr/>
        </p:nvSpPr>
        <p:spPr>
          <a:xfrm>
            <a:off x="612775" y="620713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en-US" altLang="zh-CN" sz="2800">
                <a:solidFill>
                  <a:srgbClr val="000000"/>
                </a:solidFill>
                <a:latin typeface="Times New Roman" panose="02020603050405020304"/>
              </a:rPr>
              <a:t>4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</a:rPr>
              <a:t>．请把杜甫的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</a:rPr>
              <a:t>香稻啄余鹦鹉粒，碧梧栖老凤凰枝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</a:rPr>
              <a:t>恢复正常语序，并解释。</a:t>
            </a:r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/>
              </a:rPr>
              <a:t>______________________________________________________</a:t>
            </a:r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2530" name="矩形 1"/>
          <p:cNvSpPr/>
          <p:nvPr/>
        </p:nvSpPr>
        <p:spPr>
          <a:xfrm>
            <a:off x="612032" y="2111247"/>
            <a:ext cx="10944570" cy="3046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zh-CN" altLang="zh-CN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zh-CN" altLang="zh-CN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正常语序为：</a:t>
            </a:r>
            <a:r>
              <a:rPr lang="en-US" altLang="zh-CN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鹦鹉啄余香稻粒，凤凰栖老碧梧枝</a:t>
            </a:r>
            <a:r>
              <a:rPr lang="en-US" altLang="zh-CN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。杜甫在这首诗里主要是</a:t>
            </a:r>
            <a:r>
              <a:rPr lang="zh-CN" altLang="zh-CN" b="1" strike="noStrike" kern="100" noProof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写长安的风物之美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，强调那里的稻米和梧桐非同寻常</a:t>
            </a:r>
            <a:r>
              <a:rPr lang="en-US" altLang="zh-CN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——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稻米是被鹦鹉偏爱啄食的香稻，梧桐乃凤凰栖息的碧梧。</a:t>
            </a:r>
            <a:r>
              <a:rPr lang="en-US" altLang="zh-CN" b="1" strike="noStrike" kern="100" noProof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b="1" strike="noStrike" kern="100" noProof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意思是：即使是剩下的香稻粒，也是鹦鹉吃剩下的，即使碧梧枝老，也是凤凰所栖。</a:t>
            </a:r>
            <a:r>
              <a:rPr lang="en-US" altLang="zh-CN" b="1" strike="noStrike" kern="100" noProof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诗句与原意句均为平仄仄平平仄仄，仄平平仄仄平平的律句。但老杜偏不遵循常规，而是将原属宾语位置上的</a:t>
            </a:r>
            <a:r>
              <a:rPr lang="en-US" altLang="zh-CN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香稻粒</a:t>
            </a:r>
            <a:r>
              <a:rPr lang="en-US" altLang="zh-CN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与</a:t>
            </a:r>
            <a:r>
              <a:rPr lang="en-US" altLang="zh-CN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碧梧枝</a:t>
            </a:r>
            <a:r>
              <a:rPr lang="en-US" altLang="zh-CN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，硬是拆开来变成分属主、宾位置的词语，遂使诗句在一种拗折的韵味中，透露出奇崛不平的情味来。由于语序的颠倒，词性的变通，使诗增强了语势，像兀立于高岩石罅的奇松，勃然生动，桀骜不群。</a:t>
            </a:r>
            <a:endParaRPr lang="zh-CN" altLang="zh-CN" strike="noStrike" kern="100" noProof="1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591800" y="11569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图片 3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550" y="915988"/>
            <a:ext cx="3981450" cy="231933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3554" name="Rectangle 4"/>
          <p:cNvSpPr/>
          <p:nvPr/>
        </p:nvSpPr>
        <p:spPr>
          <a:xfrm>
            <a:off x="0" y="333375"/>
            <a:ext cx="12098338" cy="62166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即时巩固：还原下列诗句语序。</a:t>
            </a:r>
            <a:endParaRPr lang="en-US" altLang="zh-CN" sz="32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b="1">
                <a:latin typeface="Arial" pitchFamily="34" charset="0"/>
              </a:rPr>
              <a:t>1.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东篱把酒黄昏后。（李清照</a:t>
            </a:r>
            <a:r>
              <a:rPr lang="en-US" altLang="zh-CN" b="1">
                <a:latin typeface="Arial" pitchFamily="34" charset="0"/>
              </a:rPr>
              <a:t>《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醉花阴</a:t>
            </a:r>
            <a:r>
              <a:rPr lang="en-US" altLang="zh-CN" b="1">
                <a:latin typeface="Arial" pitchFamily="34" charset="0"/>
              </a:rPr>
              <a:t>》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endParaRPr lang="en-US" altLang="zh-CN" b="1">
              <a:latin typeface="Arial" pitchFamily="34" charset="0"/>
            </a:endParaRPr>
          </a:p>
          <a:p>
            <a:pPr lvl="0"/>
            <a:r>
              <a:rPr lang="en-US" altLang="zh-CN" b="1">
                <a:latin typeface="Arial" pitchFamily="34" charset="0"/>
              </a:rPr>
              <a:t>2.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遥岑远目，献愁供恨，玉簪螺髻。（辛弃疾</a:t>
            </a:r>
            <a:r>
              <a:rPr lang="en-US" altLang="zh-CN" b="1">
                <a:latin typeface="Arial" pitchFamily="34" charset="0"/>
              </a:rPr>
              <a:t>《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登建康赏心亭</a:t>
            </a:r>
            <a:r>
              <a:rPr lang="en-US" altLang="zh-CN" b="1">
                <a:latin typeface="Arial" pitchFamily="34" charset="0"/>
              </a:rPr>
              <a:t>》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endParaRPr lang="en-US" altLang="zh-CN" b="1">
              <a:latin typeface="Arial" pitchFamily="34" charset="0"/>
            </a:endParaRPr>
          </a:p>
          <a:p>
            <a:pPr lvl="0"/>
            <a:r>
              <a:rPr lang="en-US" altLang="zh-CN" b="1">
                <a:latin typeface="Arial" pitchFamily="34" charset="0"/>
              </a:rPr>
              <a:t>3.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汗马牧秋</a:t>
            </a:r>
            <a:r>
              <a:rPr lang="zh-CN" altLang="zh-CN" sz="2000" b="1">
                <a:latin typeface="Arial" pitchFamily="34" charset="0"/>
                <a:ea typeface="宋体" panose="02010600030101010101" pitchFamily="2" charset="-122"/>
              </a:rPr>
              <a:t>月，疲卒卧霜风。（刘湾《出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塞曲》）</a:t>
            </a:r>
            <a:r>
              <a:rPr lang="en-US" altLang="zh-CN" b="1">
                <a:solidFill>
                  <a:srgbClr val="3366FF"/>
                </a:solidFill>
                <a:latin typeface="Arial" pitchFamily="34" charset="0"/>
              </a:rPr>
              <a:t>    </a:t>
            </a:r>
            <a:endParaRPr lang="en-US" altLang="zh-CN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b="1">
                <a:solidFill>
                  <a:srgbClr val="3366FF"/>
                </a:solidFill>
                <a:latin typeface="Arial" pitchFamily="34" charset="0"/>
              </a:rPr>
              <a:t> </a:t>
            </a:r>
            <a:endParaRPr lang="en-US" altLang="zh-CN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b="1">
                <a:latin typeface="Arial" pitchFamily="34" charset="0"/>
              </a:rPr>
              <a:t>4.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石泉流暗壁，草露滴秋根。（杜甫《日暮》）</a:t>
            </a:r>
            <a:r>
              <a:rPr lang="en-US" altLang="zh-CN" b="1">
                <a:latin typeface="Arial" pitchFamily="34" charset="0"/>
              </a:rPr>
              <a:t>   </a:t>
            </a:r>
            <a:endParaRPr lang="en-US" altLang="zh-CN" b="1">
              <a:latin typeface="Arial" pitchFamily="34" charset="0"/>
            </a:endParaRPr>
          </a:p>
          <a:p>
            <a:pPr lvl="0"/>
            <a:r>
              <a:rPr lang="en-US" altLang="zh-CN" b="1">
                <a:latin typeface="Arial" pitchFamily="34" charset="0"/>
              </a:rPr>
              <a:t>                                  </a:t>
            </a:r>
            <a:r>
              <a:rPr lang="en-US" altLang="zh-CN" b="1">
                <a:solidFill>
                  <a:srgbClr val="3366FF"/>
                </a:solidFill>
                <a:latin typeface="Arial" pitchFamily="34" charset="0"/>
              </a:rPr>
              <a:t> </a:t>
            </a:r>
            <a:endParaRPr lang="en-US" altLang="zh-CN" b="1">
              <a:solidFill>
                <a:srgbClr val="3366FF"/>
              </a:solidFill>
              <a:latin typeface="Arial" pitchFamily="34" charset="0"/>
            </a:endParaRPr>
          </a:p>
          <a:p>
            <a:pPr lvl="0">
              <a:buSzPct val="80000"/>
            </a:pPr>
            <a:r>
              <a:rPr lang="en-US" altLang="zh-CN" b="1">
                <a:latin typeface="Arial" pitchFamily="34" charset="0"/>
              </a:rPr>
              <a:t>5.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兄弟姊妹皆列土，可怜光彩生门户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。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（白居易</a:t>
            </a:r>
            <a:r>
              <a:rPr lang="en-US" altLang="zh-CN" b="1">
                <a:latin typeface="Arial" pitchFamily="34" charset="0"/>
              </a:rPr>
              <a:t>《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长恨歌</a:t>
            </a:r>
            <a:r>
              <a:rPr lang="en-US" altLang="zh-CN" b="1">
                <a:latin typeface="Arial" pitchFamily="34" charset="0"/>
              </a:rPr>
              <a:t>》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  <a:p>
            <a:pPr lvl="0">
              <a:buSzPct val="80000"/>
            </a:pPr>
            <a:endParaRPr lang="en-US" altLang="zh-CN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b="1">
                <a:latin typeface="黑体" panose="02010609060101010101" charset="-122"/>
                <a:ea typeface="黑体" panose="02010609060101010101" charset="-122"/>
              </a:rPr>
              <a:t>6.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林暗草惊风 ，将军夜引弓。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卢纶《塞下曲》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endParaRPr lang="en-US" altLang="zh-CN" b="1">
              <a:latin typeface="Arial" pitchFamily="34" charset="0"/>
            </a:endParaRPr>
          </a:p>
          <a:p>
            <a:pPr lvl="0">
              <a:buSzPct val="80000"/>
            </a:pPr>
            <a:r>
              <a:rPr lang="en-US" altLang="zh-CN" b="1">
                <a:latin typeface="Arial" pitchFamily="34" charset="0"/>
              </a:rPr>
              <a:t>7.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春水船如天上坐， 老年花似雾中看。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（杜甫</a:t>
            </a:r>
            <a:r>
              <a:rPr lang="en-US" altLang="zh-CN" b="1">
                <a:latin typeface="Arial" pitchFamily="34" charset="0"/>
              </a:rPr>
              <a:t>《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小寒食舟中作 </a:t>
            </a:r>
            <a:r>
              <a:rPr lang="en-US" altLang="zh-CN" b="1">
                <a:latin typeface="Arial" pitchFamily="34" charset="0"/>
              </a:rPr>
              <a:t>》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en-US" altLang="zh-CN" b="1">
              <a:latin typeface="Arial" pitchFamily="34" charset="0"/>
            </a:endParaRPr>
          </a:p>
          <a:p>
            <a:pPr lvl="0">
              <a:buSzPct val="80000"/>
            </a:pPr>
            <a:endParaRPr lang="en-US" altLang="zh-CN" b="1">
              <a:latin typeface="Arial" pitchFamily="34" charset="0"/>
            </a:endParaRPr>
          </a:p>
          <a:p>
            <a:pPr lvl="0">
              <a:buSzPct val="80000"/>
            </a:pPr>
            <a:r>
              <a:rPr lang="en-US" altLang="zh-CN" b="1">
                <a:latin typeface="Arial" pitchFamily="34" charset="0"/>
              </a:rPr>
              <a:t>8.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来相召，香车宝马，谢他酒朋诗侣。 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en-US" altLang="zh-CN" b="1">
                <a:latin typeface="Arial" pitchFamily="34" charset="0"/>
              </a:rPr>
              <a:t> 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李清照</a:t>
            </a:r>
            <a:r>
              <a:rPr lang="en-US" altLang="zh-CN" b="1">
                <a:latin typeface="Arial" pitchFamily="34" charset="0"/>
              </a:rPr>
              <a:t>《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永遇乐·落日熔金</a:t>
            </a:r>
            <a:r>
              <a:rPr lang="en-US" altLang="zh-CN" b="1">
                <a:latin typeface="Arial" pitchFamily="34" charset="0"/>
              </a:rPr>
              <a:t>》 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）</a:t>
            </a:r>
            <a:endParaRPr lang="en-US" altLang="zh-CN" b="1">
              <a:latin typeface="Arial" pitchFamily="34" charset="0"/>
            </a:endParaRPr>
          </a:p>
          <a:p>
            <a:pPr lvl="0">
              <a:buSzPct val="80000"/>
            </a:pPr>
            <a:endParaRPr lang="zh-CN" altLang="zh-CN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55" name="Rectangle 11"/>
          <p:cNvSpPr/>
          <p:nvPr/>
        </p:nvSpPr>
        <p:spPr>
          <a:xfrm>
            <a:off x="5880100" y="765175"/>
            <a:ext cx="2881313" cy="547688"/>
          </a:xfrm>
          <a:prstGeom prst="rect">
            <a:avLst/>
          </a:prstGeom>
          <a:noFill/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黄昏后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东篱把酒。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56" name="Rectangle 11"/>
          <p:cNvSpPr/>
          <p:nvPr/>
        </p:nvSpPr>
        <p:spPr>
          <a:xfrm>
            <a:off x="5086350" y="1414463"/>
            <a:ext cx="5167313" cy="546100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远目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遥岑，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玉簪螺髻，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献愁供恨。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57" name="Rectangle 11"/>
          <p:cNvSpPr/>
          <p:nvPr/>
        </p:nvSpPr>
        <p:spPr>
          <a:xfrm>
            <a:off x="3575050" y="2170113"/>
            <a:ext cx="5167313" cy="547687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秋月牧汗马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霜风卧疲卒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58" name="Rectangle 11"/>
          <p:cNvSpPr/>
          <p:nvPr/>
        </p:nvSpPr>
        <p:spPr>
          <a:xfrm>
            <a:off x="4006850" y="2925763"/>
            <a:ext cx="5167313" cy="547687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石壁流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暗泉，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草根滴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秋露。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59" name="Rectangle 11"/>
          <p:cNvSpPr/>
          <p:nvPr/>
        </p:nvSpPr>
        <p:spPr>
          <a:xfrm>
            <a:off x="5375275" y="3646488"/>
            <a:ext cx="5167313" cy="546100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兄弟姊妹皆列土，可怜门户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生光彩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60" name="Rectangle 11"/>
          <p:cNvSpPr/>
          <p:nvPr/>
        </p:nvSpPr>
        <p:spPr>
          <a:xfrm>
            <a:off x="4222750" y="4365625"/>
            <a:ext cx="5167313" cy="547688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暗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林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风惊草 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，将军夜引弓。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61" name="Rectangle 11"/>
          <p:cNvSpPr/>
          <p:nvPr/>
        </p:nvSpPr>
        <p:spPr>
          <a:xfrm>
            <a:off x="5302250" y="5157788"/>
            <a:ext cx="5167313" cy="547687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春水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坐船如天上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， 老年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看花似雾中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3562" name="Rectangle 11"/>
          <p:cNvSpPr/>
          <p:nvPr/>
        </p:nvSpPr>
        <p:spPr>
          <a:xfrm>
            <a:off x="5302250" y="5807075"/>
            <a:ext cx="5988050" cy="546100"/>
          </a:xfrm>
          <a:prstGeom prst="rect">
            <a:avLst/>
          </a:prstGeom>
          <a:solidFill>
            <a:schemeClr val="bg1"/>
          </a:solidFill>
          <a:ln w="3175">
            <a:solidFill>
              <a:srgbClr val="800000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buSzPct val="80000"/>
            </a:pP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谢他酒朋诗侣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zh-CN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香车宝马</a:t>
            </a:r>
            <a:r>
              <a:rPr lang="zh-CN" altLang="zh-CN" b="1">
                <a:latin typeface="Arial" pitchFamily="34" charset="0"/>
                <a:ea typeface="宋体" panose="02010600030101010101" pitchFamily="2" charset="-122"/>
              </a:rPr>
              <a:t>，来相召。 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  <p:bldP spid="23556" grpId="0"/>
      <p:bldP spid="23557" grpId="0"/>
      <p:bldP spid="23558" grpId="0"/>
      <p:bldP spid="23559" grpId="0"/>
      <p:bldP spid="23560" grpId="0"/>
      <p:bldP spid="23561" grpId="0"/>
      <p:bldP spid="2356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TextBox 18"/>
          <p:cNvSpPr txBox="1"/>
          <p:nvPr/>
        </p:nvSpPr>
        <p:spPr>
          <a:xfrm>
            <a:off x="612140" y="405765"/>
            <a:ext cx="10944860" cy="21247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三</a:t>
            </a: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空白省略</a:t>
            </a:r>
            <a:endParaRPr lang="zh-CN" altLang="zh-CN" sz="28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诗歌语句之间往往具有跳跃性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，于是，就产生了省略现象，也就出现了空白，从而为读者留下想象的空间。</a:t>
            </a:r>
            <a:r>
              <a:rPr lang="zh-CN" altLang="zh-CN" sz="2800" b="1" strike="noStrike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古代诗歌句子中的主、谓、宾</a:t>
            </a:r>
            <a:r>
              <a:rPr lang="zh-CN" altLang="en-US" sz="2800" b="1" strike="noStrike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、</a:t>
            </a:r>
            <a:r>
              <a:rPr lang="zh-CN" altLang="en-US" sz="2800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定语中心语、介词、副词</a:t>
            </a:r>
            <a:r>
              <a:rPr lang="zh-CN" altLang="zh-CN" sz="2800" b="1" strike="noStrike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皆可省略。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4578" name="TextBox 18"/>
          <p:cNvSpPr txBox="1"/>
          <p:nvPr/>
        </p:nvSpPr>
        <p:spPr>
          <a:xfrm>
            <a:off x="334963" y="2530475"/>
            <a:ext cx="10944225" cy="3321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5</a:t>
            </a:r>
            <a:r>
              <a:rPr lang="zh-CN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请指出下列诗句中存在省略现象的地方，并理解诗句含意。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楷体_GB2312"/>
              </a:rPr>
              <a:t>小雨丝丝欲网春，落花狼藉近黄昏。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latin typeface="Times New Roman" panose="02020603050405020304"/>
              </a:rPr>
              <a:t>_______________________________________________________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4579" name="矩形 3"/>
          <p:cNvSpPr/>
          <p:nvPr/>
        </p:nvSpPr>
        <p:spPr>
          <a:xfrm>
            <a:off x="911085" y="4798087"/>
            <a:ext cx="10944000" cy="1383665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答案：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小雨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如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丝丝欲网春，落花狼藉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时间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近黄昏。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小雨如丝一般，似乎是要将春天网住；落花满地，残叶堆积，时间已近黄昏。</a:t>
            </a:r>
            <a:endParaRPr lang="zh-CN" altLang="zh-CN" sz="2800" strike="noStrike" kern="100" noProof="1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1" name="图片 3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550" y="915988"/>
            <a:ext cx="3981450" cy="231933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5602" name="Rectangle 4"/>
          <p:cNvSpPr/>
          <p:nvPr/>
        </p:nvSpPr>
        <p:spPr>
          <a:xfrm>
            <a:off x="0" y="228600"/>
            <a:ext cx="11944350" cy="64849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即时巩固：补写下列诗句省略内容。</a:t>
            </a:r>
            <a:endParaRPr lang="en-US" altLang="zh-CN" sz="28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sz="2800" b="1">
                <a:latin typeface="Arial" pitchFamily="34" charset="0"/>
              </a:rPr>
              <a:t>1.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上穷碧落下（</a:t>
            </a:r>
            <a:r>
              <a:rPr lang="en-US" altLang="zh-CN" sz="2800" b="1">
                <a:latin typeface="Arial" pitchFamily="34" charset="0"/>
              </a:rPr>
              <a:t>  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）黄泉，两处茫茫皆不见。</a:t>
            </a:r>
            <a:r>
              <a:rPr lang="zh-CN" altLang="zh-CN" sz="28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（白居易《长恨歌》）</a:t>
            </a:r>
            <a:endParaRPr lang="zh-CN" altLang="zh-CN" sz="2800" b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lvl="0"/>
            <a:endParaRPr lang="en-US" altLang="zh-CN" sz="28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sz="2800" b="1">
                <a:latin typeface="Arial" pitchFamily="34" charset="0"/>
              </a:rPr>
              <a:t>2.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 山河破碎（</a:t>
            </a:r>
            <a:r>
              <a:rPr lang="en-US" altLang="zh-CN" sz="2800" b="1">
                <a:latin typeface="Arial" pitchFamily="34" charset="0"/>
              </a:rPr>
              <a:t>  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）风飘絮，身世沉浮（</a:t>
            </a:r>
            <a:r>
              <a:rPr lang="en-US" altLang="zh-CN" sz="2800" b="1">
                <a:latin typeface="Arial" pitchFamily="34" charset="0"/>
              </a:rPr>
              <a:t>  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）雨打萍。</a:t>
            </a:r>
            <a:r>
              <a:rPr lang="zh-CN" altLang="zh-CN" sz="28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（文天祥《过零丁洋》）</a:t>
            </a:r>
            <a:endParaRPr lang="zh-CN" altLang="zh-CN" sz="2800" b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lvl="0"/>
            <a:endParaRPr lang="en-US" altLang="zh-CN" sz="28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r>
              <a:rPr lang="en-US" altLang="zh-CN" sz="2800" b="1">
                <a:latin typeface="Arial" pitchFamily="34" charset="0"/>
              </a:rPr>
              <a:t>3.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五陵年少争（</a:t>
            </a:r>
            <a:r>
              <a:rPr lang="en-US" altLang="zh-CN" sz="2800" b="1">
                <a:latin typeface="Arial" pitchFamily="34" charset="0"/>
              </a:rPr>
              <a:t>  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）缠头</a:t>
            </a:r>
            <a:r>
              <a:rPr lang="en-US" altLang="zh-CN" sz="2800" b="1">
                <a:latin typeface="Arial" pitchFamily="34" charset="0"/>
              </a:rPr>
              <a:t>,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en-US" altLang="zh-CN" sz="2800" b="1">
                <a:latin typeface="Arial" pitchFamily="34" charset="0"/>
              </a:rPr>
              <a:t>  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）（</a:t>
            </a:r>
            <a:r>
              <a:rPr lang="en-US" altLang="zh-CN" sz="2800" b="1">
                <a:latin typeface="Arial" pitchFamily="34" charset="0"/>
              </a:rPr>
              <a:t>  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）一曲（</a:t>
            </a:r>
            <a:r>
              <a:rPr lang="en-US" altLang="zh-CN" sz="2800" b="1">
                <a:latin typeface="Arial" pitchFamily="34" charset="0"/>
              </a:rPr>
              <a:t>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）红绡不知数。</a:t>
            </a:r>
            <a:r>
              <a:rPr lang="zh-CN" altLang="zh-CN" sz="28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（白居易《琵琶行》）</a:t>
            </a:r>
            <a:r>
              <a:rPr lang="en-US" altLang="zh-CN" sz="2800" b="1">
                <a:latin typeface="Arial" pitchFamily="34" charset="0"/>
              </a:rPr>
              <a:t>                                      </a:t>
            </a:r>
            <a:endParaRPr lang="en-US" altLang="zh-CN" sz="2800" b="1">
              <a:latin typeface="Arial" pitchFamily="34" charset="0"/>
            </a:endParaRPr>
          </a:p>
          <a:p>
            <a:pPr lvl="0"/>
            <a:endParaRPr lang="en-US" altLang="zh-CN" sz="2800" b="1">
              <a:latin typeface="Arial" pitchFamily="34" charset="0"/>
            </a:endParaRPr>
          </a:p>
          <a:p>
            <a:pPr lvl="0"/>
            <a:r>
              <a:rPr lang="en-US" altLang="zh-CN" sz="2800" b="1">
                <a:latin typeface="Arial" pitchFamily="34" charset="0"/>
              </a:rPr>
              <a:t>4.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丛菊两开（</a:t>
            </a:r>
            <a:r>
              <a:rPr lang="en-US" altLang="zh-CN" sz="2800" b="1">
                <a:latin typeface="Arial" pitchFamily="34" charset="0"/>
              </a:rPr>
              <a:t>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）他日泪，孤舟一系（</a:t>
            </a:r>
            <a:r>
              <a:rPr lang="en-US" altLang="zh-CN" sz="2800" b="1">
                <a:latin typeface="Arial" pitchFamily="34" charset="0"/>
              </a:rPr>
              <a:t>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）故园心。</a:t>
            </a:r>
            <a:r>
              <a:rPr lang="en-US" altLang="zh-CN" sz="2800" b="1">
                <a:solidFill>
                  <a:srgbClr val="3366FF"/>
                </a:solidFill>
                <a:latin typeface="Arial" pitchFamily="34" charset="0"/>
              </a:rPr>
              <a:t> (</a:t>
            </a:r>
            <a:r>
              <a:rPr lang="zh-CN" altLang="zh-CN" sz="28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杜甫《秋兴八首》</a:t>
            </a:r>
            <a:r>
              <a:rPr lang="en-US" altLang="zh-CN" sz="2800" b="1">
                <a:solidFill>
                  <a:srgbClr val="3366FF"/>
                </a:solidFill>
                <a:latin typeface="Arial" pitchFamily="34" charset="0"/>
              </a:rPr>
              <a:t>)</a:t>
            </a:r>
            <a:endParaRPr lang="en-US" altLang="zh-CN" sz="2800" b="1">
              <a:solidFill>
                <a:srgbClr val="3366FF"/>
              </a:solidFill>
              <a:latin typeface="Arial" pitchFamily="34" charset="0"/>
            </a:endParaRPr>
          </a:p>
          <a:p>
            <a:pPr lvl="0">
              <a:lnSpc>
                <a:spcPct val="90000"/>
              </a:lnSpc>
              <a:buSzPct val="62000"/>
            </a:pPr>
            <a:endParaRPr lang="en-US" altLang="zh-CN" sz="2800" b="1">
              <a:latin typeface="Arial" pitchFamily="34" charset="0"/>
            </a:endParaRPr>
          </a:p>
          <a:p>
            <a:pPr lvl="0">
              <a:lnSpc>
                <a:spcPct val="90000"/>
              </a:lnSpc>
              <a:buSzPct val="62000"/>
            </a:pPr>
            <a:r>
              <a:rPr lang="en-US" altLang="zh-CN" sz="2800" b="1">
                <a:latin typeface="Arial" pitchFamily="34" charset="0"/>
              </a:rPr>
              <a:t>5.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 （</a:t>
            </a:r>
            <a:r>
              <a:rPr lang="en-US" altLang="zh-CN" sz="2800" b="1">
                <a:latin typeface="Arial" pitchFamily="34" charset="0"/>
              </a:rPr>
              <a:t>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）鸡声（</a:t>
            </a:r>
            <a:r>
              <a:rPr lang="en-US" altLang="zh-CN" sz="2800" b="1">
                <a:latin typeface="Arial" pitchFamily="34" charset="0"/>
              </a:rPr>
              <a:t>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）茅店（</a:t>
            </a:r>
            <a:r>
              <a:rPr lang="en-US" altLang="zh-CN" sz="2800" b="1">
                <a:latin typeface="Arial" pitchFamily="34" charset="0"/>
              </a:rPr>
              <a:t>      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）月，人迹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（     ）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板桥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（        ）</a:t>
            </a:r>
            <a:r>
              <a:rPr lang="zh-CN" altLang="zh-CN" sz="2800" b="1">
                <a:latin typeface="Arial" pitchFamily="34" charset="0"/>
                <a:ea typeface="宋体" panose="02010600030101010101" pitchFamily="2" charset="-122"/>
              </a:rPr>
              <a:t>霜。</a:t>
            </a:r>
            <a:r>
              <a:rPr lang="zh-CN" altLang="zh-CN" sz="2800" b="1">
                <a:solidFill>
                  <a:srgbClr val="3366FF"/>
                </a:solidFill>
                <a:latin typeface="Arial" pitchFamily="34" charset="0"/>
                <a:ea typeface="宋体" panose="02010600030101010101" pitchFamily="2" charset="-122"/>
              </a:rPr>
              <a:t>温庭筠《商山早行》</a:t>
            </a:r>
            <a:endParaRPr lang="zh-CN" altLang="zh-CN" sz="2800" b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lvl="0">
              <a:buSzPct val="80000"/>
            </a:pPr>
            <a:endParaRPr lang="en-US" altLang="zh-CN" sz="3200" b="1">
              <a:solidFill>
                <a:srgbClr val="3366FF"/>
              </a:solidFill>
              <a:latin typeface="Arial" pitchFamily="34" charset="0"/>
            </a:endParaRPr>
          </a:p>
          <a:p>
            <a:pPr lvl="0"/>
            <a:endParaRPr lang="zh-CN" altLang="zh-CN" sz="2800" b="1">
              <a:solidFill>
                <a:srgbClr val="3366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5603" name="文本框 2"/>
          <p:cNvSpPr txBox="1"/>
          <p:nvPr/>
        </p:nvSpPr>
        <p:spPr>
          <a:xfrm>
            <a:off x="2638425" y="69373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穷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04" name="文本框 4"/>
          <p:cNvSpPr txBox="1"/>
          <p:nvPr/>
        </p:nvSpPr>
        <p:spPr>
          <a:xfrm>
            <a:off x="2351088" y="155733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05" name="文本框 5"/>
          <p:cNvSpPr txBox="1"/>
          <p:nvPr/>
        </p:nvSpPr>
        <p:spPr>
          <a:xfrm>
            <a:off x="6743700" y="155733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如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06" name="文本框 6"/>
          <p:cNvSpPr txBox="1"/>
          <p:nvPr/>
        </p:nvSpPr>
        <p:spPr>
          <a:xfrm>
            <a:off x="2581275" y="2854325"/>
            <a:ext cx="584200" cy="520700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送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07" name="文本框 7"/>
          <p:cNvSpPr txBox="1"/>
          <p:nvPr/>
        </p:nvSpPr>
        <p:spPr>
          <a:xfrm>
            <a:off x="4943475" y="2854325"/>
            <a:ext cx="584200" cy="520700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我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08" name="文本框 8"/>
          <p:cNvSpPr txBox="1"/>
          <p:nvPr/>
        </p:nvSpPr>
        <p:spPr>
          <a:xfrm>
            <a:off x="6454775" y="2925763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唱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09" name="文本框 9"/>
          <p:cNvSpPr txBox="1"/>
          <p:nvPr/>
        </p:nvSpPr>
        <p:spPr>
          <a:xfrm>
            <a:off x="8543925" y="2781300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得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0" name="文本框 10"/>
          <p:cNvSpPr txBox="1"/>
          <p:nvPr/>
        </p:nvSpPr>
        <p:spPr>
          <a:xfrm>
            <a:off x="2181225" y="4149725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流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1" name="文本框 11"/>
          <p:cNvSpPr txBox="1"/>
          <p:nvPr/>
        </p:nvSpPr>
        <p:spPr>
          <a:xfrm>
            <a:off x="6454775" y="4149725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牵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2" name="文本框 12"/>
          <p:cNvSpPr txBox="1"/>
          <p:nvPr/>
        </p:nvSpPr>
        <p:spPr>
          <a:xfrm>
            <a:off x="838200" y="494188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闻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3" name="文本框 13"/>
          <p:cNvSpPr txBox="1"/>
          <p:nvPr/>
        </p:nvSpPr>
        <p:spPr>
          <a:xfrm>
            <a:off x="2935288" y="492283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出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4" name="文本框 14"/>
          <p:cNvSpPr txBox="1"/>
          <p:nvPr/>
        </p:nvSpPr>
        <p:spPr>
          <a:xfrm>
            <a:off x="4870450" y="492283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见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5" name="文本框 15"/>
          <p:cNvSpPr txBox="1"/>
          <p:nvPr/>
        </p:nvSpPr>
        <p:spPr>
          <a:xfrm>
            <a:off x="7543800" y="492283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少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616" name="文本框 16"/>
          <p:cNvSpPr txBox="1"/>
          <p:nvPr/>
        </p:nvSpPr>
        <p:spPr>
          <a:xfrm>
            <a:off x="9696450" y="4941888"/>
            <a:ext cx="584200" cy="522288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hangingPunct="0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微软雅黑" panose="020b0503020204020204" charset="-122"/>
              </a:rPr>
              <a:t>覆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  <p:bldP spid="25604" grpId="0"/>
      <p:bldP spid="25605" grpId="0"/>
      <p:bldP spid="25606" grpId="0"/>
      <p:bldP spid="25607" grpId="0"/>
      <p:bldP spid="25608" grpId="0"/>
      <p:bldP spid="25609" grpId="0"/>
      <p:bldP spid="25610" grpId="0"/>
      <p:bldP spid="25611" grpId="0"/>
      <p:bldP spid="25612" grpId="0"/>
      <p:bldP spid="25613" grpId="0"/>
      <p:bldP spid="25614" grpId="0"/>
      <p:bldP spid="25615" grpId="0"/>
      <p:bldP spid="256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TextBox 18"/>
          <p:cNvSpPr txBox="1"/>
          <p:nvPr/>
        </p:nvSpPr>
        <p:spPr>
          <a:xfrm>
            <a:off x="612032" y="620857"/>
            <a:ext cx="10944570" cy="55457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四</a:t>
            </a: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互文见义</a:t>
            </a:r>
            <a:endParaRPr lang="zh-CN" altLang="zh-CN" sz="28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互文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，是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上下文义互相阐发、互相补充的一种修辞方法，能收到经济笔墨、以少胜多、表意委婉、耐人寻味的艺术效果。</a:t>
            </a:r>
            <a:endParaRPr lang="zh-CN" altLang="zh-CN" sz="2800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这类句子句法关系特殊，文字上只交代一方，而意义彼此互见。我们理解它时，要把上下文的意思联系起来考虑，要瞻前顾后，不能偏执任何一端，把它割裂开来，只从字面上去理解。只有如此，才能正确地、完整地、不片面地掌握这类句子的真正意思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TextBox 18"/>
          <p:cNvSpPr txBox="1"/>
          <p:nvPr/>
        </p:nvSpPr>
        <p:spPr>
          <a:xfrm>
            <a:off x="612775" y="620713"/>
            <a:ext cx="10944225" cy="41862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6</a:t>
            </a:r>
            <a:r>
              <a:rPr lang="zh-CN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下列诗句中存在互文现象，请准确理解诗句含义。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(1)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明月别枝惊鹊，清风半夜鸣蝉。</a:t>
            </a:r>
            <a:r>
              <a:rPr lang="en-US" altLang="zh-CN" sz="2800">
                <a:latin typeface="Times New Roman" panose="02020603050405020304"/>
              </a:rPr>
              <a:t>(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辛弃疾《西江月》</a:t>
            </a:r>
            <a:r>
              <a:rPr lang="en-US" altLang="zh-CN" sz="2800">
                <a:latin typeface="Times New Roman" panose="02020603050405020304"/>
              </a:rPr>
              <a:t>)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latin typeface="Times New Roman" panose="02020603050405020304"/>
              </a:rPr>
              <a:t>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(2)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将军百战死，壮士十年归。</a:t>
            </a:r>
            <a:r>
              <a:rPr lang="en-US" altLang="zh-CN" sz="2800">
                <a:latin typeface="Times New Roman" panose="02020603050405020304"/>
              </a:rPr>
              <a:t>(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《木兰诗》</a:t>
            </a:r>
            <a:r>
              <a:rPr lang="en-US" altLang="zh-CN" sz="2800">
                <a:latin typeface="Times New Roman" panose="02020603050405020304"/>
              </a:rPr>
              <a:t>)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latin typeface="Times New Roman" panose="02020603050405020304"/>
              </a:rPr>
              <a:t>______________________________________________________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__________________________________________________________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(3)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岐王宅里寻常见，崔九堂前几度闻。</a:t>
            </a:r>
            <a:r>
              <a:rPr lang="en-US" altLang="zh-CN" sz="2800">
                <a:latin typeface="Times New Roman" panose="02020603050405020304"/>
              </a:rPr>
              <a:t>(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杜甫《江南逢李龟年》</a:t>
            </a:r>
            <a:r>
              <a:rPr lang="en-US" altLang="zh-CN" sz="2800">
                <a:latin typeface="Times New Roman" panose="02020603050405020304"/>
              </a:rPr>
              <a:t>)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latin typeface="Times New Roman" panose="02020603050405020304"/>
              </a:rPr>
              <a:t>______________________________________________________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7650" name="矩形 1"/>
          <p:cNvSpPr/>
          <p:nvPr/>
        </p:nvSpPr>
        <p:spPr>
          <a:xfrm>
            <a:off x="1630363" y="1960563"/>
            <a:ext cx="8210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明月升起，清风轻拂，惊动喜鹊飞离枝头、蝉在半夜鸣叫。</a:t>
            </a:r>
            <a:endParaRPr lang="zh-CN" altLang="en-US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  <p:sp>
        <p:nvSpPr>
          <p:cNvPr id="27651" name="矩形 4"/>
          <p:cNvSpPr/>
          <p:nvPr/>
        </p:nvSpPr>
        <p:spPr>
          <a:xfrm>
            <a:off x="982663" y="2781300"/>
            <a:ext cx="10467975" cy="933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>
              <a:lnSpc>
                <a:spcPts val="3275"/>
              </a:lnSpc>
            </a:pPr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        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将军和壮士从军十年，经历了千百次残酷的战斗，有的死了，有的胜利归来。</a:t>
            </a:r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7652" name="矩形 5"/>
          <p:cNvSpPr/>
          <p:nvPr/>
        </p:nvSpPr>
        <p:spPr>
          <a:xfrm>
            <a:off x="1601788" y="4078288"/>
            <a:ext cx="82391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当年在岐王与崔九的佳宅里经常见到你并听到你的歌声。</a:t>
            </a:r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7653" name="Rectangle 11"/>
          <p:cNvSpPr/>
          <p:nvPr/>
        </p:nvSpPr>
        <p:spPr>
          <a:xfrm>
            <a:off x="1415415" y="1052195"/>
            <a:ext cx="6490970" cy="546735"/>
          </a:xfrm>
          <a:prstGeom prst="rect">
            <a:avLst/>
          </a:prstGeom>
          <a:solidFill>
            <a:schemeClr val="bg1"/>
          </a:solidFill>
          <a:ln w="317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fontAlgn="base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明月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（升）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清风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（来）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惊鹊别枝、蝉鸣半夜</a:t>
            </a:r>
            <a:r>
              <a:rPr lang="zh-CN" altLang="en-US" b="1" strike="noStrike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。</a:t>
            </a:r>
            <a:endParaRPr lang="zh-CN" altLang="en-US" b="1" strike="noStrike" noProof="1">
              <a:latin typeface="Arial" pitchFamily="34" charset="0"/>
              <a:ea typeface="黑体" panose="02010609060101010101" charset="-122"/>
              <a:sym typeface="+mn-ea"/>
            </a:endParaRPr>
          </a:p>
        </p:txBody>
      </p:sp>
      <p:sp>
        <p:nvSpPr>
          <p:cNvPr id="27654" name="Rectangle 11"/>
          <p:cNvSpPr/>
          <p:nvPr/>
        </p:nvSpPr>
        <p:spPr>
          <a:xfrm>
            <a:off x="1271270" y="1845310"/>
            <a:ext cx="8729345" cy="546735"/>
          </a:xfrm>
          <a:prstGeom prst="rect">
            <a:avLst/>
          </a:prstGeom>
          <a:solidFill>
            <a:schemeClr val="bg1"/>
          </a:solidFill>
          <a:ln w="317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fontAlgn="base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将军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（与）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壮士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（战）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十年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（经）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百战，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（或）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死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（或）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归</a:t>
            </a:r>
            <a:r>
              <a:rPr lang="zh-CN" altLang="en-US" b="1" strike="noStrike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。</a:t>
            </a:r>
            <a:endParaRPr lang="zh-CN" altLang="en-US" b="1" strike="noStrike" noProof="1">
              <a:latin typeface="Arial" pitchFamily="34" charset="0"/>
              <a:ea typeface="黑体" panose="02010609060101010101" charset="-122"/>
              <a:sym typeface="+mn-ea"/>
            </a:endParaRPr>
          </a:p>
        </p:txBody>
      </p:sp>
      <p:sp>
        <p:nvSpPr>
          <p:cNvPr id="27655" name="Rectangle 11"/>
          <p:cNvSpPr/>
          <p:nvPr/>
        </p:nvSpPr>
        <p:spPr>
          <a:xfrm>
            <a:off x="1198880" y="3141980"/>
            <a:ext cx="8729345" cy="546735"/>
          </a:xfrm>
          <a:prstGeom prst="rect">
            <a:avLst/>
          </a:prstGeom>
          <a:solidFill>
            <a:schemeClr val="bg1"/>
          </a:solidFill>
          <a:ln w="3175" cap="flat" cmpd="sng">
            <a:solidFill>
              <a:srgbClr val="8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fontAlgn="base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</a:pP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（于）</a:t>
            </a:r>
            <a:r>
              <a:rPr lang="zh-CN" altLang="zh-CN" b="1" strike="noStrike" kern="100" noProof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岐王宅里、崔九堂前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（我）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寻常见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（你）</a:t>
            </a:r>
            <a:r>
              <a:rPr lang="zh-CN" altLang="en-US" b="1" strike="noStrike" noProof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几度闻</a:t>
            </a:r>
            <a:r>
              <a:rPr lang="zh-CN" altLang="en-US" b="1" strike="noStrike" noProof="1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（曲）。</a:t>
            </a:r>
            <a:endParaRPr lang="zh-CN" altLang="en-US" b="1" strike="noStrike" noProof="1">
              <a:latin typeface="Arial" pitchFamily="34" charset="0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/>
      <p:bldP spid="27652" grpId="0"/>
      <p:bldP spid="27653" grpId="0"/>
      <p:bldP spid="27654" grpId="0"/>
      <p:bldP spid="2765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TextBox 18"/>
          <p:cNvSpPr txBox="1"/>
          <p:nvPr/>
        </p:nvSpPr>
        <p:spPr>
          <a:xfrm>
            <a:off x="652780" y="476885"/>
            <a:ext cx="10904220" cy="59264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ctr" fontAlgn="base">
              <a:spcAft>
                <a:spcPct val="0"/>
              </a:spcAft>
            </a:pPr>
            <a:r>
              <a:rPr lang="zh-CN" altLang="zh-CN" sz="27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三、由诗歌鉴赏基本技巧切入</a:t>
            </a:r>
            <a:endParaRPr lang="zh-CN" altLang="zh-CN" sz="27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7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一</a:t>
            </a:r>
            <a:r>
              <a:rPr lang="en-US" altLang="zh-CN" sz="27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7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读标题</a:t>
            </a:r>
            <a:endParaRPr lang="zh-CN" altLang="zh-CN" sz="27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标题是诗歌鉴赏的切入点。因为标题富含着诸多信息</a:t>
            </a:r>
            <a:r>
              <a:rPr lang="en-US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时间、地点、人物、事件以及诗人的心情、诗歌的意境、诗歌的类型等</a:t>
            </a:r>
            <a:r>
              <a:rPr lang="en-US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。可以这样说，诗歌的</a:t>
            </a:r>
            <a:r>
              <a:rPr lang="zh-CN" altLang="zh-CN" sz="27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题目是诗歌鉴赏的向导。它或点明主旨，或表明诗人的情感基调</a:t>
            </a: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。具体作用如下：</a:t>
            </a:r>
            <a:endParaRPr lang="zh-CN" altLang="zh-CN" sz="27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标题是诗歌内容和形式等信息的丰富载体，是我们理解诗歌的重要切入点。标题蕴含的信息可以从以下方面来</a:t>
            </a:r>
            <a:r>
              <a:rPr lang="en-US" altLang="zh-CN" sz="27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：</a:t>
            </a:r>
            <a:endParaRPr lang="zh-CN" altLang="zh-CN" sz="27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①“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标题揭示的写作时间、地点、对象、事件、主旨；</a:t>
            </a:r>
            <a:endParaRPr lang="zh-CN" altLang="zh-CN" sz="2700" strike="noStrike" kern="100" noProof="1">
              <a:highlight>
                <a:srgbClr val="FFFF00"/>
              </a:highlight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②“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标题交代的写作缘由或目的；</a:t>
            </a:r>
            <a:endParaRPr lang="zh-CN" altLang="zh-CN" sz="2700" strike="noStrike" kern="100" noProof="1">
              <a:highlight>
                <a:srgbClr val="FFFF00"/>
              </a:highlight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③“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标题暗含的情感或奠定的作品感情基调；</a:t>
            </a:r>
            <a:endParaRPr lang="zh-CN" altLang="zh-CN" sz="2700" strike="noStrike" kern="100" noProof="1">
              <a:highlight>
                <a:srgbClr val="FFFF00"/>
              </a:highlight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④“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标题揭示的作品线索；</a:t>
            </a:r>
            <a:endParaRPr lang="zh-CN" altLang="zh-CN" sz="2700" strike="noStrike" kern="100" noProof="1">
              <a:highlight>
                <a:srgbClr val="FFFF00"/>
              </a:highlight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⑤“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标题表明的诗歌题材；</a:t>
            </a:r>
            <a:endParaRPr lang="zh-CN" altLang="zh-CN" sz="2700" strike="noStrike" kern="100" noProof="1">
              <a:highlight>
                <a:srgbClr val="FFFF00"/>
              </a:highlight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⑥“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</a:t>
            </a:r>
            <a:r>
              <a:rPr lang="en-US" altLang="zh-CN" sz="27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7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标题暗示的诗歌表达技巧。</a:t>
            </a:r>
            <a:endParaRPr lang="zh-CN" altLang="zh-CN" sz="2700" strike="noStrike" kern="100" noProof="1"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TextBox 18"/>
          <p:cNvSpPr txBox="1"/>
          <p:nvPr/>
        </p:nvSpPr>
        <p:spPr>
          <a:xfrm>
            <a:off x="612775" y="620713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7</a:t>
            </a:r>
            <a:r>
              <a:rPr lang="zh-CN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由下列诗歌题目，你能获取哪些重要信息？请完成下表。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29698" name="表格 1"/>
          <p:cNvGraphicFramePr>
            <a:graphicFrameLocks noGrp="1"/>
          </p:cNvGraphicFramePr>
          <p:nvPr/>
        </p:nvGraphicFramePr>
        <p:xfrm>
          <a:off x="1054100" y="1917700"/>
          <a:ext cx="9793288" cy="1647190"/>
        </p:xfrm>
        <a:graphic>
          <a:graphicData uri="http://schemas.openxmlformats.org/drawingml/2006/table">
            <a:tbl>
              <a:tblPr/>
              <a:tblGrid>
                <a:gridCol w="3043238"/>
                <a:gridCol w="3624262"/>
                <a:gridCol w="3125788"/>
              </a:tblGrid>
              <a:tr h="41116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试卷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诗题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重要信息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41116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en-US" altLang="zh-CN" sz="2700">
                          <a:latin typeface="Times New Roman" panose="02020603050405020304"/>
                        </a:rPr>
                        <a:t>2021·</a:t>
                      </a: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全国乙卷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鹊桥仙</a:t>
                      </a:r>
                      <a:r>
                        <a:rPr lang="en-US" altLang="zh-CN" sz="2700">
                          <a:latin typeface="Times New Roman" panose="02020603050405020304"/>
                        </a:rPr>
                        <a:t>·</a:t>
                      </a: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赠鹭鸶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en-US" altLang="zh-CN" sz="2700">
                          <a:latin typeface="Times New Roman" panose="02020603050405020304"/>
                        </a:rPr>
                        <a:t>(1) __________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41275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en-US" altLang="zh-CN" sz="2700">
                          <a:latin typeface="Times New Roman" panose="02020603050405020304"/>
                        </a:rPr>
                        <a:t>2021·</a:t>
                      </a: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全国甲卷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和南丰先生出山之作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en-US" altLang="zh-CN" sz="2700">
                          <a:latin typeface="Times New Roman" panose="02020603050405020304"/>
                        </a:rPr>
                        <a:t>(2) __________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41116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en-US" altLang="zh-CN" sz="2700">
                          <a:latin typeface="Times New Roman" panose="02020603050405020304"/>
                        </a:rPr>
                        <a:t>2021</a:t>
                      </a: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新高考</a:t>
                      </a:r>
                      <a:r>
                        <a:rPr lang="en-US" altLang="zh-CN" sz="2700">
                          <a:latin typeface="宋体" panose="02010600030101010101" pitchFamily="2" charset="-122"/>
                        </a:rPr>
                        <a:t>Ⅰ</a:t>
                      </a: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卷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defTabSz="1219200" fontAlgn="base">
                        <a:spcAft>
                          <a:spcPct val="0"/>
                        </a:spcAft>
                      </a:pPr>
                      <a:r>
                        <a:rPr lang="zh-CN" altLang="zh-CN" sz="2700">
                          <a:latin typeface="Times New Roman" panose="02020603050405020304"/>
                          <a:ea typeface="宋体" panose="02010600030101010101" pitchFamily="2" charset="-122"/>
                        </a:rPr>
                        <a:t>寄江州白司马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6096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12192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8288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2438400" indent="0" algn="l" defTabSz="12192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defTabSz="1219200" fontAlgn="base">
                        <a:spcAft>
                          <a:spcPct val="0"/>
                        </a:spcAft>
                      </a:pPr>
                      <a:r>
                        <a:rPr lang="en-US" altLang="zh-CN" sz="2700">
                          <a:latin typeface="Times New Roman" panose="02020603050405020304"/>
                        </a:rPr>
                        <a:t>(3) __________</a:t>
                      </a:r>
                      <a:endParaRPr lang="zh-CN" altLang="zh-CN" sz="27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83" marR="68583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9720" name="矩形 4"/>
          <p:cNvSpPr/>
          <p:nvPr/>
        </p:nvSpPr>
        <p:spPr>
          <a:xfrm>
            <a:off x="550863" y="3573463"/>
            <a:ext cx="10944225" cy="3108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答案：</a:t>
            </a:r>
            <a:r>
              <a:rPr lang="en-US" altLang="zh-CN" sz="2800">
                <a:latin typeface="Times New Roman" panose="02020603050405020304"/>
              </a:rPr>
              <a:t>(1)</a:t>
            </a:r>
            <a:r>
              <a:rPr lang="en-US" altLang="zh-CN" sz="2800" b="1">
                <a:latin typeface="宋体" panose="02010600030101010101" pitchFamily="2" charset="-122"/>
              </a:rPr>
              <a:t>①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送给鹭鸶，不仅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交代了该词的写作目的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。此标题还给人一种未读词作，便已觉妙趣横生之感；</a:t>
            </a: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写给鹭鸶，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似乎鸟能解人语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，这一</a:t>
            </a: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赠</a:t>
            </a:r>
            <a:r>
              <a:rPr lang="zh-CN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便有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拟人的艺术效果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。</a:t>
            </a:r>
            <a:endParaRPr lang="zh-CN" altLang="zh-CN" sz="2800" b="1">
              <a:latin typeface="Times New Roman" panose="02020603050405020304"/>
              <a:ea typeface="宋体" panose="02010600030101010101" pitchFamily="2" charset="-122"/>
            </a:endParaRPr>
          </a:p>
          <a:p>
            <a:pPr marL="0" lvl="0" indent="266700" algn="just"/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(2)</a:t>
            </a:r>
            <a:r>
              <a:rPr lang="en-US" altLang="zh-CN" sz="2800" b="1">
                <a:latin typeface="宋体" panose="02010600030101010101" pitchFamily="2" charset="-122"/>
              </a:rPr>
              <a:t>①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交代了事件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是唱和之作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</a:rPr>
              <a:t>)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；</a:t>
            </a:r>
            <a:r>
              <a:rPr lang="en-US" altLang="zh-CN" sz="2800" b="1">
                <a:latin typeface="宋体" panose="02010600030101010101" pitchFamily="2" charset="-122"/>
              </a:rPr>
              <a:t>②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表明了诗歌内容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</a:rPr>
              <a:t>(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南丰先生出山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</a:rPr>
              <a:t>)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endParaRPr lang="en-US" altLang="zh-CN" sz="2800" b="1">
              <a:latin typeface="Times New Roman" panose="02020603050405020304"/>
            </a:endParaRPr>
          </a:p>
          <a:p>
            <a:pPr marL="0" lvl="0" indent="266700" algn="just"/>
            <a:r>
              <a:rPr lang="en-US" altLang="zh-CN" sz="2800" b="1">
                <a:latin typeface="Times New Roman" panose="02020603050405020304"/>
              </a:rPr>
              <a:t>(3)</a:t>
            </a:r>
            <a:r>
              <a:rPr lang="zh-CN" altLang="zh-CN" sz="2800" b="1">
                <a:latin typeface="Times New Roman" panose="02020603050405020304"/>
                <a:ea typeface="宋体" panose="02010600030101010101" pitchFamily="2" charset="-122"/>
              </a:rPr>
              <a:t>交代了事件：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白居易被贬江州，杨巨源表达慰问。</a:t>
            </a:r>
            <a:endParaRPr lang="zh-CN" altLang="zh-CN" sz="2800" b="1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TextBox 18"/>
          <p:cNvSpPr txBox="1"/>
          <p:nvPr/>
        </p:nvSpPr>
        <p:spPr>
          <a:xfrm>
            <a:off x="611503" y="549275"/>
            <a:ext cx="10944860" cy="48780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fontAlgn="base">
              <a:spcAft>
                <a:spcPct val="0"/>
              </a:spcAft>
            </a:pPr>
            <a:r>
              <a:rPr lang="zh-CN" altLang="zh-CN" sz="2800" b="1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注意：</a:t>
            </a:r>
            <a:r>
              <a:rPr lang="en-US" altLang="zh-CN" sz="2800" b="1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                    </a:t>
            </a:r>
            <a:r>
              <a:rPr lang="zh-CN" altLang="zh-CN" sz="2800" strike="noStrike" kern="100" noProof="1"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不要被标题引入歧途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fontAlgn="base"/>
            <a:endParaRPr lang="zh-CN" altLang="zh-CN" sz="2800" strike="noStrike" kern="100" noProof="1">
              <a:latin typeface="Times New Roman" panose="02020603050405020304"/>
              <a:ea typeface="仿宋_GB2312"/>
              <a:cs typeface="Times New Roman" panose="02020603050405020304"/>
            </a:endParaRPr>
          </a:p>
          <a:p>
            <a:pPr indent="266700" fontAlgn="base"/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题目即文章的额头，富含着诸多信息，可以这样说，诗歌的题目是诗歌鉴赏的向导。但是，并不是所有的诗题都具有以上功能，不要让下面这些标题引入歧途。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fontAlgn="base"/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如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饮中八仙歌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丽人行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李凭箜篌引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病妇吟</a:t>
            </a:r>
            <a:r>
              <a:rPr lang="en-US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，这里的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仿宋_GB2312"/>
                <a:cs typeface="Times New Roman" panose="02020603050405020304"/>
              </a:rPr>
              <a:t>歌、行、引、吟表示诗歌的类型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；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仿宋_GB2312"/>
                <a:cs typeface="Times New Roman" panose="02020603050405020304"/>
              </a:rPr>
              <a:t>词牌名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昭君怨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虞美人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祝英台近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二郎神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忆王孙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等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仿宋_GB2312"/>
                <a:cs typeface="Times New Roman" panose="02020603050405020304"/>
              </a:rPr>
              <a:t>不反映词作的具体内容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；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仿宋_GB2312"/>
                <a:cs typeface="Times New Roman" panose="02020603050405020304"/>
              </a:rPr>
              <a:t>乐府旧题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一般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仿宋_GB2312"/>
                <a:cs typeface="Times New Roman" panose="02020603050405020304"/>
              </a:rPr>
              <a:t>只揭示诗歌的题材类型，而不反映诗歌的具体内容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，如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出塞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塞下曲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关山月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”“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青楼曲</a:t>
            </a:r>
            <a:r>
              <a:rPr lang="zh-CN" altLang="zh-CN" sz="2800" strike="noStrike" kern="100" noProof="1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latin typeface="Times New Roman" panose="02020603050405020304"/>
                <a:ea typeface="仿宋_GB2312"/>
                <a:cs typeface="Times New Roman" panose="02020603050405020304"/>
              </a:rPr>
              <a:t>等。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TextBox 18"/>
          <p:cNvSpPr txBox="1"/>
          <p:nvPr/>
        </p:nvSpPr>
        <p:spPr>
          <a:xfrm>
            <a:off x="612032" y="620857"/>
            <a:ext cx="10944570" cy="55457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二</a:t>
            </a: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知作者</a:t>
            </a:r>
            <a:endParaRPr lang="zh-CN" altLang="zh-CN" sz="28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要真正读懂一首诗，必须知人论世。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知人论世</a:t>
            </a:r>
            <a:r>
              <a:rPr lang="en-US" altLang="zh-CN" sz="2800" b="1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b="1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就是说要了解诗人的思想性格、生活经历、风格流派及其创作的时代背景、目的等。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读诗时，必须注意诗人的遭遇、境况，注意诗人所处朝代的国势、朝政等方面的问题。知道了人与世，才能准确把握诗歌的思想感情。这方面的信息有的诗歌考题会提供相关的注释，有的属于名家名篇的则不再加注，需要从平时积累的知识中回忆提取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TextBox 18"/>
          <p:cNvSpPr txBox="1"/>
          <p:nvPr/>
        </p:nvSpPr>
        <p:spPr>
          <a:xfrm>
            <a:off x="612775" y="620713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8</a:t>
            </a:r>
            <a:r>
              <a:rPr lang="zh-CN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阅读下面这首宋诗，完成文后题目。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黑体" panose="02010609060101010101" charset="-122"/>
              </a:rPr>
              <a:t>秋　兴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陆游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仿宋_GB2312"/>
              </a:rPr>
              <a:t>白发萧萧欲满头，归来三见故山秋。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仿宋_GB2312"/>
              </a:rPr>
              <a:t>醉凭高阁乾坤迮</a:t>
            </a:r>
            <a:r>
              <a:rPr lang="zh-CN" altLang="zh-CN" sz="2800" baseline="30000">
                <a:latin typeface="Times New Roman" panose="02020603050405020304"/>
                <a:ea typeface="仿宋_GB2312"/>
              </a:rPr>
              <a:t>【注】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，病入中年日月遒。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仿宋_GB2312"/>
              </a:rPr>
              <a:t>百战铁衣空许国，五更画角只生愁。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仿宋_GB2312"/>
              </a:rPr>
              <a:t>明朝烟雨桐江岸，且占丹枫系钓舟。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黑体" panose="02010609060101010101" charset="-122"/>
              </a:rPr>
              <a:t>【注】</a:t>
            </a:r>
            <a:r>
              <a:rPr lang="zh-CN" altLang="zh-CN" sz="2800">
                <a:latin typeface="Times New Roman" panose="02020603050405020304"/>
                <a:ea typeface="楷体_GB2312"/>
              </a:rPr>
              <a:t>　迮：狭窄。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2770" name="TextBox 18"/>
          <p:cNvSpPr txBox="1"/>
          <p:nvPr/>
        </p:nvSpPr>
        <p:spPr>
          <a:xfrm>
            <a:off x="695325" y="5302250"/>
            <a:ext cx="10944225" cy="619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根据中间两联，概括作者</a:t>
            </a:r>
            <a:r>
              <a:rPr lang="en-US" altLang="zh-CN" sz="2800">
                <a:latin typeface="宋体" panose="02010600030101010101" pitchFamily="2" charset="-122"/>
              </a:rPr>
              <a:t>“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愁</a:t>
            </a:r>
            <a:r>
              <a:rPr lang="en-US" altLang="zh-CN" sz="2800">
                <a:latin typeface="宋体" panose="02010600030101010101" pitchFamily="2" charset="-122"/>
              </a:rPr>
              <a:t>”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的原因。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latin typeface="Times New Roman" panose="02020603050405020304"/>
              </a:rPr>
              <a:t>______________________________________________________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2771" name="TextBox 18"/>
          <p:cNvSpPr txBox="1"/>
          <p:nvPr/>
        </p:nvSpPr>
        <p:spPr>
          <a:xfrm>
            <a:off x="406400" y="117475"/>
            <a:ext cx="10944225" cy="176530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round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知人论世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黑体" panose="02010609060101010101" charset="-122"/>
              </a:rPr>
              <a:t>：陆游，南宋爱国诗人。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楷体_GB2312"/>
              </a:rPr>
              <a:t>主张抗金，但在仕途上不断受到当权派的排斥打击，一生报国无门、壮志难酬；屡遭打击，但矢志不渝。许多诗篇抒写了抗金杀敌的豪情和对敌人、卖国贼的仇恨，以及报国无门、壮志难酬的愤懑。</a:t>
            </a:r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2772" name="矩形 3"/>
          <p:cNvSpPr/>
          <p:nvPr/>
        </p:nvSpPr>
        <p:spPr>
          <a:xfrm>
            <a:off x="766763" y="5734050"/>
            <a:ext cx="11356975" cy="522288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round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时光日迫，中年多病；国土沦丧，战事未宁；壮志难酬，怀抱未展。</a:t>
            </a:r>
            <a:endParaRPr lang="zh-CN" altLang="en-US" sz="28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/>
      <p:bldP spid="3277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TextBox 18"/>
          <p:cNvSpPr txBox="1"/>
          <p:nvPr/>
        </p:nvSpPr>
        <p:spPr>
          <a:xfrm>
            <a:off x="612029" y="620859"/>
            <a:ext cx="10944570" cy="554569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三</a:t>
            </a: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看注释</a:t>
            </a:r>
            <a:endParaRPr lang="zh-CN" altLang="zh-CN" sz="28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诗歌是诗人思想情感的具体化，诗人的生平、风格、思想、抱负、经历等，无不影响着诗人的表达。把握诗歌及题干的补充注释和交代，往往可以知晓诗人所处的朝代及其作品风格，了解诗歌的写作背景、写作目的以及某些词语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典故</a:t>
            </a:r>
            <a:r>
              <a:rPr lang="en-US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的含义。</a:t>
            </a:r>
            <a:endParaRPr lang="zh-CN" altLang="zh-CN" sz="2800" strike="noStrike" kern="100" noProof="1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诗歌注释蕴含的信息是多方面的：</a:t>
            </a:r>
            <a:endParaRPr lang="zh-CN" altLang="zh-CN" sz="2800" strike="noStrike" kern="100" noProof="1">
              <a:latin typeface="Times New Roman" panose="02020603050405020304"/>
              <a:cs typeface="Times New Roman" panose="020206030504050203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介绍写作背景：暗示本诗的思想主旨；如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  <a:sym typeface="+mn-ea"/>
              </a:rPr>
              <a:t>“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此诗作于作者贬官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+mn-ea"/>
              </a:rPr>
              <a:t>(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或流放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  <a:sym typeface="+mn-ea"/>
              </a:rPr>
              <a:t>)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之际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  <a:sym typeface="+mn-ea"/>
              </a:rPr>
              <a:t>”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类似的注解：与诗人仕途失意、对现实不满，或报国无门、壮志难酬、愤懑孤寂等情感有关。</a:t>
            </a:r>
            <a:endParaRPr lang="zh-CN" altLang="zh-CN" sz="2800" strike="noStrike" kern="100" noProof="1"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介绍作者：暗示本诗的思想情感或写作风格；</a:t>
            </a:r>
            <a:endParaRPr lang="zh-CN" altLang="zh-CN" sz="2800" strike="noStrike" kern="100" noProof="1"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介绍疑难词语、地名：帮助读懂诗句；</a:t>
            </a:r>
            <a:endParaRPr lang="zh-CN" altLang="zh-CN" sz="2800" strike="noStrike" kern="100" noProof="1"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介绍相关诗句：暗示本诗的用典或意境；</a:t>
            </a:r>
            <a:endParaRPr lang="zh-CN" altLang="zh-CN" sz="2800" strike="noStrike" kern="100" noProof="1"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  <a:p>
            <a:pPr indent="266700" algn="just" fontAlgn="base">
              <a:spcAft>
                <a:spcPct val="0"/>
              </a:spcAft>
            </a:pPr>
            <a:endParaRPr lang="zh-CN" altLang="zh-CN" sz="2800" strike="noStrike" kern="100" noProof="1">
              <a:highlight>
                <a:srgbClr val="FFFF00"/>
              </a:highlight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TextBox 18"/>
          <p:cNvSpPr txBox="1"/>
          <p:nvPr/>
        </p:nvSpPr>
        <p:spPr>
          <a:xfrm>
            <a:off x="406400" y="46038"/>
            <a:ext cx="10944225" cy="55451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>
                <a:latin typeface="Times New Roman" panose="02020603050405020304"/>
              </a:rPr>
              <a:t>9</a:t>
            </a:r>
            <a:r>
              <a:rPr lang="zh-CN" altLang="zh-CN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>
                <a:latin typeface="Times New Roman" panose="02020603050405020304"/>
                <a:ea typeface="宋体" panose="02010600030101010101" pitchFamily="2" charset="-122"/>
              </a:rPr>
              <a:t>阅读下面这首宋诗，完成后面题目。</a:t>
            </a:r>
            <a:endParaRPr lang="zh-CN" altLang="zh-CN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b="1">
                <a:latin typeface="Times New Roman" panose="02020603050405020304"/>
                <a:ea typeface="黑体" panose="02010609060101010101" charset="-122"/>
              </a:rPr>
              <a:t>送子由使契丹</a:t>
            </a:r>
            <a:endParaRPr lang="zh-CN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b="1">
                <a:latin typeface="Times New Roman" panose="02020603050405020304"/>
                <a:ea typeface="宋体" panose="02010600030101010101" pitchFamily="2" charset="-122"/>
              </a:rPr>
              <a:t>苏　轼</a:t>
            </a:r>
            <a:endParaRPr lang="zh-CN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b="1">
                <a:latin typeface="Times New Roman" panose="02020603050405020304"/>
                <a:ea typeface="仿宋_GB2312"/>
              </a:rPr>
              <a:t>云海相望寄此身，那因远适更沾巾。</a:t>
            </a:r>
            <a:endParaRPr lang="zh-CN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b="1">
                <a:latin typeface="Times New Roman" panose="02020603050405020304"/>
                <a:ea typeface="仿宋_GB2312"/>
              </a:rPr>
              <a:t>不辞驿骑凌风雪，要使天骄识凤麟。</a:t>
            </a:r>
            <a:endParaRPr lang="zh-CN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b="1">
                <a:latin typeface="Times New Roman" panose="02020603050405020304"/>
                <a:ea typeface="仿宋_GB2312"/>
              </a:rPr>
              <a:t>沙漠回看清禁</a:t>
            </a:r>
            <a:r>
              <a:rPr lang="en-US" altLang="zh-CN" b="1" baseline="30000">
                <a:latin typeface="宋体" panose="02010600030101010101" pitchFamily="2" charset="-122"/>
                <a:ea typeface="仿宋_GB2312"/>
              </a:rPr>
              <a:t>①</a:t>
            </a:r>
            <a:r>
              <a:rPr lang="zh-CN" altLang="zh-CN" b="1">
                <a:latin typeface="Times New Roman" panose="02020603050405020304"/>
                <a:ea typeface="仿宋_GB2312"/>
              </a:rPr>
              <a:t>月，湖山应梦武林</a:t>
            </a:r>
            <a:r>
              <a:rPr lang="en-US" altLang="zh-CN" b="1" baseline="30000">
                <a:latin typeface="宋体" panose="02010600030101010101" pitchFamily="2" charset="-122"/>
                <a:ea typeface="仿宋_GB2312"/>
              </a:rPr>
              <a:t>②</a:t>
            </a:r>
            <a:r>
              <a:rPr lang="zh-CN" altLang="zh-CN" b="1">
                <a:latin typeface="Times New Roman" panose="02020603050405020304"/>
                <a:ea typeface="仿宋_GB2312"/>
              </a:rPr>
              <a:t>春。</a:t>
            </a:r>
            <a:endParaRPr lang="zh-CN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b="1">
                <a:latin typeface="Times New Roman" panose="02020603050405020304"/>
                <a:ea typeface="仿宋_GB2312"/>
              </a:rPr>
              <a:t>单于若问君家世，莫道中朝第一人</a:t>
            </a:r>
            <a:r>
              <a:rPr lang="en-US" altLang="zh-CN" b="1" baseline="30000">
                <a:latin typeface="宋体" panose="02010600030101010101" pitchFamily="2" charset="-122"/>
                <a:ea typeface="仿宋_GB2312"/>
              </a:rPr>
              <a:t>③</a:t>
            </a:r>
            <a:r>
              <a:rPr lang="zh-CN" altLang="zh-CN" b="1">
                <a:latin typeface="Times New Roman" panose="02020603050405020304"/>
                <a:ea typeface="仿宋_GB2312"/>
              </a:rPr>
              <a:t>。</a:t>
            </a:r>
            <a:endParaRPr lang="zh-CN" altLang="zh-CN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>
                <a:latin typeface="Times New Roman" panose="02020603050405020304"/>
                <a:ea typeface="黑体" panose="02010609060101010101" charset="-122"/>
              </a:rPr>
              <a:t>【注】</a:t>
            </a:r>
            <a:r>
              <a:rPr lang="zh-CN" altLang="zh-CN">
                <a:latin typeface="Times New Roman" panose="02020603050405020304"/>
                <a:ea typeface="楷体_GB2312"/>
              </a:rPr>
              <a:t>　</a:t>
            </a:r>
            <a:r>
              <a:rPr lang="en-US" altLang="zh-CN">
                <a:latin typeface="宋体" panose="02010600030101010101" pitchFamily="2" charset="-122"/>
                <a:ea typeface="楷体_GB2312"/>
              </a:rPr>
              <a:t>①</a:t>
            </a:r>
            <a:r>
              <a:rPr lang="zh-CN" altLang="zh-CN">
                <a:latin typeface="Times New Roman" panose="02020603050405020304"/>
                <a:ea typeface="楷体_GB2312"/>
              </a:rPr>
              <a:t>清禁：皇宫。苏辙时任翰林学士，常出入宫禁。</a:t>
            </a:r>
            <a:r>
              <a:rPr lang="en-US" altLang="zh-CN">
                <a:latin typeface="宋体" panose="02010600030101010101" pitchFamily="2" charset="-122"/>
                <a:ea typeface="楷体_GB2312"/>
              </a:rPr>
              <a:t>②</a:t>
            </a:r>
            <a:r>
              <a:rPr lang="zh-CN" altLang="zh-CN">
                <a:latin typeface="Times New Roman" panose="02020603050405020304"/>
                <a:ea typeface="楷体_GB2312"/>
              </a:rPr>
              <a:t>武林：杭州的别称。苏轼时知杭州。</a:t>
            </a:r>
            <a:r>
              <a:rPr lang="en-US" altLang="zh-CN">
                <a:latin typeface="宋体" panose="02010600030101010101" pitchFamily="2" charset="-122"/>
                <a:ea typeface="楷体_GB2312"/>
              </a:rPr>
              <a:t>③</a:t>
            </a:r>
            <a:r>
              <a:rPr lang="zh-CN" altLang="zh-CN">
                <a:latin typeface="Times New Roman" panose="02020603050405020304"/>
                <a:ea typeface="楷体_GB2312"/>
              </a:rPr>
              <a:t>唐代李揆被皇帝誉为</a:t>
            </a:r>
            <a:r>
              <a:rPr lang="en-US" altLang="zh-CN">
                <a:latin typeface="宋体" panose="02010600030101010101" pitchFamily="2" charset="-122"/>
              </a:rPr>
              <a:t>“</a:t>
            </a:r>
            <a:r>
              <a:rPr lang="zh-CN" altLang="zh-CN">
                <a:latin typeface="Times New Roman" panose="02020603050405020304"/>
                <a:ea typeface="楷体_GB2312"/>
              </a:rPr>
              <a:t>门地、人物、文学皆当世第一</a:t>
            </a:r>
            <a:r>
              <a:rPr lang="en-US" altLang="zh-CN">
                <a:latin typeface="宋体" panose="02010600030101010101" pitchFamily="2" charset="-122"/>
              </a:rPr>
              <a:t>”</a:t>
            </a:r>
            <a:r>
              <a:rPr lang="zh-CN" altLang="zh-CN">
                <a:latin typeface="Times New Roman" panose="02020603050405020304"/>
                <a:ea typeface="楷体_GB2312"/>
              </a:rPr>
              <a:t>。后来入吐蕃会盟，酋长问他：</a:t>
            </a:r>
            <a:r>
              <a:rPr lang="en-US" altLang="zh-CN">
                <a:latin typeface="宋体" panose="02010600030101010101" pitchFamily="2" charset="-122"/>
              </a:rPr>
              <a:t>“</a:t>
            </a:r>
            <a:r>
              <a:rPr lang="zh-CN" altLang="zh-CN">
                <a:latin typeface="Times New Roman" panose="02020603050405020304"/>
                <a:ea typeface="楷体_GB2312"/>
              </a:rPr>
              <a:t>闻唐有第一人李揆，公是否？</a:t>
            </a:r>
            <a:r>
              <a:rPr lang="en-US" altLang="zh-CN">
                <a:latin typeface="宋体" panose="02010600030101010101" pitchFamily="2" charset="-122"/>
              </a:rPr>
              <a:t>”</a:t>
            </a:r>
            <a:r>
              <a:rPr lang="zh-CN" altLang="zh-CN">
                <a:latin typeface="Times New Roman" panose="02020603050405020304"/>
                <a:ea typeface="楷体_GB2312"/>
              </a:rPr>
              <a:t>李揆怕被扣留，骗他说：</a:t>
            </a:r>
            <a:r>
              <a:rPr lang="en-US" altLang="zh-CN">
                <a:latin typeface="宋体" panose="02010600030101010101" pitchFamily="2" charset="-122"/>
              </a:rPr>
              <a:t>“</a:t>
            </a:r>
            <a:r>
              <a:rPr lang="zh-CN" altLang="zh-CN">
                <a:latin typeface="Times New Roman" panose="02020603050405020304"/>
                <a:ea typeface="楷体_GB2312"/>
              </a:rPr>
              <a:t>彼李揆，安肯来邪？</a:t>
            </a:r>
            <a:r>
              <a:rPr lang="en-US" altLang="zh-CN">
                <a:latin typeface="宋体" panose="02010600030101010101" pitchFamily="2" charset="-122"/>
              </a:rPr>
              <a:t>”</a:t>
            </a:r>
            <a:endParaRPr lang="zh-CN" altLang="zh-CN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endParaRPr lang="zh-CN" altLang="zh-CN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4818" name="文本框 1"/>
          <p:cNvSpPr txBox="1"/>
          <p:nvPr/>
        </p:nvSpPr>
        <p:spPr>
          <a:xfrm>
            <a:off x="406400" y="4581525"/>
            <a:ext cx="11722100" cy="1938338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下列对这首诗的理解和赏析，不正确的一项是（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3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分）</a:t>
            </a:r>
            <a:endParaRPr lang="en-US" altLang="zh-CN" b="1">
              <a:solidFill>
                <a:srgbClr val="FF0000"/>
              </a:solidFill>
              <a:latin typeface="思源宋体 CN Medium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A.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首联点题，写兄弟宦游四海，天各一方，已是常事，这次也不会因远别而悲伤落泪。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B.</a:t>
            </a:r>
            <a:r>
              <a:rPr lang="zh-CN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颔联劝勉</a:t>
            </a:r>
            <a:r>
              <a:rPr lang="en-US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,</a:t>
            </a:r>
            <a:r>
              <a:rPr lang="zh-CN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上句勉励苏辙不辞辛苦</a:t>
            </a:r>
            <a:r>
              <a:rPr lang="en-US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,下句鼓励兄弟不辱使命,不失大国风范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。</a:t>
            </a:r>
            <a:endParaRPr lang="en-US" altLang="zh-CN" b="1">
              <a:solidFill>
                <a:srgbClr val="FF0000"/>
              </a:solidFill>
              <a:latin typeface="思源宋体 CN Medium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C.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颈联嘱咐</a:t>
            </a:r>
            <a:r>
              <a:rPr lang="en-US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,上句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嘱咐</a:t>
            </a:r>
            <a:r>
              <a:rPr lang="en-US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子由不要忘记故国,</a:t>
            </a:r>
            <a:r>
              <a:rPr lang="zh-CN" altLang="zh-CN" b="1">
                <a:solidFill>
                  <a:srgbClr val="FF0000"/>
                </a:solidFill>
                <a:latin typeface="思源宋体 CN Medium"/>
                <a:ea typeface="思源宋体 CN Medium"/>
              </a:rPr>
              <a:t>下句嘱咐子由不忘在杭州任职的兄长。</a:t>
            </a:r>
            <a:endParaRPr lang="en-US" altLang="zh-CN" b="1">
              <a:solidFill>
                <a:srgbClr val="FF0000"/>
              </a:solidFill>
              <a:latin typeface="思源宋体 CN Medium"/>
              <a:ea typeface="思源宋体 CN Medium"/>
            </a:endParaRPr>
          </a:p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思源宋体 CN Medium"/>
              </a:rPr>
              <a:t>D.</a:t>
            </a:r>
            <a:r>
              <a:rPr lang="zh-CN" altLang="en-US" b="1">
                <a:solidFill>
                  <a:srgbClr val="FF0000"/>
                </a:solidFill>
                <a:latin typeface="思源宋体 CN Medium"/>
                <a:ea typeface="思源宋体 CN Medium"/>
              </a:rPr>
              <a:t>尾联苏轼告诉苏辙，作为大国使臣，切莫以家世傲人，而要展示出谦恭的君子之风。</a:t>
            </a:r>
            <a:endParaRPr lang="zh-CN" altLang="en-US" b="1">
              <a:solidFill>
                <a:srgbClr val="FF0000"/>
              </a:solidFill>
              <a:latin typeface="思源宋体 CN Medium"/>
              <a:ea typeface="思源宋体 CN Medium"/>
            </a:endParaRPr>
          </a:p>
        </p:txBody>
      </p:sp>
      <p:sp>
        <p:nvSpPr>
          <p:cNvPr id="34819" name="矩形 3"/>
          <p:cNvSpPr/>
          <p:nvPr/>
        </p:nvSpPr>
        <p:spPr>
          <a:xfrm>
            <a:off x="1198563" y="3789363"/>
            <a:ext cx="10472737" cy="522287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round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</a:rPr>
              <a:t>D.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尾联苏轼告诉苏辙不要将家世告诉人，是为了让他谨慎行事。</a:t>
            </a:r>
            <a:endParaRPr lang="zh-CN" altLang="en-US" sz="2800" b="1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TextBox 18"/>
          <p:cNvSpPr txBox="1"/>
          <p:nvPr/>
        </p:nvSpPr>
        <p:spPr>
          <a:xfrm>
            <a:off x="-3810" y="0"/>
            <a:ext cx="11068050" cy="67005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indent="266700" algn="just" fontAlgn="base">
              <a:spcAft>
                <a:spcPct val="0"/>
              </a:spcAft>
            </a:pPr>
            <a:endParaRPr lang="en-US" altLang="zh-CN" sz="2800" strike="noStrike" kern="100" noProof="1" smtClean="0">
              <a:latin typeface="Times New Roman" panose="02020603050405020304"/>
              <a:ea typeface="黑体" panose="02010609060101010101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b="1" strike="noStrike" kern="100" noProof="1" smtClean="0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(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四</a:t>
            </a:r>
            <a:r>
              <a:rPr lang="en-US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Courier New" panose="02070309020205020404"/>
              </a:rPr>
              <a:t>)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  <a:cs typeface="Times New Roman" panose="02020603050405020304"/>
              </a:rPr>
              <a:t>析意象</a:t>
            </a:r>
            <a:endParaRPr lang="zh-CN" altLang="zh-CN" sz="2800" b="1" strike="noStrike" kern="100" noProof="1">
              <a:solidFill>
                <a:srgbClr val="FF0000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意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，就是诗人的思想、情感、意念。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象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，就是物象、形象。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意象</a:t>
            </a:r>
            <a:r>
              <a:rPr lang="en-US" altLang="zh-CN" sz="2800" strike="noStrike" kern="100" noProof="1">
                <a:highlight>
                  <a:srgbClr val="FFFF00"/>
                </a:highlight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sz="2800" strike="noStrike" kern="100" noProof="1">
                <a:highlight>
                  <a:srgbClr val="FFFF00"/>
                </a:highlight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就是意中之象，是客观物象经过诗人的感情活动而创造出来的独特形象。</a:t>
            </a:r>
            <a:endParaRPr lang="zh-CN" altLang="zh-CN" sz="2800" strike="noStrike" kern="100" noProof="1">
              <a:latin typeface="Times New Roman" panose="02020603050405020304"/>
              <a:cs typeface="Times New Roman" panose="02020603050405020304"/>
            </a:endParaRPr>
          </a:p>
          <a:p>
            <a:pPr indent="266700" algn="just" fontAlgn="base">
              <a:spcAft>
                <a:spcPct val="0"/>
              </a:spcAft>
            </a:pPr>
            <a:r>
              <a:rPr lang="zh-CN" altLang="zh-CN" strike="noStrike" kern="1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en-US" altLang="zh-CN" strike="noStrike" kern="1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zh-CN" sz="2800" strike="noStrike" kern="1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诗歌的创作十分讲究含蓄、凝练。诗人的抒情往往不是情感的直接流露，也不是思想的直接灌输，而是言在此意在彼，写景则借景抒情，咏物则托物言志。意象既是现实生活的写照，又是诗人审美创造的结晶和情感意念的载体。诗人的聪明往往就在于他能创造一个或一群新奇的“意象”，来含蓄地抒发自己的情感。反之，</a:t>
            </a:r>
            <a:r>
              <a:rPr lang="zh-CN" altLang="zh-CN" sz="2800" b="1" strike="noStrike" kern="1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读者只有在领悟意象寓意的过程中，才能把握诗歌的内容，领会诗歌的主旨，进入诗歌的意境，感知诗人的情感。</a:t>
            </a:r>
            <a:r>
              <a:rPr lang="zh-CN" altLang="zh-CN" sz="2800" strike="noStrike" kern="1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所以，诗歌的阅读鉴赏，必须以解读诗歌的意象为突破口，以熟知诗歌意象为突破点。</a:t>
            </a:r>
            <a:endParaRPr lang="zh-CN" altLang="zh-CN" sz="2800" strike="noStrike" kern="100" noProof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TextBox 18"/>
          <p:cNvSpPr txBox="1"/>
          <p:nvPr/>
        </p:nvSpPr>
        <p:spPr>
          <a:xfrm>
            <a:off x="550863" y="117475"/>
            <a:ext cx="10944225" cy="5546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〖即练即悟〗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10</a:t>
            </a:r>
            <a:r>
              <a:rPr lang="zh-CN" altLang="zh-CN" sz="2800"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阅读下面的诗歌，然后回答问题。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黑体" panose="02010609060101010101" charset="-122"/>
              </a:rPr>
              <a:t>鹧鸪天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ctr"/>
            <a:r>
              <a:rPr lang="zh-CN" altLang="zh-CN" sz="2800">
                <a:latin typeface="Times New Roman" panose="02020603050405020304"/>
                <a:ea typeface="宋体" panose="02010600030101010101" pitchFamily="2" charset="-122"/>
              </a:rPr>
              <a:t>晏几道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latin typeface="Times New Roman" panose="02020603050405020304"/>
                <a:ea typeface="仿宋_GB2312"/>
              </a:rPr>
              <a:t>十里楼台倚翠微，百花深处杜鹃啼。</a:t>
            </a:r>
            <a:r>
              <a:rPr lang="zh-CN" altLang="zh-CN" sz="2800" u="sng">
                <a:latin typeface="Times New Roman" panose="02020603050405020304"/>
                <a:ea typeface="仿宋_GB2312"/>
              </a:rPr>
              <a:t>殷勤</a:t>
            </a:r>
            <a:r>
              <a:rPr lang="zh-CN" altLang="zh-CN" sz="2800">
                <a:latin typeface="楷体" panose="02010609060101010101" charset="-122"/>
                <a:ea typeface="楷体" panose="02010609060101010101" charset="-122"/>
              </a:rPr>
              <a:t>（情意恳切）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自与行人语，不似流莺</a:t>
            </a:r>
            <a:r>
              <a:rPr lang="zh-CN" altLang="zh-CN" sz="2800" u="sng">
                <a:latin typeface="Times New Roman" panose="02020603050405020304"/>
                <a:ea typeface="仿宋_GB2312"/>
              </a:rPr>
              <a:t>取次</a:t>
            </a:r>
            <a:r>
              <a:rPr lang="zh-CN" altLang="zh-CN" sz="2800">
                <a:latin typeface="楷体" panose="02010609060101010101" charset="-122"/>
                <a:ea typeface="楷体" panose="02010609060101010101" charset="-122"/>
              </a:rPr>
              <a:t>（随意）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飞。惊梦觉，</a:t>
            </a:r>
            <a:r>
              <a:rPr lang="zh-CN" altLang="zh-CN" sz="2800" u="sng">
                <a:latin typeface="Times New Roman" panose="02020603050405020304"/>
                <a:ea typeface="仿宋_GB2312"/>
              </a:rPr>
              <a:t>弄晴</a:t>
            </a:r>
            <a:r>
              <a:rPr lang="zh-CN" altLang="zh-CN" sz="2800">
                <a:latin typeface="楷体" panose="02010609060101010101" charset="-122"/>
                <a:ea typeface="楷体" panose="02010609060101010101" charset="-122"/>
              </a:rPr>
              <a:t>（在晴天卖弄）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时。声声只道不如归。天涯岂是无归意，</a:t>
            </a:r>
            <a:r>
              <a:rPr lang="zh-CN" altLang="zh-CN" sz="2800" u="sng">
                <a:latin typeface="Times New Roman" panose="02020603050405020304"/>
                <a:ea typeface="仿宋_GB2312"/>
              </a:rPr>
              <a:t>争奈</a:t>
            </a:r>
            <a:r>
              <a:rPr lang="zh-CN" altLang="zh-CN" sz="2800">
                <a:latin typeface="楷体" panose="02010609060101010101" charset="-122"/>
                <a:ea typeface="楷体" panose="02010609060101010101" charset="-122"/>
              </a:rPr>
              <a:t>（怎奈）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归期未可期。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endParaRPr lang="zh-CN" altLang="zh-CN" sz="2800">
              <a:latin typeface="Times New Roman" panose="02020603050405020304"/>
              <a:ea typeface="黑体" panose="02010609060101010101" charset="-122"/>
            </a:endParaRPr>
          </a:p>
          <a:p>
            <a:pPr marL="0" lvl="0" indent="266700" algn="just"/>
            <a:r>
              <a:rPr lang="zh-CN" altLang="zh-CN">
                <a:latin typeface="Times New Roman" panose="02020603050405020304"/>
                <a:ea typeface="黑体" panose="02010609060101010101" charset="-122"/>
              </a:rPr>
              <a:t>读诗应知：</a:t>
            </a:r>
            <a:r>
              <a:rPr lang="zh-CN" altLang="zh-CN">
                <a:latin typeface="Times New Roman" panose="02020603050405020304"/>
                <a:ea typeface="楷体_GB2312"/>
              </a:rPr>
              <a:t>杜鹃鸟，古代神话中，周朝末年蜀地的君主望帝，因被迫让位给他的臣子，自己隐居山林，死后灵魂化为杜鹃鸟，暮春啼叫，至于口中流血，其声哀怨凄悲，动人肺腑。于是古诗中的</a:t>
            </a:r>
            <a:r>
              <a:rPr lang="zh-CN" altLang="zh-CN" b="1">
                <a:solidFill>
                  <a:srgbClr val="FF0000"/>
                </a:solidFill>
                <a:latin typeface="Times New Roman" panose="02020603050405020304"/>
                <a:ea typeface="楷体_GB2312"/>
              </a:rPr>
              <a:t>杜鹃就成为凄凉、哀伤的象征。</a:t>
            </a:r>
            <a:endParaRPr lang="zh-CN" altLang="zh-CN" b="1">
              <a:solidFill>
                <a:srgbClr val="FF0000"/>
              </a:solidFill>
              <a:latin typeface="Times New Roman" panose="02020603050405020304"/>
              <a:ea typeface="楷体_GB2312"/>
            </a:endParaRPr>
          </a:p>
        </p:txBody>
      </p:sp>
      <p:sp>
        <p:nvSpPr>
          <p:cNvPr id="36866" name="TextBox 18"/>
          <p:cNvSpPr txBox="1"/>
          <p:nvPr/>
        </p:nvSpPr>
        <p:spPr>
          <a:xfrm>
            <a:off x="334963" y="4941888"/>
            <a:ext cx="10944225" cy="627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</a:rPr>
              <a:t>在这首词中，作者为什么要描写杜鹃的啼叫声？</a:t>
            </a:r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</a:rPr>
              <a:t>答：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/>
              </a:rPr>
              <a:t>_____________________________________________________</a:t>
            </a:r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solidFill>
                  <a:srgbClr val="000000"/>
                </a:solidFill>
                <a:latin typeface="Times New Roman" panose="02020603050405020304"/>
              </a:rPr>
              <a:t>_________________________________________________________</a:t>
            </a:r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6867" name="矩形 2"/>
          <p:cNvSpPr/>
          <p:nvPr/>
        </p:nvSpPr>
        <p:spPr>
          <a:xfrm>
            <a:off x="838200" y="5734050"/>
            <a:ext cx="10610850" cy="830263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>
                <a:solidFill>
                  <a:srgbClr val="FF0000"/>
                </a:solidFill>
                <a:latin typeface="Times New Roman" panose="02020603050405020304"/>
              </a:rPr>
              <a:t>        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/>
              </a:rPr>
              <a:t> </a:t>
            </a:r>
            <a:r>
              <a:rPr lang="zh-CN" altLang="zh-CN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因为古人认为杜鹃的啼叫声好像在说：</a:t>
            </a:r>
            <a:r>
              <a:rPr lang="en-US" altLang="zh-CN" b="1">
                <a:solidFill>
                  <a:srgbClr val="FF0000"/>
                </a:solidFill>
                <a:latin typeface="宋体" panose="02010600030101010101" pitchFamily="2" charset="-122"/>
              </a:rPr>
              <a:t>“</a:t>
            </a:r>
            <a:r>
              <a:rPr lang="zh-CN" altLang="zh-CN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不如归去！不如归去！</a:t>
            </a:r>
            <a:r>
              <a:rPr lang="zh-CN" altLang="zh-CN" b="1">
                <a:solidFill>
                  <a:srgbClr val="FF0000"/>
                </a:solidFill>
                <a:latin typeface="Calibri"/>
                <a:ea typeface="宋体" panose="02010600030101010101" pitchFamily="2" charset="-122"/>
              </a:rPr>
              <a:t>”</a:t>
            </a:r>
            <a:r>
              <a:rPr lang="zh-CN" altLang="zh-CN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</a:rPr>
              <a:t>而这首词的主题是游子思乡之情，所以词人要从描写杜鹃的啼叫声入手。</a:t>
            </a:r>
            <a:endParaRPr lang="zh-CN" altLang="en-US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TextBox 18"/>
          <p:cNvSpPr txBox="1"/>
          <p:nvPr/>
        </p:nvSpPr>
        <p:spPr>
          <a:xfrm>
            <a:off x="612775" y="620713"/>
            <a:ext cx="10944225" cy="5545138"/>
          </a:xfrm>
          <a:prstGeom prst="rect">
            <a:avLst/>
          </a:prstGeom>
          <a:noFill/>
        </p:spPr>
        <p:txBody>
          <a:bodyPr wrap="square" rtlCol="0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algn="ctr" hangingPunct="0">
              <a:spcAft>
                <a:spcPct val="0"/>
              </a:spcAft>
            </a:pPr>
            <a:r>
              <a:rPr lang="zh-CN" altLang="zh-CN" sz="2800">
                <a:latin typeface="Times New Roman" panose="02020603050405020304"/>
                <a:ea typeface="黑体" panose="02010609060101010101" charset="-122"/>
              </a:rPr>
              <a:t>古代诗歌常见意象分类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indent="266700" hangingPunct="0"/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①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送别类意象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或表达依依不舍之情，或叙写别后的思念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杨柳、长亭、南浦、酒。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indent="266700" hangingPunct="0"/>
            <a:r>
              <a:rPr lang="zh-CN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②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思乡类意象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或表达对家乡的思念，或表达对亲人的牵挂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月亮、鸿雁、莼羹鲈脍、双鲤、捣衣。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indent="266700" hangingPunct="0"/>
            <a:r>
              <a:rPr lang="zh-CN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③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愁苦类意象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或表达忧愁、悲伤心情，或渲染凄冷、悲凉气氛</a:t>
            </a:r>
            <a:r>
              <a:rPr lang="en-US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梧桐、芭蕉、流水、猿猴、杜鹃鸟、斜阳。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indent="266700" hangingPunct="0"/>
            <a:r>
              <a:rPr lang="zh-CN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④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抒怀类意象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或托物显示高洁的品质，或抒发感慨</a:t>
            </a:r>
            <a:r>
              <a:rPr lang="en-US" altLang="zh-CN" sz="2800"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菊花、梅花、松柏、竹、黍离、冰雪、草木。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indent="266700" hangingPunct="0"/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3" name="TextBox 18"/>
          <p:cNvSpPr txBox="1"/>
          <p:nvPr/>
        </p:nvSpPr>
        <p:spPr>
          <a:xfrm>
            <a:off x="552450" y="620713"/>
            <a:ext cx="11004550" cy="5703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/>
            <a:r>
              <a:rPr lang="zh-CN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⑤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爱情类意象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用以表达爱恋、相思之情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红豆、莲、连理枝、比翼鸟。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/>
            <a:r>
              <a:rPr lang="zh-CN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⑥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战争类意象</a:t>
            </a:r>
            <a:r>
              <a:rPr lang="en-US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或表达对战争的厌恶，或表达对和平的向往</a:t>
            </a:r>
            <a:r>
              <a:rPr lang="en-US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投笔、长城、楼兰、柳营、请缨、羌笛。</a:t>
            </a:r>
            <a:endParaRPr lang="zh-CN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/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仿宋_GB2312"/>
              </a:rPr>
              <a:t>⑦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闲适类意象</a:t>
            </a:r>
            <a:r>
              <a:rPr lang="en-US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(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或表达清闲恬淡的心情，或表达对隐居生活的向往</a:t>
            </a:r>
            <a:r>
              <a:rPr lang="en-US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五柳、东篱、三径。</a:t>
            </a:r>
            <a:endParaRPr lang="zh-CN" altLang="zh-CN" sz="2800">
              <a:solidFill>
                <a:srgbClr val="000000"/>
              </a:solidFill>
              <a:latin typeface="Times New Roman" panose="02020603050405020304"/>
              <a:ea typeface="仿宋_GB2312"/>
            </a:endParaRPr>
          </a:p>
          <a:p>
            <a:pPr marL="0" lvl="0" indent="266700"/>
            <a:endParaRPr lang="zh-CN" altLang="zh-CN" sz="2800">
              <a:solidFill>
                <a:srgbClr val="000000"/>
              </a:solidFill>
              <a:latin typeface="Times New Roman" panose="02020603050405020304"/>
              <a:ea typeface="仿宋_GB2312"/>
            </a:endParaRPr>
          </a:p>
          <a:p>
            <a:pPr marL="0" lvl="0" indent="266700"/>
            <a:endParaRPr lang="zh-CN" altLang="zh-CN" sz="2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/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以上介绍的只是意象的最常见寓意。其实，不少意象有着丰富多样的寓意。如：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蝉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，古人以为蝉</a:t>
            </a:r>
            <a:r>
              <a:rPr lang="zh-CN" altLang="zh-CN" sz="2800">
                <a:solidFill>
                  <a:srgbClr val="0000FF"/>
                </a:solidFill>
                <a:latin typeface="Times New Roman" panose="02020603050405020304"/>
                <a:ea typeface="仿宋_GB2312"/>
              </a:rPr>
              <a:t>餐风饮露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，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是高洁的象征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，常以蝉的高洁表现自己品行的高洁。而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寒蝉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则是</a:t>
            </a:r>
            <a:r>
              <a:rPr lang="zh-CN" altLang="zh-CN" sz="2800" b="1">
                <a:solidFill>
                  <a:srgbClr val="FF0000"/>
                </a:solidFill>
                <a:latin typeface="Times New Roman" panose="02020603050405020304"/>
                <a:ea typeface="仿宋_GB2312"/>
              </a:rPr>
              <a:t>悲凉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/>
                <a:ea typeface="仿宋_GB2312"/>
              </a:rPr>
              <a:t>的同义词。</a:t>
            </a:r>
            <a:endParaRPr lang="zh-CN" altLang="zh-CN" sz="2800">
              <a:solidFill>
                <a:srgbClr val="000000"/>
              </a:solidFill>
              <a:latin typeface="Times New Roman" panose="02020603050405020304"/>
              <a:ea typeface="仿宋_GB2312"/>
            </a:endParaRPr>
          </a:p>
          <a:p>
            <a:pPr marL="0" lvl="0" indent="266700"/>
            <a:r>
              <a:rPr lang="en-US" altLang="zh-CN" sz="2800">
                <a:latin typeface="Times New Roman" panose="02020603050405020304"/>
                <a:ea typeface="黑体" panose="02010609060101010101" charset="-122"/>
              </a:rPr>
              <a:t>   </a:t>
            </a:r>
            <a:endParaRPr lang="en-US" altLang="zh-CN" sz="2800">
              <a:latin typeface="Times New Roman" panose="02020603050405020304"/>
              <a:ea typeface="黑体" panose="02010609060101010101" charset="-122"/>
            </a:endParaRPr>
          </a:p>
          <a:p>
            <a:pPr marL="0" lvl="0" indent="266700"/>
            <a:r>
              <a:rPr lang="zh-CN" altLang="en-US" sz="2800">
                <a:latin typeface="Times New Roman" panose="02020603050405020304"/>
                <a:ea typeface="黑体" panose="02010609060101010101" charset="-122"/>
              </a:rPr>
              <a:t>更多意象内涵，详见《师说》</a:t>
            </a:r>
            <a:r>
              <a:rPr lang="en-US" altLang="zh-CN" sz="2800">
                <a:latin typeface="Times New Roman" panose="02020603050405020304"/>
                <a:ea typeface="黑体" panose="02010609060101010101" charset="-122"/>
              </a:rPr>
              <a:t>“</a:t>
            </a:r>
            <a:r>
              <a:rPr lang="zh-CN" altLang="en-US" sz="2800">
                <a:latin typeface="Times New Roman" panose="02020603050405020304"/>
                <a:ea typeface="黑体" panose="02010609060101010101" charset="-122"/>
              </a:rPr>
              <a:t>知识清单随身记</a:t>
            </a:r>
            <a:r>
              <a:rPr lang="en-US" altLang="zh-CN" sz="2800">
                <a:latin typeface="Times New Roman" panose="02020603050405020304"/>
                <a:ea typeface="黑体" panose="02010609060101010101" charset="-122"/>
              </a:rPr>
              <a:t>”</a:t>
            </a:r>
            <a:r>
              <a:rPr lang="zh-CN" altLang="en-US" sz="2800">
                <a:latin typeface="Times New Roman" panose="02020603050405020304"/>
                <a:ea typeface="黑体" panose="02010609060101010101" charset="-122"/>
              </a:rPr>
              <a:t>对应内容。</a:t>
            </a:r>
            <a:endParaRPr lang="zh-CN" altLang="en-US" sz="2800">
              <a:latin typeface="Times New Roman" panose="02020603050405020304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7" name="TextBox 18"/>
          <p:cNvSpPr txBox="1"/>
          <p:nvPr/>
        </p:nvSpPr>
        <p:spPr>
          <a:xfrm>
            <a:off x="612775" y="620713"/>
            <a:ext cx="10944225" cy="3770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6096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12192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8288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2438400" indent="0" algn="l" defTabSz="12192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266700" algn="just"/>
            <a:endParaRPr lang="en-US" altLang="zh-CN" sz="2800">
              <a:latin typeface="Times New Roman" panose="02020603050405020304"/>
              <a:ea typeface="黑体" panose="02010609060101010101" charset="-122"/>
            </a:endParaRPr>
          </a:p>
          <a:p>
            <a:pPr marL="0" lvl="0" indent="266700" algn="just"/>
            <a:endParaRPr lang="en-US" altLang="zh-CN" sz="2800">
              <a:latin typeface="Times New Roman" panose="02020603050405020304"/>
              <a:ea typeface="黑体" panose="02010609060101010101" charset="-122"/>
            </a:endParaRPr>
          </a:p>
          <a:p>
            <a:pPr marL="0" lvl="0" indent="266700" algn="just"/>
            <a:r>
              <a:rPr lang="en-US" altLang="zh-CN" sz="32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(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五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)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/>
                <a:ea typeface="黑体" panose="02010609060101010101" charset="-122"/>
              </a:rPr>
              <a:t>明典故</a:t>
            </a:r>
            <a:endParaRPr lang="zh-CN" altLang="zh-CN" sz="32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以典入诗是历代诗人常用的手法，典故不仅可以使诗句表达更加形象，还让诗句含蓄，别有意趣。而一些典故因为常被引用也形成了一定的固定内涵，所以积累一些常用典故内涵也是我们读懂古诗的有效方法。</a:t>
            </a:r>
            <a:endParaRPr lang="en-US" altLang="zh-CN" sz="2800" b="1">
              <a:latin typeface="Arial" pitchFamily="34" charset="0"/>
            </a:endParaRPr>
          </a:p>
          <a:p>
            <a:pPr marL="0" lvl="0" indent="266700" algn="just"/>
            <a:endParaRPr lang="zh-CN" altLang="zh-CN" sz="2800" b="1">
              <a:latin typeface="Arial" pitchFamily="34" charset="0"/>
              <a:ea typeface="宋体" panose="02010600030101010101" pitchFamily="2" charset="-122"/>
            </a:endParaRPr>
          </a:p>
          <a:p>
            <a:pPr marL="0" lvl="0" indent="266700" algn="just"/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266700" algn="just"/>
            <a:r>
              <a:rPr lang="en-US" altLang="zh-CN" sz="2800">
                <a:latin typeface="Times New Roman" panose="02020603050405020304"/>
              </a:rPr>
              <a:t> </a:t>
            </a:r>
            <a:endParaRPr lang="zh-CN" altLang="zh-CN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https://d.book118.com/388025000001006027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2.4|7.3"/>
</p:tagLst>
</file>

<file path=ppt/tags/tag2.xml><?xml version="1.0" encoding="utf-8"?>
<p:tagLst xmlns:p="http://schemas.openxmlformats.org/presentationml/2006/main">
  <p:tag name="TIMING" val="|2.4|7.3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  <a:effectLst>
          <a:reflection blurRad="6350" stA="50000" endA="300" endPos="55500" dist="50800" dir="5400000" sy="-100000" algn="bl" rotWithShape="0"/>
        </a:effectLst>
      </a:spPr>
      <a:bodyPr rtlCol="0" anchor="ctr"/>
      <a:lstStyle>
        <a:defPPr algn="ctr">
          <a:defRPr sz="3600" dirty="0">
            <a:ln w="12700">
              <a:solidFill>
                <a:schemeClr val="bg1"/>
              </a:solidFill>
              <a:prstDash val="solid"/>
            </a:ln>
            <a:solidFill>
              <a:schemeClr val="bg1"/>
            </a:solidFill>
          </a:defRPr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229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4">
      <vt:lpstr>Arial</vt:lpstr>
      <vt:lpstr>Calibri</vt:lpstr>
      <vt:lpstr>宋体</vt:lpstr>
      <vt:lpstr>Times New Roman</vt:lpstr>
      <vt:lpstr>思源宋体 CN Medium</vt:lpstr>
      <vt:lpstr>微软雅黑</vt:lpstr>
      <vt:lpstr>黑体</vt:lpstr>
      <vt:lpstr>Courier New</vt:lpstr>
      <vt:lpstr>楷体</vt:lpstr>
      <vt:lpstr>思源宋体 CN Heavy</vt:lpstr>
      <vt:lpstr>Wingdings</vt:lpstr>
      <vt:lpstr>楷体_GB2312</vt:lpstr>
      <vt:lpstr>仿宋_GB2312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2024-09-04T11:57:13.422</cp:lastPrinted>
  <dcterms:created xsi:type="dcterms:W3CDTF">2024-09-04T03:57:13Z</dcterms:created>
  <dcterms:modified xsi:type="dcterms:W3CDTF">2024-09-04T03:57:15Z</dcterms:modified>
</cp:coreProperties>
</file>