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A9DAC0-E5C2-4ED0-AABC-98694402D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AFCF1-ED25-4814-A1EA-C15A7AA63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1128EB-DFD1-42E5-BEDB-B26E75E7B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EA8C01-338A-4077-9A60-E42BDE747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24BE7D-097A-4963-9A30-426BF4D05D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D39931-0FB4-44E9-848E-8531FBFAB9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BB6953-DBAF-4BA5-B939-E0B52FD766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8DAA9F-CC47-4EE5-A3E9-4DDB7D69C3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6EF989-4185-4C02-9968-77736CA842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61BCA-981E-4526-B3BB-E6FB6C3CD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1C1F1-3E0B-420D-9CAB-B0C4EB6E2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2" name="Holder 2"/>
          <p:cNvSpPr>
            <a:spLocks noGrp="1"/>
          </p:cNvSpPr>
          <p:nvPr>
            <p:ph type="ctrTitle"/>
          </p:nvPr>
        </p:nvSpPr>
        <p:spPr>
          <a:xfrm>
            <a:off x="787399" y="1913413"/>
            <a:ext cx="7569200" cy="848360"/>
          </a:xfrm>
          <a:prstGeom prst="rect">
            <a:avLst/>
          </a:prstGeom>
        </p:spPr>
        <p:txBody>
          <a:bodyPr wrap="square" lIns="0" tIns="0" rIns="0" bIns="0">
            <a:spAutoFit/>
          </a:bodyPr>
          <a:lstStyle>
            <a:lvl1pPr>
              <a:defRPr sz="1800" b="1" i="0">
                <a:solidFill>
                  <a:srgbClr val="FF9900"/>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0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1800" b="1" i="0">
                <a:solidFill>
                  <a:srgbClr val="FF9900"/>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0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1800" b="1" i="0">
                <a:solidFill>
                  <a:srgbClr val="FF9900"/>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1800" b="1" i="0">
                <a:solidFill>
                  <a:srgbClr val="FF9900"/>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pic>
        <p:nvPicPr>
          <p:cNvPr id="17" name="bg object 17"/>
          <p:cNvPicPr/>
          <p:nvPr/>
        </p:nvPicPr>
        <p:blipFill>
          <a:blip r:embed="rId2"/>
          <a:stretch>
            <a:fillRect/>
          </a:stretch>
        </p:blipFill>
        <p:spPr>
          <a:xfrm>
            <a:off x="0" y="0"/>
            <a:ext cx="9143999" cy="6857999"/>
          </a:xfrm>
          <a:prstGeom prst="rect">
            <a:avLst/>
          </a:prstGeom>
        </p:spPr>
      </p:pic>
      <p:sp>
        <p:nvSpPr>
          <p:cNvPr id="18" name="bg object 18"/>
          <p:cNvSpPr/>
          <p:nvPr/>
        </p:nvSpPr>
        <p:spPr>
          <a:xfrm>
            <a:off x="4249737" y="6019800"/>
            <a:ext cx="3561079" cy="838200"/>
          </a:xfrm>
          <a:custGeom>
            <a:rect l="l" t="t" r="r" b="b"/>
            <a:pathLst>
              <a:path w="3561079" h="838200">
                <a:moveTo>
                  <a:pt x="295275" y="117246"/>
                </a:moveTo>
                <a:lnTo>
                  <a:pt x="257175" y="106591"/>
                </a:lnTo>
                <a:lnTo>
                  <a:pt x="57150" y="0"/>
                </a:lnTo>
                <a:lnTo>
                  <a:pt x="85725" y="31978"/>
                </a:lnTo>
                <a:lnTo>
                  <a:pt x="38100" y="53301"/>
                </a:lnTo>
                <a:lnTo>
                  <a:pt x="28575" y="117246"/>
                </a:lnTo>
                <a:lnTo>
                  <a:pt x="66675" y="202514"/>
                </a:lnTo>
                <a:lnTo>
                  <a:pt x="76200" y="287782"/>
                </a:lnTo>
                <a:lnTo>
                  <a:pt x="0" y="627062"/>
                </a:lnTo>
                <a:lnTo>
                  <a:pt x="85725" y="413905"/>
                </a:lnTo>
                <a:lnTo>
                  <a:pt x="133350" y="383705"/>
                </a:lnTo>
                <a:lnTo>
                  <a:pt x="200025" y="223824"/>
                </a:lnTo>
                <a:lnTo>
                  <a:pt x="228600" y="213169"/>
                </a:lnTo>
                <a:lnTo>
                  <a:pt x="228600" y="159880"/>
                </a:lnTo>
                <a:lnTo>
                  <a:pt x="295275" y="117246"/>
                </a:lnTo>
                <a:close/>
              </a:path>
              <a:path w="3561079" h="838200">
                <a:moveTo>
                  <a:pt x="1160462" y="280987"/>
                </a:moveTo>
                <a:lnTo>
                  <a:pt x="958850" y="309562"/>
                </a:lnTo>
                <a:lnTo>
                  <a:pt x="703262" y="246062"/>
                </a:lnTo>
                <a:lnTo>
                  <a:pt x="588962" y="160337"/>
                </a:lnTo>
                <a:lnTo>
                  <a:pt x="579437" y="180975"/>
                </a:lnTo>
                <a:lnTo>
                  <a:pt x="560387" y="223837"/>
                </a:lnTo>
                <a:lnTo>
                  <a:pt x="655637" y="352425"/>
                </a:lnTo>
                <a:lnTo>
                  <a:pt x="1052512" y="590550"/>
                </a:lnTo>
                <a:lnTo>
                  <a:pt x="1020762" y="381000"/>
                </a:lnTo>
                <a:lnTo>
                  <a:pt x="1160462" y="280987"/>
                </a:lnTo>
                <a:close/>
              </a:path>
              <a:path w="3561079" h="838200">
                <a:moveTo>
                  <a:pt x="3560762" y="838200"/>
                </a:moveTo>
                <a:lnTo>
                  <a:pt x="3332162" y="762000"/>
                </a:lnTo>
                <a:lnTo>
                  <a:pt x="3027362" y="603250"/>
                </a:lnTo>
                <a:lnTo>
                  <a:pt x="2803525" y="598487"/>
                </a:lnTo>
                <a:lnTo>
                  <a:pt x="2687866" y="533400"/>
                </a:lnTo>
                <a:lnTo>
                  <a:pt x="2462212" y="406400"/>
                </a:lnTo>
                <a:lnTo>
                  <a:pt x="2219325" y="115887"/>
                </a:lnTo>
                <a:lnTo>
                  <a:pt x="2017712" y="11112"/>
                </a:lnTo>
                <a:lnTo>
                  <a:pt x="2052637" y="52387"/>
                </a:lnTo>
                <a:lnTo>
                  <a:pt x="2017712" y="114300"/>
                </a:lnTo>
                <a:lnTo>
                  <a:pt x="2065337" y="200025"/>
                </a:lnTo>
                <a:lnTo>
                  <a:pt x="2136775" y="396875"/>
                </a:lnTo>
                <a:lnTo>
                  <a:pt x="2089150" y="681037"/>
                </a:lnTo>
                <a:lnTo>
                  <a:pt x="2335212" y="533400"/>
                </a:lnTo>
                <a:lnTo>
                  <a:pt x="2950781" y="838200"/>
                </a:lnTo>
                <a:lnTo>
                  <a:pt x="3560762" y="838200"/>
                </a:lnTo>
                <a:close/>
              </a:path>
            </a:pathLst>
          </a:custGeom>
          <a:solidFill>
            <a:srgbClr val="463416"/>
          </a:solidFill>
        </p:spPr>
        <p:txBody>
          <a:bodyPr wrap="square" lIns="0" tIns="0" rIns="0" bIns="0" rtlCol="0"/>
          <a:lstStyle/>
          <a:p/>
        </p:txBody>
      </p:sp>
      <p:pic>
        <p:nvPicPr>
          <p:cNvPr id="19" name="bg object 19"/>
          <p:cNvPicPr/>
          <p:nvPr/>
        </p:nvPicPr>
        <p:blipFill>
          <a:blip r:embed="rId3"/>
          <a:stretch>
            <a:fillRect/>
          </a:stretch>
        </p:blipFill>
        <p:spPr>
          <a:xfrm>
            <a:off x="5759450" y="6137275"/>
            <a:ext cx="246062" cy="117475"/>
          </a:xfrm>
          <a:prstGeom prst="rect">
            <a:avLst/>
          </a:prstGeom>
        </p:spPr>
      </p:pic>
      <p:pic>
        <p:nvPicPr>
          <p:cNvPr id="20" name="bg object 20"/>
          <p:cNvPicPr/>
          <p:nvPr/>
        </p:nvPicPr>
        <p:blipFill>
          <a:blip r:embed="rId4"/>
          <a:stretch>
            <a:fillRect/>
          </a:stretch>
        </p:blipFill>
        <p:spPr>
          <a:xfrm>
            <a:off x="3946525" y="6126162"/>
            <a:ext cx="66675" cy="128587"/>
          </a:xfrm>
          <a:prstGeom prst="rect">
            <a:avLst/>
          </a:prstGeom>
        </p:spPr>
      </p:pic>
      <p:pic>
        <p:nvPicPr>
          <p:cNvPr id="21" name="bg object 21"/>
          <p:cNvPicPr/>
          <p:nvPr/>
        </p:nvPicPr>
        <p:blipFill>
          <a:blip r:embed="rId5"/>
          <a:stretch>
            <a:fillRect/>
          </a:stretch>
        </p:blipFill>
        <p:spPr>
          <a:xfrm>
            <a:off x="0" y="6019800"/>
            <a:ext cx="6225751" cy="838200"/>
          </a:xfrm>
          <a:prstGeom prst="rect">
            <a:avLst/>
          </a:prstGeom>
        </p:spPr>
      </p:pic>
      <p:sp>
        <p:nvSpPr>
          <p:cNvPr id="22" name="bg object 22"/>
          <p:cNvSpPr/>
          <p:nvPr/>
        </p:nvSpPr>
        <p:spPr>
          <a:xfrm>
            <a:off x="1898637" y="6021387"/>
            <a:ext cx="4330065" cy="836930"/>
          </a:xfrm>
          <a:custGeom>
            <a:rect l="l" t="t" r="r" b="b"/>
            <a:pathLst>
              <a:path w="4330065" h="836928">
                <a:moveTo>
                  <a:pt x="579437" y="212471"/>
                </a:moveTo>
                <a:lnTo>
                  <a:pt x="569912" y="202819"/>
                </a:lnTo>
                <a:lnTo>
                  <a:pt x="531812" y="183502"/>
                </a:lnTo>
                <a:lnTo>
                  <a:pt x="474662" y="144868"/>
                </a:lnTo>
                <a:lnTo>
                  <a:pt x="274637" y="57950"/>
                </a:lnTo>
                <a:lnTo>
                  <a:pt x="227012" y="38633"/>
                </a:lnTo>
                <a:lnTo>
                  <a:pt x="207962" y="28981"/>
                </a:lnTo>
                <a:lnTo>
                  <a:pt x="150812" y="28981"/>
                </a:lnTo>
                <a:lnTo>
                  <a:pt x="114300" y="19316"/>
                </a:lnTo>
                <a:lnTo>
                  <a:pt x="104775" y="19316"/>
                </a:lnTo>
                <a:lnTo>
                  <a:pt x="66675" y="0"/>
                </a:lnTo>
                <a:lnTo>
                  <a:pt x="47625" y="0"/>
                </a:lnTo>
                <a:lnTo>
                  <a:pt x="38100" y="38633"/>
                </a:lnTo>
                <a:lnTo>
                  <a:pt x="0" y="96583"/>
                </a:lnTo>
                <a:lnTo>
                  <a:pt x="104775" y="173850"/>
                </a:lnTo>
                <a:lnTo>
                  <a:pt x="227012" y="289737"/>
                </a:lnTo>
                <a:lnTo>
                  <a:pt x="303212" y="270421"/>
                </a:lnTo>
                <a:lnTo>
                  <a:pt x="541337" y="461962"/>
                </a:lnTo>
                <a:lnTo>
                  <a:pt x="484187" y="280085"/>
                </a:lnTo>
                <a:lnTo>
                  <a:pt x="579437" y="212471"/>
                </a:lnTo>
                <a:close/>
              </a:path>
              <a:path w="4330065" h="836928">
                <a:moveTo>
                  <a:pt x="4329874" y="836612"/>
                </a:moveTo>
                <a:lnTo>
                  <a:pt x="2259012" y="442912"/>
                </a:lnTo>
                <a:lnTo>
                  <a:pt x="2001837" y="309562"/>
                </a:lnTo>
                <a:lnTo>
                  <a:pt x="1860550" y="231775"/>
                </a:lnTo>
                <a:lnTo>
                  <a:pt x="1828800" y="222250"/>
                </a:lnTo>
                <a:lnTo>
                  <a:pt x="1765300" y="203200"/>
                </a:lnTo>
                <a:lnTo>
                  <a:pt x="1631950" y="153987"/>
                </a:lnTo>
                <a:lnTo>
                  <a:pt x="1481137" y="85725"/>
                </a:lnTo>
                <a:lnTo>
                  <a:pt x="1404937" y="66675"/>
                </a:lnTo>
                <a:lnTo>
                  <a:pt x="1338262" y="57150"/>
                </a:lnTo>
                <a:lnTo>
                  <a:pt x="1243012" y="57150"/>
                </a:lnTo>
                <a:lnTo>
                  <a:pt x="1204912" y="96837"/>
                </a:lnTo>
                <a:lnTo>
                  <a:pt x="1185862" y="260350"/>
                </a:lnTo>
                <a:lnTo>
                  <a:pt x="1281112" y="222250"/>
                </a:lnTo>
                <a:lnTo>
                  <a:pt x="1328737" y="269875"/>
                </a:lnTo>
                <a:lnTo>
                  <a:pt x="1423987" y="300037"/>
                </a:lnTo>
                <a:lnTo>
                  <a:pt x="1517650" y="490537"/>
                </a:lnTo>
                <a:lnTo>
                  <a:pt x="1822450" y="627062"/>
                </a:lnTo>
                <a:lnTo>
                  <a:pt x="2419350" y="627062"/>
                </a:lnTo>
                <a:lnTo>
                  <a:pt x="4299318" y="836612"/>
                </a:lnTo>
                <a:lnTo>
                  <a:pt x="4329874" y="836612"/>
                </a:lnTo>
                <a:close/>
              </a:path>
            </a:pathLst>
          </a:custGeom>
          <a:solidFill>
            <a:srgbClr val="463416"/>
          </a:solidFill>
        </p:spPr>
        <p:txBody>
          <a:bodyPr wrap="square" lIns="0" tIns="0" rIns="0" bIns="0" rtlCol="0"/>
          <a:lstStyle/>
          <a:p/>
        </p:txBody>
      </p:sp>
      <p:pic>
        <p:nvPicPr>
          <p:cNvPr id="23" name="bg object 23"/>
          <p:cNvPicPr/>
          <p:nvPr/>
        </p:nvPicPr>
        <p:blipFill>
          <a:blip r:embed="rId6"/>
          <a:stretch>
            <a:fillRect/>
          </a:stretch>
        </p:blipFill>
        <p:spPr>
          <a:xfrm>
            <a:off x="2905125" y="6069012"/>
            <a:ext cx="112712" cy="96837"/>
          </a:xfrm>
          <a:prstGeom prst="rect">
            <a:avLst/>
          </a:prstGeom>
        </p:spPr>
      </p:pic>
      <p:sp>
        <p:nvSpPr>
          <p:cNvPr id="24" name="bg object 24"/>
          <p:cNvSpPr/>
          <p:nvPr/>
        </p:nvSpPr>
        <p:spPr>
          <a:xfrm>
            <a:off x="1357312" y="6099175"/>
            <a:ext cx="255904" cy="260350"/>
          </a:xfrm>
          <a:custGeom>
            <a:rect l="l" t="t" r="r" b="b"/>
            <a:pathLst>
              <a:path w="255903" h="260350">
                <a:moveTo>
                  <a:pt x="255587" y="260350"/>
                </a:moveTo>
                <a:lnTo>
                  <a:pt x="152400" y="163924"/>
                </a:lnTo>
                <a:lnTo>
                  <a:pt x="47625" y="86783"/>
                </a:lnTo>
                <a:lnTo>
                  <a:pt x="0" y="0"/>
                </a:lnTo>
                <a:lnTo>
                  <a:pt x="47625" y="0"/>
                </a:lnTo>
                <a:lnTo>
                  <a:pt x="76200" y="9642"/>
                </a:lnTo>
                <a:lnTo>
                  <a:pt x="114300" y="9642"/>
                </a:lnTo>
                <a:lnTo>
                  <a:pt x="180975" y="19285"/>
                </a:lnTo>
                <a:lnTo>
                  <a:pt x="152400" y="86783"/>
                </a:lnTo>
                <a:lnTo>
                  <a:pt x="152400" y="96425"/>
                </a:lnTo>
                <a:lnTo>
                  <a:pt x="171450" y="134996"/>
                </a:lnTo>
                <a:lnTo>
                  <a:pt x="190500" y="154281"/>
                </a:lnTo>
                <a:lnTo>
                  <a:pt x="227012" y="183209"/>
                </a:lnTo>
                <a:lnTo>
                  <a:pt x="246062" y="221779"/>
                </a:lnTo>
                <a:lnTo>
                  <a:pt x="255587" y="250707"/>
                </a:lnTo>
                <a:lnTo>
                  <a:pt x="255587" y="260350"/>
                </a:lnTo>
                <a:close/>
              </a:path>
            </a:pathLst>
          </a:custGeom>
          <a:solidFill>
            <a:srgbClr val="463416"/>
          </a:solidFill>
        </p:spPr>
        <p:txBody>
          <a:bodyPr wrap="square" lIns="0" tIns="0" rIns="0" bIns="0" rtlCol="0"/>
          <a:lstStyle/>
          <a:p/>
        </p:txBody>
      </p:sp>
      <p:pic>
        <p:nvPicPr>
          <p:cNvPr id="25" name="bg object 25"/>
          <p:cNvPicPr/>
          <p:nvPr/>
        </p:nvPicPr>
        <p:blipFill>
          <a:blip r:embed="rId7"/>
          <a:stretch>
            <a:fillRect/>
          </a:stretch>
        </p:blipFill>
        <p:spPr>
          <a:xfrm>
            <a:off x="1120775" y="6118225"/>
            <a:ext cx="93662" cy="96837"/>
          </a:xfrm>
          <a:prstGeom prst="rect">
            <a:avLst/>
          </a:prstGeom>
        </p:spPr>
      </p:pic>
      <p:sp>
        <p:nvSpPr>
          <p:cNvPr id="26" name="bg object 26"/>
          <p:cNvSpPr/>
          <p:nvPr/>
        </p:nvSpPr>
        <p:spPr>
          <a:xfrm>
            <a:off x="627062" y="6049962"/>
            <a:ext cx="389255" cy="328930"/>
          </a:xfrm>
          <a:custGeom>
            <a:rect l="l" t="t" r="r" b="b"/>
            <a:pathLst>
              <a:path w="389255" h="328929">
                <a:moveTo>
                  <a:pt x="284162" y="328612"/>
                </a:moveTo>
                <a:lnTo>
                  <a:pt x="122237" y="212631"/>
                </a:lnTo>
                <a:lnTo>
                  <a:pt x="74612" y="135311"/>
                </a:lnTo>
                <a:lnTo>
                  <a:pt x="141287" y="106315"/>
                </a:lnTo>
                <a:lnTo>
                  <a:pt x="93662" y="57990"/>
                </a:lnTo>
                <a:lnTo>
                  <a:pt x="0" y="19330"/>
                </a:lnTo>
                <a:lnTo>
                  <a:pt x="0" y="0"/>
                </a:lnTo>
                <a:lnTo>
                  <a:pt x="19050" y="0"/>
                </a:lnTo>
                <a:lnTo>
                  <a:pt x="74612" y="9664"/>
                </a:lnTo>
                <a:lnTo>
                  <a:pt x="141287" y="9664"/>
                </a:lnTo>
                <a:lnTo>
                  <a:pt x="160337" y="19330"/>
                </a:lnTo>
                <a:lnTo>
                  <a:pt x="198437" y="19330"/>
                </a:lnTo>
                <a:lnTo>
                  <a:pt x="227012" y="28995"/>
                </a:lnTo>
                <a:lnTo>
                  <a:pt x="236537" y="28995"/>
                </a:lnTo>
                <a:lnTo>
                  <a:pt x="322262" y="38660"/>
                </a:lnTo>
                <a:lnTo>
                  <a:pt x="369887" y="57990"/>
                </a:lnTo>
                <a:lnTo>
                  <a:pt x="388937" y="67655"/>
                </a:lnTo>
                <a:lnTo>
                  <a:pt x="331787" y="135311"/>
                </a:lnTo>
                <a:lnTo>
                  <a:pt x="227012" y="212631"/>
                </a:lnTo>
                <a:lnTo>
                  <a:pt x="265112" y="251292"/>
                </a:lnTo>
                <a:lnTo>
                  <a:pt x="284162" y="328612"/>
                </a:lnTo>
                <a:close/>
              </a:path>
            </a:pathLst>
          </a:custGeom>
          <a:solidFill>
            <a:srgbClr val="463416"/>
          </a:solidFill>
        </p:spPr>
        <p:txBody>
          <a:bodyPr wrap="square" lIns="0" tIns="0" rIns="0" bIns="0" rtlCol="0"/>
          <a:lstStyle/>
          <a:p/>
        </p:txBody>
      </p:sp>
      <p:pic>
        <p:nvPicPr>
          <p:cNvPr id="27" name="bg object 27"/>
          <p:cNvPicPr/>
          <p:nvPr/>
        </p:nvPicPr>
        <p:blipFill>
          <a:blip r:embed="rId8"/>
          <a:stretch>
            <a:fillRect/>
          </a:stretch>
        </p:blipFill>
        <p:spPr>
          <a:xfrm>
            <a:off x="0" y="1762125"/>
            <a:ext cx="3732212" cy="2633662"/>
          </a:xfrm>
          <a:prstGeom prst="rect">
            <a:avLst/>
          </a:prstGeom>
        </p:spPr>
      </p:pic>
      <p:sp>
        <p:nvSpPr>
          <p:cNvPr id="28" name="bg object 28"/>
          <p:cNvSpPr/>
          <p:nvPr/>
        </p:nvSpPr>
        <p:spPr>
          <a:xfrm>
            <a:off x="3694112" y="1800224"/>
            <a:ext cx="4730750" cy="393700"/>
          </a:xfrm>
          <a:custGeom>
            <a:rect l="l" t="t" r="r" b="b"/>
            <a:pathLst>
              <a:path w="4730750" h="393700">
                <a:moveTo>
                  <a:pt x="1733550" y="196850"/>
                </a:moveTo>
                <a:lnTo>
                  <a:pt x="1536674" y="0"/>
                </a:lnTo>
                <a:lnTo>
                  <a:pt x="0" y="0"/>
                </a:lnTo>
                <a:lnTo>
                  <a:pt x="0" y="393700"/>
                </a:lnTo>
                <a:lnTo>
                  <a:pt x="1536674" y="393700"/>
                </a:lnTo>
                <a:lnTo>
                  <a:pt x="1733550" y="196850"/>
                </a:lnTo>
                <a:close/>
              </a:path>
              <a:path w="4730750" h="393700">
                <a:moveTo>
                  <a:pt x="4730750" y="196850"/>
                </a:moveTo>
                <a:lnTo>
                  <a:pt x="4533874" y="0"/>
                </a:lnTo>
                <a:lnTo>
                  <a:pt x="2997200" y="0"/>
                </a:lnTo>
                <a:lnTo>
                  <a:pt x="2997200" y="393700"/>
                </a:lnTo>
                <a:lnTo>
                  <a:pt x="4533874" y="393700"/>
                </a:lnTo>
                <a:lnTo>
                  <a:pt x="4730750" y="196850"/>
                </a:lnTo>
                <a:close/>
              </a:path>
            </a:pathLst>
          </a:custGeom>
          <a:solidFill>
            <a:srgbClr val="01A991"/>
          </a:solidFill>
        </p:spPr>
        <p:txBody>
          <a:bodyPr wrap="square" lIns="0" tIns="0" rIns="0" bIns="0" rtlCol="0"/>
          <a:lstStyle/>
          <a:p/>
        </p:txBody>
      </p:sp>
      <p:sp>
        <p:nvSpPr>
          <p:cNvPr id="29" name="bg object 29"/>
          <p:cNvSpPr/>
          <p:nvPr/>
        </p:nvSpPr>
        <p:spPr>
          <a:xfrm>
            <a:off x="3694112" y="3494087"/>
            <a:ext cx="4730750" cy="395605"/>
          </a:xfrm>
          <a:custGeom>
            <a:rect l="l" t="t" r="r" b="b"/>
            <a:pathLst>
              <a:path w="4730750" h="395604">
                <a:moveTo>
                  <a:pt x="1733550" y="197650"/>
                </a:moveTo>
                <a:lnTo>
                  <a:pt x="1535874" y="0"/>
                </a:lnTo>
                <a:lnTo>
                  <a:pt x="0" y="0"/>
                </a:lnTo>
                <a:lnTo>
                  <a:pt x="0" y="395287"/>
                </a:lnTo>
                <a:lnTo>
                  <a:pt x="1535874" y="395287"/>
                </a:lnTo>
                <a:lnTo>
                  <a:pt x="1733550" y="197650"/>
                </a:lnTo>
                <a:close/>
              </a:path>
              <a:path w="4730750" h="395604">
                <a:moveTo>
                  <a:pt x="4730750" y="197650"/>
                </a:moveTo>
                <a:lnTo>
                  <a:pt x="4533074" y="0"/>
                </a:lnTo>
                <a:lnTo>
                  <a:pt x="2997200" y="0"/>
                </a:lnTo>
                <a:lnTo>
                  <a:pt x="2997200" y="395287"/>
                </a:lnTo>
                <a:lnTo>
                  <a:pt x="4533074" y="395287"/>
                </a:lnTo>
                <a:lnTo>
                  <a:pt x="4730750" y="197650"/>
                </a:lnTo>
                <a:close/>
              </a:path>
            </a:pathLst>
          </a:custGeom>
          <a:solidFill>
            <a:srgbClr val="FF5D5D"/>
          </a:solidFill>
        </p:spPr>
        <p:txBody>
          <a:bodyPr wrap="square" lIns="0" tIns="0" rIns="0" bIns="0" rtlCol="0"/>
          <a:lstStyle/>
          <a:p/>
        </p:txBody>
      </p:sp>
      <p:sp>
        <p:nvSpPr>
          <p:cNvPr id="30" name="bg object 30"/>
          <p:cNvSpPr/>
          <p:nvPr/>
        </p:nvSpPr>
        <p:spPr>
          <a:xfrm>
            <a:off x="3954462" y="1870075"/>
            <a:ext cx="1262380" cy="276225"/>
          </a:xfrm>
          <a:custGeom>
            <a:rect l="l" t="t" r="r" b="b"/>
            <a:pathLst>
              <a:path w="1262379" h="276225">
                <a:moveTo>
                  <a:pt x="1262062" y="276225"/>
                </a:moveTo>
                <a:lnTo>
                  <a:pt x="0" y="276225"/>
                </a:lnTo>
                <a:lnTo>
                  <a:pt x="0" y="0"/>
                </a:lnTo>
                <a:lnTo>
                  <a:pt x="1262062" y="0"/>
                </a:lnTo>
                <a:lnTo>
                  <a:pt x="1262062" y="276225"/>
                </a:lnTo>
                <a:close/>
              </a:path>
            </a:pathLst>
          </a:custGeom>
          <a:solidFill>
            <a:srgbClr val="01A991"/>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image" Target="../media/image7.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pic>
        <p:nvPicPr>
          <p:cNvPr id="17" name="bg object 17"/>
          <p:cNvPicPr/>
          <p:nvPr/>
        </p:nvPicPr>
        <p:blipFill>
          <a:blip r:embed="rId7"/>
          <a:stretch>
            <a:fillRect/>
          </a:stretch>
        </p:blipFill>
        <p:spPr>
          <a:xfrm>
            <a:off x="0" y="0"/>
            <a:ext cx="9143999" cy="6857999"/>
          </a:xfrm>
          <a:prstGeom prst="rect">
            <a:avLst/>
          </a:prstGeom>
        </p:spPr>
      </p:pic>
      <p:sp>
        <p:nvSpPr>
          <p:cNvPr id="18" name="bg object 18"/>
          <p:cNvSpPr/>
          <p:nvPr/>
        </p:nvSpPr>
        <p:spPr>
          <a:xfrm>
            <a:off x="4249737" y="6019800"/>
            <a:ext cx="3561079" cy="838200"/>
          </a:xfrm>
          <a:custGeom>
            <a:rect l="l" t="t" r="r" b="b"/>
            <a:pathLst>
              <a:path w="3561079" h="838200">
                <a:moveTo>
                  <a:pt x="295275" y="117246"/>
                </a:moveTo>
                <a:lnTo>
                  <a:pt x="257175" y="106591"/>
                </a:lnTo>
                <a:lnTo>
                  <a:pt x="57150" y="0"/>
                </a:lnTo>
                <a:lnTo>
                  <a:pt x="85725" y="31978"/>
                </a:lnTo>
                <a:lnTo>
                  <a:pt x="38100" y="53301"/>
                </a:lnTo>
                <a:lnTo>
                  <a:pt x="28575" y="117246"/>
                </a:lnTo>
                <a:lnTo>
                  <a:pt x="66675" y="202514"/>
                </a:lnTo>
                <a:lnTo>
                  <a:pt x="76200" y="287782"/>
                </a:lnTo>
                <a:lnTo>
                  <a:pt x="0" y="627062"/>
                </a:lnTo>
                <a:lnTo>
                  <a:pt x="85725" y="413905"/>
                </a:lnTo>
                <a:lnTo>
                  <a:pt x="133350" y="383705"/>
                </a:lnTo>
                <a:lnTo>
                  <a:pt x="200025" y="223824"/>
                </a:lnTo>
                <a:lnTo>
                  <a:pt x="228600" y="213169"/>
                </a:lnTo>
                <a:lnTo>
                  <a:pt x="228600" y="159880"/>
                </a:lnTo>
                <a:lnTo>
                  <a:pt x="295275" y="117246"/>
                </a:lnTo>
                <a:close/>
              </a:path>
              <a:path w="3561079" h="838200">
                <a:moveTo>
                  <a:pt x="1160462" y="280987"/>
                </a:moveTo>
                <a:lnTo>
                  <a:pt x="958850" y="309562"/>
                </a:lnTo>
                <a:lnTo>
                  <a:pt x="703262" y="246062"/>
                </a:lnTo>
                <a:lnTo>
                  <a:pt x="588962" y="160337"/>
                </a:lnTo>
                <a:lnTo>
                  <a:pt x="579437" y="180975"/>
                </a:lnTo>
                <a:lnTo>
                  <a:pt x="560387" y="223837"/>
                </a:lnTo>
                <a:lnTo>
                  <a:pt x="655637" y="352425"/>
                </a:lnTo>
                <a:lnTo>
                  <a:pt x="1052512" y="590550"/>
                </a:lnTo>
                <a:lnTo>
                  <a:pt x="1020762" y="381000"/>
                </a:lnTo>
                <a:lnTo>
                  <a:pt x="1160462" y="280987"/>
                </a:lnTo>
                <a:close/>
              </a:path>
              <a:path w="3561079" h="838200">
                <a:moveTo>
                  <a:pt x="3560762" y="838200"/>
                </a:moveTo>
                <a:lnTo>
                  <a:pt x="3332162" y="762000"/>
                </a:lnTo>
                <a:lnTo>
                  <a:pt x="3027362" y="603250"/>
                </a:lnTo>
                <a:lnTo>
                  <a:pt x="2803525" y="598487"/>
                </a:lnTo>
                <a:lnTo>
                  <a:pt x="2687866" y="533400"/>
                </a:lnTo>
                <a:lnTo>
                  <a:pt x="2462212" y="406400"/>
                </a:lnTo>
                <a:lnTo>
                  <a:pt x="2219325" y="115887"/>
                </a:lnTo>
                <a:lnTo>
                  <a:pt x="2017712" y="11112"/>
                </a:lnTo>
                <a:lnTo>
                  <a:pt x="2052637" y="52387"/>
                </a:lnTo>
                <a:lnTo>
                  <a:pt x="2017712" y="114300"/>
                </a:lnTo>
                <a:lnTo>
                  <a:pt x="2065337" y="200025"/>
                </a:lnTo>
                <a:lnTo>
                  <a:pt x="2136775" y="396875"/>
                </a:lnTo>
                <a:lnTo>
                  <a:pt x="2089150" y="681037"/>
                </a:lnTo>
                <a:lnTo>
                  <a:pt x="2335212" y="533400"/>
                </a:lnTo>
                <a:lnTo>
                  <a:pt x="2950781" y="838200"/>
                </a:lnTo>
                <a:lnTo>
                  <a:pt x="3560762" y="838200"/>
                </a:lnTo>
                <a:close/>
              </a:path>
            </a:pathLst>
          </a:custGeom>
          <a:solidFill>
            <a:srgbClr val="463416"/>
          </a:solidFill>
        </p:spPr>
        <p:txBody>
          <a:bodyPr wrap="square" lIns="0" tIns="0" rIns="0" bIns="0" rtlCol="0"/>
          <a:lstStyle/>
          <a:p/>
        </p:txBody>
      </p:sp>
      <p:pic>
        <p:nvPicPr>
          <p:cNvPr id="19" name="bg object 19"/>
          <p:cNvPicPr/>
          <p:nvPr/>
        </p:nvPicPr>
        <p:blipFill>
          <a:blip r:embed="rId8"/>
          <a:stretch>
            <a:fillRect/>
          </a:stretch>
        </p:blipFill>
        <p:spPr>
          <a:xfrm>
            <a:off x="5759450" y="6137275"/>
            <a:ext cx="246062" cy="117475"/>
          </a:xfrm>
          <a:prstGeom prst="rect">
            <a:avLst/>
          </a:prstGeom>
        </p:spPr>
      </p:pic>
      <p:pic>
        <p:nvPicPr>
          <p:cNvPr id="20" name="bg object 20"/>
          <p:cNvPicPr/>
          <p:nvPr/>
        </p:nvPicPr>
        <p:blipFill>
          <a:blip r:embed="rId9"/>
          <a:stretch>
            <a:fillRect/>
          </a:stretch>
        </p:blipFill>
        <p:spPr>
          <a:xfrm>
            <a:off x="3946525" y="6126162"/>
            <a:ext cx="66675" cy="128587"/>
          </a:xfrm>
          <a:prstGeom prst="rect">
            <a:avLst/>
          </a:prstGeom>
        </p:spPr>
      </p:pic>
      <p:pic>
        <p:nvPicPr>
          <p:cNvPr id="21" name="bg object 21"/>
          <p:cNvPicPr/>
          <p:nvPr/>
        </p:nvPicPr>
        <p:blipFill>
          <a:blip r:embed="rId10"/>
          <a:stretch>
            <a:fillRect/>
          </a:stretch>
        </p:blipFill>
        <p:spPr>
          <a:xfrm>
            <a:off x="0" y="6019800"/>
            <a:ext cx="6225751" cy="838200"/>
          </a:xfrm>
          <a:prstGeom prst="rect">
            <a:avLst/>
          </a:prstGeom>
        </p:spPr>
      </p:pic>
      <p:sp>
        <p:nvSpPr>
          <p:cNvPr id="22" name="bg object 22"/>
          <p:cNvSpPr/>
          <p:nvPr/>
        </p:nvSpPr>
        <p:spPr>
          <a:xfrm>
            <a:off x="1898637" y="6021387"/>
            <a:ext cx="4330065" cy="836930"/>
          </a:xfrm>
          <a:custGeom>
            <a:rect l="l" t="t" r="r" b="b"/>
            <a:pathLst>
              <a:path w="4330065" h="836928">
                <a:moveTo>
                  <a:pt x="579437" y="212471"/>
                </a:moveTo>
                <a:lnTo>
                  <a:pt x="569912" y="202819"/>
                </a:lnTo>
                <a:lnTo>
                  <a:pt x="531812" y="183502"/>
                </a:lnTo>
                <a:lnTo>
                  <a:pt x="474662" y="144868"/>
                </a:lnTo>
                <a:lnTo>
                  <a:pt x="274637" y="57950"/>
                </a:lnTo>
                <a:lnTo>
                  <a:pt x="227012" y="38633"/>
                </a:lnTo>
                <a:lnTo>
                  <a:pt x="207962" y="28981"/>
                </a:lnTo>
                <a:lnTo>
                  <a:pt x="150812" y="28981"/>
                </a:lnTo>
                <a:lnTo>
                  <a:pt x="114300" y="19316"/>
                </a:lnTo>
                <a:lnTo>
                  <a:pt x="104775" y="19316"/>
                </a:lnTo>
                <a:lnTo>
                  <a:pt x="66675" y="0"/>
                </a:lnTo>
                <a:lnTo>
                  <a:pt x="47625" y="0"/>
                </a:lnTo>
                <a:lnTo>
                  <a:pt x="38100" y="38633"/>
                </a:lnTo>
                <a:lnTo>
                  <a:pt x="0" y="96583"/>
                </a:lnTo>
                <a:lnTo>
                  <a:pt x="104775" y="173850"/>
                </a:lnTo>
                <a:lnTo>
                  <a:pt x="227012" y="289737"/>
                </a:lnTo>
                <a:lnTo>
                  <a:pt x="303212" y="270421"/>
                </a:lnTo>
                <a:lnTo>
                  <a:pt x="541337" y="461962"/>
                </a:lnTo>
                <a:lnTo>
                  <a:pt x="484187" y="280085"/>
                </a:lnTo>
                <a:lnTo>
                  <a:pt x="579437" y="212471"/>
                </a:lnTo>
                <a:close/>
              </a:path>
              <a:path w="4330065" h="836928">
                <a:moveTo>
                  <a:pt x="4329874" y="836612"/>
                </a:moveTo>
                <a:lnTo>
                  <a:pt x="2259012" y="442912"/>
                </a:lnTo>
                <a:lnTo>
                  <a:pt x="2001837" y="309562"/>
                </a:lnTo>
                <a:lnTo>
                  <a:pt x="1860550" y="231775"/>
                </a:lnTo>
                <a:lnTo>
                  <a:pt x="1828800" y="222250"/>
                </a:lnTo>
                <a:lnTo>
                  <a:pt x="1765300" y="203200"/>
                </a:lnTo>
                <a:lnTo>
                  <a:pt x="1631950" y="153987"/>
                </a:lnTo>
                <a:lnTo>
                  <a:pt x="1481137" y="85725"/>
                </a:lnTo>
                <a:lnTo>
                  <a:pt x="1404937" y="66675"/>
                </a:lnTo>
                <a:lnTo>
                  <a:pt x="1338262" y="57150"/>
                </a:lnTo>
                <a:lnTo>
                  <a:pt x="1243012" y="57150"/>
                </a:lnTo>
                <a:lnTo>
                  <a:pt x="1204912" y="96837"/>
                </a:lnTo>
                <a:lnTo>
                  <a:pt x="1185862" y="260350"/>
                </a:lnTo>
                <a:lnTo>
                  <a:pt x="1281112" y="222250"/>
                </a:lnTo>
                <a:lnTo>
                  <a:pt x="1328737" y="269875"/>
                </a:lnTo>
                <a:lnTo>
                  <a:pt x="1423987" y="300037"/>
                </a:lnTo>
                <a:lnTo>
                  <a:pt x="1517650" y="490537"/>
                </a:lnTo>
                <a:lnTo>
                  <a:pt x="1822450" y="627062"/>
                </a:lnTo>
                <a:lnTo>
                  <a:pt x="2419350" y="627062"/>
                </a:lnTo>
                <a:lnTo>
                  <a:pt x="4299318" y="836612"/>
                </a:lnTo>
                <a:lnTo>
                  <a:pt x="4329874" y="836612"/>
                </a:lnTo>
                <a:close/>
              </a:path>
            </a:pathLst>
          </a:custGeom>
          <a:solidFill>
            <a:srgbClr val="463416"/>
          </a:solidFill>
        </p:spPr>
        <p:txBody>
          <a:bodyPr wrap="square" lIns="0" tIns="0" rIns="0" bIns="0" rtlCol="0"/>
          <a:lstStyle/>
          <a:p/>
        </p:txBody>
      </p:sp>
      <p:pic>
        <p:nvPicPr>
          <p:cNvPr id="23" name="bg object 23"/>
          <p:cNvPicPr/>
          <p:nvPr/>
        </p:nvPicPr>
        <p:blipFill>
          <a:blip r:embed="rId11"/>
          <a:stretch>
            <a:fillRect/>
          </a:stretch>
        </p:blipFill>
        <p:spPr>
          <a:xfrm>
            <a:off x="2905125" y="6069012"/>
            <a:ext cx="112712" cy="96837"/>
          </a:xfrm>
          <a:prstGeom prst="rect">
            <a:avLst/>
          </a:prstGeom>
        </p:spPr>
      </p:pic>
      <p:sp>
        <p:nvSpPr>
          <p:cNvPr id="24" name="bg object 24"/>
          <p:cNvSpPr/>
          <p:nvPr/>
        </p:nvSpPr>
        <p:spPr>
          <a:xfrm>
            <a:off x="1357312" y="6099175"/>
            <a:ext cx="255904" cy="260350"/>
          </a:xfrm>
          <a:custGeom>
            <a:rect l="l" t="t" r="r" b="b"/>
            <a:pathLst>
              <a:path w="255903" h="260350">
                <a:moveTo>
                  <a:pt x="255587" y="260350"/>
                </a:moveTo>
                <a:lnTo>
                  <a:pt x="152400" y="163924"/>
                </a:lnTo>
                <a:lnTo>
                  <a:pt x="47625" y="86783"/>
                </a:lnTo>
                <a:lnTo>
                  <a:pt x="0" y="0"/>
                </a:lnTo>
                <a:lnTo>
                  <a:pt x="47625" y="0"/>
                </a:lnTo>
                <a:lnTo>
                  <a:pt x="76200" y="9642"/>
                </a:lnTo>
                <a:lnTo>
                  <a:pt x="114300" y="9642"/>
                </a:lnTo>
                <a:lnTo>
                  <a:pt x="180975" y="19285"/>
                </a:lnTo>
                <a:lnTo>
                  <a:pt x="152400" y="86783"/>
                </a:lnTo>
                <a:lnTo>
                  <a:pt x="152400" y="96425"/>
                </a:lnTo>
                <a:lnTo>
                  <a:pt x="171450" y="134996"/>
                </a:lnTo>
                <a:lnTo>
                  <a:pt x="190500" y="154281"/>
                </a:lnTo>
                <a:lnTo>
                  <a:pt x="227012" y="183209"/>
                </a:lnTo>
                <a:lnTo>
                  <a:pt x="246062" y="221779"/>
                </a:lnTo>
                <a:lnTo>
                  <a:pt x="255587" y="250707"/>
                </a:lnTo>
                <a:lnTo>
                  <a:pt x="255587" y="260350"/>
                </a:lnTo>
                <a:close/>
              </a:path>
            </a:pathLst>
          </a:custGeom>
          <a:solidFill>
            <a:srgbClr val="463416"/>
          </a:solidFill>
        </p:spPr>
        <p:txBody>
          <a:bodyPr wrap="square" lIns="0" tIns="0" rIns="0" bIns="0" rtlCol="0"/>
          <a:lstStyle/>
          <a:p/>
        </p:txBody>
      </p:sp>
      <p:pic>
        <p:nvPicPr>
          <p:cNvPr id="25" name="bg object 25"/>
          <p:cNvPicPr/>
          <p:nvPr/>
        </p:nvPicPr>
        <p:blipFill>
          <a:blip r:embed="rId12"/>
          <a:stretch>
            <a:fillRect/>
          </a:stretch>
        </p:blipFill>
        <p:spPr>
          <a:xfrm>
            <a:off x="1120775" y="6118225"/>
            <a:ext cx="93662" cy="96837"/>
          </a:xfrm>
          <a:prstGeom prst="rect">
            <a:avLst/>
          </a:prstGeom>
        </p:spPr>
      </p:pic>
      <p:sp>
        <p:nvSpPr>
          <p:cNvPr id="26" name="bg object 26"/>
          <p:cNvSpPr/>
          <p:nvPr/>
        </p:nvSpPr>
        <p:spPr>
          <a:xfrm>
            <a:off x="627062" y="6049962"/>
            <a:ext cx="389255" cy="328930"/>
          </a:xfrm>
          <a:custGeom>
            <a:rect l="l" t="t" r="r" b="b"/>
            <a:pathLst>
              <a:path w="389255" h="328929">
                <a:moveTo>
                  <a:pt x="284162" y="328612"/>
                </a:moveTo>
                <a:lnTo>
                  <a:pt x="122237" y="212631"/>
                </a:lnTo>
                <a:lnTo>
                  <a:pt x="74612" y="135311"/>
                </a:lnTo>
                <a:lnTo>
                  <a:pt x="141287" y="106315"/>
                </a:lnTo>
                <a:lnTo>
                  <a:pt x="93662" y="57990"/>
                </a:lnTo>
                <a:lnTo>
                  <a:pt x="0" y="19330"/>
                </a:lnTo>
                <a:lnTo>
                  <a:pt x="0" y="0"/>
                </a:lnTo>
                <a:lnTo>
                  <a:pt x="19050" y="0"/>
                </a:lnTo>
                <a:lnTo>
                  <a:pt x="74612" y="9664"/>
                </a:lnTo>
                <a:lnTo>
                  <a:pt x="141287" y="9664"/>
                </a:lnTo>
                <a:lnTo>
                  <a:pt x="160337" y="19330"/>
                </a:lnTo>
                <a:lnTo>
                  <a:pt x="198437" y="19330"/>
                </a:lnTo>
                <a:lnTo>
                  <a:pt x="227012" y="28995"/>
                </a:lnTo>
                <a:lnTo>
                  <a:pt x="236537" y="28995"/>
                </a:lnTo>
                <a:lnTo>
                  <a:pt x="322262" y="38660"/>
                </a:lnTo>
                <a:lnTo>
                  <a:pt x="369887" y="57990"/>
                </a:lnTo>
                <a:lnTo>
                  <a:pt x="388937" y="67655"/>
                </a:lnTo>
                <a:lnTo>
                  <a:pt x="331787" y="135311"/>
                </a:lnTo>
                <a:lnTo>
                  <a:pt x="227012" y="212631"/>
                </a:lnTo>
                <a:lnTo>
                  <a:pt x="265112" y="251292"/>
                </a:lnTo>
                <a:lnTo>
                  <a:pt x="284162" y="328612"/>
                </a:lnTo>
                <a:close/>
              </a:path>
            </a:pathLst>
          </a:custGeom>
          <a:solidFill>
            <a:srgbClr val="463416"/>
          </a:solidFill>
        </p:spPr>
        <p:txBody>
          <a:bodyPr wrap="square" lIns="0" tIns="0" rIns="0" bIns="0" rtlCol="0"/>
          <a:lstStyle/>
          <a:p/>
        </p:txBody>
      </p:sp>
      <p:sp>
        <p:nvSpPr>
          <p:cNvPr id="2" name="Holder 2"/>
          <p:cNvSpPr>
            <a:spLocks noGrp="1"/>
          </p:cNvSpPr>
          <p:nvPr>
            <p:ph type="title"/>
          </p:nvPr>
        </p:nvSpPr>
        <p:spPr>
          <a:xfrm>
            <a:off x="1145539" y="497363"/>
            <a:ext cx="4849495" cy="560705"/>
          </a:xfrm>
          <a:prstGeom prst="rect">
            <a:avLst/>
          </a:prstGeom>
        </p:spPr>
        <p:txBody>
          <a:bodyPr wrap="square" lIns="0" tIns="0" rIns="0" bIns="0">
            <a:spAutoFit/>
          </a:bodyPr>
          <a:lstStyle>
            <a:lvl1pPr>
              <a:defRPr sz="1800" b="1" i="0">
                <a:solidFill>
                  <a:srgbClr val="FF9900"/>
                </a:solidFill>
                <a:latin typeface="Microsoft JhengHei"/>
                <a:cs typeface="Microsoft JhengHei"/>
              </a:defRPr>
            </a:lvl1pPr>
          </a:lstStyle>
          <a:p/>
        </p:txBody>
      </p:sp>
      <p:sp>
        <p:nvSpPr>
          <p:cNvPr id="3" name="Holder 3"/>
          <p:cNvSpPr>
            <a:spLocks noGrp="1"/>
          </p:cNvSpPr>
          <p:nvPr>
            <p:ph type="body" idx="1"/>
          </p:nvPr>
        </p:nvSpPr>
        <p:spPr>
          <a:xfrm>
            <a:off x="4554247" y="1849465"/>
            <a:ext cx="3835400" cy="3735704"/>
          </a:xfrm>
          <a:prstGeom prst="rect">
            <a:avLst/>
          </a:prstGeom>
        </p:spPr>
        <p:txBody>
          <a:bodyPr wrap="square" lIns="0" tIns="0" rIns="0" bIns="0">
            <a:spAutoFit/>
          </a:bodyPr>
          <a:lstStyle>
            <a:lvl1pPr>
              <a:defRPr sz="2000" b="1" i="0">
                <a:solidFill>
                  <a:schemeClr val="bg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10.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1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7.png" /><Relationship Id="rId8"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271211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20637"/>
            <a:ext cx="9137650" cy="6837680"/>
            <a:chOff x="0" y="20637"/>
            <a:chExt cx="9137650" cy="6837680"/>
          </a:xfrm>
        </p:grpSpPr>
        <p:pic>
          <p:nvPicPr>
            <p:cNvPr id="3" name="object 3"/>
            <p:cNvPicPr/>
            <p:nvPr/>
          </p:nvPicPr>
          <p:blipFill>
            <a:blip r:embed="rId2"/>
            <a:stretch>
              <a:fillRect/>
            </a:stretch>
          </p:blipFill>
          <p:spPr>
            <a:xfrm>
              <a:off x="0" y="20637"/>
              <a:ext cx="9137649" cy="6837362"/>
            </a:xfrm>
            <a:prstGeom prst="rect">
              <a:avLst/>
            </a:prstGeom>
          </p:spPr>
        </p:pic>
        <p:sp>
          <p:nvSpPr>
            <p:cNvPr id="4" name="object 4"/>
            <p:cNvSpPr/>
            <p:nvPr/>
          </p:nvSpPr>
          <p:spPr>
            <a:xfrm>
              <a:off x="4248873" y="6034087"/>
              <a:ext cx="3515360" cy="824230"/>
            </a:xfrm>
            <a:custGeom>
              <a:rect l="l" t="t" r="r" b="b"/>
              <a:pathLst>
                <a:path w="3515359" h="824228">
                  <a:moveTo>
                    <a:pt x="295211" y="117246"/>
                  </a:moveTo>
                  <a:lnTo>
                    <a:pt x="257124" y="106591"/>
                  </a:lnTo>
                  <a:lnTo>
                    <a:pt x="57137" y="0"/>
                  </a:lnTo>
                  <a:lnTo>
                    <a:pt x="85699" y="31978"/>
                  </a:lnTo>
                  <a:lnTo>
                    <a:pt x="38087" y="53301"/>
                  </a:lnTo>
                  <a:lnTo>
                    <a:pt x="28562" y="117246"/>
                  </a:lnTo>
                  <a:lnTo>
                    <a:pt x="66662" y="202514"/>
                  </a:lnTo>
                  <a:lnTo>
                    <a:pt x="76187" y="287782"/>
                  </a:lnTo>
                  <a:lnTo>
                    <a:pt x="0" y="627062"/>
                  </a:lnTo>
                  <a:lnTo>
                    <a:pt x="85699" y="413905"/>
                  </a:lnTo>
                  <a:lnTo>
                    <a:pt x="133324" y="383705"/>
                  </a:lnTo>
                  <a:lnTo>
                    <a:pt x="199986" y="223824"/>
                  </a:lnTo>
                  <a:lnTo>
                    <a:pt x="228549" y="213169"/>
                  </a:lnTo>
                  <a:lnTo>
                    <a:pt x="228549" y="159880"/>
                  </a:lnTo>
                  <a:lnTo>
                    <a:pt x="295211" y="117246"/>
                  </a:lnTo>
                  <a:close/>
                </a:path>
                <a:path w="3515359" h="824228">
                  <a:moveTo>
                    <a:pt x="1160221" y="280987"/>
                  </a:moveTo>
                  <a:lnTo>
                    <a:pt x="958659" y="309562"/>
                  </a:lnTo>
                  <a:lnTo>
                    <a:pt x="703122" y="246062"/>
                  </a:lnTo>
                  <a:lnTo>
                    <a:pt x="588835" y="160337"/>
                  </a:lnTo>
                  <a:lnTo>
                    <a:pt x="579323" y="180975"/>
                  </a:lnTo>
                  <a:lnTo>
                    <a:pt x="560273" y="223837"/>
                  </a:lnTo>
                  <a:lnTo>
                    <a:pt x="655497" y="352425"/>
                  </a:lnTo>
                  <a:lnTo>
                    <a:pt x="1052296" y="590550"/>
                  </a:lnTo>
                  <a:lnTo>
                    <a:pt x="1020559" y="381000"/>
                  </a:lnTo>
                  <a:lnTo>
                    <a:pt x="1160221" y="280987"/>
                  </a:lnTo>
                  <a:close/>
                </a:path>
                <a:path w="3515359" h="824228">
                  <a:moveTo>
                    <a:pt x="3514979" y="823912"/>
                  </a:moveTo>
                  <a:lnTo>
                    <a:pt x="3331489" y="762000"/>
                  </a:lnTo>
                  <a:lnTo>
                    <a:pt x="3026753" y="603250"/>
                  </a:lnTo>
                  <a:lnTo>
                    <a:pt x="2802953" y="598487"/>
                  </a:lnTo>
                  <a:lnTo>
                    <a:pt x="2687332" y="533400"/>
                  </a:lnTo>
                  <a:lnTo>
                    <a:pt x="2461717" y="406400"/>
                  </a:lnTo>
                  <a:lnTo>
                    <a:pt x="2218867" y="115887"/>
                  </a:lnTo>
                  <a:lnTo>
                    <a:pt x="2017306" y="11112"/>
                  </a:lnTo>
                  <a:lnTo>
                    <a:pt x="2052218" y="52387"/>
                  </a:lnTo>
                  <a:lnTo>
                    <a:pt x="2017306" y="114300"/>
                  </a:lnTo>
                  <a:lnTo>
                    <a:pt x="2064918" y="200025"/>
                  </a:lnTo>
                  <a:lnTo>
                    <a:pt x="2136343" y="396875"/>
                  </a:lnTo>
                  <a:lnTo>
                    <a:pt x="2088730" y="681037"/>
                  </a:lnTo>
                  <a:lnTo>
                    <a:pt x="2334742" y="533400"/>
                  </a:lnTo>
                  <a:lnTo>
                    <a:pt x="2909773" y="823912"/>
                  </a:lnTo>
                  <a:lnTo>
                    <a:pt x="3514979" y="823912"/>
                  </a:lnTo>
                  <a:close/>
                </a:path>
              </a:pathLst>
            </a:custGeom>
            <a:solidFill>
              <a:srgbClr val="463416"/>
            </a:solidFill>
          </p:spPr>
          <p:txBody>
            <a:bodyPr wrap="square" lIns="0" tIns="0" rIns="0" bIns="0" rtlCol="0"/>
            <a:lstStyle/>
            <a:p/>
          </p:txBody>
        </p:sp>
        <p:pic>
          <p:nvPicPr>
            <p:cNvPr id="5" name="object 5"/>
            <p:cNvPicPr/>
            <p:nvPr/>
          </p:nvPicPr>
          <p:blipFill>
            <a:blip r:embed="rId3"/>
            <a:stretch>
              <a:fillRect/>
            </a:stretch>
          </p:blipFill>
          <p:spPr>
            <a:xfrm>
              <a:off x="5758284" y="6151562"/>
              <a:ext cx="246012" cy="117475"/>
            </a:xfrm>
            <a:prstGeom prst="rect">
              <a:avLst/>
            </a:prstGeom>
          </p:spPr>
        </p:pic>
        <p:pic>
          <p:nvPicPr>
            <p:cNvPr id="6" name="object 6"/>
            <p:cNvPicPr/>
            <p:nvPr/>
          </p:nvPicPr>
          <p:blipFill>
            <a:blip r:embed="rId4"/>
            <a:stretch>
              <a:fillRect/>
            </a:stretch>
          </p:blipFill>
          <p:spPr>
            <a:xfrm>
              <a:off x="3945726" y="6140450"/>
              <a:ext cx="66661" cy="128587"/>
            </a:xfrm>
            <a:prstGeom prst="rect">
              <a:avLst/>
            </a:prstGeom>
          </p:spPr>
        </p:pic>
        <p:pic>
          <p:nvPicPr>
            <p:cNvPr id="7" name="object 7"/>
            <p:cNvPicPr/>
            <p:nvPr/>
          </p:nvPicPr>
          <p:blipFill>
            <a:blip r:embed="rId5"/>
            <a:stretch>
              <a:fillRect/>
            </a:stretch>
          </p:blipFill>
          <p:spPr>
            <a:xfrm>
              <a:off x="0" y="6034087"/>
              <a:ext cx="6125995" cy="823912"/>
            </a:xfrm>
            <a:prstGeom prst="rect">
              <a:avLst/>
            </a:prstGeom>
          </p:spPr>
        </p:pic>
        <p:sp>
          <p:nvSpPr>
            <p:cNvPr id="8" name="object 8"/>
            <p:cNvSpPr/>
            <p:nvPr/>
          </p:nvSpPr>
          <p:spPr>
            <a:xfrm>
              <a:off x="1898637" y="6021387"/>
              <a:ext cx="4330065" cy="836930"/>
            </a:xfrm>
            <a:custGeom>
              <a:rect l="l" t="t" r="r" b="b"/>
              <a:pathLst>
                <a:path w="4330065" h="836928">
                  <a:moveTo>
                    <a:pt x="579437" y="212471"/>
                  </a:moveTo>
                  <a:lnTo>
                    <a:pt x="569912" y="202819"/>
                  </a:lnTo>
                  <a:lnTo>
                    <a:pt x="531812" y="183502"/>
                  </a:lnTo>
                  <a:lnTo>
                    <a:pt x="474662" y="144868"/>
                  </a:lnTo>
                  <a:lnTo>
                    <a:pt x="274637" y="57950"/>
                  </a:lnTo>
                  <a:lnTo>
                    <a:pt x="227012" y="38633"/>
                  </a:lnTo>
                  <a:lnTo>
                    <a:pt x="207962" y="28981"/>
                  </a:lnTo>
                  <a:lnTo>
                    <a:pt x="150812" y="28981"/>
                  </a:lnTo>
                  <a:lnTo>
                    <a:pt x="114300" y="19316"/>
                  </a:lnTo>
                  <a:lnTo>
                    <a:pt x="104775" y="19316"/>
                  </a:lnTo>
                  <a:lnTo>
                    <a:pt x="66675" y="0"/>
                  </a:lnTo>
                  <a:lnTo>
                    <a:pt x="47625" y="0"/>
                  </a:lnTo>
                  <a:lnTo>
                    <a:pt x="38100" y="38633"/>
                  </a:lnTo>
                  <a:lnTo>
                    <a:pt x="0" y="96583"/>
                  </a:lnTo>
                  <a:lnTo>
                    <a:pt x="104775" y="173850"/>
                  </a:lnTo>
                  <a:lnTo>
                    <a:pt x="227012" y="289737"/>
                  </a:lnTo>
                  <a:lnTo>
                    <a:pt x="303212" y="270421"/>
                  </a:lnTo>
                  <a:lnTo>
                    <a:pt x="541337" y="461962"/>
                  </a:lnTo>
                  <a:lnTo>
                    <a:pt x="484187" y="280085"/>
                  </a:lnTo>
                  <a:lnTo>
                    <a:pt x="579437" y="212471"/>
                  </a:lnTo>
                  <a:close/>
                </a:path>
                <a:path w="4330065" h="836928">
                  <a:moveTo>
                    <a:pt x="4329874" y="836612"/>
                  </a:moveTo>
                  <a:lnTo>
                    <a:pt x="2259012" y="442912"/>
                  </a:lnTo>
                  <a:lnTo>
                    <a:pt x="2001837" y="309562"/>
                  </a:lnTo>
                  <a:lnTo>
                    <a:pt x="1860550" y="231775"/>
                  </a:lnTo>
                  <a:lnTo>
                    <a:pt x="1828800" y="222250"/>
                  </a:lnTo>
                  <a:lnTo>
                    <a:pt x="1765300" y="203200"/>
                  </a:lnTo>
                  <a:lnTo>
                    <a:pt x="1631950" y="153987"/>
                  </a:lnTo>
                  <a:lnTo>
                    <a:pt x="1481137" y="85725"/>
                  </a:lnTo>
                  <a:lnTo>
                    <a:pt x="1404937" y="66675"/>
                  </a:lnTo>
                  <a:lnTo>
                    <a:pt x="1338262" y="57150"/>
                  </a:lnTo>
                  <a:lnTo>
                    <a:pt x="1243012" y="57150"/>
                  </a:lnTo>
                  <a:lnTo>
                    <a:pt x="1204912" y="96837"/>
                  </a:lnTo>
                  <a:lnTo>
                    <a:pt x="1185862" y="260350"/>
                  </a:lnTo>
                  <a:lnTo>
                    <a:pt x="1281112" y="222250"/>
                  </a:lnTo>
                  <a:lnTo>
                    <a:pt x="1328737" y="269875"/>
                  </a:lnTo>
                  <a:lnTo>
                    <a:pt x="1423987" y="300037"/>
                  </a:lnTo>
                  <a:lnTo>
                    <a:pt x="1517650" y="490537"/>
                  </a:lnTo>
                  <a:lnTo>
                    <a:pt x="1822450" y="627062"/>
                  </a:lnTo>
                  <a:lnTo>
                    <a:pt x="2419350" y="627062"/>
                  </a:lnTo>
                  <a:lnTo>
                    <a:pt x="4299318" y="836612"/>
                  </a:lnTo>
                  <a:lnTo>
                    <a:pt x="4329874" y="836612"/>
                  </a:lnTo>
                  <a:close/>
                </a:path>
              </a:pathLst>
            </a:custGeom>
            <a:solidFill>
              <a:srgbClr val="463416"/>
            </a:solidFill>
          </p:spPr>
          <p:txBody>
            <a:bodyPr wrap="square" lIns="0" tIns="0" rIns="0" bIns="0" rtlCol="0"/>
            <a:lstStyle/>
            <a:p/>
          </p:txBody>
        </p:sp>
        <p:pic>
          <p:nvPicPr>
            <p:cNvPr id="9" name="object 9"/>
            <p:cNvPicPr/>
            <p:nvPr/>
          </p:nvPicPr>
          <p:blipFill>
            <a:blip r:embed="rId6"/>
            <a:stretch>
              <a:fillRect/>
            </a:stretch>
          </p:blipFill>
          <p:spPr>
            <a:xfrm>
              <a:off x="2905125" y="6069012"/>
              <a:ext cx="112712" cy="96837"/>
            </a:xfrm>
            <a:prstGeom prst="rect">
              <a:avLst/>
            </a:prstGeom>
          </p:spPr>
        </p:pic>
        <p:sp>
          <p:nvSpPr>
            <p:cNvPr id="10" name="object 10"/>
            <p:cNvSpPr/>
            <p:nvPr/>
          </p:nvSpPr>
          <p:spPr>
            <a:xfrm>
              <a:off x="1357312" y="6099175"/>
              <a:ext cx="255904" cy="260350"/>
            </a:xfrm>
            <a:custGeom>
              <a:rect l="l" t="t" r="r" b="b"/>
              <a:pathLst>
                <a:path w="255903" h="260350">
                  <a:moveTo>
                    <a:pt x="255587" y="260350"/>
                  </a:moveTo>
                  <a:lnTo>
                    <a:pt x="152400" y="163924"/>
                  </a:lnTo>
                  <a:lnTo>
                    <a:pt x="47625" y="86783"/>
                  </a:lnTo>
                  <a:lnTo>
                    <a:pt x="0" y="0"/>
                  </a:lnTo>
                  <a:lnTo>
                    <a:pt x="47625" y="0"/>
                  </a:lnTo>
                  <a:lnTo>
                    <a:pt x="76200" y="9642"/>
                  </a:lnTo>
                  <a:lnTo>
                    <a:pt x="114300" y="9642"/>
                  </a:lnTo>
                  <a:lnTo>
                    <a:pt x="180975" y="19285"/>
                  </a:lnTo>
                  <a:lnTo>
                    <a:pt x="152400" y="86783"/>
                  </a:lnTo>
                  <a:lnTo>
                    <a:pt x="152400" y="96425"/>
                  </a:lnTo>
                  <a:lnTo>
                    <a:pt x="171450" y="134996"/>
                  </a:lnTo>
                  <a:lnTo>
                    <a:pt x="190500" y="154281"/>
                  </a:lnTo>
                  <a:lnTo>
                    <a:pt x="227012" y="183209"/>
                  </a:lnTo>
                  <a:lnTo>
                    <a:pt x="246062" y="221779"/>
                  </a:lnTo>
                  <a:lnTo>
                    <a:pt x="255587" y="250707"/>
                  </a:lnTo>
                  <a:lnTo>
                    <a:pt x="255587" y="260350"/>
                  </a:lnTo>
                  <a:close/>
                </a:path>
              </a:pathLst>
            </a:custGeom>
            <a:solidFill>
              <a:srgbClr val="463416"/>
            </a:solidFill>
          </p:spPr>
          <p:txBody>
            <a:bodyPr wrap="square" lIns="0" tIns="0" rIns="0" bIns="0" rtlCol="0"/>
            <a:lstStyle/>
            <a:p/>
          </p:txBody>
        </p:sp>
        <p:pic>
          <p:nvPicPr>
            <p:cNvPr id="11" name="object 11"/>
            <p:cNvPicPr/>
            <p:nvPr/>
          </p:nvPicPr>
          <p:blipFill>
            <a:blip r:embed="rId7"/>
            <a:stretch>
              <a:fillRect/>
            </a:stretch>
          </p:blipFill>
          <p:spPr>
            <a:xfrm>
              <a:off x="1120775" y="6118225"/>
              <a:ext cx="93662" cy="96837"/>
            </a:xfrm>
            <a:prstGeom prst="rect">
              <a:avLst/>
            </a:prstGeom>
          </p:spPr>
        </p:pic>
        <p:sp>
          <p:nvSpPr>
            <p:cNvPr id="12" name="object 12"/>
            <p:cNvSpPr/>
            <p:nvPr/>
          </p:nvSpPr>
          <p:spPr>
            <a:xfrm>
              <a:off x="627062" y="6049962"/>
              <a:ext cx="389255" cy="328930"/>
            </a:xfrm>
            <a:custGeom>
              <a:rect l="l" t="t" r="r" b="b"/>
              <a:pathLst>
                <a:path w="389255" h="328929">
                  <a:moveTo>
                    <a:pt x="284162" y="328612"/>
                  </a:moveTo>
                  <a:lnTo>
                    <a:pt x="122237" y="212631"/>
                  </a:lnTo>
                  <a:lnTo>
                    <a:pt x="74612" y="135311"/>
                  </a:lnTo>
                  <a:lnTo>
                    <a:pt x="141287" y="106315"/>
                  </a:lnTo>
                  <a:lnTo>
                    <a:pt x="93662" y="57990"/>
                  </a:lnTo>
                  <a:lnTo>
                    <a:pt x="0" y="19330"/>
                  </a:lnTo>
                  <a:lnTo>
                    <a:pt x="0" y="0"/>
                  </a:lnTo>
                  <a:lnTo>
                    <a:pt x="19050" y="0"/>
                  </a:lnTo>
                  <a:lnTo>
                    <a:pt x="74612" y="9664"/>
                  </a:lnTo>
                  <a:lnTo>
                    <a:pt x="141287" y="9664"/>
                  </a:lnTo>
                  <a:lnTo>
                    <a:pt x="160337" y="19330"/>
                  </a:lnTo>
                  <a:lnTo>
                    <a:pt x="198437" y="19330"/>
                  </a:lnTo>
                  <a:lnTo>
                    <a:pt x="227012" y="28995"/>
                  </a:lnTo>
                  <a:lnTo>
                    <a:pt x="236537" y="28995"/>
                  </a:lnTo>
                  <a:lnTo>
                    <a:pt x="322262" y="38660"/>
                  </a:lnTo>
                  <a:lnTo>
                    <a:pt x="369887" y="57990"/>
                  </a:lnTo>
                  <a:lnTo>
                    <a:pt x="388937" y="67655"/>
                  </a:lnTo>
                  <a:lnTo>
                    <a:pt x="331787" y="135311"/>
                  </a:lnTo>
                  <a:lnTo>
                    <a:pt x="227012" y="212631"/>
                  </a:lnTo>
                  <a:lnTo>
                    <a:pt x="265112" y="251292"/>
                  </a:lnTo>
                  <a:lnTo>
                    <a:pt x="284162" y="328612"/>
                  </a:lnTo>
                  <a:close/>
                </a:path>
              </a:pathLst>
            </a:custGeom>
            <a:solidFill>
              <a:srgbClr val="463416"/>
            </a:solidFill>
          </p:spPr>
          <p:txBody>
            <a:bodyPr wrap="square" lIns="0" tIns="0" rIns="0" bIns="0" rtlCol="0"/>
            <a:lstStyle/>
            <a:p/>
          </p:txBody>
        </p:sp>
      </p:grpSp>
      <p:sp>
        <p:nvSpPr>
          <p:cNvPr id="13" name="object 13"/>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5400" spc="-5">
                <a:solidFill>
                  <a:srgbClr val="E3E3FF"/>
                </a:solidFill>
              </a:rPr>
              <a:t>国有企业党建科学化研究</a:t>
            </a:r>
            <a:endParaRPr sz="5400"/>
          </a:p>
        </p:txBody>
      </p:sp>
      <p:sp>
        <p:nvSpPr>
          <p:cNvPr id="14" name="object 14"/>
          <p:cNvSpPr txBox="1"/>
          <p:nvPr/>
        </p:nvSpPr>
        <p:spPr>
          <a:xfrm>
            <a:off x="3721099" y="3479482"/>
            <a:ext cx="1701800" cy="695960"/>
          </a:xfrm>
          <a:prstGeom prst="rect">
            <a:avLst/>
          </a:prstGeom>
        </p:spPr>
        <p:txBody>
          <a:bodyPr vert="horz" wrap="square" lIns="0" tIns="12700" rIns="0" bIns="0" rtlCol="0">
            <a:spAutoFit/>
          </a:bodyPr>
          <a:lstStyle/>
          <a:p>
            <a:pPr marL="12700">
              <a:lnSpc>
                <a:spcPct val="100000"/>
              </a:lnSpc>
              <a:spcBef>
                <a:spcPts val="100"/>
              </a:spcBef>
            </a:pPr>
            <a:r>
              <a:rPr sz="4400" b="1" spc="-20">
                <a:solidFill>
                  <a:srgbClr val="FFFFFF"/>
                </a:solidFill>
                <a:latin typeface="Microsoft JhengHei"/>
                <a:cs typeface="Microsoft JhengHei"/>
              </a:rPr>
              <a:t>主讲人</a:t>
            </a:r>
            <a:endParaRPr sz="4400">
              <a:latin typeface="Microsoft JhengHei"/>
              <a:cs typeface="Microsoft JhengHei"/>
            </a:endParaRPr>
          </a:p>
        </p:txBody>
      </p:sp>
      <p:pic>
        <p:nvPicPr>
          <p:cNvPr id="15" name="object 15"/>
          <p:cNvPicPr/>
          <p:nvPr/>
        </p:nvPicPr>
        <p:blipFill>
          <a:blip r:embed="rId8"/>
          <a:stretch>
            <a:fillRect/>
          </a:stretch>
        </p:blipFill>
        <p:spPr>
          <a:xfrm>
            <a:off x="304800" y="457200"/>
            <a:ext cx="838200" cy="760412"/>
          </a:xfrm>
          <a:prstGeom prst="rect">
            <a:avLst/>
          </a:prstGeom>
        </p:spPr>
      </p:pic>
      <p:sp>
        <p:nvSpPr>
          <p:cNvPr id="16" name="object 16"/>
          <p:cNvSpPr txBox="1"/>
          <p:nvPr/>
        </p:nvSpPr>
        <p:spPr>
          <a:xfrm>
            <a:off x="12217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p:nvPr/>
        </p:nvSpPr>
        <p:spPr>
          <a:xfrm>
            <a:off x="1145540" y="2225040"/>
            <a:ext cx="5715000" cy="2463800"/>
          </a:xfrm>
          <a:prstGeom prst="rect">
            <a:avLst/>
          </a:prstGeom>
        </p:spPr>
        <p:txBody>
          <a:bodyPr vert="horz" wrap="square" lIns="0" tIns="12700" rIns="0" bIns="0" rtlCol="0">
            <a:spAutoFit/>
          </a:bodyPr>
          <a:lstStyle/>
          <a:p>
            <a:pPr marL="12700">
              <a:lnSpc>
                <a:spcPct val="100000"/>
              </a:lnSpc>
              <a:spcBef>
                <a:spcPts val="100"/>
              </a:spcBef>
            </a:pPr>
            <a:r>
              <a:rPr sz="3200" b="1" spc="-5">
                <a:solidFill>
                  <a:srgbClr val="FFFFFF"/>
                </a:solidFill>
                <a:latin typeface="Microsoft JhengHei"/>
                <a:cs typeface="Microsoft JhengHei"/>
              </a:rPr>
              <a:t>一、国有企业党建科学化的意义</a:t>
            </a:r>
            <a:endParaRPr sz="3200">
              <a:latin typeface="Microsoft JhengHei"/>
              <a:cs typeface="Microsoft JhengHei"/>
            </a:endParaRPr>
          </a:p>
          <a:p>
            <a:pPr marL="12700" marR="5080">
              <a:lnSpc>
                <a:spcPts val="7870"/>
              </a:lnSpc>
              <a:spcBef>
                <a:spcPts val="355"/>
              </a:spcBef>
            </a:pPr>
            <a:r>
              <a:rPr sz="3200" b="1" spc="-5">
                <a:solidFill>
                  <a:srgbClr val="FFFFFF"/>
                </a:solidFill>
                <a:latin typeface="Microsoft JhengHei"/>
                <a:cs typeface="Microsoft JhengHei"/>
              </a:rPr>
              <a:t>二、国有企业党建科学化的内容三、国有企业党建科学化的路径</a:t>
            </a:r>
            <a:endParaRPr sz="32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28599" y="457199"/>
            <a:ext cx="838200" cy="760412"/>
          </a:xfrm>
          <a:prstGeom prst="rect">
            <a:avLst/>
          </a:prstGeom>
        </p:spPr>
      </p:pic>
      <p:sp>
        <p:nvSpPr>
          <p:cNvPr id="3" name="object 3"/>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sp>
        <p:nvSpPr>
          <p:cNvPr id="4" name="object 4"/>
          <p:cNvSpPr txBox="1">
            <a:spLocks noGrp="1"/>
          </p:cNvSpPr>
          <p:nvPr>
            <p:ph type="title"/>
          </p:nvPr>
        </p:nvSpPr>
        <p:spPr>
          <a:xfrm>
            <a:off x="1069340" y="1496695"/>
            <a:ext cx="7137400" cy="635000"/>
          </a:xfrm>
          <a:prstGeom prst="rect">
            <a:avLst/>
          </a:prstGeom>
        </p:spPr>
        <p:txBody>
          <a:bodyPr vert="horz" wrap="square" lIns="0" tIns="12700" rIns="0" bIns="0" rtlCol="0">
            <a:spAutoFit/>
          </a:bodyPr>
          <a:lstStyle/>
          <a:p>
            <a:pPr marL="12700">
              <a:lnSpc>
                <a:spcPct val="100000"/>
              </a:lnSpc>
              <a:spcBef>
                <a:spcPts val="100"/>
              </a:spcBef>
            </a:pPr>
            <a:r>
              <a:rPr sz="4000" spc="-5">
                <a:solidFill>
                  <a:srgbClr val="E3E3FF"/>
                </a:solidFill>
              </a:rPr>
              <a:t>一、国有企业党建科学化的意义</a:t>
            </a:r>
            <a:endParaRPr sz="4000"/>
          </a:p>
        </p:txBody>
      </p:sp>
      <p:sp>
        <p:nvSpPr>
          <p:cNvPr id="5" name="object 5"/>
          <p:cNvSpPr txBox="1"/>
          <p:nvPr/>
        </p:nvSpPr>
        <p:spPr>
          <a:xfrm>
            <a:off x="1374140" y="2764994"/>
            <a:ext cx="6347460" cy="2463800"/>
          </a:xfrm>
          <a:prstGeom prst="rect">
            <a:avLst/>
          </a:prstGeom>
        </p:spPr>
        <p:txBody>
          <a:bodyPr vert="horz" wrap="square" lIns="0" tIns="12700" rIns="0" bIns="0" rtlCol="0">
            <a:spAutoFit/>
          </a:bodyPr>
          <a:lstStyle/>
          <a:p>
            <a:pPr marL="12700">
              <a:lnSpc>
                <a:spcPct val="100000"/>
              </a:lnSpc>
              <a:spcBef>
                <a:spcPts val="100"/>
              </a:spcBef>
            </a:pPr>
            <a:r>
              <a:rPr sz="3200" b="1">
                <a:solidFill>
                  <a:srgbClr val="FFFFFF"/>
                </a:solidFill>
                <a:latin typeface="Arial"/>
                <a:cs typeface="Arial"/>
              </a:rPr>
              <a:t>1</a:t>
            </a:r>
            <a:r>
              <a:rPr sz="3200" b="1" spc="-5">
                <a:solidFill>
                  <a:srgbClr val="FFFFFF"/>
                </a:solidFill>
                <a:latin typeface="Microsoft JhengHei"/>
                <a:cs typeface="Microsoft JhengHei"/>
              </a:rPr>
              <a:t>、推进党的建设科学化的需要</a:t>
            </a:r>
            <a:endParaRPr sz="3200">
              <a:latin typeface="Microsoft JhengHei"/>
              <a:cs typeface="Microsoft JhengHei"/>
            </a:endParaRPr>
          </a:p>
          <a:p>
            <a:pPr>
              <a:lnSpc>
                <a:spcPct val="100000"/>
              </a:lnSpc>
              <a:spcBef>
                <a:spcPts val="70"/>
              </a:spcBef>
            </a:pPr>
            <a:endParaRPr sz="2050">
              <a:latin typeface="Microsoft JhengHei"/>
              <a:cs typeface="Microsoft JhengHei"/>
            </a:endParaRPr>
          </a:p>
          <a:p>
            <a:pPr marL="12700">
              <a:lnSpc>
                <a:spcPct val="100000"/>
              </a:lnSpc>
            </a:pPr>
            <a:r>
              <a:rPr sz="3200" b="1">
                <a:solidFill>
                  <a:srgbClr val="FFFFFF"/>
                </a:solidFill>
                <a:latin typeface="Arial"/>
                <a:cs typeface="Arial"/>
              </a:rPr>
              <a:t>2</a:t>
            </a:r>
            <a:r>
              <a:rPr sz="3200" b="1" spc="-5">
                <a:solidFill>
                  <a:srgbClr val="FFFFFF"/>
                </a:solidFill>
                <a:latin typeface="Microsoft JhengHei"/>
                <a:cs typeface="Microsoft JhengHei"/>
              </a:rPr>
              <a:t>、实现国有企业科学发展的需要</a:t>
            </a:r>
            <a:endParaRPr sz="3200">
              <a:latin typeface="Microsoft JhengHei"/>
              <a:cs typeface="Microsoft JhengHei"/>
            </a:endParaRPr>
          </a:p>
          <a:p>
            <a:pPr>
              <a:lnSpc>
                <a:spcPct val="100000"/>
              </a:lnSpc>
              <a:spcBef>
                <a:spcPts val="70"/>
              </a:spcBef>
            </a:pPr>
            <a:endParaRPr sz="2050">
              <a:latin typeface="Microsoft JhengHei"/>
              <a:cs typeface="Microsoft JhengHei"/>
            </a:endParaRPr>
          </a:p>
          <a:p>
            <a:pPr marL="12700">
              <a:lnSpc>
                <a:spcPct val="100000"/>
              </a:lnSpc>
            </a:pPr>
            <a:r>
              <a:rPr sz="3200" b="1">
                <a:solidFill>
                  <a:srgbClr val="FFFFFF"/>
                </a:solidFill>
                <a:latin typeface="Arial"/>
                <a:cs typeface="Arial"/>
              </a:rPr>
              <a:t>3</a:t>
            </a:r>
            <a:r>
              <a:rPr sz="3200" b="1" spc="-5">
                <a:solidFill>
                  <a:srgbClr val="FFFFFF"/>
                </a:solidFill>
                <a:latin typeface="Microsoft JhengHei"/>
                <a:cs typeface="Microsoft JhengHei"/>
              </a:rPr>
              <a:t>、提高企业核心竞争力的战略工程</a:t>
            </a:r>
            <a:endParaRPr sz="32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28599" y="457199"/>
            <a:ext cx="838200" cy="760412"/>
          </a:xfrm>
          <a:prstGeom prst="rect">
            <a:avLst/>
          </a:prstGeom>
        </p:spPr>
      </p:pic>
      <p:sp>
        <p:nvSpPr>
          <p:cNvPr id="3" name="object 3"/>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sp>
        <p:nvSpPr>
          <p:cNvPr id="4" name="object 4"/>
          <p:cNvSpPr txBox="1">
            <a:spLocks noGrp="1"/>
          </p:cNvSpPr>
          <p:nvPr>
            <p:ph type="title"/>
          </p:nvPr>
        </p:nvSpPr>
        <p:spPr>
          <a:xfrm>
            <a:off x="1374139" y="1469594"/>
            <a:ext cx="5534660"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FFFFFF"/>
                </a:solidFill>
                <a:latin typeface="Arial"/>
                <a:cs typeface="Arial"/>
              </a:rPr>
              <a:t>1</a:t>
            </a:r>
            <a:r>
              <a:rPr sz="3200" spc="-5">
                <a:solidFill>
                  <a:srgbClr val="FFFFFF"/>
                </a:solidFill>
              </a:rPr>
              <a:t>、推进党的建设科学化的需要</a:t>
            </a:r>
            <a:endParaRPr sz="3200">
              <a:latin typeface="Arial"/>
              <a:cs typeface="Arial"/>
            </a:endParaRPr>
          </a:p>
        </p:txBody>
      </p:sp>
      <p:grpSp>
        <p:nvGrpSpPr>
          <p:cNvPr id="5" name="object 5"/>
          <p:cNvGrpSpPr/>
          <p:nvPr/>
        </p:nvGrpSpPr>
        <p:grpSpPr>
          <a:xfrm>
            <a:off x="1219200" y="2362200"/>
            <a:ext cx="6772275" cy="3370579"/>
            <a:chOff x="1219200" y="2362200"/>
            <a:chExt cx="6772275" cy="3370579"/>
          </a:xfrm>
        </p:grpSpPr>
        <p:pic>
          <p:nvPicPr>
            <p:cNvPr id="6" name="object 6"/>
            <p:cNvPicPr/>
            <p:nvPr/>
          </p:nvPicPr>
          <p:blipFill>
            <a:blip r:embed="rId3"/>
            <a:stretch>
              <a:fillRect/>
            </a:stretch>
          </p:blipFill>
          <p:spPr>
            <a:xfrm>
              <a:off x="1219200" y="2362200"/>
              <a:ext cx="5791200" cy="3370262"/>
            </a:xfrm>
            <a:prstGeom prst="rect">
              <a:avLst/>
            </a:prstGeom>
          </p:spPr>
        </p:pic>
        <p:sp>
          <p:nvSpPr>
            <p:cNvPr id="7" name="object 7"/>
            <p:cNvSpPr/>
            <p:nvPr/>
          </p:nvSpPr>
          <p:spPr>
            <a:xfrm>
              <a:off x="7010400" y="3810000"/>
              <a:ext cx="976630" cy="485775"/>
            </a:xfrm>
            <a:custGeom>
              <a:rect l="l" t="t" r="r" b="b"/>
              <a:pathLst>
                <a:path w="976628" h="485775">
                  <a:moveTo>
                    <a:pt x="732235" y="485775"/>
                  </a:moveTo>
                  <a:lnTo>
                    <a:pt x="732235" y="364331"/>
                  </a:lnTo>
                  <a:lnTo>
                    <a:pt x="0" y="364331"/>
                  </a:lnTo>
                  <a:lnTo>
                    <a:pt x="0" y="121443"/>
                  </a:lnTo>
                  <a:lnTo>
                    <a:pt x="732235" y="121443"/>
                  </a:lnTo>
                  <a:lnTo>
                    <a:pt x="732235" y="0"/>
                  </a:lnTo>
                  <a:lnTo>
                    <a:pt x="976312" y="242887"/>
                  </a:lnTo>
                  <a:lnTo>
                    <a:pt x="732235" y="485775"/>
                  </a:lnTo>
                  <a:close/>
                </a:path>
              </a:pathLst>
            </a:custGeom>
            <a:solidFill>
              <a:srgbClr val="3399FF"/>
            </a:solidFill>
          </p:spPr>
          <p:txBody>
            <a:bodyPr wrap="square" lIns="0" tIns="0" rIns="0" bIns="0" rtlCol="0"/>
            <a:lstStyle/>
            <a:p/>
          </p:txBody>
        </p:sp>
        <p:sp>
          <p:nvSpPr>
            <p:cNvPr id="8" name="object 8"/>
            <p:cNvSpPr/>
            <p:nvPr/>
          </p:nvSpPr>
          <p:spPr>
            <a:xfrm>
              <a:off x="7010400" y="3810000"/>
              <a:ext cx="976630" cy="485775"/>
            </a:xfrm>
            <a:custGeom>
              <a:rect l="l" t="t" r="r" b="b"/>
              <a:pathLst>
                <a:path w="976628" h="485775">
                  <a:moveTo>
                    <a:pt x="0" y="121443"/>
                  </a:moveTo>
                  <a:lnTo>
                    <a:pt x="732235" y="121443"/>
                  </a:lnTo>
                  <a:lnTo>
                    <a:pt x="732235" y="0"/>
                  </a:lnTo>
                  <a:lnTo>
                    <a:pt x="976312" y="242887"/>
                  </a:lnTo>
                  <a:lnTo>
                    <a:pt x="732235" y="485775"/>
                  </a:lnTo>
                  <a:lnTo>
                    <a:pt x="732235" y="364331"/>
                  </a:lnTo>
                  <a:lnTo>
                    <a:pt x="0" y="364331"/>
                  </a:lnTo>
                  <a:lnTo>
                    <a:pt x="0" y="121443"/>
                  </a:lnTo>
                  <a:close/>
                </a:path>
              </a:pathLst>
            </a:custGeom>
            <a:ln w="9525">
              <a:solidFill>
                <a:srgbClr val="FFFFFF"/>
              </a:solidFill>
            </a:ln>
          </p:spPr>
          <p:txBody>
            <a:bodyPr wrap="square" lIns="0" tIns="0" rIns="0" bIns="0" rtlCol="0"/>
            <a:lstStyle/>
            <a:p/>
          </p:txBody>
        </p:sp>
      </p:grpSp>
      <p:sp>
        <p:nvSpPr>
          <p:cNvPr id="9" name="object 9"/>
          <p:cNvSpPr txBox="1"/>
          <p:nvPr/>
        </p:nvSpPr>
        <p:spPr>
          <a:xfrm>
            <a:off x="7924800" y="2362200"/>
            <a:ext cx="762000" cy="3276600"/>
          </a:xfrm>
          <a:prstGeom prst="rect">
            <a:avLst/>
          </a:prstGeom>
          <a:solidFill>
            <a:srgbClr val="FF6600"/>
          </a:solidFill>
          <a:ln w="9525">
            <a:solidFill>
              <a:srgbClr val="FFFFFF"/>
            </a:solidFill>
          </a:ln>
        </p:spPr>
        <p:txBody>
          <a:bodyPr vert="horz" wrap="square" lIns="0" tIns="0" rIns="0" bIns="0" rtlCol="0">
            <a:spAutoFit/>
          </a:bodyPr>
          <a:lstStyle/>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a:lnSpc>
                <a:spcPct val="100000"/>
              </a:lnSpc>
              <a:spcBef>
                <a:spcPts val="35"/>
              </a:spcBef>
            </a:pPr>
            <a:endParaRPr sz="2000">
              <a:latin typeface="Times New Roman"/>
              <a:cs typeface="Times New Roman"/>
            </a:endParaRPr>
          </a:p>
          <a:p>
            <a:pPr marL="152400" marR="145415" algn="just">
              <a:lnSpc>
                <a:spcPct val="100000"/>
              </a:lnSpc>
            </a:pPr>
            <a:r>
              <a:rPr sz="1800" b="1" spc="-25">
                <a:solidFill>
                  <a:srgbClr val="FFFFFF"/>
                </a:solidFill>
                <a:latin typeface="Microsoft JhengHei"/>
                <a:cs typeface="Microsoft JhengHei"/>
              </a:rPr>
              <a:t>提高党的建设</a:t>
            </a:r>
            <a:r>
              <a:rPr sz="1800" b="1" spc="500">
                <a:solidFill>
                  <a:srgbClr val="FFFFFF"/>
                </a:solidFill>
                <a:latin typeface="Microsoft JhengHei"/>
                <a:cs typeface="Microsoft JhengHei"/>
              </a:rPr>
              <a:t> </a:t>
            </a:r>
            <a:r>
              <a:rPr sz="1800" b="1" spc="-25">
                <a:solidFill>
                  <a:srgbClr val="FFFFFF"/>
                </a:solidFill>
                <a:latin typeface="Microsoft JhengHei"/>
                <a:cs typeface="Microsoft JhengHei"/>
              </a:rPr>
              <a:t>科学化水</a:t>
            </a:r>
            <a:r>
              <a:rPr sz="1800" b="1" spc="-50">
                <a:solidFill>
                  <a:srgbClr val="FFFFFF"/>
                </a:solidFill>
                <a:latin typeface="Microsoft JhengHei"/>
                <a:cs typeface="Microsoft JhengHei"/>
              </a:rPr>
              <a:t>平</a:t>
            </a:r>
            <a:endParaRPr sz="18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grpSp>
        <p:nvGrpSpPr>
          <p:cNvPr id="3" name="object 3"/>
          <p:cNvGrpSpPr/>
          <p:nvPr/>
        </p:nvGrpSpPr>
        <p:grpSpPr>
          <a:xfrm>
            <a:off x="228600" y="457200"/>
            <a:ext cx="8539480" cy="5486400"/>
            <a:chOff x="228600" y="457200"/>
            <a:chExt cx="8539480" cy="5486400"/>
          </a:xfrm>
        </p:grpSpPr>
        <p:pic>
          <p:nvPicPr>
            <p:cNvPr id="4" name="object 4"/>
            <p:cNvPicPr/>
            <p:nvPr/>
          </p:nvPicPr>
          <p:blipFill>
            <a:blip r:embed="rId2"/>
            <a:stretch>
              <a:fillRect/>
            </a:stretch>
          </p:blipFill>
          <p:spPr>
            <a:xfrm>
              <a:off x="228600" y="457200"/>
              <a:ext cx="838200" cy="760412"/>
            </a:xfrm>
            <a:prstGeom prst="rect">
              <a:avLst/>
            </a:prstGeom>
          </p:spPr>
        </p:pic>
        <p:pic>
          <p:nvPicPr>
            <p:cNvPr id="5" name="object 5"/>
            <p:cNvPicPr/>
            <p:nvPr/>
          </p:nvPicPr>
          <p:blipFill>
            <a:blip r:embed="rId3"/>
            <a:stretch>
              <a:fillRect/>
            </a:stretch>
          </p:blipFill>
          <p:spPr>
            <a:xfrm>
              <a:off x="533400" y="1600200"/>
              <a:ext cx="3048000" cy="4343400"/>
            </a:xfrm>
            <a:prstGeom prst="rect">
              <a:avLst/>
            </a:prstGeom>
          </p:spPr>
        </p:pic>
        <p:sp>
          <p:nvSpPr>
            <p:cNvPr id="6" name="object 6"/>
            <p:cNvSpPr/>
            <p:nvPr/>
          </p:nvSpPr>
          <p:spPr>
            <a:xfrm>
              <a:off x="4267199" y="1600200"/>
              <a:ext cx="4495800" cy="4267200"/>
            </a:xfrm>
            <a:custGeom>
              <a:rect l="l" t="t" r="r" b="b"/>
              <a:pathLst>
                <a:path w="4495800" h="4267200">
                  <a:moveTo>
                    <a:pt x="1873250" y="4267200"/>
                  </a:moveTo>
                  <a:lnTo>
                    <a:pt x="711191" y="4267199"/>
                  </a:lnTo>
                  <a:lnTo>
                    <a:pt x="662520" y="4265558"/>
                  </a:lnTo>
                  <a:lnTo>
                    <a:pt x="614706" y="4260706"/>
                  </a:lnTo>
                  <a:lnTo>
                    <a:pt x="567879" y="4252749"/>
                  </a:lnTo>
                  <a:lnTo>
                    <a:pt x="522145" y="4241793"/>
                  </a:lnTo>
                  <a:lnTo>
                    <a:pt x="477609" y="4227944"/>
                  </a:lnTo>
                  <a:lnTo>
                    <a:pt x="434377" y="4211308"/>
                  </a:lnTo>
                  <a:lnTo>
                    <a:pt x="392555" y="4191990"/>
                  </a:lnTo>
                  <a:lnTo>
                    <a:pt x="352250" y="4170097"/>
                  </a:lnTo>
                  <a:lnTo>
                    <a:pt x="313567" y="4145734"/>
                  </a:lnTo>
                  <a:lnTo>
                    <a:pt x="276612" y="4119008"/>
                  </a:lnTo>
                  <a:lnTo>
                    <a:pt x="241490" y="4090024"/>
                  </a:lnTo>
                  <a:lnTo>
                    <a:pt x="208309" y="4058889"/>
                  </a:lnTo>
                  <a:lnTo>
                    <a:pt x="177174" y="4025707"/>
                  </a:lnTo>
                  <a:lnTo>
                    <a:pt x="148190" y="3990586"/>
                  </a:lnTo>
                  <a:lnTo>
                    <a:pt x="121464" y="3953631"/>
                  </a:lnTo>
                  <a:lnTo>
                    <a:pt x="97101" y="3914948"/>
                  </a:lnTo>
                  <a:lnTo>
                    <a:pt x="75208" y="3874643"/>
                  </a:lnTo>
                  <a:lnTo>
                    <a:pt x="55890" y="3832821"/>
                  </a:lnTo>
                  <a:lnTo>
                    <a:pt x="39254" y="3789589"/>
                  </a:lnTo>
                  <a:lnTo>
                    <a:pt x="25405" y="3745053"/>
                  </a:lnTo>
                  <a:lnTo>
                    <a:pt x="14449" y="3699319"/>
                  </a:lnTo>
                  <a:lnTo>
                    <a:pt x="6492" y="3652492"/>
                  </a:lnTo>
                  <a:lnTo>
                    <a:pt x="1640" y="3604678"/>
                  </a:lnTo>
                  <a:lnTo>
                    <a:pt x="0" y="3555985"/>
                  </a:lnTo>
                  <a:lnTo>
                    <a:pt x="0" y="711200"/>
                  </a:lnTo>
                  <a:lnTo>
                    <a:pt x="1640" y="662519"/>
                  </a:lnTo>
                  <a:lnTo>
                    <a:pt x="6492" y="614706"/>
                  </a:lnTo>
                  <a:lnTo>
                    <a:pt x="14449" y="567879"/>
                  </a:lnTo>
                  <a:lnTo>
                    <a:pt x="25405" y="522144"/>
                  </a:lnTo>
                  <a:lnTo>
                    <a:pt x="39254" y="477608"/>
                  </a:lnTo>
                  <a:lnTo>
                    <a:pt x="55891" y="434376"/>
                  </a:lnTo>
                  <a:lnTo>
                    <a:pt x="75208" y="392555"/>
                  </a:lnTo>
                  <a:lnTo>
                    <a:pt x="97102" y="352250"/>
                  </a:lnTo>
                  <a:lnTo>
                    <a:pt x="121464" y="313566"/>
                  </a:lnTo>
                  <a:lnTo>
                    <a:pt x="148191" y="276611"/>
                  </a:lnTo>
                  <a:lnTo>
                    <a:pt x="177174" y="241490"/>
                  </a:lnTo>
                  <a:lnTo>
                    <a:pt x="208310" y="208309"/>
                  </a:lnTo>
                  <a:lnTo>
                    <a:pt x="241491" y="177173"/>
                  </a:lnTo>
                  <a:lnTo>
                    <a:pt x="276613" y="148189"/>
                  </a:lnTo>
                  <a:lnTo>
                    <a:pt x="313568" y="121463"/>
                  </a:lnTo>
                  <a:lnTo>
                    <a:pt x="352251" y="97101"/>
                  </a:lnTo>
                  <a:lnTo>
                    <a:pt x="392557" y="75208"/>
                  </a:lnTo>
                  <a:lnTo>
                    <a:pt x="434378" y="55890"/>
                  </a:lnTo>
                  <a:lnTo>
                    <a:pt x="477610" y="39254"/>
                  </a:lnTo>
                  <a:lnTo>
                    <a:pt x="522146" y="25405"/>
                  </a:lnTo>
                  <a:lnTo>
                    <a:pt x="567880" y="14449"/>
                  </a:lnTo>
                  <a:lnTo>
                    <a:pt x="614707" y="6492"/>
                  </a:lnTo>
                  <a:lnTo>
                    <a:pt x="662520" y="1640"/>
                  </a:lnTo>
                  <a:lnTo>
                    <a:pt x="711213" y="0"/>
                  </a:lnTo>
                  <a:lnTo>
                    <a:pt x="3784586" y="0"/>
                  </a:lnTo>
                  <a:lnTo>
                    <a:pt x="3833279" y="1640"/>
                  </a:lnTo>
                  <a:lnTo>
                    <a:pt x="3881093" y="6492"/>
                  </a:lnTo>
                  <a:lnTo>
                    <a:pt x="3927920" y="14449"/>
                  </a:lnTo>
                  <a:lnTo>
                    <a:pt x="3973654" y="25405"/>
                  </a:lnTo>
                  <a:lnTo>
                    <a:pt x="4018191" y="39254"/>
                  </a:lnTo>
                  <a:lnTo>
                    <a:pt x="4061422" y="55890"/>
                  </a:lnTo>
                  <a:lnTo>
                    <a:pt x="4103244" y="75208"/>
                  </a:lnTo>
                  <a:lnTo>
                    <a:pt x="4143549" y="97101"/>
                  </a:lnTo>
                  <a:lnTo>
                    <a:pt x="4182232" y="121464"/>
                  </a:lnTo>
                  <a:lnTo>
                    <a:pt x="4219187" y="148190"/>
                  </a:lnTo>
                  <a:lnTo>
                    <a:pt x="4254309" y="177174"/>
                  </a:lnTo>
                  <a:lnTo>
                    <a:pt x="4287490" y="208310"/>
                  </a:lnTo>
                  <a:lnTo>
                    <a:pt x="4318626" y="241491"/>
                  </a:lnTo>
                  <a:lnTo>
                    <a:pt x="4347609" y="276612"/>
                  </a:lnTo>
                  <a:lnTo>
                    <a:pt x="4374336" y="313568"/>
                  </a:lnTo>
                  <a:lnTo>
                    <a:pt x="4398698" y="352251"/>
                  </a:lnTo>
                  <a:lnTo>
                    <a:pt x="4420591" y="392556"/>
                  </a:lnTo>
                  <a:lnTo>
                    <a:pt x="4439909" y="434378"/>
                  </a:lnTo>
                  <a:lnTo>
                    <a:pt x="4456545" y="477609"/>
                  </a:lnTo>
                  <a:lnTo>
                    <a:pt x="4470395" y="522145"/>
                  </a:lnTo>
                  <a:lnTo>
                    <a:pt x="4481350" y="567880"/>
                  </a:lnTo>
                  <a:lnTo>
                    <a:pt x="4489307" y="614707"/>
                  </a:lnTo>
                  <a:lnTo>
                    <a:pt x="4494159" y="662520"/>
                  </a:lnTo>
                  <a:lnTo>
                    <a:pt x="4495799" y="711200"/>
                  </a:lnTo>
                  <a:lnTo>
                    <a:pt x="4495800" y="3555985"/>
                  </a:lnTo>
                  <a:lnTo>
                    <a:pt x="4494159" y="3604679"/>
                  </a:lnTo>
                  <a:lnTo>
                    <a:pt x="4489307" y="3652493"/>
                  </a:lnTo>
                  <a:lnTo>
                    <a:pt x="4481350" y="3699320"/>
                  </a:lnTo>
                  <a:lnTo>
                    <a:pt x="4470394" y="3745054"/>
                  </a:lnTo>
                  <a:lnTo>
                    <a:pt x="4456545" y="3789590"/>
                  </a:lnTo>
                  <a:lnTo>
                    <a:pt x="4439909" y="3832822"/>
                  </a:lnTo>
                  <a:lnTo>
                    <a:pt x="4420591" y="3874643"/>
                  </a:lnTo>
                  <a:lnTo>
                    <a:pt x="4398698" y="3914948"/>
                  </a:lnTo>
                  <a:lnTo>
                    <a:pt x="4374335" y="3953632"/>
                  </a:lnTo>
                  <a:lnTo>
                    <a:pt x="4347609" y="3990587"/>
                  </a:lnTo>
                  <a:lnTo>
                    <a:pt x="4318625" y="4025708"/>
                  </a:lnTo>
                  <a:lnTo>
                    <a:pt x="4287489" y="4058889"/>
                  </a:lnTo>
                  <a:lnTo>
                    <a:pt x="4254308" y="4090025"/>
                  </a:lnTo>
                  <a:lnTo>
                    <a:pt x="4219187" y="4119009"/>
                  </a:lnTo>
                  <a:lnTo>
                    <a:pt x="4182232" y="4145735"/>
                  </a:lnTo>
                  <a:lnTo>
                    <a:pt x="4143548" y="4170097"/>
                  </a:lnTo>
                  <a:lnTo>
                    <a:pt x="4103243" y="4191991"/>
                  </a:lnTo>
                  <a:lnTo>
                    <a:pt x="4061422" y="4211308"/>
                  </a:lnTo>
                  <a:lnTo>
                    <a:pt x="4018190" y="4227945"/>
                  </a:lnTo>
                  <a:lnTo>
                    <a:pt x="3973654" y="4241794"/>
                  </a:lnTo>
                  <a:lnTo>
                    <a:pt x="3927919" y="4252750"/>
                  </a:lnTo>
                  <a:lnTo>
                    <a:pt x="3881092" y="4260706"/>
                  </a:lnTo>
                  <a:lnTo>
                    <a:pt x="3833279" y="4265558"/>
                  </a:lnTo>
                  <a:lnTo>
                    <a:pt x="3784586" y="4267199"/>
                  </a:lnTo>
                  <a:lnTo>
                    <a:pt x="1873250" y="4267200"/>
                  </a:lnTo>
                  <a:close/>
                </a:path>
              </a:pathLst>
            </a:custGeom>
            <a:solidFill>
              <a:srgbClr val="3399FF"/>
            </a:solidFill>
          </p:spPr>
          <p:txBody>
            <a:bodyPr wrap="square" lIns="0" tIns="0" rIns="0" bIns="0" rtlCol="0"/>
            <a:lstStyle/>
            <a:p/>
          </p:txBody>
        </p:sp>
        <p:sp>
          <p:nvSpPr>
            <p:cNvPr id="7" name="object 7"/>
            <p:cNvSpPr/>
            <p:nvPr/>
          </p:nvSpPr>
          <p:spPr>
            <a:xfrm>
              <a:off x="4267199" y="1600200"/>
              <a:ext cx="4495800" cy="4267200"/>
            </a:xfrm>
            <a:custGeom>
              <a:rect l="l" t="t" r="r" b="b"/>
              <a:pathLst>
                <a:path w="4495800" h="4267200">
                  <a:moveTo>
                    <a:pt x="0" y="711214"/>
                  </a:moveTo>
                  <a:lnTo>
                    <a:pt x="1640" y="662520"/>
                  </a:lnTo>
                  <a:lnTo>
                    <a:pt x="6492" y="614707"/>
                  </a:lnTo>
                  <a:lnTo>
                    <a:pt x="14449" y="567880"/>
                  </a:lnTo>
                  <a:lnTo>
                    <a:pt x="25405" y="522145"/>
                  </a:lnTo>
                  <a:lnTo>
                    <a:pt x="39254" y="477609"/>
                  </a:lnTo>
                  <a:lnTo>
                    <a:pt x="55890" y="434378"/>
                  </a:lnTo>
                  <a:lnTo>
                    <a:pt x="75208" y="392556"/>
                  </a:lnTo>
                  <a:lnTo>
                    <a:pt x="97101" y="352251"/>
                  </a:lnTo>
                  <a:lnTo>
                    <a:pt x="121463" y="313568"/>
                  </a:lnTo>
                  <a:lnTo>
                    <a:pt x="148190" y="276612"/>
                  </a:lnTo>
                  <a:lnTo>
                    <a:pt x="177173" y="241491"/>
                  </a:lnTo>
                  <a:lnTo>
                    <a:pt x="208309" y="208310"/>
                  </a:lnTo>
                  <a:lnTo>
                    <a:pt x="241490" y="177174"/>
                  </a:lnTo>
                  <a:lnTo>
                    <a:pt x="276611" y="148190"/>
                  </a:lnTo>
                  <a:lnTo>
                    <a:pt x="313567" y="121464"/>
                  </a:lnTo>
                  <a:lnTo>
                    <a:pt x="352250" y="97101"/>
                  </a:lnTo>
                  <a:lnTo>
                    <a:pt x="392555" y="75208"/>
                  </a:lnTo>
                  <a:lnTo>
                    <a:pt x="434376" y="55890"/>
                  </a:lnTo>
                  <a:lnTo>
                    <a:pt x="477608" y="39254"/>
                  </a:lnTo>
                  <a:lnTo>
                    <a:pt x="522144" y="25405"/>
                  </a:lnTo>
                  <a:lnTo>
                    <a:pt x="567879" y="14449"/>
                  </a:lnTo>
                  <a:lnTo>
                    <a:pt x="614706" y="6492"/>
                  </a:lnTo>
                  <a:lnTo>
                    <a:pt x="662519" y="1640"/>
                  </a:lnTo>
                  <a:lnTo>
                    <a:pt x="711213" y="0"/>
                  </a:lnTo>
                  <a:lnTo>
                    <a:pt x="749300" y="0"/>
                  </a:lnTo>
                  <a:lnTo>
                    <a:pt x="1047791" y="0"/>
                  </a:lnTo>
                  <a:lnTo>
                    <a:pt x="1873250" y="0"/>
                  </a:lnTo>
                  <a:lnTo>
                    <a:pt x="3784586" y="0"/>
                  </a:lnTo>
                  <a:lnTo>
                    <a:pt x="3833278" y="1640"/>
                  </a:lnTo>
                  <a:lnTo>
                    <a:pt x="3881092" y="6492"/>
                  </a:lnTo>
                  <a:lnTo>
                    <a:pt x="3927919" y="14449"/>
                  </a:lnTo>
                  <a:lnTo>
                    <a:pt x="3973653" y="25405"/>
                  </a:lnTo>
                  <a:lnTo>
                    <a:pt x="4018189" y="39254"/>
                  </a:lnTo>
                  <a:lnTo>
                    <a:pt x="4061421" y="55890"/>
                  </a:lnTo>
                  <a:lnTo>
                    <a:pt x="4103242" y="75208"/>
                  </a:lnTo>
                  <a:lnTo>
                    <a:pt x="4143548" y="97101"/>
                  </a:lnTo>
                  <a:lnTo>
                    <a:pt x="4182231" y="121463"/>
                  </a:lnTo>
                  <a:lnTo>
                    <a:pt x="4219186" y="148189"/>
                  </a:lnTo>
                  <a:lnTo>
                    <a:pt x="4254308" y="177173"/>
                  </a:lnTo>
                  <a:lnTo>
                    <a:pt x="4287489" y="208309"/>
                  </a:lnTo>
                  <a:lnTo>
                    <a:pt x="4318625" y="241490"/>
                  </a:lnTo>
                  <a:lnTo>
                    <a:pt x="4347609" y="276611"/>
                  </a:lnTo>
                  <a:lnTo>
                    <a:pt x="4374335" y="313566"/>
                  </a:lnTo>
                  <a:lnTo>
                    <a:pt x="4398698" y="352250"/>
                  </a:lnTo>
                  <a:lnTo>
                    <a:pt x="4420591" y="392555"/>
                  </a:lnTo>
                  <a:lnTo>
                    <a:pt x="4439909" y="434376"/>
                  </a:lnTo>
                  <a:lnTo>
                    <a:pt x="4456545" y="477608"/>
                  </a:lnTo>
                  <a:lnTo>
                    <a:pt x="4470394" y="522144"/>
                  </a:lnTo>
                  <a:lnTo>
                    <a:pt x="4481350" y="567879"/>
                  </a:lnTo>
                  <a:lnTo>
                    <a:pt x="4489307" y="614706"/>
                  </a:lnTo>
                  <a:lnTo>
                    <a:pt x="4494159" y="662519"/>
                  </a:lnTo>
                  <a:lnTo>
                    <a:pt x="4495800" y="711213"/>
                  </a:lnTo>
                  <a:lnTo>
                    <a:pt x="4495800" y="1778000"/>
                  </a:lnTo>
                  <a:lnTo>
                    <a:pt x="4495800" y="3555985"/>
                  </a:lnTo>
                  <a:lnTo>
                    <a:pt x="4494159" y="3604678"/>
                  </a:lnTo>
                  <a:lnTo>
                    <a:pt x="4489307" y="3652492"/>
                  </a:lnTo>
                  <a:lnTo>
                    <a:pt x="4481351" y="3699319"/>
                  </a:lnTo>
                  <a:lnTo>
                    <a:pt x="4470395" y="3745053"/>
                  </a:lnTo>
                  <a:lnTo>
                    <a:pt x="4456546" y="3789589"/>
                  </a:lnTo>
                  <a:lnTo>
                    <a:pt x="4439909" y="3832821"/>
                  </a:lnTo>
                  <a:lnTo>
                    <a:pt x="4420591" y="3874643"/>
                  </a:lnTo>
                  <a:lnTo>
                    <a:pt x="4398698" y="3914948"/>
                  </a:lnTo>
                  <a:lnTo>
                    <a:pt x="4374336" y="3953631"/>
                  </a:lnTo>
                  <a:lnTo>
                    <a:pt x="4347609" y="3990586"/>
                  </a:lnTo>
                  <a:lnTo>
                    <a:pt x="4318626" y="4025707"/>
                  </a:lnTo>
                  <a:lnTo>
                    <a:pt x="4287490" y="4058889"/>
                  </a:lnTo>
                  <a:lnTo>
                    <a:pt x="4254309" y="4090024"/>
                  </a:lnTo>
                  <a:lnTo>
                    <a:pt x="4219187" y="4119008"/>
                  </a:lnTo>
                  <a:lnTo>
                    <a:pt x="4182232" y="4145734"/>
                  </a:lnTo>
                  <a:lnTo>
                    <a:pt x="4143549" y="4170097"/>
                  </a:lnTo>
                  <a:lnTo>
                    <a:pt x="4103244" y="4191990"/>
                  </a:lnTo>
                  <a:lnTo>
                    <a:pt x="4061422" y="4211308"/>
                  </a:lnTo>
                  <a:lnTo>
                    <a:pt x="4018191" y="4227944"/>
                  </a:lnTo>
                  <a:lnTo>
                    <a:pt x="3973655" y="4241793"/>
                  </a:lnTo>
                  <a:lnTo>
                    <a:pt x="3927920" y="4252749"/>
                  </a:lnTo>
                  <a:lnTo>
                    <a:pt x="3881093" y="4260706"/>
                  </a:lnTo>
                  <a:lnTo>
                    <a:pt x="3833280" y="4265558"/>
                  </a:lnTo>
                  <a:lnTo>
                    <a:pt x="3784586" y="4267199"/>
                  </a:lnTo>
                  <a:lnTo>
                    <a:pt x="1873250" y="4267200"/>
                  </a:lnTo>
                  <a:lnTo>
                    <a:pt x="749300" y="4267200"/>
                  </a:lnTo>
                  <a:lnTo>
                    <a:pt x="711214" y="4267200"/>
                  </a:lnTo>
                  <a:lnTo>
                    <a:pt x="662520" y="4265558"/>
                  </a:lnTo>
                  <a:lnTo>
                    <a:pt x="614707" y="4260706"/>
                  </a:lnTo>
                  <a:lnTo>
                    <a:pt x="567880" y="4252750"/>
                  </a:lnTo>
                  <a:lnTo>
                    <a:pt x="522145" y="4241794"/>
                  </a:lnTo>
                  <a:lnTo>
                    <a:pt x="477609" y="4227945"/>
                  </a:lnTo>
                  <a:lnTo>
                    <a:pt x="434377" y="4211308"/>
                  </a:lnTo>
                  <a:lnTo>
                    <a:pt x="392556" y="4191991"/>
                  </a:lnTo>
                  <a:lnTo>
                    <a:pt x="352251" y="4170097"/>
                  </a:lnTo>
                  <a:lnTo>
                    <a:pt x="313567" y="4145735"/>
                  </a:lnTo>
                  <a:lnTo>
                    <a:pt x="276612" y="4119009"/>
                  </a:lnTo>
                  <a:lnTo>
                    <a:pt x="241491" y="4090025"/>
                  </a:lnTo>
                  <a:lnTo>
                    <a:pt x="208310" y="4058889"/>
                  </a:lnTo>
                  <a:lnTo>
                    <a:pt x="177174" y="4025708"/>
                  </a:lnTo>
                  <a:lnTo>
                    <a:pt x="148190" y="3990587"/>
                  </a:lnTo>
                  <a:lnTo>
                    <a:pt x="121464" y="3953632"/>
                  </a:lnTo>
                  <a:lnTo>
                    <a:pt x="97101" y="3914948"/>
                  </a:lnTo>
                  <a:lnTo>
                    <a:pt x="75208" y="3874643"/>
                  </a:lnTo>
                  <a:lnTo>
                    <a:pt x="55890" y="3832822"/>
                  </a:lnTo>
                  <a:lnTo>
                    <a:pt x="39254" y="3789590"/>
                  </a:lnTo>
                  <a:lnTo>
                    <a:pt x="25405" y="3745054"/>
                  </a:lnTo>
                  <a:lnTo>
                    <a:pt x="14449" y="3699320"/>
                  </a:lnTo>
                  <a:lnTo>
                    <a:pt x="6492" y="3652493"/>
                  </a:lnTo>
                  <a:lnTo>
                    <a:pt x="1640" y="3604679"/>
                  </a:lnTo>
                  <a:lnTo>
                    <a:pt x="0" y="3555985"/>
                  </a:lnTo>
                  <a:lnTo>
                    <a:pt x="0" y="1778000"/>
                  </a:lnTo>
                  <a:lnTo>
                    <a:pt x="0" y="711200"/>
                  </a:lnTo>
                  <a:close/>
                </a:path>
              </a:pathLst>
            </a:custGeom>
            <a:ln w="9525">
              <a:solidFill>
                <a:srgbClr val="FFFFFF"/>
              </a:solidFill>
            </a:ln>
          </p:spPr>
          <p:txBody>
            <a:bodyPr wrap="square" lIns="0" tIns="0" rIns="0" bIns="0" rtlCol="0"/>
            <a:lstStyle/>
            <a:p/>
          </p:txBody>
        </p:sp>
      </p:grpSp>
      <p:sp>
        <p:nvSpPr>
          <p:cNvPr id="8" name="object 8"/>
          <p:cNvSpPr txBox="1">
            <a:spLocks noGrp="1"/>
          </p:cNvSpPr>
          <p:nvPr>
            <p:ph type="body" idx="1"/>
          </p:nvPr>
        </p:nvSpPr>
        <p:spPr>
          <a:prstGeom prst="rect">
            <a:avLst/>
          </a:prstGeom>
        </p:spPr>
        <p:txBody>
          <a:bodyPr vert="horz" wrap="square" lIns="0" tIns="12700" rIns="0" bIns="0" rtlCol="0">
            <a:spAutoFit/>
          </a:bodyPr>
          <a:lstStyle/>
          <a:p>
            <a:pPr marL="12700" marR="5080" algn="just">
              <a:lnSpc>
                <a:spcPct val="100000"/>
              </a:lnSpc>
              <a:spcBef>
                <a:spcPts val="100"/>
              </a:spcBef>
            </a:pPr>
            <a:r>
              <a:rPr spc="-5"/>
              <a:t>胡锦涛在《努力开创新形势下党的</a:t>
            </a:r>
            <a:r>
              <a:rPr spc="500"/>
              <a:t> </a:t>
            </a:r>
            <a:r>
              <a:rPr spc="-5"/>
              <a:t>建设新局面》中指出：提高党的建设科学化水平，说到底是要不断把握和自觉运用马克思主义执政党建设规律。执政党建设是长期任务，探索马克思主义执政党建设规律是永恒课题。我们要坚持解放思想、实事求是、与时俱进，及时研究新情况、解决新问题、总结新经验，努力在以科学理论指导党的建设、以科学制度保障党的建设、以科学</a:t>
            </a:r>
          </a:p>
          <a:p>
            <a:pPr marL="12700">
              <a:lnSpc>
                <a:spcPct val="100000"/>
              </a:lnSpc>
              <a:spcBef>
                <a:spcPts val="409"/>
              </a:spcBef>
            </a:pPr>
            <a:r>
              <a:rPr spc="-5"/>
              <a:t>方法推进党的建设上见到实效。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grpSp>
        <p:nvGrpSpPr>
          <p:cNvPr id="3" name="object 3"/>
          <p:cNvGrpSpPr/>
          <p:nvPr/>
        </p:nvGrpSpPr>
        <p:grpSpPr>
          <a:xfrm>
            <a:off x="228600" y="457200"/>
            <a:ext cx="7727950" cy="4648200"/>
            <a:chOff x="228600" y="457200"/>
            <a:chExt cx="7727950" cy="4648200"/>
          </a:xfrm>
        </p:grpSpPr>
        <p:pic>
          <p:nvPicPr>
            <p:cNvPr id="4" name="object 4"/>
            <p:cNvPicPr/>
            <p:nvPr/>
          </p:nvPicPr>
          <p:blipFill>
            <a:blip r:embed="rId2"/>
            <a:stretch>
              <a:fillRect/>
            </a:stretch>
          </p:blipFill>
          <p:spPr>
            <a:xfrm>
              <a:off x="228600" y="457200"/>
              <a:ext cx="838200" cy="760412"/>
            </a:xfrm>
            <a:prstGeom prst="rect">
              <a:avLst/>
            </a:prstGeom>
          </p:spPr>
        </p:pic>
        <p:pic>
          <p:nvPicPr>
            <p:cNvPr id="5" name="object 5"/>
            <p:cNvPicPr/>
            <p:nvPr/>
          </p:nvPicPr>
          <p:blipFill>
            <a:blip r:embed="rId3"/>
            <a:stretch>
              <a:fillRect/>
            </a:stretch>
          </p:blipFill>
          <p:spPr>
            <a:xfrm>
              <a:off x="4419600" y="1371600"/>
              <a:ext cx="3536950" cy="3733800"/>
            </a:xfrm>
            <a:prstGeom prst="rect">
              <a:avLst/>
            </a:prstGeom>
          </p:spPr>
        </p:pic>
      </p:grpSp>
      <p:sp>
        <p:nvSpPr>
          <p:cNvPr id="6" name="object 6"/>
          <p:cNvSpPr txBox="1"/>
          <p:nvPr/>
        </p:nvSpPr>
        <p:spPr>
          <a:xfrm>
            <a:off x="1143000" y="1371600"/>
            <a:ext cx="2286000" cy="4419600"/>
          </a:xfrm>
          <a:prstGeom prst="rect">
            <a:avLst/>
          </a:prstGeom>
          <a:solidFill>
            <a:srgbClr val="3399FF"/>
          </a:solidFill>
          <a:ln w="9525">
            <a:solidFill>
              <a:srgbClr val="FFFFFF"/>
            </a:solidFill>
          </a:ln>
        </p:spPr>
        <p:txBody>
          <a:bodyPr vert="horz" wrap="square" lIns="0" tIns="6350" rIns="0" bIns="0" rtlCol="0">
            <a:spAutoFit/>
          </a:bodyPr>
          <a:lstStyle/>
          <a:p>
            <a:pPr>
              <a:lnSpc>
                <a:spcPct val="100000"/>
              </a:lnSpc>
              <a:spcBef>
                <a:spcPts val="50"/>
              </a:spcBef>
            </a:pPr>
            <a:endParaRPr sz="1900">
              <a:latin typeface="Times New Roman"/>
              <a:cs typeface="Times New Roman"/>
            </a:endParaRPr>
          </a:p>
          <a:p>
            <a:pPr marL="243204" marR="206375" algn="just">
              <a:lnSpc>
                <a:spcPct val="100000"/>
              </a:lnSpc>
            </a:pPr>
            <a:r>
              <a:rPr sz="2400" b="1" spc="-250">
                <a:solidFill>
                  <a:srgbClr val="FFFFFF"/>
                </a:solidFill>
                <a:latin typeface="Microsoft JhengHei"/>
                <a:cs typeface="Microsoft JhengHei"/>
              </a:rPr>
              <a:t>2009</a:t>
            </a:r>
            <a:r>
              <a:rPr sz="2400" b="1">
                <a:solidFill>
                  <a:srgbClr val="FFFFFF"/>
                </a:solidFill>
                <a:latin typeface="Microsoft JhengHei"/>
                <a:cs typeface="Microsoft JhengHei"/>
              </a:rPr>
              <a:t>年</a:t>
            </a:r>
            <a:r>
              <a:rPr sz="2400" b="1" spc="-250">
                <a:solidFill>
                  <a:srgbClr val="FFFFFF"/>
                </a:solidFill>
                <a:latin typeface="Microsoft JhengHei"/>
                <a:cs typeface="Microsoft JhengHei"/>
              </a:rPr>
              <a:t>10</a:t>
            </a:r>
            <a:r>
              <a:rPr sz="2400" b="1" spc="-25">
                <a:solidFill>
                  <a:srgbClr val="FFFFFF"/>
                </a:solidFill>
                <a:latin typeface="Microsoft JhengHei"/>
                <a:cs typeface="Microsoft JhengHei"/>
              </a:rPr>
              <a:t>月，</a:t>
            </a:r>
            <a:r>
              <a:rPr sz="2400" b="1" spc="600">
                <a:solidFill>
                  <a:srgbClr val="FFFFFF"/>
                </a:solidFill>
                <a:latin typeface="Microsoft JhengHei"/>
                <a:cs typeface="Microsoft JhengHei"/>
              </a:rPr>
              <a:t> </a:t>
            </a:r>
            <a:r>
              <a:rPr sz="2400" b="1" spc="-10">
                <a:solidFill>
                  <a:srgbClr val="FFFFFF"/>
                </a:solidFill>
                <a:latin typeface="Microsoft JhengHei"/>
                <a:cs typeface="Microsoft JhengHei"/>
              </a:rPr>
              <a:t>习近平在学习贯彻《十七届四中全会决定</a:t>
            </a:r>
            <a:endParaRPr sz="2400">
              <a:latin typeface="Microsoft JhengHei"/>
              <a:cs typeface="Microsoft JhengHei"/>
            </a:endParaRPr>
          </a:p>
          <a:p>
            <a:pPr marL="243204" marR="206375" algn="just">
              <a:lnSpc>
                <a:spcPct val="100000"/>
              </a:lnSpc>
            </a:pPr>
            <a:r>
              <a:rPr sz="2400" b="1" spc="-10">
                <a:solidFill>
                  <a:srgbClr val="FFFFFF"/>
                </a:solidFill>
                <a:latin typeface="Microsoft JhengHei"/>
                <a:cs typeface="Microsoft JhengHei"/>
              </a:rPr>
              <a:t>》的报告中就</a:t>
            </a:r>
            <a:r>
              <a:rPr sz="2400" b="1" spc="-50">
                <a:solidFill>
                  <a:srgbClr val="FFFFFF"/>
                </a:solidFill>
                <a:latin typeface="Microsoft JhengHei"/>
                <a:cs typeface="Microsoft JhengHei"/>
              </a:rPr>
              <a:t> </a:t>
            </a:r>
            <a:r>
              <a:rPr sz="2400" b="1" spc="-10">
                <a:solidFill>
                  <a:srgbClr val="FFFFFF"/>
                </a:solidFill>
                <a:latin typeface="Microsoft JhengHei"/>
                <a:cs typeface="Microsoft JhengHei"/>
              </a:rPr>
              <a:t>“如何把握好提高党的建设科学化水平的新要求”作了深刻的论述</a:t>
            </a:r>
            <a:endParaRPr sz="2400">
              <a:latin typeface="Microsoft JhengHei"/>
              <a:cs typeface="Microsoft JhengHei"/>
            </a:endParaRPr>
          </a:p>
        </p:txBody>
      </p:sp>
      <p:sp>
        <p:nvSpPr>
          <p:cNvPr id="7" name="object 7"/>
          <p:cNvSpPr txBox="1"/>
          <p:nvPr/>
        </p:nvSpPr>
        <p:spPr>
          <a:xfrm>
            <a:off x="4498340" y="5376545"/>
            <a:ext cx="3683000" cy="756920"/>
          </a:xfrm>
          <a:prstGeom prst="rect">
            <a:avLst/>
          </a:prstGeom>
        </p:spPr>
        <p:txBody>
          <a:bodyPr vert="horz" wrap="square" lIns="0" tIns="12700" rIns="0" bIns="0" rtlCol="0">
            <a:spAutoFit/>
          </a:bodyPr>
          <a:lstStyle/>
          <a:p>
            <a:pPr marL="12700" marR="5080">
              <a:lnSpc>
                <a:spcPct val="100000"/>
              </a:lnSpc>
              <a:spcBef>
                <a:spcPts val="100"/>
              </a:spcBef>
            </a:pPr>
            <a:r>
              <a:rPr sz="2400" b="1" spc="-250">
                <a:solidFill>
                  <a:srgbClr val="FFFFFF"/>
                </a:solidFill>
                <a:latin typeface="Microsoft JhengHei"/>
                <a:cs typeface="Microsoft JhengHei"/>
              </a:rPr>
              <a:t>2010</a:t>
            </a:r>
            <a:r>
              <a:rPr sz="2400" b="1">
                <a:solidFill>
                  <a:srgbClr val="FFFFFF"/>
                </a:solidFill>
                <a:latin typeface="Microsoft JhengHei"/>
                <a:cs typeface="Microsoft JhengHei"/>
              </a:rPr>
              <a:t>年、</a:t>
            </a:r>
            <a:r>
              <a:rPr sz="2400" b="1" spc="-250">
                <a:solidFill>
                  <a:srgbClr val="FFFFFF"/>
                </a:solidFill>
                <a:latin typeface="Microsoft JhengHei"/>
                <a:cs typeface="Microsoft JhengHei"/>
              </a:rPr>
              <a:t>2011</a:t>
            </a:r>
            <a:r>
              <a:rPr sz="2400" b="1" spc="-10">
                <a:solidFill>
                  <a:srgbClr val="FFFFFF"/>
                </a:solidFill>
                <a:latin typeface="Microsoft JhengHei"/>
                <a:cs typeface="Microsoft JhengHei"/>
              </a:rPr>
              <a:t>年习近平对神华集团作了重要批示</a:t>
            </a:r>
            <a:endParaRPr sz="24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p:nvPr/>
        </p:nvSpPr>
        <p:spPr>
          <a:xfrm>
            <a:off x="1221740" y="1772991"/>
            <a:ext cx="6883400" cy="2795905"/>
          </a:xfrm>
          <a:prstGeom prst="rect">
            <a:avLst/>
          </a:prstGeom>
        </p:spPr>
        <p:txBody>
          <a:bodyPr vert="horz" wrap="square" lIns="0" tIns="12700" rIns="0" bIns="0" rtlCol="0">
            <a:spAutoFit/>
          </a:bodyPr>
          <a:lstStyle/>
          <a:p>
            <a:pPr marL="520700">
              <a:lnSpc>
                <a:spcPct val="100000"/>
              </a:lnSpc>
              <a:spcBef>
                <a:spcPts val="100"/>
              </a:spcBef>
            </a:pPr>
            <a:r>
              <a:rPr sz="3600" b="1" spc="-5">
                <a:solidFill>
                  <a:srgbClr val="FFFFFF"/>
                </a:solidFill>
                <a:latin typeface="Microsoft JhengHei"/>
                <a:cs typeface="Microsoft JhengHei"/>
              </a:rPr>
              <a:t>十八大以党的建设科学化为主</a:t>
            </a:r>
            <a:endParaRPr sz="3600">
              <a:latin typeface="Microsoft JhengHei"/>
              <a:cs typeface="Microsoft JhengHei"/>
            </a:endParaRPr>
          </a:p>
          <a:p>
            <a:pPr marL="12700" marR="5080">
              <a:lnSpc>
                <a:spcPct val="100000"/>
              </a:lnSpc>
              <a:spcBef>
                <a:spcPts val="210"/>
              </a:spcBef>
            </a:pPr>
            <a:r>
              <a:rPr sz="3600" b="1" spc="-5">
                <a:solidFill>
                  <a:srgbClr val="FFFFFF"/>
                </a:solidFill>
                <a:latin typeface="Microsoft JhengHei"/>
                <a:cs typeface="Microsoft JhengHei"/>
              </a:rPr>
              <a:t>标题，提出了党建科学化的课题、主线、八项任务，这些对国有企</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业党建科学化都有重要的指导作</a:t>
            </a:r>
            <a:r>
              <a:rPr sz="3600" b="1" spc="-50">
                <a:solidFill>
                  <a:srgbClr val="FFFFFF"/>
                </a:solidFill>
                <a:latin typeface="Microsoft JhengHei"/>
                <a:cs typeface="Microsoft JhengHei"/>
              </a:rPr>
              <a:t> 用</a:t>
            </a:r>
            <a:endParaRPr sz="36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50" y="0"/>
            <a:ext cx="9156700" cy="6858000"/>
            <a:chOff x="-6350" y="0"/>
            <a:chExt cx="9156700" cy="6858000"/>
          </a:xfrm>
        </p:grpSpPr>
        <p:sp>
          <p:nvSpPr>
            <p:cNvPr id="3" name="object 3"/>
            <p:cNvSpPr/>
            <p:nvPr/>
          </p:nvSpPr>
          <p:spPr>
            <a:xfrm>
              <a:off x="228332" y="249237"/>
              <a:ext cx="499745" cy="626745"/>
            </a:xfrm>
            <a:custGeom>
              <a:rect l="l" t="t" r="r" b="b"/>
              <a:pathLst>
                <a:path w="499745" h="626744">
                  <a:moveTo>
                    <a:pt x="482047" y="416063"/>
                  </a:moveTo>
                  <a:lnTo>
                    <a:pt x="391705" y="416063"/>
                  </a:lnTo>
                  <a:lnTo>
                    <a:pt x="407004" y="374910"/>
                  </a:lnTo>
                  <a:lnTo>
                    <a:pt x="415611" y="330934"/>
                  </a:lnTo>
                  <a:lnTo>
                    <a:pt x="417652" y="285154"/>
                  </a:lnTo>
                  <a:lnTo>
                    <a:pt x="413254" y="238593"/>
                  </a:lnTo>
                  <a:lnTo>
                    <a:pt x="402542" y="192271"/>
                  </a:lnTo>
                  <a:lnTo>
                    <a:pt x="385644" y="147210"/>
                  </a:lnTo>
                  <a:lnTo>
                    <a:pt x="362685" y="104431"/>
                  </a:lnTo>
                  <a:lnTo>
                    <a:pt x="333792" y="64956"/>
                  </a:lnTo>
                  <a:lnTo>
                    <a:pt x="299091" y="29805"/>
                  </a:lnTo>
                  <a:lnTo>
                    <a:pt x="258708" y="0"/>
                  </a:lnTo>
                  <a:lnTo>
                    <a:pt x="289693" y="4749"/>
                  </a:lnTo>
                  <a:lnTo>
                    <a:pt x="352345" y="31166"/>
                  </a:lnTo>
                  <a:lnTo>
                    <a:pt x="410726" y="78424"/>
                  </a:lnTo>
                  <a:lnTo>
                    <a:pt x="436374" y="109226"/>
                  </a:lnTo>
                  <a:lnTo>
                    <a:pt x="458624" y="144466"/>
                  </a:lnTo>
                  <a:lnTo>
                    <a:pt x="476700" y="183887"/>
                  </a:lnTo>
                  <a:lnTo>
                    <a:pt x="489824" y="227232"/>
                  </a:lnTo>
                  <a:lnTo>
                    <a:pt x="497221" y="274244"/>
                  </a:lnTo>
                  <a:lnTo>
                    <a:pt x="498113" y="324666"/>
                  </a:lnTo>
                  <a:lnTo>
                    <a:pt x="491724" y="378239"/>
                  </a:lnTo>
                  <a:lnTo>
                    <a:pt x="482047" y="416063"/>
                  </a:lnTo>
                  <a:close/>
                </a:path>
                <a:path w="499745" h="626744">
                  <a:moveTo>
                    <a:pt x="268995" y="104803"/>
                  </a:moveTo>
                  <a:lnTo>
                    <a:pt x="204625" y="104803"/>
                  </a:lnTo>
                  <a:lnTo>
                    <a:pt x="226195" y="97580"/>
                  </a:lnTo>
                  <a:lnTo>
                    <a:pt x="250290" y="80901"/>
                  </a:lnTo>
                  <a:lnTo>
                    <a:pt x="268995" y="104803"/>
                  </a:lnTo>
                  <a:close/>
                </a:path>
                <a:path w="499745" h="626744">
                  <a:moveTo>
                    <a:pt x="116451" y="342516"/>
                  </a:moveTo>
                  <a:lnTo>
                    <a:pt x="46585" y="256362"/>
                  </a:lnTo>
                  <a:lnTo>
                    <a:pt x="170323" y="98762"/>
                  </a:lnTo>
                  <a:lnTo>
                    <a:pt x="185896" y="104541"/>
                  </a:lnTo>
                  <a:lnTo>
                    <a:pt x="204625" y="104803"/>
                  </a:lnTo>
                  <a:lnTo>
                    <a:pt x="268995" y="104803"/>
                  </a:lnTo>
                  <a:lnTo>
                    <a:pt x="285644" y="126079"/>
                  </a:lnTo>
                  <a:lnTo>
                    <a:pt x="224196" y="205930"/>
                  </a:lnTo>
                  <a:lnTo>
                    <a:pt x="287012" y="284730"/>
                  </a:lnTo>
                  <a:lnTo>
                    <a:pt x="161906" y="284730"/>
                  </a:lnTo>
                  <a:lnTo>
                    <a:pt x="116451" y="342516"/>
                  </a:lnTo>
                  <a:close/>
                </a:path>
                <a:path w="499745" h="626744">
                  <a:moveTo>
                    <a:pt x="477863" y="524707"/>
                  </a:moveTo>
                  <a:lnTo>
                    <a:pt x="236218" y="524707"/>
                  </a:lnTo>
                  <a:lnTo>
                    <a:pt x="280539" y="515894"/>
                  </a:lnTo>
                  <a:lnTo>
                    <a:pt x="327731" y="493812"/>
                  </a:lnTo>
                  <a:lnTo>
                    <a:pt x="161906" y="284730"/>
                  </a:lnTo>
                  <a:lnTo>
                    <a:pt x="287012" y="284730"/>
                  </a:lnTo>
                  <a:lnTo>
                    <a:pt x="391705" y="416063"/>
                  </a:lnTo>
                  <a:lnTo>
                    <a:pt x="482047" y="416063"/>
                  </a:lnTo>
                  <a:lnTo>
                    <a:pt x="477277" y="434707"/>
                  </a:lnTo>
                  <a:lnTo>
                    <a:pt x="453995" y="493812"/>
                  </a:lnTo>
                  <a:lnTo>
                    <a:pt x="477863" y="524707"/>
                  </a:lnTo>
                  <a:close/>
                </a:path>
                <a:path w="499745" h="626744">
                  <a:moveTo>
                    <a:pt x="28593" y="621205"/>
                  </a:moveTo>
                  <a:lnTo>
                    <a:pt x="16085" y="614769"/>
                  </a:lnTo>
                  <a:lnTo>
                    <a:pt x="6181" y="602030"/>
                  </a:lnTo>
                  <a:lnTo>
                    <a:pt x="0" y="573088"/>
                  </a:lnTo>
                  <a:lnTo>
                    <a:pt x="8496" y="547002"/>
                  </a:lnTo>
                  <a:lnTo>
                    <a:pt x="26778" y="529781"/>
                  </a:lnTo>
                  <a:lnTo>
                    <a:pt x="49952" y="527433"/>
                  </a:lnTo>
                  <a:lnTo>
                    <a:pt x="40627" y="514612"/>
                  </a:lnTo>
                  <a:lnTo>
                    <a:pt x="31539" y="501298"/>
                  </a:lnTo>
                  <a:lnTo>
                    <a:pt x="22609" y="487393"/>
                  </a:lnTo>
                  <a:lnTo>
                    <a:pt x="13757" y="472798"/>
                  </a:lnTo>
                  <a:lnTo>
                    <a:pt x="49952" y="427620"/>
                  </a:lnTo>
                  <a:lnTo>
                    <a:pt x="83230" y="460344"/>
                  </a:lnTo>
                  <a:lnTo>
                    <a:pt x="118274" y="488068"/>
                  </a:lnTo>
                  <a:lnTo>
                    <a:pt x="155307" y="509140"/>
                  </a:lnTo>
                  <a:lnTo>
                    <a:pt x="194548" y="521904"/>
                  </a:lnTo>
                  <a:lnTo>
                    <a:pt x="236218" y="524707"/>
                  </a:lnTo>
                  <a:lnTo>
                    <a:pt x="477863" y="524707"/>
                  </a:lnTo>
                  <a:lnTo>
                    <a:pt x="499449" y="552649"/>
                  </a:lnTo>
                  <a:lnTo>
                    <a:pt x="495119" y="557902"/>
                  </a:lnTo>
                  <a:lnTo>
                    <a:pt x="76889" y="557902"/>
                  </a:lnTo>
                  <a:lnTo>
                    <a:pt x="77993" y="572661"/>
                  </a:lnTo>
                  <a:lnTo>
                    <a:pt x="74363" y="587715"/>
                  </a:lnTo>
                  <a:lnTo>
                    <a:pt x="66945" y="601784"/>
                  </a:lnTo>
                  <a:lnTo>
                    <a:pt x="56686" y="613587"/>
                  </a:lnTo>
                  <a:lnTo>
                    <a:pt x="42521" y="620942"/>
                  </a:lnTo>
                  <a:lnTo>
                    <a:pt x="28593" y="621205"/>
                  </a:lnTo>
                  <a:close/>
                </a:path>
                <a:path w="499745" h="626744">
                  <a:moveTo>
                    <a:pt x="245583" y="626750"/>
                  </a:moveTo>
                  <a:lnTo>
                    <a:pt x="199956" y="624397"/>
                  </a:lnTo>
                  <a:lnTo>
                    <a:pt x="156494" y="611955"/>
                  </a:lnTo>
                  <a:lnTo>
                    <a:pt x="115403" y="589698"/>
                  </a:lnTo>
                  <a:lnTo>
                    <a:pt x="76889" y="557902"/>
                  </a:lnTo>
                  <a:lnTo>
                    <a:pt x="495119" y="557902"/>
                  </a:lnTo>
                  <a:lnTo>
                    <a:pt x="484725" y="570510"/>
                  </a:lnTo>
                  <a:lnTo>
                    <a:pt x="393388" y="570510"/>
                  </a:lnTo>
                  <a:lnTo>
                    <a:pt x="342505" y="600082"/>
                  </a:lnTo>
                  <a:lnTo>
                    <a:pt x="293168" y="618737"/>
                  </a:lnTo>
                  <a:lnTo>
                    <a:pt x="245583" y="626750"/>
                  </a:lnTo>
                  <a:close/>
                </a:path>
                <a:path w="499745" h="626744">
                  <a:moveTo>
                    <a:pt x="439685" y="625145"/>
                  </a:moveTo>
                  <a:lnTo>
                    <a:pt x="393388" y="570510"/>
                  </a:lnTo>
                  <a:lnTo>
                    <a:pt x="484725" y="570510"/>
                  </a:lnTo>
                  <a:lnTo>
                    <a:pt x="439685" y="625145"/>
                  </a:lnTo>
                  <a:close/>
                </a:path>
              </a:pathLst>
            </a:custGeom>
            <a:solidFill>
              <a:srgbClr val="C00000"/>
            </a:solidFill>
          </p:spPr>
          <p:txBody>
            <a:bodyPr wrap="square" lIns="0" tIns="0" rIns="0" bIns="0" rtlCol="0"/>
            <a:lstStyle/>
            <a:p/>
          </p:txBody>
        </p:sp>
        <p:sp>
          <p:nvSpPr>
            <p:cNvPr id="4" name="object 4"/>
            <p:cNvSpPr/>
            <p:nvPr/>
          </p:nvSpPr>
          <p:spPr>
            <a:xfrm>
              <a:off x="0" y="1079500"/>
              <a:ext cx="9144000" cy="14604"/>
            </a:xfrm>
            <a:custGeom>
              <a:rect l="l" t="t" r="r" b="b"/>
              <a:pathLst>
                <a:path w="9144000" h="14604">
                  <a:moveTo>
                    <a:pt x="0" y="14287"/>
                  </a:moveTo>
                  <a:lnTo>
                    <a:pt x="9144000" y="0"/>
                  </a:lnTo>
                </a:path>
              </a:pathLst>
            </a:custGeom>
            <a:ln w="12700">
              <a:solidFill>
                <a:srgbClr val="C00000"/>
              </a:solidFill>
            </a:ln>
          </p:spPr>
          <p:txBody>
            <a:bodyPr wrap="square" lIns="0" tIns="0" rIns="0" bIns="0" rtlCol="0"/>
            <a:lstStyle/>
            <a:p/>
          </p:txBody>
        </p:sp>
        <p:pic>
          <p:nvPicPr>
            <p:cNvPr id="5" name="object 5"/>
            <p:cNvPicPr/>
            <p:nvPr/>
          </p:nvPicPr>
          <p:blipFill>
            <a:blip r:embed="rId2"/>
            <a:stretch>
              <a:fillRect/>
            </a:stretch>
          </p:blipFill>
          <p:spPr>
            <a:xfrm>
              <a:off x="863600" y="2603500"/>
              <a:ext cx="2414587" cy="1139825"/>
            </a:xfrm>
            <a:prstGeom prst="rect">
              <a:avLst/>
            </a:prstGeom>
          </p:spPr>
        </p:pic>
        <p:pic>
          <p:nvPicPr>
            <p:cNvPr id="6" name="object 6"/>
            <p:cNvPicPr/>
            <p:nvPr/>
          </p:nvPicPr>
          <p:blipFill>
            <a:blip r:embed="rId3"/>
            <a:stretch>
              <a:fillRect/>
            </a:stretch>
          </p:blipFill>
          <p:spPr>
            <a:xfrm>
              <a:off x="5867400" y="2590800"/>
              <a:ext cx="2384425" cy="1158875"/>
            </a:xfrm>
            <a:prstGeom prst="rect">
              <a:avLst/>
            </a:prstGeom>
          </p:spPr>
        </p:pic>
      </p:grpSp>
      <p:sp>
        <p:nvSpPr>
          <p:cNvPr id="7" name="object 7"/>
          <p:cNvSpPr txBox="1"/>
          <p:nvPr/>
        </p:nvSpPr>
        <p:spPr>
          <a:xfrm>
            <a:off x="996950" y="3978207"/>
            <a:ext cx="2159000" cy="1108710"/>
          </a:xfrm>
          <a:prstGeom prst="rect">
            <a:avLst/>
          </a:prstGeom>
        </p:spPr>
        <p:txBody>
          <a:bodyPr vert="horz" wrap="square" lIns="0" tIns="121285" rIns="0" bIns="0" rtlCol="0">
            <a:spAutoFit/>
          </a:bodyPr>
          <a:lstStyle/>
          <a:p>
            <a:pPr algn="ctr">
              <a:lnSpc>
                <a:spcPct val="100000"/>
              </a:lnSpc>
              <a:spcBef>
                <a:spcPts val="955"/>
              </a:spcBef>
            </a:pPr>
            <a:r>
              <a:rPr sz="1500" b="1" spc="-10">
                <a:solidFill>
                  <a:srgbClr val="C00000"/>
                </a:solidFill>
                <a:latin typeface="Microsoft JhengHei"/>
                <a:cs typeface="Microsoft JhengHei"/>
              </a:rPr>
              <a:t>点击此处添加标题</a:t>
            </a:r>
            <a:endParaRPr sz="1500">
              <a:latin typeface="Microsoft JhengHei"/>
              <a:cs typeface="Microsoft JhengHei"/>
            </a:endParaRPr>
          </a:p>
          <a:p>
            <a:pPr marL="12700" marR="5080" algn="ctr">
              <a:lnSpc>
                <a:spcPct val="130000"/>
              </a:lnSpc>
              <a:spcBef>
                <a:spcPts val="254"/>
              </a:spcBef>
            </a:pPr>
            <a:r>
              <a:rPr sz="1200" spc="-5">
                <a:solidFill>
                  <a:srgbClr val="FFFFFF"/>
                </a:solidFill>
                <a:latin typeface="宋体"/>
                <a:cs typeface="宋体"/>
              </a:rPr>
              <a:t>添加标题此处添加标题此处添加标题此处添加标题添加标题此处添加标题此处添加标题</a:t>
            </a:r>
            <a:endParaRPr sz="1200">
              <a:latin typeface="宋体"/>
              <a:cs typeface="宋体"/>
            </a:endParaRPr>
          </a:p>
        </p:txBody>
      </p:sp>
      <p:sp>
        <p:nvSpPr>
          <p:cNvPr id="8" name="object 8"/>
          <p:cNvSpPr txBox="1"/>
          <p:nvPr/>
        </p:nvSpPr>
        <p:spPr>
          <a:xfrm>
            <a:off x="5869583" y="3978207"/>
            <a:ext cx="2159000" cy="1108710"/>
          </a:xfrm>
          <a:prstGeom prst="rect">
            <a:avLst/>
          </a:prstGeom>
        </p:spPr>
        <p:txBody>
          <a:bodyPr vert="horz" wrap="square" lIns="0" tIns="121285" rIns="0" bIns="0" rtlCol="0">
            <a:spAutoFit/>
          </a:bodyPr>
          <a:lstStyle/>
          <a:p>
            <a:pPr algn="ctr">
              <a:lnSpc>
                <a:spcPct val="100000"/>
              </a:lnSpc>
              <a:spcBef>
                <a:spcPts val="955"/>
              </a:spcBef>
            </a:pPr>
            <a:r>
              <a:rPr sz="1500" b="1" spc="-10">
                <a:solidFill>
                  <a:srgbClr val="C00000"/>
                </a:solidFill>
                <a:latin typeface="Microsoft JhengHei"/>
                <a:cs typeface="Microsoft JhengHei"/>
              </a:rPr>
              <a:t>点击此处添加标题</a:t>
            </a:r>
            <a:endParaRPr sz="1500">
              <a:latin typeface="Microsoft JhengHei"/>
              <a:cs typeface="Microsoft JhengHei"/>
            </a:endParaRPr>
          </a:p>
          <a:p>
            <a:pPr marL="12065" marR="5080" algn="ctr">
              <a:lnSpc>
                <a:spcPct val="130000"/>
              </a:lnSpc>
              <a:spcBef>
                <a:spcPts val="254"/>
              </a:spcBef>
            </a:pPr>
            <a:r>
              <a:rPr sz="1200" spc="-5">
                <a:solidFill>
                  <a:srgbClr val="FFFFFF"/>
                </a:solidFill>
                <a:latin typeface="宋体"/>
                <a:cs typeface="宋体"/>
              </a:rPr>
              <a:t>添加标题此处添加标题此处添加标题此处添加标题添加标题此处添加标题此处添加标题</a:t>
            </a:r>
            <a:endParaRPr sz="1200">
              <a:latin typeface="宋体"/>
              <a:cs typeface="宋体"/>
            </a:endParaRPr>
          </a:p>
        </p:txBody>
      </p:sp>
      <p:pic>
        <p:nvPicPr>
          <p:cNvPr id="9" name="object 9"/>
          <p:cNvPicPr/>
          <p:nvPr/>
        </p:nvPicPr>
        <p:blipFill>
          <a:blip r:embed="rId4"/>
          <a:stretch>
            <a:fillRect/>
          </a:stretch>
        </p:blipFill>
        <p:spPr>
          <a:xfrm>
            <a:off x="3200400" y="1270000"/>
            <a:ext cx="2743200" cy="3614737"/>
          </a:xfrm>
          <a:prstGeom prst="rect">
            <a:avLst/>
          </a:prstGeom>
        </p:spPr>
      </p:pic>
      <p:sp>
        <p:nvSpPr>
          <p:cNvPr id="10" name="object 10"/>
          <p:cNvSpPr txBox="1">
            <a:spLocks noGrp="1"/>
          </p:cNvSpPr>
          <p:nvPr>
            <p:ph type="title"/>
          </p:nvPr>
        </p:nvSpPr>
        <p:spPr>
          <a:xfrm>
            <a:off x="832802" y="1094600"/>
            <a:ext cx="4902200" cy="391160"/>
          </a:xfrm>
          <a:prstGeom prst="rect">
            <a:avLst/>
          </a:prstGeom>
        </p:spPr>
        <p:txBody>
          <a:bodyPr vert="horz" wrap="square" lIns="0" tIns="12700" rIns="0" bIns="0" rtlCol="0">
            <a:spAutoFit/>
          </a:bodyPr>
          <a:lstStyle/>
          <a:p>
            <a:pPr marL="12700">
              <a:lnSpc>
                <a:spcPct val="100000"/>
              </a:lnSpc>
              <a:spcBef>
                <a:spcPts val="100"/>
              </a:spcBef>
            </a:pPr>
            <a:r>
              <a:rPr sz="2400" spc="-5">
                <a:solidFill>
                  <a:srgbClr val="C00000"/>
                </a:solidFill>
                <a:latin typeface="微软雅黑"/>
                <a:cs typeface="微软雅黑"/>
              </a:rPr>
              <a:t>备用页，如无需添加内容可删除本页</a:t>
            </a:r>
            <a:endParaRPr sz="24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grpSp>
        <p:nvGrpSpPr>
          <p:cNvPr id="3" name="object 3"/>
          <p:cNvGrpSpPr/>
          <p:nvPr/>
        </p:nvGrpSpPr>
        <p:grpSpPr>
          <a:xfrm>
            <a:off x="228600" y="457200"/>
            <a:ext cx="6471285" cy="4687570"/>
            <a:chOff x="228600" y="457200"/>
            <a:chExt cx="6471285" cy="4687570"/>
          </a:xfrm>
        </p:grpSpPr>
        <p:pic>
          <p:nvPicPr>
            <p:cNvPr id="4" name="object 4"/>
            <p:cNvPicPr/>
            <p:nvPr/>
          </p:nvPicPr>
          <p:blipFill>
            <a:blip r:embed="rId2"/>
            <a:stretch>
              <a:fillRect/>
            </a:stretch>
          </p:blipFill>
          <p:spPr>
            <a:xfrm>
              <a:off x="228600" y="457200"/>
              <a:ext cx="838200" cy="760412"/>
            </a:xfrm>
            <a:prstGeom prst="rect">
              <a:avLst/>
            </a:prstGeom>
          </p:spPr>
        </p:pic>
        <p:sp>
          <p:nvSpPr>
            <p:cNvPr id="5" name="object 5"/>
            <p:cNvSpPr/>
            <p:nvPr/>
          </p:nvSpPr>
          <p:spPr>
            <a:xfrm>
              <a:off x="4772419" y="3923108"/>
              <a:ext cx="1131570" cy="1221740"/>
            </a:xfrm>
            <a:custGeom>
              <a:rect l="l" t="t" r="r" b="b"/>
              <a:pathLst>
                <a:path w="1131570" h="1221739">
                  <a:moveTo>
                    <a:pt x="282775" y="610791"/>
                  </a:moveTo>
                  <a:lnTo>
                    <a:pt x="2" y="610791"/>
                  </a:lnTo>
                  <a:lnTo>
                    <a:pt x="1877" y="560695"/>
                  </a:lnTo>
                  <a:lnTo>
                    <a:pt x="7404" y="511716"/>
                  </a:lnTo>
                  <a:lnTo>
                    <a:pt x="16438" y="464009"/>
                  </a:lnTo>
                  <a:lnTo>
                    <a:pt x="28834" y="417732"/>
                  </a:lnTo>
                  <a:lnTo>
                    <a:pt x="44446" y="373042"/>
                  </a:lnTo>
                  <a:lnTo>
                    <a:pt x="63127" y="330096"/>
                  </a:lnTo>
                  <a:lnTo>
                    <a:pt x="84734" y="289051"/>
                  </a:lnTo>
                  <a:lnTo>
                    <a:pt x="109120" y="250064"/>
                  </a:lnTo>
                  <a:lnTo>
                    <a:pt x="136140" y="213293"/>
                  </a:lnTo>
                  <a:lnTo>
                    <a:pt x="165647" y="178895"/>
                  </a:lnTo>
                  <a:lnTo>
                    <a:pt x="197498" y="147027"/>
                  </a:lnTo>
                  <a:lnTo>
                    <a:pt x="231545" y="117846"/>
                  </a:lnTo>
                  <a:lnTo>
                    <a:pt x="267644" y="91509"/>
                  </a:lnTo>
                  <a:lnTo>
                    <a:pt x="305649" y="68174"/>
                  </a:lnTo>
                  <a:lnTo>
                    <a:pt x="345414" y="47998"/>
                  </a:lnTo>
                  <a:lnTo>
                    <a:pt x="386794" y="31138"/>
                  </a:lnTo>
                  <a:lnTo>
                    <a:pt x="429644" y="17750"/>
                  </a:lnTo>
                  <a:lnTo>
                    <a:pt x="473819" y="7994"/>
                  </a:lnTo>
                  <a:lnTo>
                    <a:pt x="519177" y="2024"/>
                  </a:lnTo>
                  <a:lnTo>
                    <a:pt x="565548" y="0"/>
                  </a:lnTo>
                  <a:lnTo>
                    <a:pt x="611934" y="2025"/>
                  </a:lnTo>
                  <a:lnTo>
                    <a:pt x="657284" y="7994"/>
                  </a:lnTo>
                  <a:lnTo>
                    <a:pt x="701457" y="17751"/>
                  </a:lnTo>
                  <a:lnTo>
                    <a:pt x="744305" y="31139"/>
                  </a:lnTo>
                  <a:lnTo>
                    <a:pt x="785685" y="47999"/>
                  </a:lnTo>
                  <a:lnTo>
                    <a:pt x="825450" y="68175"/>
                  </a:lnTo>
                  <a:lnTo>
                    <a:pt x="863454" y="91511"/>
                  </a:lnTo>
                  <a:lnTo>
                    <a:pt x="899553" y="117847"/>
                  </a:lnTo>
                  <a:lnTo>
                    <a:pt x="933600" y="147028"/>
                  </a:lnTo>
                  <a:lnTo>
                    <a:pt x="965450" y="178897"/>
                  </a:lnTo>
                  <a:lnTo>
                    <a:pt x="994957" y="213295"/>
                  </a:lnTo>
                  <a:lnTo>
                    <a:pt x="1021977" y="250066"/>
                  </a:lnTo>
                  <a:lnTo>
                    <a:pt x="1042434" y="282771"/>
                  </a:lnTo>
                  <a:lnTo>
                    <a:pt x="565546" y="282771"/>
                  </a:lnTo>
                  <a:lnTo>
                    <a:pt x="519678" y="287065"/>
                  </a:lnTo>
                  <a:lnTo>
                    <a:pt x="476168" y="299494"/>
                  </a:lnTo>
                  <a:lnTo>
                    <a:pt x="435596" y="319384"/>
                  </a:lnTo>
                  <a:lnTo>
                    <a:pt x="398544" y="346060"/>
                  </a:lnTo>
                  <a:lnTo>
                    <a:pt x="365595" y="378846"/>
                  </a:lnTo>
                  <a:lnTo>
                    <a:pt x="337332" y="417066"/>
                  </a:lnTo>
                  <a:lnTo>
                    <a:pt x="314336" y="460046"/>
                  </a:lnTo>
                  <a:lnTo>
                    <a:pt x="297189" y="507110"/>
                  </a:lnTo>
                  <a:lnTo>
                    <a:pt x="286474" y="557583"/>
                  </a:lnTo>
                  <a:lnTo>
                    <a:pt x="282775" y="610791"/>
                  </a:lnTo>
                  <a:close/>
                </a:path>
                <a:path w="1131570" h="1221739">
                  <a:moveTo>
                    <a:pt x="1042434" y="938807"/>
                  </a:moveTo>
                  <a:lnTo>
                    <a:pt x="565548" y="938807"/>
                  </a:lnTo>
                  <a:lnTo>
                    <a:pt x="611416" y="934513"/>
                  </a:lnTo>
                  <a:lnTo>
                    <a:pt x="654927" y="922084"/>
                  </a:lnTo>
                  <a:lnTo>
                    <a:pt x="695499" y="902194"/>
                  </a:lnTo>
                  <a:lnTo>
                    <a:pt x="732551" y="875518"/>
                  </a:lnTo>
                  <a:lnTo>
                    <a:pt x="765499" y="842733"/>
                  </a:lnTo>
                  <a:lnTo>
                    <a:pt x="793763" y="804512"/>
                  </a:lnTo>
                  <a:lnTo>
                    <a:pt x="816759" y="761532"/>
                  </a:lnTo>
                  <a:lnTo>
                    <a:pt x="833905" y="714468"/>
                  </a:lnTo>
                  <a:lnTo>
                    <a:pt x="844620" y="663995"/>
                  </a:lnTo>
                  <a:lnTo>
                    <a:pt x="848321" y="610789"/>
                  </a:lnTo>
                  <a:lnTo>
                    <a:pt x="844620" y="557583"/>
                  </a:lnTo>
                  <a:lnTo>
                    <a:pt x="833905" y="507110"/>
                  </a:lnTo>
                  <a:lnTo>
                    <a:pt x="816758" y="460046"/>
                  </a:lnTo>
                  <a:lnTo>
                    <a:pt x="793762" y="417066"/>
                  </a:lnTo>
                  <a:lnTo>
                    <a:pt x="765498" y="378845"/>
                  </a:lnTo>
                  <a:lnTo>
                    <a:pt x="732549" y="346060"/>
                  </a:lnTo>
                  <a:lnTo>
                    <a:pt x="695498" y="319384"/>
                  </a:lnTo>
                  <a:lnTo>
                    <a:pt x="654925" y="299494"/>
                  </a:lnTo>
                  <a:lnTo>
                    <a:pt x="611411" y="287065"/>
                  </a:lnTo>
                  <a:lnTo>
                    <a:pt x="565546" y="282771"/>
                  </a:lnTo>
                  <a:lnTo>
                    <a:pt x="1042434" y="282771"/>
                  </a:lnTo>
                  <a:lnTo>
                    <a:pt x="1067969" y="330097"/>
                  </a:lnTo>
                  <a:lnTo>
                    <a:pt x="1086651" y="373043"/>
                  </a:lnTo>
                  <a:lnTo>
                    <a:pt x="1102262" y="417734"/>
                  </a:lnTo>
                  <a:lnTo>
                    <a:pt x="1114658" y="464011"/>
                  </a:lnTo>
                  <a:lnTo>
                    <a:pt x="1123692" y="511717"/>
                  </a:lnTo>
                  <a:lnTo>
                    <a:pt x="1129219" y="560696"/>
                  </a:lnTo>
                  <a:lnTo>
                    <a:pt x="1131093" y="610791"/>
                  </a:lnTo>
                  <a:lnTo>
                    <a:pt x="1129218" y="660884"/>
                  </a:lnTo>
                  <a:lnTo>
                    <a:pt x="1123691" y="709863"/>
                  </a:lnTo>
                  <a:lnTo>
                    <a:pt x="1114657" y="757569"/>
                  </a:lnTo>
                  <a:lnTo>
                    <a:pt x="1102261" y="803846"/>
                  </a:lnTo>
                  <a:lnTo>
                    <a:pt x="1086650" y="848537"/>
                  </a:lnTo>
                  <a:lnTo>
                    <a:pt x="1067968" y="891483"/>
                  </a:lnTo>
                  <a:lnTo>
                    <a:pt x="1046361" y="932528"/>
                  </a:lnTo>
                  <a:lnTo>
                    <a:pt x="1042434" y="938807"/>
                  </a:lnTo>
                  <a:close/>
                </a:path>
                <a:path w="1131570" h="1221739">
                  <a:moveTo>
                    <a:pt x="565546" y="1221579"/>
                  </a:moveTo>
                  <a:lnTo>
                    <a:pt x="519163" y="1219555"/>
                  </a:lnTo>
                  <a:lnTo>
                    <a:pt x="473812" y="1213585"/>
                  </a:lnTo>
                  <a:lnTo>
                    <a:pt x="429639" y="1203828"/>
                  </a:lnTo>
                  <a:lnTo>
                    <a:pt x="386790" y="1190441"/>
                  </a:lnTo>
                  <a:lnTo>
                    <a:pt x="345410" y="1173581"/>
                  </a:lnTo>
                  <a:lnTo>
                    <a:pt x="305645" y="1153404"/>
                  </a:lnTo>
                  <a:lnTo>
                    <a:pt x="267641" y="1130069"/>
                  </a:lnTo>
                  <a:lnTo>
                    <a:pt x="231542" y="1103732"/>
                  </a:lnTo>
                  <a:lnTo>
                    <a:pt x="197495" y="1074551"/>
                  </a:lnTo>
                  <a:lnTo>
                    <a:pt x="165644" y="1042683"/>
                  </a:lnTo>
                  <a:lnTo>
                    <a:pt x="136137" y="1008285"/>
                  </a:lnTo>
                  <a:lnTo>
                    <a:pt x="109117" y="971514"/>
                  </a:lnTo>
                  <a:lnTo>
                    <a:pt x="84732" y="932527"/>
                  </a:lnTo>
                  <a:lnTo>
                    <a:pt x="63125" y="891483"/>
                  </a:lnTo>
                  <a:lnTo>
                    <a:pt x="44443" y="848536"/>
                  </a:lnTo>
                  <a:lnTo>
                    <a:pt x="28831" y="803846"/>
                  </a:lnTo>
                  <a:lnTo>
                    <a:pt x="16436" y="757569"/>
                  </a:lnTo>
                  <a:lnTo>
                    <a:pt x="7402" y="709862"/>
                  </a:lnTo>
                  <a:lnTo>
                    <a:pt x="1874" y="660883"/>
                  </a:lnTo>
                  <a:lnTo>
                    <a:pt x="0" y="610789"/>
                  </a:lnTo>
                  <a:lnTo>
                    <a:pt x="282775" y="610791"/>
                  </a:lnTo>
                  <a:lnTo>
                    <a:pt x="286476" y="663997"/>
                  </a:lnTo>
                  <a:lnTo>
                    <a:pt x="297191" y="714469"/>
                  </a:lnTo>
                  <a:lnTo>
                    <a:pt x="314338" y="761533"/>
                  </a:lnTo>
                  <a:lnTo>
                    <a:pt x="337334" y="804513"/>
                  </a:lnTo>
                  <a:lnTo>
                    <a:pt x="365598" y="842733"/>
                  </a:lnTo>
                  <a:lnTo>
                    <a:pt x="398546" y="875519"/>
                  </a:lnTo>
                  <a:lnTo>
                    <a:pt x="435598" y="902195"/>
                  </a:lnTo>
                  <a:lnTo>
                    <a:pt x="476170" y="922085"/>
                  </a:lnTo>
                  <a:lnTo>
                    <a:pt x="519681" y="934514"/>
                  </a:lnTo>
                  <a:lnTo>
                    <a:pt x="565549" y="938807"/>
                  </a:lnTo>
                  <a:lnTo>
                    <a:pt x="1042434" y="938807"/>
                  </a:lnTo>
                  <a:lnTo>
                    <a:pt x="1021976" y="971514"/>
                  </a:lnTo>
                  <a:lnTo>
                    <a:pt x="994956" y="1008285"/>
                  </a:lnTo>
                  <a:lnTo>
                    <a:pt x="965449" y="1042683"/>
                  </a:lnTo>
                  <a:lnTo>
                    <a:pt x="933598" y="1074552"/>
                  </a:lnTo>
                  <a:lnTo>
                    <a:pt x="899551" y="1103733"/>
                  </a:lnTo>
                  <a:lnTo>
                    <a:pt x="863453" y="1130069"/>
                  </a:lnTo>
                  <a:lnTo>
                    <a:pt x="825448" y="1153405"/>
                  </a:lnTo>
                  <a:lnTo>
                    <a:pt x="785683" y="1173581"/>
                  </a:lnTo>
                  <a:lnTo>
                    <a:pt x="744303" y="1190441"/>
                  </a:lnTo>
                  <a:lnTo>
                    <a:pt x="701454" y="1203829"/>
                  </a:lnTo>
                  <a:lnTo>
                    <a:pt x="657281" y="1213586"/>
                  </a:lnTo>
                  <a:lnTo>
                    <a:pt x="611930" y="1219555"/>
                  </a:lnTo>
                  <a:lnTo>
                    <a:pt x="565546" y="1221579"/>
                  </a:lnTo>
                  <a:close/>
                </a:path>
              </a:pathLst>
            </a:custGeom>
            <a:solidFill>
              <a:srgbClr val="01BD0A"/>
            </a:solidFill>
          </p:spPr>
          <p:txBody>
            <a:bodyPr wrap="square" lIns="0" tIns="0" rIns="0" bIns="0" rtlCol="0"/>
            <a:lstStyle/>
            <a:p/>
          </p:txBody>
        </p:sp>
        <p:sp>
          <p:nvSpPr>
            <p:cNvPr id="6" name="object 6"/>
            <p:cNvSpPr/>
            <p:nvPr/>
          </p:nvSpPr>
          <p:spPr>
            <a:xfrm>
              <a:off x="5762466" y="3562341"/>
              <a:ext cx="932815" cy="972185"/>
            </a:xfrm>
            <a:custGeom>
              <a:rect l="l" t="t" r="r" b="b"/>
              <a:pathLst>
                <a:path w="932815" h="972185">
                  <a:moveTo>
                    <a:pt x="932532" y="0"/>
                  </a:moveTo>
                  <a:lnTo>
                    <a:pt x="894469" y="0"/>
                  </a:lnTo>
                  <a:lnTo>
                    <a:pt x="0" y="971558"/>
                  </a:lnTo>
                </a:path>
              </a:pathLst>
            </a:custGeom>
            <a:ln w="9525">
              <a:solidFill>
                <a:srgbClr val="FFFFFF"/>
              </a:solidFill>
            </a:ln>
          </p:spPr>
          <p:txBody>
            <a:bodyPr wrap="square" lIns="0" tIns="0" rIns="0" bIns="0" rtlCol="0"/>
            <a:lstStyle/>
            <a:p/>
          </p:txBody>
        </p:sp>
        <p:sp>
          <p:nvSpPr>
            <p:cNvPr id="7" name="object 7"/>
            <p:cNvSpPr/>
            <p:nvPr/>
          </p:nvSpPr>
          <p:spPr>
            <a:xfrm>
              <a:off x="5055744" y="4229099"/>
              <a:ext cx="565785" cy="610870"/>
            </a:xfrm>
            <a:custGeom>
              <a:rect l="l" t="t" r="r" b="b"/>
              <a:pathLst>
                <a:path w="565785" h="610870">
                  <a:moveTo>
                    <a:pt x="565546" y="305395"/>
                  </a:moveTo>
                  <a:lnTo>
                    <a:pt x="1" y="305395"/>
                  </a:lnTo>
                  <a:lnTo>
                    <a:pt x="3703" y="255858"/>
                  </a:lnTo>
                  <a:lnTo>
                    <a:pt x="14418" y="208866"/>
                  </a:lnTo>
                  <a:lnTo>
                    <a:pt x="31564" y="165048"/>
                  </a:lnTo>
                  <a:lnTo>
                    <a:pt x="54561" y="125032"/>
                  </a:lnTo>
                  <a:lnTo>
                    <a:pt x="82824" y="89447"/>
                  </a:lnTo>
                  <a:lnTo>
                    <a:pt x="115773" y="58923"/>
                  </a:lnTo>
                  <a:lnTo>
                    <a:pt x="152825" y="34087"/>
                  </a:lnTo>
                  <a:lnTo>
                    <a:pt x="193398" y="15569"/>
                  </a:lnTo>
                  <a:lnTo>
                    <a:pt x="236913" y="3997"/>
                  </a:lnTo>
                  <a:lnTo>
                    <a:pt x="282774" y="0"/>
                  </a:lnTo>
                  <a:lnTo>
                    <a:pt x="328643" y="3997"/>
                  </a:lnTo>
                  <a:lnTo>
                    <a:pt x="372153" y="15569"/>
                  </a:lnTo>
                  <a:lnTo>
                    <a:pt x="412725" y="34088"/>
                  </a:lnTo>
                  <a:lnTo>
                    <a:pt x="449777" y="58923"/>
                  </a:lnTo>
                  <a:lnTo>
                    <a:pt x="482725" y="89448"/>
                  </a:lnTo>
                  <a:lnTo>
                    <a:pt x="510989" y="125033"/>
                  </a:lnTo>
                  <a:lnTo>
                    <a:pt x="533985" y="165048"/>
                  </a:lnTo>
                  <a:lnTo>
                    <a:pt x="551131" y="208867"/>
                  </a:lnTo>
                  <a:lnTo>
                    <a:pt x="561846" y="255858"/>
                  </a:lnTo>
                  <a:lnTo>
                    <a:pt x="565546" y="305395"/>
                  </a:lnTo>
                  <a:close/>
                </a:path>
                <a:path w="565785" h="610870">
                  <a:moveTo>
                    <a:pt x="282773" y="610789"/>
                  </a:moveTo>
                  <a:lnTo>
                    <a:pt x="236906" y="606792"/>
                  </a:lnTo>
                  <a:lnTo>
                    <a:pt x="193395" y="595220"/>
                  </a:lnTo>
                  <a:lnTo>
                    <a:pt x="152822" y="576701"/>
                  </a:lnTo>
                  <a:lnTo>
                    <a:pt x="115771" y="551865"/>
                  </a:lnTo>
                  <a:lnTo>
                    <a:pt x="82822" y="521341"/>
                  </a:lnTo>
                  <a:lnTo>
                    <a:pt x="54558" y="485756"/>
                  </a:lnTo>
                  <a:lnTo>
                    <a:pt x="31562" y="445740"/>
                  </a:lnTo>
                  <a:lnTo>
                    <a:pt x="14415" y="401922"/>
                  </a:lnTo>
                  <a:lnTo>
                    <a:pt x="3701" y="354930"/>
                  </a:lnTo>
                  <a:lnTo>
                    <a:pt x="0" y="305393"/>
                  </a:lnTo>
                  <a:lnTo>
                    <a:pt x="565546" y="305395"/>
                  </a:lnTo>
                  <a:lnTo>
                    <a:pt x="561845" y="354931"/>
                  </a:lnTo>
                  <a:lnTo>
                    <a:pt x="551130" y="401923"/>
                  </a:lnTo>
                  <a:lnTo>
                    <a:pt x="533984" y="445741"/>
                  </a:lnTo>
                  <a:lnTo>
                    <a:pt x="510988" y="485757"/>
                  </a:lnTo>
                  <a:lnTo>
                    <a:pt x="482724" y="521341"/>
                  </a:lnTo>
                  <a:lnTo>
                    <a:pt x="449776" y="551866"/>
                  </a:lnTo>
                  <a:lnTo>
                    <a:pt x="412724" y="576702"/>
                  </a:lnTo>
                  <a:lnTo>
                    <a:pt x="372152" y="595220"/>
                  </a:lnTo>
                  <a:lnTo>
                    <a:pt x="328641" y="606792"/>
                  </a:lnTo>
                  <a:lnTo>
                    <a:pt x="282773" y="610789"/>
                  </a:lnTo>
                  <a:close/>
                </a:path>
              </a:pathLst>
            </a:custGeom>
            <a:solidFill>
              <a:srgbClr val="FF0000"/>
            </a:solidFill>
          </p:spPr>
          <p:txBody>
            <a:bodyPr wrap="square" lIns="0" tIns="0" rIns="0" bIns="0" rtlCol="0"/>
            <a:lstStyle/>
            <a:p/>
          </p:txBody>
        </p:sp>
        <p:sp>
          <p:nvSpPr>
            <p:cNvPr id="8" name="object 8"/>
            <p:cNvSpPr/>
            <p:nvPr/>
          </p:nvSpPr>
          <p:spPr>
            <a:xfrm>
              <a:off x="5339008" y="3019416"/>
              <a:ext cx="1356360" cy="1515110"/>
            </a:xfrm>
            <a:custGeom>
              <a:rect l="l" t="t" r="r" b="b"/>
              <a:pathLst>
                <a:path w="1356359" h="1515110">
                  <a:moveTo>
                    <a:pt x="1355989" y="0"/>
                  </a:moveTo>
                  <a:lnTo>
                    <a:pt x="1317926" y="0"/>
                  </a:lnTo>
                  <a:lnTo>
                    <a:pt x="0" y="1514483"/>
                  </a:lnTo>
                </a:path>
              </a:pathLst>
            </a:custGeom>
            <a:ln w="9525">
              <a:solidFill>
                <a:srgbClr val="FFFFFF"/>
              </a:solidFill>
            </a:ln>
          </p:spPr>
          <p:txBody>
            <a:bodyPr wrap="square" lIns="0" tIns="0" rIns="0" bIns="0" rtlCol="0"/>
            <a:lstStyle/>
            <a:p/>
          </p:txBody>
        </p:sp>
        <p:sp>
          <p:nvSpPr>
            <p:cNvPr id="9" name="object 9"/>
            <p:cNvSpPr/>
            <p:nvPr/>
          </p:nvSpPr>
          <p:spPr>
            <a:xfrm>
              <a:off x="616751" y="3868261"/>
              <a:ext cx="1317625" cy="1239520"/>
            </a:xfrm>
            <a:custGeom>
              <a:rect l="l" t="t" r="r" b="b"/>
              <a:pathLst>
                <a:path w="1317625" h="1239520">
                  <a:moveTo>
                    <a:pt x="309800" y="619600"/>
                  </a:moveTo>
                  <a:lnTo>
                    <a:pt x="0" y="619600"/>
                  </a:lnTo>
                  <a:lnTo>
                    <a:pt x="1807" y="573357"/>
                  </a:lnTo>
                  <a:lnTo>
                    <a:pt x="7140" y="528039"/>
                  </a:lnTo>
                  <a:lnTo>
                    <a:pt x="15874" y="483763"/>
                  </a:lnTo>
                  <a:lnTo>
                    <a:pt x="27881" y="440650"/>
                  </a:lnTo>
                  <a:lnTo>
                    <a:pt x="43033" y="398820"/>
                  </a:lnTo>
                  <a:lnTo>
                    <a:pt x="61204" y="358391"/>
                  </a:lnTo>
                  <a:lnTo>
                    <a:pt x="82265" y="319485"/>
                  </a:lnTo>
                  <a:lnTo>
                    <a:pt x="106090" y="282220"/>
                  </a:lnTo>
                  <a:lnTo>
                    <a:pt x="132551" y="246717"/>
                  </a:lnTo>
                  <a:lnTo>
                    <a:pt x="161521" y="213096"/>
                  </a:lnTo>
                  <a:lnTo>
                    <a:pt x="192873" y="181476"/>
                  </a:lnTo>
                  <a:lnTo>
                    <a:pt x="226479" y="151976"/>
                  </a:lnTo>
                  <a:lnTo>
                    <a:pt x="262211" y="124718"/>
                  </a:lnTo>
                  <a:lnTo>
                    <a:pt x="299944" y="99820"/>
                  </a:lnTo>
                  <a:lnTo>
                    <a:pt x="339548" y="77403"/>
                  </a:lnTo>
                  <a:lnTo>
                    <a:pt x="380898" y="57586"/>
                  </a:lnTo>
                  <a:lnTo>
                    <a:pt x="423865" y="40490"/>
                  </a:lnTo>
                  <a:lnTo>
                    <a:pt x="468323" y="26233"/>
                  </a:lnTo>
                  <a:lnTo>
                    <a:pt x="514144" y="14935"/>
                  </a:lnTo>
                  <a:lnTo>
                    <a:pt x="561201" y="6717"/>
                  </a:lnTo>
                  <a:lnTo>
                    <a:pt x="609373" y="1699"/>
                  </a:lnTo>
                  <a:lnTo>
                    <a:pt x="658506" y="0"/>
                  </a:lnTo>
                  <a:lnTo>
                    <a:pt x="707654" y="1699"/>
                  </a:lnTo>
                  <a:lnTo>
                    <a:pt x="755817" y="6718"/>
                  </a:lnTo>
                  <a:lnTo>
                    <a:pt x="802872" y="14936"/>
                  </a:lnTo>
                  <a:lnTo>
                    <a:pt x="848692" y="26233"/>
                  </a:lnTo>
                  <a:lnTo>
                    <a:pt x="893149" y="40490"/>
                  </a:lnTo>
                  <a:lnTo>
                    <a:pt x="936116" y="57587"/>
                  </a:lnTo>
                  <a:lnTo>
                    <a:pt x="977465" y="77404"/>
                  </a:lnTo>
                  <a:lnTo>
                    <a:pt x="1017070" y="99821"/>
                  </a:lnTo>
                  <a:lnTo>
                    <a:pt x="1054802" y="124719"/>
                  </a:lnTo>
                  <a:lnTo>
                    <a:pt x="1090534" y="151977"/>
                  </a:lnTo>
                  <a:lnTo>
                    <a:pt x="1124140" y="181477"/>
                  </a:lnTo>
                  <a:lnTo>
                    <a:pt x="1155491" y="213097"/>
                  </a:lnTo>
                  <a:lnTo>
                    <a:pt x="1184461" y="246718"/>
                  </a:lnTo>
                  <a:lnTo>
                    <a:pt x="1210922" y="282221"/>
                  </a:lnTo>
                  <a:lnTo>
                    <a:pt x="1228554" y="309799"/>
                  </a:lnTo>
                  <a:lnTo>
                    <a:pt x="658506" y="309799"/>
                  </a:lnTo>
                  <a:lnTo>
                    <a:pt x="606974" y="313159"/>
                  </a:lnTo>
                  <a:lnTo>
                    <a:pt x="557794" y="322916"/>
                  </a:lnTo>
                  <a:lnTo>
                    <a:pt x="511499" y="338593"/>
                  </a:lnTo>
                  <a:lnTo>
                    <a:pt x="468631" y="359710"/>
                  </a:lnTo>
                  <a:lnTo>
                    <a:pt x="429729" y="385788"/>
                  </a:lnTo>
                  <a:lnTo>
                    <a:pt x="395331" y="416348"/>
                  </a:lnTo>
                  <a:lnTo>
                    <a:pt x="365978" y="450910"/>
                  </a:lnTo>
                  <a:lnTo>
                    <a:pt x="342209" y="488996"/>
                  </a:lnTo>
                  <a:lnTo>
                    <a:pt x="324564" y="530125"/>
                  </a:lnTo>
                  <a:lnTo>
                    <a:pt x="313581" y="573819"/>
                  </a:lnTo>
                  <a:lnTo>
                    <a:pt x="309800" y="619600"/>
                  </a:lnTo>
                  <a:close/>
                </a:path>
                <a:path w="1317625" h="1239520">
                  <a:moveTo>
                    <a:pt x="1228553" y="929400"/>
                  </a:moveTo>
                  <a:lnTo>
                    <a:pt x="658506" y="929400"/>
                  </a:lnTo>
                  <a:lnTo>
                    <a:pt x="710035" y="926041"/>
                  </a:lnTo>
                  <a:lnTo>
                    <a:pt x="759217" y="916283"/>
                  </a:lnTo>
                  <a:lnTo>
                    <a:pt x="805512" y="900606"/>
                  </a:lnTo>
                  <a:lnTo>
                    <a:pt x="848380" y="879489"/>
                  </a:lnTo>
                  <a:lnTo>
                    <a:pt x="887283" y="853411"/>
                  </a:lnTo>
                  <a:lnTo>
                    <a:pt x="921680" y="822851"/>
                  </a:lnTo>
                  <a:lnTo>
                    <a:pt x="951033" y="788289"/>
                  </a:lnTo>
                  <a:lnTo>
                    <a:pt x="974802" y="750203"/>
                  </a:lnTo>
                  <a:lnTo>
                    <a:pt x="992448" y="709074"/>
                  </a:lnTo>
                  <a:lnTo>
                    <a:pt x="1003431" y="665380"/>
                  </a:lnTo>
                  <a:lnTo>
                    <a:pt x="1007212" y="619598"/>
                  </a:lnTo>
                  <a:lnTo>
                    <a:pt x="1003431" y="573819"/>
                  </a:lnTo>
                  <a:lnTo>
                    <a:pt x="992448" y="530125"/>
                  </a:lnTo>
                  <a:lnTo>
                    <a:pt x="974802" y="488995"/>
                  </a:lnTo>
                  <a:lnTo>
                    <a:pt x="951033" y="450910"/>
                  </a:lnTo>
                  <a:lnTo>
                    <a:pt x="921680" y="416348"/>
                  </a:lnTo>
                  <a:lnTo>
                    <a:pt x="887282" y="385788"/>
                  </a:lnTo>
                  <a:lnTo>
                    <a:pt x="848379" y="359710"/>
                  </a:lnTo>
                  <a:lnTo>
                    <a:pt x="805511" y="338593"/>
                  </a:lnTo>
                  <a:lnTo>
                    <a:pt x="759215" y="322916"/>
                  </a:lnTo>
                  <a:lnTo>
                    <a:pt x="710029" y="313158"/>
                  </a:lnTo>
                  <a:lnTo>
                    <a:pt x="658506" y="309799"/>
                  </a:lnTo>
                  <a:lnTo>
                    <a:pt x="1228554" y="309799"/>
                  </a:lnTo>
                  <a:lnTo>
                    <a:pt x="1255808" y="358392"/>
                  </a:lnTo>
                  <a:lnTo>
                    <a:pt x="1273979" y="398821"/>
                  </a:lnTo>
                  <a:lnTo>
                    <a:pt x="1289131" y="440651"/>
                  </a:lnTo>
                  <a:lnTo>
                    <a:pt x="1301138" y="483764"/>
                  </a:lnTo>
                  <a:lnTo>
                    <a:pt x="1309871" y="528040"/>
                  </a:lnTo>
                  <a:lnTo>
                    <a:pt x="1315205" y="573357"/>
                  </a:lnTo>
                  <a:lnTo>
                    <a:pt x="1317011" y="619600"/>
                  </a:lnTo>
                  <a:lnTo>
                    <a:pt x="1315205" y="665840"/>
                  </a:lnTo>
                  <a:lnTo>
                    <a:pt x="1309871" y="711158"/>
                  </a:lnTo>
                  <a:lnTo>
                    <a:pt x="1301137" y="755434"/>
                  </a:lnTo>
                  <a:lnTo>
                    <a:pt x="1289130" y="798547"/>
                  </a:lnTo>
                  <a:lnTo>
                    <a:pt x="1273978" y="840378"/>
                  </a:lnTo>
                  <a:lnTo>
                    <a:pt x="1255808" y="880806"/>
                  </a:lnTo>
                  <a:lnTo>
                    <a:pt x="1234746" y="919712"/>
                  </a:lnTo>
                  <a:lnTo>
                    <a:pt x="1228553" y="929400"/>
                  </a:lnTo>
                  <a:close/>
                </a:path>
                <a:path w="1317625" h="1239520">
                  <a:moveTo>
                    <a:pt x="658505" y="1239198"/>
                  </a:moveTo>
                  <a:lnTo>
                    <a:pt x="609361" y="1237498"/>
                  </a:lnTo>
                  <a:lnTo>
                    <a:pt x="561197" y="1232480"/>
                  </a:lnTo>
                  <a:lnTo>
                    <a:pt x="514141" y="1224262"/>
                  </a:lnTo>
                  <a:lnTo>
                    <a:pt x="468321" y="1212964"/>
                  </a:lnTo>
                  <a:lnTo>
                    <a:pt x="423863" y="1198707"/>
                  </a:lnTo>
                  <a:lnTo>
                    <a:pt x="380896" y="1181611"/>
                  </a:lnTo>
                  <a:lnTo>
                    <a:pt x="339547" y="1161794"/>
                  </a:lnTo>
                  <a:lnTo>
                    <a:pt x="299942" y="1139377"/>
                  </a:lnTo>
                  <a:lnTo>
                    <a:pt x="262210" y="1114479"/>
                  </a:lnTo>
                  <a:lnTo>
                    <a:pt x="226477" y="1087221"/>
                  </a:lnTo>
                  <a:lnTo>
                    <a:pt x="192872" y="1057721"/>
                  </a:lnTo>
                  <a:lnTo>
                    <a:pt x="161520" y="1026101"/>
                  </a:lnTo>
                  <a:lnTo>
                    <a:pt x="132550" y="992480"/>
                  </a:lnTo>
                  <a:lnTo>
                    <a:pt x="106089" y="956977"/>
                  </a:lnTo>
                  <a:lnTo>
                    <a:pt x="82264" y="919712"/>
                  </a:lnTo>
                  <a:lnTo>
                    <a:pt x="61203" y="880806"/>
                  </a:lnTo>
                  <a:lnTo>
                    <a:pt x="43032" y="840377"/>
                  </a:lnTo>
                  <a:lnTo>
                    <a:pt x="27880" y="798547"/>
                  </a:lnTo>
                  <a:lnTo>
                    <a:pt x="15873" y="755434"/>
                  </a:lnTo>
                  <a:lnTo>
                    <a:pt x="7139" y="711158"/>
                  </a:lnTo>
                  <a:lnTo>
                    <a:pt x="1806" y="665840"/>
                  </a:lnTo>
                  <a:lnTo>
                    <a:pt x="0" y="619598"/>
                  </a:lnTo>
                  <a:lnTo>
                    <a:pt x="309800" y="619600"/>
                  </a:lnTo>
                  <a:lnTo>
                    <a:pt x="313581" y="665380"/>
                  </a:lnTo>
                  <a:lnTo>
                    <a:pt x="324564" y="709074"/>
                  </a:lnTo>
                  <a:lnTo>
                    <a:pt x="342210" y="750204"/>
                  </a:lnTo>
                  <a:lnTo>
                    <a:pt x="365979" y="788289"/>
                  </a:lnTo>
                  <a:lnTo>
                    <a:pt x="395332" y="822851"/>
                  </a:lnTo>
                  <a:lnTo>
                    <a:pt x="429730" y="853411"/>
                  </a:lnTo>
                  <a:lnTo>
                    <a:pt x="468632" y="879489"/>
                  </a:lnTo>
                  <a:lnTo>
                    <a:pt x="511501" y="900606"/>
                  </a:lnTo>
                  <a:lnTo>
                    <a:pt x="557795" y="916283"/>
                  </a:lnTo>
                  <a:lnTo>
                    <a:pt x="606977" y="926041"/>
                  </a:lnTo>
                  <a:lnTo>
                    <a:pt x="658506" y="929400"/>
                  </a:lnTo>
                  <a:lnTo>
                    <a:pt x="1228553" y="929400"/>
                  </a:lnTo>
                  <a:lnTo>
                    <a:pt x="1210922" y="956977"/>
                  </a:lnTo>
                  <a:lnTo>
                    <a:pt x="1184461" y="992480"/>
                  </a:lnTo>
                  <a:lnTo>
                    <a:pt x="1155491" y="1026101"/>
                  </a:lnTo>
                  <a:lnTo>
                    <a:pt x="1124139" y="1057722"/>
                  </a:lnTo>
                  <a:lnTo>
                    <a:pt x="1090533" y="1087221"/>
                  </a:lnTo>
                  <a:lnTo>
                    <a:pt x="1054801" y="1114479"/>
                  </a:lnTo>
                  <a:lnTo>
                    <a:pt x="1017069" y="1139377"/>
                  </a:lnTo>
                  <a:lnTo>
                    <a:pt x="977464" y="1161794"/>
                  </a:lnTo>
                  <a:lnTo>
                    <a:pt x="936115" y="1181611"/>
                  </a:lnTo>
                  <a:lnTo>
                    <a:pt x="893148" y="1198708"/>
                  </a:lnTo>
                  <a:lnTo>
                    <a:pt x="848690" y="1212965"/>
                  </a:lnTo>
                  <a:lnTo>
                    <a:pt x="802870" y="1224262"/>
                  </a:lnTo>
                  <a:lnTo>
                    <a:pt x="755814" y="1232480"/>
                  </a:lnTo>
                  <a:lnTo>
                    <a:pt x="707650" y="1237499"/>
                  </a:lnTo>
                  <a:lnTo>
                    <a:pt x="658505" y="1239198"/>
                  </a:lnTo>
                  <a:close/>
                </a:path>
              </a:pathLst>
            </a:custGeom>
            <a:solidFill>
              <a:srgbClr val="01BD0A"/>
            </a:solidFill>
          </p:spPr>
          <p:txBody>
            <a:bodyPr wrap="square" lIns="0" tIns="0" rIns="0" bIns="0" rtlCol="0"/>
            <a:lstStyle/>
            <a:p/>
          </p:txBody>
        </p:sp>
        <p:sp>
          <p:nvSpPr>
            <p:cNvPr id="10" name="object 10"/>
            <p:cNvSpPr/>
            <p:nvPr/>
          </p:nvSpPr>
          <p:spPr>
            <a:xfrm>
              <a:off x="1768867" y="3500401"/>
              <a:ext cx="1100455" cy="988060"/>
            </a:xfrm>
            <a:custGeom>
              <a:rect l="l" t="t" r="r" b="b"/>
              <a:pathLst>
                <a:path w="1100455" h="988060">
                  <a:moveTo>
                    <a:pt x="1100401" y="0"/>
                  </a:moveTo>
                  <a:lnTo>
                    <a:pt x="1057774" y="0"/>
                  </a:lnTo>
                  <a:lnTo>
                    <a:pt x="0" y="987461"/>
                  </a:lnTo>
                </a:path>
              </a:pathLst>
            </a:custGeom>
            <a:ln w="9525">
              <a:solidFill>
                <a:srgbClr val="FFFFFF"/>
              </a:solidFill>
            </a:ln>
          </p:spPr>
          <p:txBody>
            <a:bodyPr wrap="square" lIns="0" tIns="0" rIns="0" bIns="0" rtlCol="0"/>
            <a:lstStyle/>
            <a:p/>
          </p:txBody>
        </p:sp>
        <p:sp>
          <p:nvSpPr>
            <p:cNvPr id="11" name="object 11"/>
            <p:cNvSpPr/>
            <p:nvPr/>
          </p:nvSpPr>
          <p:spPr>
            <a:xfrm>
              <a:off x="946004" y="4178062"/>
              <a:ext cx="659130" cy="619760"/>
            </a:xfrm>
            <a:custGeom>
              <a:rect l="l" t="t" r="r" b="b"/>
              <a:pathLst>
                <a:path w="659130" h="619760">
                  <a:moveTo>
                    <a:pt x="658505" y="309800"/>
                  </a:moveTo>
                  <a:lnTo>
                    <a:pt x="0" y="309800"/>
                  </a:lnTo>
                  <a:lnTo>
                    <a:pt x="3570" y="264019"/>
                  </a:lnTo>
                  <a:lnTo>
                    <a:pt x="13941" y="220325"/>
                  </a:lnTo>
                  <a:lnTo>
                    <a:pt x="30602" y="179195"/>
                  </a:lnTo>
                  <a:lnTo>
                    <a:pt x="53045" y="141110"/>
                  </a:lnTo>
                  <a:lnTo>
                    <a:pt x="80761" y="106548"/>
                  </a:lnTo>
                  <a:lnTo>
                    <a:pt x="113239" y="75988"/>
                  </a:lnTo>
                  <a:lnTo>
                    <a:pt x="149972" y="49910"/>
                  </a:lnTo>
                  <a:lnTo>
                    <a:pt x="190449" y="28793"/>
                  </a:lnTo>
                  <a:lnTo>
                    <a:pt x="234162" y="13116"/>
                  </a:lnTo>
                  <a:lnTo>
                    <a:pt x="280604" y="3359"/>
                  </a:lnTo>
                  <a:lnTo>
                    <a:pt x="329253" y="0"/>
                  </a:lnTo>
                  <a:lnTo>
                    <a:pt x="377909" y="3359"/>
                  </a:lnTo>
                  <a:lnTo>
                    <a:pt x="424346" y="13117"/>
                  </a:lnTo>
                  <a:lnTo>
                    <a:pt x="468058" y="28794"/>
                  </a:lnTo>
                  <a:lnTo>
                    <a:pt x="508535" y="49911"/>
                  </a:lnTo>
                  <a:lnTo>
                    <a:pt x="545267" y="75989"/>
                  </a:lnTo>
                  <a:lnTo>
                    <a:pt x="577746" y="106548"/>
                  </a:lnTo>
                  <a:lnTo>
                    <a:pt x="605461" y="141111"/>
                  </a:lnTo>
                  <a:lnTo>
                    <a:pt x="627904" y="179196"/>
                  </a:lnTo>
                  <a:lnTo>
                    <a:pt x="644565" y="220326"/>
                  </a:lnTo>
                  <a:lnTo>
                    <a:pt x="654936" y="264020"/>
                  </a:lnTo>
                  <a:lnTo>
                    <a:pt x="658505" y="309800"/>
                  </a:lnTo>
                  <a:close/>
                </a:path>
                <a:path w="659130" h="619760">
                  <a:moveTo>
                    <a:pt x="329253" y="619599"/>
                  </a:moveTo>
                  <a:lnTo>
                    <a:pt x="280598" y="616240"/>
                  </a:lnTo>
                  <a:lnTo>
                    <a:pt x="234160" y="606483"/>
                  </a:lnTo>
                  <a:lnTo>
                    <a:pt x="190448" y="590806"/>
                  </a:lnTo>
                  <a:lnTo>
                    <a:pt x="149971" y="569689"/>
                  </a:lnTo>
                  <a:lnTo>
                    <a:pt x="113238" y="543610"/>
                  </a:lnTo>
                  <a:lnTo>
                    <a:pt x="80760" y="513051"/>
                  </a:lnTo>
                  <a:lnTo>
                    <a:pt x="53044" y="478489"/>
                  </a:lnTo>
                  <a:lnTo>
                    <a:pt x="30601" y="440403"/>
                  </a:lnTo>
                  <a:lnTo>
                    <a:pt x="13940" y="399273"/>
                  </a:lnTo>
                  <a:lnTo>
                    <a:pt x="3569" y="355579"/>
                  </a:lnTo>
                  <a:lnTo>
                    <a:pt x="0" y="309799"/>
                  </a:lnTo>
                  <a:lnTo>
                    <a:pt x="658505" y="309800"/>
                  </a:lnTo>
                  <a:lnTo>
                    <a:pt x="654935" y="355580"/>
                  </a:lnTo>
                  <a:lnTo>
                    <a:pt x="644565" y="399274"/>
                  </a:lnTo>
                  <a:lnTo>
                    <a:pt x="627904" y="440403"/>
                  </a:lnTo>
                  <a:lnTo>
                    <a:pt x="605460" y="478489"/>
                  </a:lnTo>
                  <a:lnTo>
                    <a:pt x="577745" y="513051"/>
                  </a:lnTo>
                  <a:lnTo>
                    <a:pt x="545266" y="543611"/>
                  </a:lnTo>
                  <a:lnTo>
                    <a:pt x="508534" y="569689"/>
                  </a:lnTo>
                  <a:lnTo>
                    <a:pt x="468057" y="590806"/>
                  </a:lnTo>
                  <a:lnTo>
                    <a:pt x="424345" y="606483"/>
                  </a:lnTo>
                  <a:lnTo>
                    <a:pt x="377907" y="616240"/>
                  </a:lnTo>
                  <a:lnTo>
                    <a:pt x="329253" y="619599"/>
                  </a:lnTo>
                  <a:close/>
                </a:path>
              </a:pathLst>
            </a:custGeom>
            <a:solidFill>
              <a:srgbClr val="FF0000"/>
            </a:solidFill>
          </p:spPr>
          <p:txBody>
            <a:bodyPr wrap="square" lIns="0" tIns="0" rIns="0" bIns="0" rtlCol="0"/>
            <a:lstStyle/>
            <a:p/>
          </p:txBody>
        </p:sp>
        <p:sp>
          <p:nvSpPr>
            <p:cNvPr id="12" name="object 12"/>
            <p:cNvSpPr/>
            <p:nvPr/>
          </p:nvSpPr>
          <p:spPr>
            <a:xfrm>
              <a:off x="1274718" y="2949516"/>
              <a:ext cx="1595120" cy="1538605"/>
            </a:xfrm>
            <a:custGeom>
              <a:rect l="l" t="t" r="r" b="b"/>
              <a:pathLst>
                <a:path w="1595120" h="1538604">
                  <a:moveTo>
                    <a:pt x="1594549" y="0"/>
                  </a:moveTo>
                  <a:lnTo>
                    <a:pt x="1550335" y="0"/>
                  </a:lnTo>
                  <a:lnTo>
                    <a:pt x="0" y="1538345"/>
                  </a:lnTo>
                </a:path>
              </a:pathLst>
            </a:custGeom>
            <a:ln w="9525">
              <a:solidFill>
                <a:srgbClr val="FFFFFF"/>
              </a:solidFill>
            </a:ln>
          </p:spPr>
          <p:txBody>
            <a:bodyPr wrap="square" lIns="0" tIns="0" rIns="0" bIns="0" rtlCol="0"/>
            <a:lstStyle/>
            <a:p/>
          </p:txBody>
        </p:sp>
      </p:grpSp>
      <p:sp>
        <p:nvSpPr>
          <p:cNvPr id="13" name="object 13"/>
          <p:cNvSpPr txBox="1">
            <a:spLocks noGrp="1"/>
          </p:cNvSpPr>
          <p:nvPr>
            <p:ph type="title"/>
          </p:nvPr>
        </p:nvSpPr>
        <p:spPr>
          <a:xfrm>
            <a:off x="688340" y="1569720"/>
            <a:ext cx="7340600" cy="513080"/>
          </a:xfrm>
          <a:prstGeom prst="rect">
            <a:avLst/>
          </a:prstGeom>
        </p:spPr>
        <p:txBody>
          <a:bodyPr vert="horz" wrap="square" lIns="0" tIns="12700" rIns="0" bIns="0" rtlCol="0">
            <a:spAutoFit/>
          </a:bodyPr>
          <a:lstStyle/>
          <a:p>
            <a:pPr marL="12700">
              <a:lnSpc>
                <a:spcPct val="100000"/>
              </a:lnSpc>
              <a:spcBef>
                <a:spcPts val="100"/>
              </a:spcBef>
            </a:pPr>
            <a:r>
              <a:rPr sz="3200" b="0" spc="-5">
                <a:solidFill>
                  <a:srgbClr val="FFFFFF"/>
                </a:solidFill>
                <a:latin typeface="宋体"/>
                <a:cs typeface="宋体"/>
              </a:rPr>
              <a:t>国有企业党建是党的建设的重要组成部分</a:t>
            </a:r>
            <a:endParaRPr sz="3200">
              <a:latin typeface="宋体"/>
              <a:cs typeface="宋体"/>
            </a:endParaRPr>
          </a:p>
        </p:txBody>
      </p:sp>
      <p:sp>
        <p:nvSpPr>
          <p:cNvPr id="14" name="object 14"/>
          <p:cNvSpPr txBox="1"/>
          <p:nvPr/>
        </p:nvSpPr>
        <p:spPr>
          <a:xfrm>
            <a:off x="6758427" y="2900362"/>
            <a:ext cx="1549400" cy="1163320"/>
          </a:xfrm>
          <a:prstGeom prst="rect">
            <a:avLst/>
          </a:prstGeom>
        </p:spPr>
        <p:txBody>
          <a:bodyPr vert="horz" wrap="square" lIns="0" tIns="12700" rIns="0" bIns="0" rtlCol="0">
            <a:spAutoFit/>
          </a:bodyPr>
          <a:lstStyle/>
          <a:p>
            <a:pPr marL="12700">
              <a:lnSpc>
                <a:spcPts val="2340"/>
              </a:lnSpc>
              <a:spcBef>
                <a:spcPts val="100"/>
              </a:spcBef>
            </a:pPr>
            <a:r>
              <a:rPr sz="2000" b="1" spc="-10">
                <a:solidFill>
                  <a:srgbClr val="FF0066"/>
                </a:solidFill>
                <a:latin typeface="Microsoft JhengHei"/>
                <a:cs typeface="Microsoft JhengHei"/>
              </a:rPr>
              <a:t>央企党组织</a:t>
            </a:r>
            <a:endParaRPr sz="2000">
              <a:latin typeface="Microsoft JhengHei"/>
              <a:cs typeface="Microsoft JhengHei"/>
            </a:endParaRPr>
          </a:p>
          <a:p>
            <a:pPr marL="12700">
              <a:lnSpc>
                <a:spcPts val="2140"/>
              </a:lnSpc>
            </a:pPr>
            <a:r>
              <a:rPr sz="2000" b="1">
                <a:solidFill>
                  <a:srgbClr val="FF0066"/>
                </a:solidFill>
                <a:latin typeface="Arial"/>
                <a:cs typeface="Arial"/>
              </a:rPr>
              <a:t>23</a:t>
            </a:r>
            <a:r>
              <a:rPr sz="2000" b="1" spc="-50">
                <a:solidFill>
                  <a:srgbClr val="FF0066"/>
                </a:solidFill>
                <a:latin typeface="Microsoft JhengHei"/>
                <a:cs typeface="Microsoft JhengHei"/>
              </a:rPr>
              <a:t>万</a:t>
            </a:r>
            <a:endParaRPr sz="2000">
              <a:latin typeface="Microsoft JhengHei"/>
              <a:cs typeface="Microsoft JhengHei"/>
            </a:endParaRPr>
          </a:p>
          <a:p>
            <a:pPr marL="12700">
              <a:lnSpc>
                <a:spcPts val="2140"/>
              </a:lnSpc>
            </a:pPr>
            <a:r>
              <a:rPr sz="2000" b="1" spc="-10">
                <a:solidFill>
                  <a:srgbClr val="FF0066"/>
                </a:solidFill>
                <a:latin typeface="Microsoft JhengHei"/>
                <a:cs typeface="Microsoft JhengHei"/>
              </a:rPr>
              <a:t>央企党员人数</a:t>
            </a:r>
            <a:endParaRPr sz="2000">
              <a:latin typeface="Microsoft JhengHei"/>
              <a:cs typeface="Microsoft JhengHei"/>
            </a:endParaRPr>
          </a:p>
          <a:p>
            <a:pPr marL="12700">
              <a:lnSpc>
                <a:spcPts val="2340"/>
              </a:lnSpc>
            </a:pPr>
            <a:r>
              <a:rPr sz="2000" b="1" spc="-10">
                <a:solidFill>
                  <a:srgbClr val="FF0066"/>
                </a:solidFill>
                <a:latin typeface="Arial"/>
                <a:cs typeface="Arial"/>
              </a:rPr>
              <a:t>500</a:t>
            </a:r>
            <a:r>
              <a:rPr sz="2000" b="1" spc="-50">
                <a:solidFill>
                  <a:srgbClr val="FF0066"/>
                </a:solidFill>
                <a:latin typeface="Microsoft JhengHei"/>
                <a:cs typeface="Microsoft JhengHei"/>
              </a:rPr>
              <a:t>万</a:t>
            </a:r>
            <a:endParaRPr sz="2000">
              <a:latin typeface="Microsoft JhengHei"/>
              <a:cs typeface="Microsoft JhengHei"/>
            </a:endParaRPr>
          </a:p>
        </p:txBody>
      </p:sp>
      <p:sp>
        <p:nvSpPr>
          <p:cNvPr id="15" name="object 15"/>
          <p:cNvSpPr txBox="1"/>
          <p:nvPr/>
        </p:nvSpPr>
        <p:spPr>
          <a:xfrm>
            <a:off x="2932340" y="2830445"/>
            <a:ext cx="1549400" cy="1170940"/>
          </a:xfrm>
          <a:prstGeom prst="rect">
            <a:avLst/>
          </a:prstGeom>
        </p:spPr>
        <p:txBody>
          <a:bodyPr vert="horz" wrap="square" lIns="0" tIns="12700" rIns="0" bIns="0" rtlCol="0">
            <a:spAutoFit/>
          </a:bodyPr>
          <a:lstStyle/>
          <a:p>
            <a:pPr marL="12700">
              <a:lnSpc>
                <a:spcPts val="2340"/>
              </a:lnSpc>
              <a:spcBef>
                <a:spcPts val="100"/>
              </a:spcBef>
            </a:pPr>
            <a:r>
              <a:rPr sz="2000" b="1" spc="-10">
                <a:solidFill>
                  <a:srgbClr val="FF0066"/>
                </a:solidFill>
                <a:latin typeface="Microsoft JhengHei"/>
                <a:cs typeface="Microsoft JhengHei"/>
              </a:rPr>
              <a:t>基层党组织</a:t>
            </a:r>
            <a:endParaRPr sz="2000">
              <a:latin typeface="Microsoft JhengHei"/>
              <a:cs typeface="Microsoft JhengHei"/>
            </a:endParaRPr>
          </a:p>
          <a:p>
            <a:pPr marL="12700">
              <a:lnSpc>
                <a:spcPts val="2170"/>
              </a:lnSpc>
            </a:pPr>
            <a:r>
              <a:rPr sz="2000" b="1" spc="-10">
                <a:solidFill>
                  <a:srgbClr val="FF0066"/>
                </a:solidFill>
                <a:latin typeface="Arial"/>
                <a:cs typeface="Arial"/>
              </a:rPr>
              <a:t>400</a:t>
            </a:r>
            <a:r>
              <a:rPr sz="2000" b="1" spc="-50">
                <a:solidFill>
                  <a:srgbClr val="FF0066"/>
                </a:solidFill>
                <a:latin typeface="Microsoft JhengHei"/>
                <a:cs typeface="Microsoft JhengHei"/>
              </a:rPr>
              <a:t>万</a:t>
            </a:r>
            <a:endParaRPr sz="2000">
              <a:latin typeface="Microsoft JhengHei"/>
              <a:cs typeface="Microsoft JhengHei"/>
            </a:endParaRPr>
          </a:p>
          <a:p>
            <a:pPr marL="12700">
              <a:lnSpc>
                <a:spcPts val="2170"/>
              </a:lnSpc>
            </a:pPr>
            <a:r>
              <a:rPr sz="2000" b="1" spc="-10">
                <a:solidFill>
                  <a:srgbClr val="FF0066"/>
                </a:solidFill>
                <a:latin typeface="Microsoft JhengHei"/>
                <a:cs typeface="Microsoft JhengHei"/>
              </a:rPr>
              <a:t>全国党员人数</a:t>
            </a:r>
            <a:endParaRPr sz="2000">
              <a:latin typeface="Microsoft JhengHei"/>
              <a:cs typeface="Microsoft JhengHei"/>
            </a:endParaRPr>
          </a:p>
          <a:p>
            <a:pPr marL="12700">
              <a:lnSpc>
                <a:spcPts val="2340"/>
              </a:lnSpc>
            </a:pPr>
            <a:r>
              <a:rPr sz="2000" b="1" spc="-10">
                <a:solidFill>
                  <a:srgbClr val="FF0066"/>
                </a:solidFill>
                <a:latin typeface="Arial"/>
                <a:cs typeface="Arial"/>
              </a:rPr>
              <a:t>8500</a:t>
            </a:r>
            <a:r>
              <a:rPr sz="2000" b="1" spc="-50">
                <a:solidFill>
                  <a:srgbClr val="FF0066"/>
                </a:solidFill>
                <a:latin typeface="Microsoft JhengHei"/>
                <a:cs typeface="Microsoft JhengHei"/>
              </a:rPr>
              <a:t>万</a:t>
            </a:r>
            <a:endParaRPr sz="20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a:spLocks noGrp="1"/>
          </p:cNvSpPr>
          <p:nvPr>
            <p:ph type="title"/>
          </p:nvPr>
        </p:nvSpPr>
        <p:spPr>
          <a:xfrm>
            <a:off x="688340" y="1344295"/>
            <a:ext cx="7391400" cy="635000"/>
          </a:xfrm>
          <a:prstGeom prst="rect">
            <a:avLst/>
          </a:prstGeom>
        </p:spPr>
        <p:txBody>
          <a:bodyPr vert="horz" wrap="square" lIns="0" tIns="12700" rIns="0" bIns="0" rtlCol="0">
            <a:spAutoFit/>
          </a:bodyPr>
          <a:lstStyle/>
          <a:p>
            <a:pPr marL="12700">
              <a:lnSpc>
                <a:spcPct val="100000"/>
              </a:lnSpc>
              <a:spcBef>
                <a:spcPts val="100"/>
              </a:spcBef>
            </a:pPr>
            <a:r>
              <a:rPr sz="4000" spc="-409">
                <a:solidFill>
                  <a:srgbClr val="FFFFFF"/>
                </a:solidFill>
              </a:rPr>
              <a:t>2</a:t>
            </a:r>
            <a:r>
              <a:rPr sz="4000" spc="-5">
                <a:solidFill>
                  <a:srgbClr val="FFFFFF"/>
                </a:solidFill>
              </a:rPr>
              <a:t>、实现国有企业科学发展的需要</a:t>
            </a:r>
            <a:endParaRPr sz="4000"/>
          </a:p>
        </p:txBody>
      </p:sp>
      <p:sp>
        <p:nvSpPr>
          <p:cNvPr id="5" name="object 5"/>
          <p:cNvSpPr txBox="1"/>
          <p:nvPr/>
        </p:nvSpPr>
        <p:spPr>
          <a:xfrm>
            <a:off x="916940" y="2163497"/>
            <a:ext cx="7193280" cy="3942079"/>
          </a:xfrm>
          <a:prstGeom prst="rect">
            <a:avLst/>
          </a:prstGeom>
        </p:spPr>
        <p:txBody>
          <a:bodyPr vert="horz" wrap="square" lIns="0" tIns="10795" rIns="0" bIns="0" rtlCol="0">
            <a:spAutoFit/>
          </a:bodyPr>
          <a:lstStyle/>
          <a:p>
            <a:pPr marL="12700" marR="5715">
              <a:lnSpc>
                <a:spcPct val="100400"/>
              </a:lnSpc>
              <a:spcBef>
                <a:spcPts val="85"/>
              </a:spcBef>
            </a:pPr>
            <a:r>
              <a:rPr sz="3200" b="1">
                <a:solidFill>
                  <a:srgbClr val="FFFFFF"/>
                </a:solidFill>
                <a:latin typeface="Microsoft JhengHei"/>
                <a:cs typeface="Microsoft JhengHei"/>
              </a:rPr>
              <a:t>（</a:t>
            </a:r>
            <a:r>
              <a:rPr sz="3200" b="1">
                <a:solidFill>
                  <a:srgbClr val="FFFFFF"/>
                </a:solidFill>
                <a:latin typeface="Tahoma"/>
                <a:cs typeface="Tahoma"/>
              </a:rPr>
              <a:t>1</a:t>
            </a:r>
            <a:r>
              <a:rPr sz="3200" b="1">
                <a:solidFill>
                  <a:srgbClr val="FFFFFF"/>
                </a:solidFill>
                <a:latin typeface="Microsoft JhengHei"/>
                <a:cs typeface="Microsoft JhengHei"/>
              </a:rPr>
              <a:t>）</a:t>
            </a:r>
            <a:r>
              <a:rPr sz="3200" b="1" spc="-5">
                <a:solidFill>
                  <a:srgbClr val="FFFFFF"/>
                </a:solidFill>
                <a:latin typeface="Microsoft JhengHei"/>
                <a:cs typeface="Microsoft JhengHei"/>
              </a:rPr>
              <a:t>国有企业的科学发展就是要贯彻以人为本的方针，在企业发展的过程中实现员工的全面发展。国有企业党的建设科学化就是要不断创新思想政治工作、精神文明建设和企业文化建设，增强企</a:t>
            </a:r>
            <a:r>
              <a:rPr sz="3200" b="1" spc="800">
                <a:solidFill>
                  <a:srgbClr val="FFFFFF"/>
                </a:solidFill>
                <a:latin typeface="Microsoft JhengHei"/>
                <a:cs typeface="Microsoft JhengHei"/>
              </a:rPr>
              <a:t>                      </a:t>
            </a:r>
            <a:r>
              <a:rPr sz="3200" b="1" spc="-5">
                <a:solidFill>
                  <a:srgbClr val="FFFFFF"/>
                </a:solidFill>
                <a:latin typeface="Microsoft JhengHei"/>
                <a:cs typeface="Microsoft JhengHei"/>
              </a:rPr>
              <a:t>业员工的主人翁意识，调动员工的积极性，提高员工的幸福指数，实现企业、</a:t>
            </a:r>
            <a:r>
              <a:rPr sz="3200" b="1" spc="-10">
                <a:solidFill>
                  <a:srgbClr val="FFFFFF"/>
                </a:solidFill>
                <a:latin typeface="Microsoft JhengHei"/>
                <a:cs typeface="Microsoft JhengHei"/>
              </a:rPr>
              <a:t>员工的共同发展。</a:t>
            </a:r>
            <a:endParaRPr sz="32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p:nvPr/>
        </p:nvSpPr>
        <p:spPr>
          <a:xfrm>
            <a:off x="612140" y="1478650"/>
            <a:ext cx="8559800" cy="4429760"/>
          </a:xfrm>
          <a:prstGeom prst="rect">
            <a:avLst/>
          </a:prstGeom>
        </p:spPr>
        <p:txBody>
          <a:bodyPr vert="horz" wrap="square" lIns="0" tIns="10795" rIns="0" bIns="0" rtlCol="0">
            <a:spAutoFit/>
          </a:bodyPr>
          <a:lstStyle/>
          <a:p>
            <a:pPr marL="12700" marR="5080">
              <a:lnSpc>
                <a:spcPct val="100400"/>
              </a:lnSpc>
              <a:spcBef>
                <a:spcPts val="85"/>
              </a:spcBef>
            </a:pPr>
            <a:r>
              <a:rPr sz="3200">
                <a:solidFill>
                  <a:srgbClr val="FFFFFF"/>
                </a:solidFill>
                <a:latin typeface="宋体"/>
                <a:cs typeface="宋体"/>
              </a:rPr>
              <a:t>（</a:t>
            </a:r>
            <a:r>
              <a:rPr sz="3200">
                <a:solidFill>
                  <a:srgbClr val="FFFFFF"/>
                </a:solidFill>
                <a:latin typeface="Tahoma"/>
                <a:cs typeface="Tahoma"/>
              </a:rPr>
              <a:t>2</a:t>
            </a:r>
            <a:r>
              <a:rPr sz="3200">
                <a:solidFill>
                  <a:srgbClr val="FFFFFF"/>
                </a:solidFill>
                <a:latin typeface="宋体"/>
                <a:cs typeface="宋体"/>
              </a:rPr>
              <a:t>）</a:t>
            </a:r>
            <a:r>
              <a:rPr sz="3200" spc="-5">
                <a:solidFill>
                  <a:srgbClr val="FFFFFF"/>
                </a:solidFill>
                <a:latin typeface="宋体"/>
                <a:cs typeface="宋体"/>
              </a:rPr>
              <a:t>国有企业的科学发展就是要遵循系统规</a:t>
            </a:r>
            <a:r>
              <a:rPr sz="3200" spc="800">
                <a:solidFill>
                  <a:srgbClr val="FFFFFF"/>
                </a:solidFill>
                <a:latin typeface="宋体"/>
                <a:cs typeface="宋体"/>
              </a:rPr>
              <a:t> </a:t>
            </a:r>
            <a:r>
              <a:rPr sz="3200" spc="-5">
                <a:solidFill>
                  <a:srgbClr val="FFFFFF"/>
                </a:solidFill>
                <a:latin typeface="宋体"/>
                <a:cs typeface="宋体"/>
              </a:rPr>
              <a:t>律，实现全面协调可持续的发展。国有企业党</a:t>
            </a:r>
            <a:r>
              <a:rPr sz="3200" spc="-50">
                <a:solidFill>
                  <a:srgbClr val="FFFFFF"/>
                </a:solidFill>
                <a:latin typeface="宋体"/>
                <a:cs typeface="宋体"/>
              </a:rPr>
              <a:t> </a:t>
            </a:r>
            <a:r>
              <a:rPr sz="3200" spc="-5">
                <a:solidFill>
                  <a:srgbClr val="FFFFFF"/>
                </a:solidFill>
                <a:latin typeface="宋体"/>
                <a:cs typeface="宋体"/>
              </a:rPr>
              <a:t>的建设科学化就是要推进企业党建工作不断创</a:t>
            </a:r>
            <a:r>
              <a:rPr sz="3200" spc="-50">
                <a:solidFill>
                  <a:srgbClr val="FFFFFF"/>
                </a:solidFill>
                <a:latin typeface="宋体"/>
                <a:cs typeface="宋体"/>
              </a:rPr>
              <a:t> </a:t>
            </a:r>
            <a:r>
              <a:rPr sz="3200" spc="-5">
                <a:solidFill>
                  <a:srgbClr val="FFFFFF"/>
                </a:solidFill>
                <a:latin typeface="宋体"/>
                <a:cs typeface="宋体"/>
              </a:rPr>
              <a:t>新，提高企业党建工作的质量，在企业的决策、执行和监督中，在企业的人力资源管理、企业</a:t>
            </a:r>
            <a:r>
              <a:rPr sz="3200" spc="-50">
                <a:solidFill>
                  <a:srgbClr val="FFFFFF"/>
                </a:solidFill>
                <a:latin typeface="宋体"/>
                <a:cs typeface="宋体"/>
              </a:rPr>
              <a:t> </a:t>
            </a:r>
            <a:r>
              <a:rPr sz="3200" spc="-5">
                <a:solidFill>
                  <a:srgbClr val="FFFFFF"/>
                </a:solidFill>
                <a:latin typeface="宋体"/>
                <a:cs typeface="宋体"/>
              </a:rPr>
              <a:t>文化建设、群众工作、安全维稳等方面充分发</a:t>
            </a:r>
            <a:r>
              <a:rPr sz="3200" spc="-50">
                <a:solidFill>
                  <a:srgbClr val="FFFFFF"/>
                </a:solidFill>
                <a:latin typeface="宋体"/>
                <a:cs typeface="宋体"/>
              </a:rPr>
              <a:t> </a:t>
            </a:r>
            <a:r>
              <a:rPr sz="3200" spc="-5">
                <a:solidFill>
                  <a:srgbClr val="FFFFFF"/>
                </a:solidFill>
                <a:latin typeface="宋体"/>
                <a:cs typeface="宋体"/>
              </a:rPr>
              <a:t>挥作用，为企业的发展提供思想、政治和组织</a:t>
            </a:r>
            <a:r>
              <a:rPr sz="3200" spc="-50">
                <a:solidFill>
                  <a:srgbClr val="FFFFFF"/>
                </a:solidFill>
                <a:latin typeface="宋体"/>
                <a:cs typeface="宋体"/>
              </a:rPr>
              <a:t> </a:t>
            </a:r>
            <a:r>
              <a:rPr sz="3200" spc="-5">
                <a:solidFill>
                  <a:srgbClr val="FFFFFF"/>
                </a:solidFill>
                <a:latin typeface="宋体"/>
                <a:cs typeface="宋体"/>
              </a:rPr>
              <a:t>保证，促进国有企业履行经济、政治、文化和</a:t>
            </a:r>
            <a:r>
              <a:rPr sz="3200" spc="-50">
                <a:solidFill>
                  <a:srgbClr val="FFFFFF"/>
                </a:solidFill>
                <a:latin typeface="宋体"/>
                <a:cs typeface="宋体"/>
              </a:rPr>
              <a:t> </a:t>
            </a:r>
            <a:r>
              <a:rPr sz="3200" spc="-10">
                <a:solidFill>
                  <a:srgbClr val="FFFFFF"/>
                </a:solidFill>
                <a:latin typeface="宋体"/>
                <a:cs typeface="宋体"/>
              </a:rPr>
              <a:t>社会责任。</a:t>
            </a:r>
            <a:endParaRPr sz="32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a:spLocks noGrp="1"/>
          </p:cNvSpPr>
          <p:nvPr>
            <p:ph type="title"/>
          </p:nvPr>
        </p:nvSpPr>
        <p:spPr>
          <a:xfrm>
            <a:off x="531837" y="1389317"/>
            <a:ext cx="7927975"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FFFFFF"/>
                </a:solidFill>
                <a:latin typeface="Arial"/>
                <a:cs typeface="Arial"/>
              </a:rPr>
              <a:t>3</a:t>
            </a:r>
            <a:r>
              <a:rPr sz="4000" spc="-5">
                <a:solidFill>
                  <a:srgbClr val="FFFFFF"/>
                </a:solidFill>
              </a:rPr>
              <a:t>、提高企业核心竞争力的战略工程</a:t>
            </a:r>
            <a:endParaRPr sz="4000">
              <a:latin typeface="Arial"/>
              <a:cs typeface="Arial"/>
            </a:endParaRPr>
          </a:p>
        </p:txBody>
      </p:sp>
      <p:sp>
        <p:nvSpPr>
          <p:cNvPr id="5" name="object 5"/>
          <p:cNvSpPr txBox="1"/>
          <p:nvPr/>
        </p:nvSpPr>
        <p:spPr>
          <a:xfrm>
            <a:off x="950872" y="2181097"/>
            <a:ext cx="7853045" cy="3874135"/>
          </a:xfrm>
          <a:prstGeom prst="rect">
            <a:avLst/>
          </a:prstGeom>
        </p:spPr>
        <p:txBody>
          <a:bodyPr vert="horz" wrap="square" lIns="0" tIns="97155" rIns="0" bIns="0" rtlCol="0">
            <a:spAutoFit/>
          </a:bodyPr>
          <a:lstStyle/>
          <a:p>
            <a:pPr marL="16510" marR="5080" indent="-4445">
              <a:lnSpc>
                <a:spcPct val="80200"/>
              </a:lnSpc>
              <a:spcBef>
                <a:spcPts val="765"/>
              </a:spcBef>
            </a:pPr>
            <a:r>
              <a:rPr sz="2800" spc="-5">
                <a:solidFill>
                  <a:srgbClr val="FFFFFF"/>
                </a:solidFill>
                <a:latin typeface="宋体"/>
                <a:cs typeface="宋体"/>
              </a:rPr>
              <a:t>中国发展模式：国有企业创造了奇迹，做出了重</a:t>
            </a:r>
            <a:r>
              <a:rPr sz="2800" spc="-50">
                <a:solidFill>
                  <a:srgbClr val="FFFFFF"/>
                </a:solidFill>
                <a:latin typeface="宋体"/>
                <a:cs typeface="宋体"/>
              </a:rPr>
              <a:t> </a:t>
            </a:r>
            <a:r>
              <a:rPr sz="2800" spc="-5">
                <a:solidFill>
                  <a:srgbClr val="FFFFFF"/>
                </a:solidFill>
                <a:latin typeface="宋体"/>
                <a:cs typeface="宋体"/>
              </a:rPr>
              <a:t>大贡献。这与国有企业的政治优势和核心竞争力</a:t>
            </a:r>
            <a:r>
              <a:rPr sz="2800" spc="-50">
                <a:solidFill>
                  <a:srgbClr val="FFFFFF"/>
                </a:solidFill>
                <a:latin typeface="宋体"/>
                <a:cs typeface="宋体"/>
              </a:rPr>
              <a:t> </a:t>
            </a:r>
            <a:r>
              <a:rPr sz="2800" spc="-5">
                <a:solidFill>
                  <a:srgbClr val="FFFFFF"/>
                </a:solidFill>
                <a:latin typeface="宋体"/>
                <a:cs typeface="宋体"/>
              </a:rPr>
              <a:t>密不可分。国有企业的创新力、决策力、执行力、监督管控力、文化的凝聚力得到提高。推进党建</a:t>
            </a:r>
            <a:r>
              <a:rPr sz="2800" spc="-50">
                <a:solidFill>
                  <a:srgbClr val="FFFFFF"/>
                </a:solidFill>
                <a:latin typeface="宋体"/>
                <a:cs typeface="宋体"/>
              </a:rPr>
              <a:t> </a:t>
            </a:r>
            <a:r>
              <a:rPr sz="2800" spc="-5">
                <a:solidFill>
                  <a:srgbClr val="FFFFFF"/>
                </a:solidFill>
                <a:latin typeface="宋体"/>
                <a:cs typeface="宋体"/>
              </a:rPr>
              <a:t>工作科学化，使企业的领导体制科学合理，运行</a:t>
            </a:r>
            <a:r>
              <a:rPr sz="2800" spc="-50">
                <a:solidFill>
                  <a:srgbClr val="FFFFFF"/>
                </a:solidFill>
                <a:latin typeface="宋体"/>
                <a:cs typeface="宋体"/>
              </a:rPr>
              <a:t> </a:t>
            </a:r>
            <a:r>
              <a:rPr sz="2800" spc="-5">
                <a:solidFill>
                  <a:srgbClr val="FFFFFF"/>
                </a:solidFill>
                <a:latin typeface="宋体"/>
                <a:cs typeface="宋体"/>
              </a:rPr>
              <a:t>机制高效顺畅；党组织参与重大问题决策和党管</a:t>
            </a:r>
            <a:r>
              <a:rPr sz="2800" spc="-50">
                <a:solidFill>
                  <a:srgbClr val="FFFFFF"/>
                </a:solidFill>
                <a:latin typeface="宋体"/>
                <a:cs typeface="宋体"/>
              </a:rPr>
              <a:t> </a:t>
            </a:r>
            <a:r>
              <a:rPr sz="2800" spc="-5">
                <a:solidFill>
                  <a:srgbClr val="FFFFFF"/>
                </a:solidFill>
                <a:latin typeface="宋体"/>
                <a:cs typeface="宋体"/>
              </a:rPr>
              <a:t>干部及人才原则职责明确，程序清晰；党组织监</a:t>
            </a:r>
            <a:r>
              <a:rPr sz="2800" spc="-50">
                <a:solidFill>
                  <a:srgbClr val="FFFFFF"/>
                </a:solidFill>
                <a:latin typeface="宋体"/>
                <a:cs typeface="宋体"/>
              </a:rPr>
              <a:t> </a:t>
            </a:r>
            <a:r>
              <a:rPr sz="2800" spc="-5">
                <a:solidFill>
                  <a:srgbClr val="FFFFFF"/>
                </a:solidFill>
                <a:latin typeface="宋体"/>
                <a:cs typeface="宋体"/>
              </a:rPr>
              <a:t>督与企业其他方面的监督系统化、规范化、制度</a:t>
            </a:r>
            <a:r>
              <a:rPr sz="2800" spc="-50">
                <a:solidFill>
                  <a:srgbClr val="FFFFFF"/>
                </a:solidFill>
                <a:latin typeface="宋体"/>
                <a:cs typeface="宋体"/>
              </a:rPr>
              <a:t> </a:t>
            </a:r>
            <a:r>
              <a:rPr sz="2800" spc="-5">
                <a:solidFill>
                  <a:srgbClr val="FFFFFF"/>
                </a:solidFill>
                <a:latin typeface="宋体"/>
                <a:cs typeface="宋体"/>
              </a:rPr>
              <a:t>化；企业文化与思想政治工作、精神文明建设相</a:t>
            </a:r>
            <a:r>
              <a:rPr sz="2800" spc="-50">
                <a:solidFill>
                  <a:srgbClr val="FFFFFF"/>
                </a:solidFill>
                <a:latin typeface="宋体"/>
                <a:cs typeface="宋体"/>
              </a:rPr>
              <a:t> 结合，等等。就是要保持这 些优势，发展这些优</a:t>
            </a:r>
            <a:r>
              <a:rPr sz="2800" spc="-25">
                <a:solidFill>
                  <a:srgbClr val="FFFFFF"/>
                </a:solidFill>
                <a:latin typeface="宋体"/>
                <a:cs typeface="宋体"/>
              </a:rPr>
              <a:t>势。</a:t>
            </a:r>
            <a:endParaRPr sz="2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375400" y="2616200"/>
            <a:ext cx="432816" cy="432816"/>
          </a:xfrm>
          <a:prstGeom prst="rect">
            <a:avLst/>
          </a:prstGeom>
        </p:spPr>
      </p:pic>
      <p:sp>
        <p:nvSpPr>
          <p:cNvPr id="3" name="object 3"/>
          <p:cNvSpPr txBox="1"/>
          <p:nvPr/>
        </p:nvSpPr>
        <p:spPr>
          <a:xfrm>
            <a:off x="6892924" y="2612437"/>
            <a:ext cx="1676400" cy="589915"/>
          </a:xfrm>
          <a:prstGeom prst="rect">
            <a:avLst/>
          </a:prstGeom>
        </p:spPr>
        <p:txBody>
          <a:bodyPr vert="horz" wrap="square" lIns="0" tIns="91440" rIns="0" bIns="0" rtlCol="0">
            <a:spAutoFit/>
          </a:bodyPr>
          <a:lstStyle/>
          <a:p>
            <a:pPr marL="12700">
              <a:lnSpc>
                <a:spcPct val="100000"/>
              </a:lnSpc>
              <a:spcBef>
                <a:spcPts val="720"/>
              </a:spcBef>
            </a:pPr>
            <a:r>
              <a:rPr sz="900" spc="-10">
                <a:solidFill>
                  <a:srgbClr val="FFFFFF"/>
                </a:solidFill>
                <a:latin typeface="宋体"/>
                <a:cs typeface="宋体"/>
              </a:rPr>
              <a:t>点击请替换文字内容</a:t>
            </a:r>
            <a:endParaRPr sz="900">
              <a:latin typeface="宋体"/>
              <a:cs typeface="宋体"/>
            </a:endParaRPr>
          </a:p>
          <a:p>
            <a:pPr marL="12700" marR="5080">
              <a:lnSpc>
                <a:spcPct val="150000"/>
              </a:lnSpc>
              <a:spcBef>
                <a:spcPts val="45"/>
              </a:spcBef>
            </a:pPr>
            <a:r>
              <a:rPr sz="500" spc="-5">
                <a:solidFill>
                  <a:srgbClr val="FFFFFF"/>
                </a:solidFill>
                <a:latin typeface="宋体"/>
                <a:cs typeface="宋体"/>
              </a:rPr>
              <a:t>请替换文字内容，添加相关标题，修改文字内容，也可以</a:t>
            </a:r>
            <a:r>
              <a:rPr sz="500" spc="500">
                <a:solidFill>
                  <a:srgbClr val="FFFFFF"/>
                </a:solidFill>
                <a:latin typeface="宋体"/>
                <a:cs typeface="宋体"/>
              </a:rPr>
              <a:t> </a:t>
            </a:r>
            <a:r>
              <a:rPr sz="500" spc="-5">
                <a:solidFill>
                  <a:srgbClr val="FFFFFF"/>
                </a:solidFill>
                <a:latin typeface="宋体"/>
                <a:cs typeface="宋体"/>
              </a:rPr>
              <a:t>直接复制你的内容到此。请替换文字内容，添加相关标题，修改文字内容，也可以直接复制你的内容到此。</a:t>
            </a:r>
            <a:endParaRPr sz="500">
              <a:latin typeface="宋体"/>
              <a:cs typeface="宋体"/>
            </a:endParaRPr>
          </a:p>
        </p:txBody>
      </p:sp>
      <p:grpSp>
        <p:nvGrpSpPr>
          <p:cNvPr id="4" name="object 4"/>
          <p:cNvGrpSpPr/>
          <p:nvPr/>
        </p:nvGrpSpPr>
        <p:grpSpPr>
          <a:xfrm>
            <a:off x="2346324" y="2578100"/>
            <a:ext cx="4449445" cy="2517775"/>
            <a:chOff x="2346324" y="2578100"/>
            <a:chExt cx="4449445" cy="2517775"/>
          </a:xfrm>
        </p:grpSpPr>
        <p:pic>
          <p:nvPicPr>
            <p:cNvPr id="5" name="object 5"/>
            <p:cNvPicPr/>
            <p:nvPr/>
          </p:nvPicPr>
          <p:blipFill>
            <a:blip r:embed="rId3"/>
            <a:stretch>
              <a:fillRect/>
            </a:stretch>
          </p:blipFill>
          <p:spPr>
            <a:xfrm>
              <a:off x="6362700" y="4254500"/>
              <a:ext cx="432815" cy="432816"/>
            </a:xfrm>
            <a:prstGeom prst="rect">
              <a:avLst/>
            </a:prstGeom>
          </p:spPr>
        </p:pic>
        <p:sp>
          <p:nvSpPr>
            <p:cNvPr id="6" name="object 6"/>
            <p:cNvSpPr/>
            <p:nvPr/>
          </p:nvSpPr>
          <p:spPr>
            <a:xfrm>
              <a:off x="2346324" y="2624137"/>
              <a:ext cx="431800" cy="433705"/>
            </a:xfrm>
            <a:custGeom>
              <a:rect l="l" t="t" r="r" b="b"/>
              <a:pathLst>
                <a:path w="431800" h="433705">
                  <a:moveTo>
                    <a:pt x="215900" y="433387"/>
                  </a:moveTo>
                  <a:lnTo>
                    <a:pt x="166066" y="427638"/>
                  </a:lnTo>
                  <a:lnTo>
                    <a:pt x="120494" y="411275"/>
                  </a:lnTo>
                  <a:lnTo>
                    <a:pt x="80425" y="385626"/>
                  </a:lnTo>
                  <a:lnTo>
                    <a:pt x="47100" y="352016"/>
                  </a:lnTo>
                  <a:lnTo>
                    <a:pt x="21760" y="311773"/>
                  </a:lnTo>
                  <a:lnTo>
                    <a:pt x="5647" y="266223"/>
                  </a:lnTo>
                  <a:lnTo>
                    <a:pt x="0" y="216693"/>
                  </a:lnTo>
                  <a:lnTo>
                    <a:pt x="5647" y="166676"/>
                  </a:lnTo>
                  <a:lnTo>
                    <a:pt x="21760" y="120936"/>
                  </a:lnTo>
                  <a:lnTo>
                    <a:pt x="47100" y="80720"/>
                  </a:lnTo>
                  <a:lnTo>
                    <a:pt x="80425" y="47273"/>
                  </a:lnTo>
                  <a:lnTo>
                    <a:pt x="120494" y="21840"/>
                  </a:lnTo>
                  <a:lnTo>
                    <a:pt x="166066" y="5667"/>
                  </a:lnTo>
                  <a:lnTo>
                    <a:pt x="215900" y="0"/>
                  </a:lnTo>
                  <a:lnTo>
                    <a:pt x="265248" y="5667"/>
                  </a:lnTo>
                  <a:lnTo>
                    <a:pt x="310631" y="21840"/>
                  </a:lnTo>
                  <a:lnTo>
                    <a:pt x="350727" y="47273"/>
                  </a:lnTo>
                  <a:lnTo>
                    <a:pt x="384214" y="80720"/>
                  </a:lnTo>
                  <a:lnTo>
                    <a:pt x="400785" y="106799"/>
                  </a:lnTo>
                  <a:lnTo>
                    <a:pt x="146503" y="106799"/>
                  </a:lnTo>
                  <a:lnTo>
                    <a:pt x="130238" y="110039"/>
                  </a:lnTo>
                  <a:lnTo>
                    <a:pt x="117010" y="118794"/>
                  </a:lnTo>
                  <a:lnTo>
                    <a:pt x="108118" y="131612"/>
                  </a:lnTo>
                  <a:lnTo>
                    <a:pt x="104865" y="147042"/>
                  </a:lnTo>
                  <a:lnTo>
                    <a:pt x="108118" y="163366"/>
                  </a:lnTo>
                  <a:lnTo>
                    <a:pt x="117010" y="176644"/>
                  </a:lnTo>
                  <a:lnTo>
                    <a:pt x="130238" y="185568"/>
                  </a:lnTo>
                  <a:lnTo>
                    <a:pt x="146503" y="188833"/>
                  </a:lnTo>
                  <a:lnTo>
                    <a:pt x="177652" y="188833"/>
                  </a:lnTo>
                  <a:lnTo>
                    <a:pt x="177346" y="190380"/>
                  </a:lnTo>
                  <a:lnTo>
                    <a:pt x="177670" y="191928"/>
                  </a:lnTo>
                  <a:lnTo>
                    <a:pt x="129540" y="191928"/>
                  </a:lnTo>
                  <a:lnTo>
                    <a:pt x="108986" y="195991"/>
                  </a:lnTo>
                  <a:lnTo>
                    <a:pt x="92335" y="207019"/>
                  </a:lnTo>
                  <a:lnTo>
                    <a:pt x="81179" y="223271"/>
                  </a:lnTo>
                  <a:lnTo>
                    <a:pt x="77107" y="243006"/>
                  </a:lnTo>
                  <a:lnTo>
                    <a:pt x="77107" y="286345"/>
                  </a:lnTo>
                  <a:lnTo>
                    <a:pt x="125516" y="297252"/>
                  </a:lnTo>
                  <a:lnTo>
                    <a:pt x="138793" y="298727"/>
                  </a:lnTo>
                  <a:lnTo>
                    <a:pt x="148045" y="298727"/>
                  </a:lnTo>
                  <a:lnTo>
                    <a:pt x="148045" y="328136"/>
                  </a:lnTo>
                  <a:lnTo>
                    <a:pt x="189491" y="338003"/>
                  </a:lnTo>
                  <a:lnTo>
                    <a:pt x="222068" y="340518"/>
                  </a:lnTo>
                  <a:lnTo>
                    <a:pt x="391515" y="340518"/>
                  </a:lnTo>
                  <a:lnTo>
                    <a:pt x="384214" y="352016"/>
                  </a:lnTo>
                  <a:lnTo>
                    <a:pt x="350727" y="385626"/>
                  </a:lnTo>
                  <a:lnTo>
                    <a:pt x="310631" y="411275"/>
                  </a:lnTo>
                  <a:lnTo>
                    <a:pt x="265248" y="427638"/>
                  </a:lnTo>
                  <a:lnTo>
                    <a:pt x="215900" y="433387"/>
                  </a:lnTo>
                  <a:close/>
                </a:path>
                <a:path w="431800" h="433705">
                  <a:moveTo>
                    <a:pt x="177652" y="188833"/>
                  </a:moveTo>
                  <a:lnTo>
                    <a:pt x="154214" y="188833"/>
                  </a:lnTo>
                  <a:lnTo>
                    <a:pt x="161925" y="185737"/>
                  </a:lnTo>
                  <a:lnTo>
                    <a:pt x="168093" y="182641"/>
                  </a:lnTo>
                  <a:lnTo>
                    <a:pt x="170334" y="172774"/>
                  </a:lnTo>
                  <a:lnTo>
                    <a:pt x="174455" y="164068"/>
                  </a:lnTo>
                  <a:lnTo>
                    <a:pt x="180021" y="156522"/>
                  </a:lnTo>
                  <a:lnTo>
                    <a:pt x="186599" y="150137"/>
                  </a:lnTo>
                  <a:lnTo>
                    <a:pt x="186599" y="147042"/>
                  </a:lnTo>
                  <a:lnTo>
                    <a:pt x="183370" y="131612"/>
                  </a:lnTo>
                  <a:lnTo>
                    <a:pt x="174647" y="118794"/>
                  </a:lnTo>
                  <a:lnTo>
                    <a:pt x="161876" y="110039"/>
                  </a:lnTo>
                  <a:lnTo>
                    <a:pt x="146503" y="106799"/>
                  </a:lnTo>
                  <a:lnTo>
                    <a:pt x="285296" y="106799"/>
                  </a:lnTo>
                  <a:lnTo>
                    <a:pt x="269248" y="110039"/>
                  </a:lnTo>
                  <a:lnTo>
                    <a:pt x="256381" y="118794"/>
                  </a:lnTo>
                  <a:lnTo>
                    <a:pt x="247562" y="131612"/>
                  </a:lnTo>
                  <a:lnTo>
                    <a:pt x="243658" y="147042"/>
                  </a:lnTo>
                  <a:lnTo>
                    <a:pt x="245790" y="148589"/>
                  </a:lnTo>
                  <a:lnTo>
                    <a:pt x="217442" y="148589"/>
                  </a:lnTo>
                  <a:lnTo>
                    <a:pt x="202069" y="151854"/>
                  </a:lnTo>
                  <a:lnTo>
                    <a:pt x="189298" y="160778"/>
                  </a:lnTo>
                  <a:lnTo>
                    <a:pt x="180575" y="174056"/>
                  </a:lnTo>
                  <a:lnTo>
                    <a:pt x="177652" y="188833"/>
                  </a:lnTo>
                  <a:close/>
                </a:path>
                <a:path w="431800" h="433705">
                  <a:moveTo>
                    <a:pt x="428609" y="188833"/>
                  </a:moveTo>
                  <a:lnTo>
                    <a:pt x="285296" y="188833"/>
                  </a:lnTo>
                  <a:lnTo>
                    <a:pt x="300669" y="185568"/>
                  </a:lnTo>
                  <a:lnTo>
                    <a:pt x="313440" y="176644"/>
                  </a:lnTo>
                  <a:lnTo>
                    <a:pt x="322163" y="163366"/>
                  </a:lnTo>
                  <a:lnTo>
                    <a:pt x="325392" y="147042"/>
                  </a:lnTo>
                  <a:lnTo>
                    <a:pt x="322163" y="131612"/>
                  </a:lnTo>
                  <a:lnTo>
                    <a:pt x="313440" y="118794"/>
                  </a:lnTo>
                  <a:lnTo>
                    <a:pt x="300669" y="110039"/>
                  </a:lnTo>
                  <a:lnTo>
                    <a:pt x="285296" y="106799"/>
                  </a:lnTo>
                  <a:lnTo>
                    <a:pt x="400785" y="106799"/>
                  </a:lnTo>
                  <a:lnTo>
                    <a:pt x="409769" y="120936"/>
                  </a:lnTo>
                  <a:lnTo>
                    <a:pt x="426072" y="166676"/>
                  </a:lnTo>
                  <a:lnTo>
                    <a:pt x="428609" y="188833"/>
                  </a:lnTo>
                  <a:close/>
                </a:path>
                <a:path w="431800" h="433705">
                  <a:moveTo>
                    <a:pt x="262216" y="230623"/>
                  </a:moveTo>
                  <a:lnTo>
                    <a:pt x="217442" y="230623"/>
                  </a:lnTo>
                  <a:lnTo>
                    <a:pt x="233466" y="227383"/>
                  </a:lnTo>
                  <a:lnTo>
                    <a:pt x="246164" y="218628"/>
                  </a:lnTo>
                  <a:lnTo>
                    <a:pt x="254526" y="205810"/>
                  </a:lnTo>
                  <a:lnTo>
                    <a:pt x="257538" y="190380"/>
                  </a:lnTo>
                  <a:lnTo>
                    <a:pt x="254526" y="174056"/>
                  </a:lnTo>
                  <a:lnTo>
                    <a:pt x="246164" y="160778"/>
                  </a:lnTo>
                  <a:lnTo>
                    <a:pt x="233466" y="151854"/>
                  </a:lnTo>
                  <a:lnTo>
                    <a:pt x="217442" y="148589"/>
                  </a:lnTo>
                  <a:lnTo>
                    <a:pt x="245790" y="148589"/>
                  </a:lnTo>
                  <a:lnTo>
                    <a:pt x="253152" y="153934"/>
                  </a:lnTo>
                  <a:lnTo>
                    <a:pt x="260622" y="162713"/>
                  </a:lnTo>
                  <a:lnTo>
                    <a:pt x="265778" y="172943"/>
                  </a:lnTo>
                  <a:lnTo>
                    <a:pt x="268333" y="184189"/>
                  </a:lnTo>
                  <a:lnTo>
                    <a:pt x="272959" y="187285"/>
                  </a:lnTo>
                  <a:lnTo>
                    <a:pt x="279128" y="188833"/>
                  </a:lnTo>
                  <a:lnTo>
                    <a:pt x="428609" y="188833"/>
                  </a:lnTo>
                  <a:lnTo>
                    <a:pt x="428964" y="191928"/>
                  </a:lnTo>
                  <a:lnTo>
                    <a:pt x="268333" y="191928"/>
                  </a:lnTo>
                  <a:lnTo>
                    <a:pt x="266574" y="201167"/>
                  </a:lnTo>
                  <a:lnTo>
                    <a:pt x="263513" y="210115"/>
                  </a:lnTo>
                  <a:lnTo>
                    <a:pt x="259007" y="218483"/>
                  </a:lnTo>
                  <a:lnTo>
                    <a:pt x="252911" y="225980"/>
                  </a:lnTo>
                  <a:lnTo>
                    <a:pt x="262216" y="230623"/>
                  </a:lnTo>
                  <a:close/>
                </a:path>
                <a:path w="431800" h="433705">
                  <a:moveTo>
                    <a:pt x="148045" y="298727"/>
                  </a:moveTo>
                  <a:lnTo>
                    <a:pt x="138793" y="298727"/>
                  </a:lnTo>
                  <a:lnTo>
                    <a:pt x="138793" y="286345"/>
                  </a:lnTo>
                  <a:lnTo>
                    <a:pt x="142070" y="265594"/>
                  </a:lnTo>
                  <a:lnTo>
                    <a:pt x="151130" y="248036"/>
                  </a:lnTo>
                  <a:lnTo>
                    <a:pt x="164816" y="234541"/>
                  </a:lnTo>
                  <a:lnTo>
                    <a:pt x="181973" y="225980"/>
                  </a:lnTo>
                  <a:lnTo>
                    <a:pt x="176527" y="218483"/>
                  </a:lnTo>
                  <a:lnTo>
                    <a:pt x="171949" y="210115"/>
                  </a:lnTo>
                  <a:lnTo>
                    <a:pt x="168527" y="201167"/>
                  </a:lnTo>
                  <a:lnTo>
                    <a:pt x="166551" y="191928"/>
                  </a:lnTo>
                  <a:lnTo>
                    <a:pt x="177670" y="191928"/>
                  </a:lnTo>
                  <a:lnTo>
                    <a:pt x="180575" y="205810"/>
                  </a:lnTo>
                  <a:lnTo>
                    <a:pt x="189298" y="218628"/>
                  </a:lnTo>
                  <a:lnTo>
                    <a:pt x="202069" y="227383"/>
                  </a:lnTo>
                  <a:lnTo>
                    <a:pt x="217442" y="230623"/>
                  </a:lnTo>
                  <a:lnTo>
                    <a:pt x="262216" y="230623"/>
                  </a:lnTo>
                  <a:lnTo>
                    <a:pt x="268420" y="233719"/>
                  </a:lnTo>
                  <a:lnTo>
                    <a:pt x="200478" y="233719"/>
                  </a:lnTo>
                  <a:lnTo>
                    <a:pt x="179924" y="237806"/>
                  </a:lnTo>
                  <a:lnTo>
                    <a:pt x="163274" y="249004"/>
                  </a:lnTo>
                  <a:lnTo>
                    <a:pt x="152118" y="265715"/>
                  </a:lnTo>
                  <a:lnTo>
                    <a:pt x="148045" y="286345"/>
                  </a:lnTo>
                  <a:lnTo>
                    <a:pt x="148045" y="298727"/>
                  </a:lnTo>
                  <a:close/>
                </a:path>
                <a:path w="431800" h="433705">
                  <a:moveTo>
                    <a:pt x="414438" y="298727"/>
                  </a:moveTo>
                  <a:lnTo>
                    <a:pt x="296091" y="298727"/>
                  </a:lnTo>
                  <a:lnTo>
                    <a:pt x="318862" y="296381"/>
                  </a:lnTo>
                  <a:lnTo>
                    <a:pt x="335994" y="292729"/>
                  </a:lnTo>
                  <a:lnTo>
                    <a:pt x="347054" y="289368"/>
                  </a:lnTo>
                  <a:lnTo>
                    <a:pt x="351608" y="287893"/>
                  </a:lnTo>
                  <a:lnTo>
                    <a:pt x="354693" y="286345"/>
                  </a:lnTo>
                  <a:lnTo>
                    <a:pt x="354693" y="243006"/>
                  </a:lnTo>
                  <a:lnTo>
                    <a:pt x="350620" y="223271"/>
                  </a:lnTo>
                  <a:lnTo>
                    <a:pt x="339464" y="207019"/>
                  </a:lnTo>
                  <a:lnTo>
                    <a:pt x="322814" y="195991"/>
                  </a:lnTo>
                  <a:lnTo>
                    <a:pt x="302260" y="191928"/>
                  </a:lnTo>
                  <a:lnTo>
                    <a:pt x="428964" y="191928"/>
                  </a:lnTo>
                  <a:lnTo>
                    <a:pt x="431800" y="216693"/>
                  </a:lnTo>
                  <a:lnTo>
                    <a:pt x="426072" y="266223"/>
                  </a:lnTo>
                  <a:lnTo>
                    <a:pt x="414438" y="298727"/>
                  </a:lnTo>
                  <a:close/>
                </a:path>
                <a:path w="431800" h="433705">
                  <a:moveTo>
                    <a:pt x="391515" y="340518"/>
                  </a:moveTo>
                  <a:lnTo>
                    <a:pt x="222068" y="340518"/>
                  </a:lnTo>
                  <a:lnTo>
                    <a:pt x="247755" y="338825"/>
                  </a:lnTo>
                  <a:lnTo>
                    <a:pt x="266791" y="335101"/>
                  </a:lnTo>
                  <a:lnTo>
                    <a:pt x="278887" y="331376"/>
                  </a:lnTo>
                  <a:lnTo>
                    <a:pt x="283754" y="329683"/>
                  </a:lnTo>
                  <a:lnTo>
                    <a:pt x="286838" y="328136"/>
                  </a:lnTo>
                  <a:lnTo>
                    <a:pt x="286838" y="286345"/>
                  </a:lnTo>
                  <a:lnTo>
                    <a:pt x="282766" y="265715"/>
                  </a:lnTo>
                  <a:lnTo>
                    <a:pt x="271610" y="249004"/>
                  </a:lnTo>
                  <a:lnTo>
                    <a:pt x="254959" y="237806"/>
                  </a:lnTo>
                  <a:lnTo>
                    <a:pt x="234405" y="233719"/>
                  </a:lnTo>
                  <a:lnTo>
                    <a:pt x="268420" y="233719"/>
                  </a:lnTo>
                  <a:lnTo>
                    <a:pt x="270068" y="234541"/>
                  </a:lnTo>
                  <a:lnTo>
                    <a:pt x="283754" y="248036"/>
                  </a:lnTo>
                  <a:lnTo>
                    <a:pt x="292814" y="265594"/>
                  </a:lnTo>
                  <a:lnTo>
                    <a:pt x="296091" y="286345"/>
                  </a:lnTo>
                  <a:lnTo>
                    <a:pt x="296091" y="298727"/>
                  </a:lnTo>
                  <a:lnTo>
                    <a:pt x="414438" y="298727"/>
                  </a:lnTo>
                  <a:lnTo>
                    <a:pt x="409769" y="311773"/>
                  </a:lnTo>
                  <a:lnTo>
                    <a:pt x="391515" y="340518"/>
                  </a:lnTo>
                  <a:close/>
                </a:path>
              </a:pathLst>
            </a:custGeom>
            <a:solidFill>
              <a:srgbClr val="3399FF"/>
            </a:solidFill>
          </p:spPr>
          <p:txBody>
            <a:bodyPr wrap="square" lIns="0" tIns="0" rIns="0" bIns="0" rtlCol="0"/>
            <a:lstStyle/>
            <a:p/>
          </p:txBody>
        </p:sp>
        <p:sp>
          <p:nvSpPr>
            <p:cNvPr id="7" name="object 7"/>
            <p:cNvSpPr/>
            <p:nvPr/>
          </p:nvSpPr>
          <p:spPr>
            <a:xfrm>
              <a:off x="2346324" y="4262437"/>
              <a:ext cx="431800" cy="431800"/>
            </a:xfrm>
            <a:custGeom>
              <a:rect l="l" t="t" r="r" b="b"/>
              <a:pathLst>
                <a:path w="431800" h="431800">
                  <a:moveTo>
                    <a:pt x="215900" y="431800"/>
                  </a:moveTo>
                  <a:lnTo>
                    <a:pt x="166173" y="426135"/>
                  </a:lnTo>
                  <a:lnTo>
                    <a:pt x="120643" y="409979"/>
                  </a:lnTo>
                  <a:lnTo>
                    <a:pt x="80569" y="384592"/>
                  </a:lnTo>
                  <a:lnTo>
                    <a:pt x="47208" y="351231"/>
                  </a:lnTo>
                  <a:lnTo>
                    <a:pt x="21820" y="311156"/>
                  </a:lnTo>
                  <a:lnTo>
                    <a:pt x="5665" y="265626"/>
                  </a:lnTo>
                  <a:lnTo>
                    <a:pt x="0" y="215900"/>
                  </a:lnTo>
                  <a:lnTo>
                    <a:pt x="5665" y="166571"/>
                  </a:lnTo>
                  <a:lnTo>
                    <a:pt x="21820" y="121196"/>
                  </a:lnTo>
                  <a:lnTo>
                    <a:pt x="47208" y="81099"/>
                  </a:lnTo>
                  <a:lnTo>
                    <a:pt x="80569" y="47606"/>
                  </a:lnTo>
                  <a:lnTo>
                    <a:pt x="120643" y="22041"/>
                  </a:lnTo>
                  <a:lnTo>
                    <a:pt x="166173" y="5731"/>
                  </a:lnTo>
                  <a:lnTo>
                    <a:pt x="215900" y="0"/>
                  </a:lnTo>
                  <a:lnTo>
                    <a:pt x="265228" y="5731"/>
                  </a:lnTo>
                  <a:lnTo>
                    <a:pt x="310604" y="22041"/>
                  </a:lnTo>
                  <a:lnTo>
                    <a:pt x="350701" y="47606"/>
                  </a:lnTo>
                  <a:lnTo>
                    <a:pt x="384194" y="81099"/>
                  </a:lnTo>
                  <a:lnTo>
                    <a:pt x="409758" y="121196"/>
                  </a:lnTo>
                  <a:lnTo>
                    <a:pt x="412939" y="130045"/>
                  </a:lnTo>
                  <a:lnTo>
                    <a:pt x="325744" y="130045"/>
                  </a:lnTo>
                  <a:lnTo>
                    <a:pt x="320693" y="132570"/>
                  </a:lnTo>
                  <a:lnTo>
                    <a:pt x="279028" y="174235"/>
                  </a:lnTo>
                  <a:lnTo>
                    <a:pt x="279028" y="175497"/>
                  </a:lnTo>
                  <a:lnTo>
                    <a:pt x="277766" y="176760"/>
                  </a:lnTo>
                  <a:lnTo>
                    <a:pt x="60603" y="176760"/>
                  </a:lnTo>
                  <a:lnTo>
                    <a:pt x="68178" y="207062"/>
                  </a:lnTo>
                  <a:lnTo>
                    <a:pt x="430773" y="207062"/>
                  </a:lnTo>
                  <a:lnTo>
                    <a:pt x="431800" y="215900"/>
                  </a:lnTo>
                  <a:lnTo>
                    <a:pt x="70704" y="215900"/>
                  </a:lnTo>
                  <a:lnTo>
                    <a:pt x="83329" y="263878"/>
                  </a:lnTo>
                  <a:lnTo>
                    <a:pt x="426270" y="263878"/>
                  </a:lnTo>
                  <a:lnTo>
                    <a:pt x="426069" y="265626"/>
                  </a:lnTo>
                  <a:lnTo>
                    <a:pt x="423529" y="272716"/>
                  </a:lnTo>
                  <a:lnTo>
                    <a:pt x="84592" y="272716"/>
                  </a:lnTo>
                  <a:lnTo>
                    <a:pt x="92168" y="301755"/>
                  </a:lnTo>
                  <a:lnTo>
                    <a:pt x="413126" y="301755"/>
                  </a:lnTo>
                  <a:lnTo>
                    <a:pt x="410412" y="309330"/>
                  </a:lnTo>
                  <a:lnTo>
                    <a:pt x="119944" y="309330"/>
                  </a:lnTo>
                  <a:lnTo>
                    <a:pt x="110869" y="311303"/>
                  </a:lnTo>
                  <a:lnTo>
                    <a:pt x="103215" y="316590"/>
                  </a:lnTo>
                  <a:lnTo>
                    <a:pt x="97928" y="324245"/>
                  </a:lnTo>
                  <a:lnTo>
                    <a:pt x="95955" y="333319"/>
                  </a:lnTo>
                  <a:lnTo>
                    <a:pt x="97928" y="342927"/>
                  </a:lnTo>
                  <a:lnTo>
                    <a:pt x="103215" y="350522"/>
                  </a:lnTo>
                  <a:lnTo>
                    <a:pt x="110869" y="355513"/>
                  </a:lnTo>
                  <a:lnTo>
                    <a:pt x="119944" y="357308"/>
                  </a:lnTo>
                  <a:lnTo>
                    <a:pt x="378092" y="357308"/>
                  </a:lnTo>
                  <a:lnTo>
                    <a:pt x="350701" y="384592"/>
                  </a:lnTo>
                  <a:lnTo>
                    <a:pt x="310604" y="409979"/>
                  </a:lnTo>
                  <a:lnTo>
                    <a:pt x="265228" y="426135"/>
                  </a:lnTo>
                  <a:lnTo>
                    <a:pt x="215900" y="431800"/>
                  </a:lnTo>
                  <a:close/>
                </a:path>
                <a:path w="431800" h="431800">
                  <a:moveTo>
                    <a:pt x="430773" y="207062"/>
                  </a:moveTo>
                  <a:lnTo>
                    <a:pt x="299229" y="207062"/>
                  </a:lnTo>
                  <a:lnTo>
                    <a:pt x="304280" y="188123"/>
                  </a:lnTo>
                  <a:lnTo>
                    <a:pt x="311658" y="180568"/>
                  </a:lnTo>
                  <a:lnTo>
                    <a:pt x="318800" y="173130"/>
                  </a:lnTo>
                  <a:lnTo>
                    <a:pt x="325941" y="165929"/>
                  </a:lnTo>
                  <a:lnTo>
                    <a:pt x="333319" y="159084"/>
                  </a:lnTo>
                  <a:lnTo>
                    <a:pt x="357308" y="159084"/>
                  </a:lnTo>
                  <a:lnTo>
                    <a:pt x="367251" y="154547"/>
                  </a:lnTo>
                  <a:lnTo>
                    <a:pt x="370565" y="144564"/>
                  </a:lnTo>
                  <a:lnTo>
                    <a:pt x="367251" y="134582"/>
                  </a:lnTo>
                  <a:lnTo>
                    <a:pt x="357308" y="130045"/>
                  </a:lnTo>
                  <a:lnTo>
                    <a:pt x="412939" y="130045"/>
                  </a:lnTo>
                  <a:lnTo>
                    <a:pt x="426069" y="166571"/>
                  </a:lnTo>
                  <a:lnTo>
                    <a:pt x="430773" y="207062"/>
                  </a:lnTo>
                  <a:close/>
                </a:path>
                <a:path w="431800" h="431800">
                  <a:moveTo>
                    <a:pt x="146458" y="207062"/>
                  </a:moveTo>
                  <a:lnTo>
                    <a:pt x="136358" y="207062"/>
                  </a:lnTo>
                  <a:lnTo>
                    <a:pt x="133832" y="176760"/>
                  </a:lnTo>
                  <a:lnTo>
                    <a:pt x="143933" y="176760"/>
                  </a:lnTo>
                  <a:lnTo>
                    <a:pt x="146458" y="207062"/>
                  </a:lnTo>
                  <a:close/>
                </a:path>
                <a:path w="431800" h="431800">
                  <a:moveTo>
                    <a:pt x="229788" y="207062"/>
                  </a:moveTo>
                  <a:lnTo>
                    <a:pt x="220950" y="207062"/>
                  </a:lnTo>
                  <a:lnTo>
                    <a:pt x="223475" y="176760"/>
                  </a:lnTo>
                  <a:lnTo>
                    <a:pt x="232313" y="176760"/>
                  </a:lnTo>
                  <a:lnTo>
                    <a:pt x="229788" y="207062"/>
                  </a:lnTo>
                  <a:close/>
                </a:path>
                <a:path w="431800" h="431800">
                  <a:moveTo>
                    <a:pt x="150246" y="263878"/>
                  </a:moveTo>
                  <a:lnTo>
                    <a:pt x="141408" y="263878"/>
                  </a:lnTo>
                  <a:lnTo>
                    <a:pt x="137620" y="215900"/>
                  </a:lnTo>
                  <a:lnTo>
                    <a:pt x="146458" y="215900"/>
                  </a:lnTo>
                  <a:lnTo>
                    <a:pt x="150246" y="263878"/>
                  </a:lnTo>
                  <a:close/>
                </a:path>
                <a:path w="431800" h="431800">
                  <a:moveTo>
                    <a:pt x="226000" y="263878"/>
                  </a:moveTo>
                  <a:lnTo>
                    <a:pt x="215900" y="263878"/>
                  </a:lnTo>
                  <a:lnTo>
                    <a:pt x="220950" y="215900"/>
                  </a:lnTo>
                  <a:lnTo>
                    <a:pt x="229788" y="215900"/>
                  </a:lnTo>
                  <a:lnTo>
                    <a:pt x="226000" y="263878"/>
                  </a:lnTo>
                  <a:close/>
                </a:path>
                <a:path w="431800" h="431800">
                  <a:moveTo>
                    <a:pt x="426270" y="263878"/>
                  </a:moveTo>
                  <a:lnTo>
                    <a:pt x="284079" y="263878"/>
                  </a:lnTo>
                  <a:lnTo>
                    <a:pt x="296704" y="215900"/>
                  </a:lnTo>
                  <a:lnTo>
                    <a:pt x="431800" y="215900"/>
                  </a:lnTo>
                  <a:lnTo>
                    <a:pt x="426270" y="263878"/>
                  </a:lnTo>
                  <a:close/>
                </a:path>
                <a:path w="431800" h="431800">
                  <a:moveTo>
                    <a:pt x="154034" y="301755"/>
                  </a:moveTo>
                  <a:lnTo>
                    <a:pt x="143933" y="301755"/>
                  </a:lnTo>
                  <a:lnTo>
                    <a:pt x="142670" y="272716"/>
                  </a:lnTo>
                  <a:lnTo>
                    <a:pt x="151508" y="272716"/>
                  </a:lnTo>
                  <a:lnTo>
                    <a:pt x="154034" y="301755"/>
                  </a:lnTo>
                  <a:close/>
                </a:path>
                <a:path w="431800" h="431800">
                  <a:moveTo>
                    <a:pt x="222212" y="301755"/>
                  </a:moveTo>
                  <a:lnTo>
                    <a:pt x="213375" y="301755"/>
                  </a:lnTo>
                  <a:lnTo>
                    <a:pt x="215900" y="272716"/>
                  </a:lnTo>
                  <a:lnTo>
                    <a:pt x="224738" y="272716"/>
                  </a:lnTo>
                  <a:lnTo>
                    <a:pt x="222212" y="301755"/>
                  </a:lnTo>
                  <a:close/>
                </a:path>
                <a:path w="431800" h="431800">
                  <a:moveTo>
                    <a:pt x="413126" y="301755"/>
                  </a:moveTo>
                  <a:lnTo>
                    <a:pt x="273978" y="301755"/>
                  </a:lnTo>
                  <a:lnTo>
                    <a:pt x="281554" y="272716"/>
                  </a:lnTo>
                  <a:lnTo>
                    <a:pt x="423529" y="272716"/>
                  </a:lnTo>
                  <a:lnTo>
                    <a:pt x="413126" y="301755"/>
                  </a:lnTo>
                  <a:close/>
                </a:path>
                <a:path w="431800" h="431800">
                  <a:moveTo>
                    <a:pt x="247464" y="357308"/>
                  </a:moveTo>
                  <a:lnTo>
                    <a:pt x="119944" y="357308"/>
                  </a:lnTo>
                  <a:lnTo>
                    <a:pt x="129552" y="355513"/>
                  </a:lnTo>
                  <a:lnTo>
                    <a:pt x="137147" y="350522"/>
                  </a:lnTo>
                  <a:lnTo>
                    <a:pt x="142138" y="342927"/>
                  </a:lnTo>
                  <a:lnTo>
                    <a:pt x="143933" y="333319"/>
                  </a:lnTo>
                  <a:lnTo>
                    <a:pt x="142138" y="324245"/>
                  </a:lnTo>
                  <a:lnTo>
                    <a:pt x="137147" y="316590"/>
                  </a:lnTo>
                  <a:lnTo>
                    <a:pt x="129552" y="311303"/>
                  </a:lnTo>
                  <a:lnTo>
                    <a:pt x="119944" y="309330"/>
                  </a:lnTo>
                  <a:lnTo>
                    <a:pt x="247464" y="309330"/>
                  </a:lnTo>
                  <a:lnTo>
                    <a:pt x="237857" y="311303"/>
                  </a:lnTo>
                  <a:lnTo>
                    <a:pt x="230262" y="316590"/>
                  </a:lnTo>
                  <a:lnTo>
                    <a:pt x="225270" y="324245"/>
                  </a:lnTo>
                  <a:lnTo>
                    <a:pt x="223475" y="333319"/>
                  </a:lnTo>
                  <a:lnTo>
                    <a:pt x="225270" y="342927"/>
                  </a:lnTo>
                  <a:lnTo>
                    <a:pt x="230262" y="350522"/>
                  </a:lnTo>
                  <a:lnTo>
                    <a:pt x="237857" y="355513"/>
                  </a:lnTo>
                  <a:lnTo>
                    <a:pt x="247464" y="357308"/>
                  </a:lnTo>
                  <a:close/>
                </a:path>
                <a:path w="431800" h="431800">
                  <a:moveTo>
                    <a:pt x="378092" y="357308"/>
                  </a:moveTo>
                  <a:lnTo>
                    <a:pt x="247464" y="357308"/>
                  </a:lnTo>
                  <a:lnTo>
                    <a:pt x="256539" y="355513"/>
                  </a:lnTo>
                  <a:lnTo>
                    <a:pt x="264193" y="350522"/>
                  </a:lnTo>
                  <a:lnTo>
                    <a:pt x="269480" y="342927"/>
                  </a:lnTo>
                  <a:lnTo>
                    <a:pt x="271453" y="333319"/>
                  </a:lnTo>
                  <a:lnTo>
                    <a:pt x="269480" y="324245"/>
                  </a:lnTo>
                  <a:lnTo>
                    <a:pt x="264193" y="316590"/>
                  </a:lnTo>
                  <a:lnTo>
                    <a:pt x="256539" y="311303"/>
                  </a:lnTo>
                  <a:lnTo>
                    <a:pt x="247464" y="309330"/>
                  </a:lnTo>
                  <a:lnTo>
                    <a:pt x="410412" y="309330"/>
                  </a:lnTo>
                  <a:lnTo>
                    <a:pt x="409758" y="311156"/>
                  </a:lnTo>
                  <a:lnTo>
                    <a:pt x="384194" y="351231"/>
                  </a:lnTo>
                  <a:lnTo>
                    <a:pt x="378092" y="357308"/>
                  </a:lnTo>
                  <a:close/>
                </a:path>
              </a:pathLst>
            </a:custGeom>
            <a:solidFill>
              <a:srgbClr val="33CCCC"/>
            </a:solidFill>
          </p:spPr>
          <p:txBody>
            <a:bodyPr wrap="square" lIns="0" tIns="0" rIns="0" bIns="0" rtlCol="0"/>
            <a:lstStyle/>
            <a:p/>
          </p:txBody>
        </p:sp>
        <p:pic>
          <p:nvPicPr>
            <p:cNvPr id="8" name="object 8"/>
            <p:cNvPicPr/>
            <p:nvPr/>
          </p:nvPicPr>
          <p:blipFill>
            <a:blip r:embed="rId4"/>
            <a:stretch>
              <a:fillRect/>
            </a:stretch>
          </p:blipFill>
          <p:spPr>
            <a:xfrm>
              <a:off x="3644900" y="2578100"/>
              <a:ext cx="1897062" cy="2517775"/>
            </a:xfrm>
            <a:prstGeom prst="rect">
              <a:avLst/>
            </a:prstGeom>
          </p:spPr>
        </p:pic>
      </p:grpSp>
      <p:sp>
        <p:nvSpPr>
          <p:cNvPr id="9" name="object 9"/>
          <p:cNvSpPr txBox="1"/>
          <p:nvPr/>
        </p:nvSpPr>
        <p:spPr>
          <a:xfrm>
            <a:off x="6891336" y="4296777"/>
            <a:ext cx="1676400" cy="589915"/>
          </a:xfrm>
          <a:prstGeom prst="rect">
            <a:avLst/>
          </a:prstGeom>
        </p:spPr>
        <p:txBody>
          <a:bodyPr vert="horz" wrap="square" lIns="0" tIns="91440" rIns="0" bIns="0" rtlCol="0">
            <a:spAutoFit/>
          </a:bodyPr>
          <a:lstStyle/>
          <a:p>
            <a:pPr marL="12700">
              <a:lnSpc>
                <a:spcPct val="100000"/>
              </a:lnSpc>
              <a:spcBef>
                <a:spcPts val="720"/>
              </a:spcBef>
            </a:pPr>
            <a:r>
              <a:rPr sz="900" spc="-10">
                <a:solidFill>
                  <a:srgbClr val="FFFFFF"/>
                </a:solidFill>
                <a:latin typeface="宋体"/>
                <a:cs typeface="宋体"/>
              </a:rPr>
              <a:t>点击请替换文字内容</a:t>
            </a:r>
            <a:endParaRPr sz="900">
              <a:latin typeface="宋体"/>
              <a:cs typeface="宋体"/>
            </a:endParaRPr>
          </a:p>
          <a:p>
            <a:pPr marL="12700" marR="5080">
              <a:lnSpc>
                <a:spcPct val="150000"/>
              </a:lnSpc>
              <a:spcBef>
                <a:spcPts val="45"/>
              </a:spcBef>
            </a:pPr>
            <a:r>
              <a:rPr sz="500" spc="-5">
                <a:solidFill>
                  <a:srgbClr val="FFFFFF"/>
                </a:solidFill>
                <a:latin typeface="宋体"/>
                <a:cs typeface="宋体"/>
              </a:rPr>
              <a:t>请替换文字内容，添加相关标题，修改文字内容，也可以</a:t>
            </a:r>
            <a:r>
              <a:rPr sz="500" spc="500">
                <a:solidFill>
                  <a:srgbClr val="FFFFFF"/>
                </a:solidFill>
                <a:latin typeface="宋体"/>
                <a:cs typeface="宋体"/>
              </a:rPr>
              <a:t> </a:t>
            </a:r>
            <a:r>
              <a:rPr sz="500" spc="-5">
                <a:solidFill>
                  <a:srgbClr val="FFFFFF"/>
                </a:solidFill>
                <a:latin typeface="宋体"/>
                <a:cs typeface="宋体"/>
              </a:rPr>
              <a:t>直接复制你的内容到此。请替换文字内容，添加相关标题，修改文字内容，也可以直接复制你的内容到此。</a:t>
            </a:r>
            <a:endParaRPr sz="500">
              <a:latin typeface="宋体"/>
              <a:cs typeface="宋体"/>
            </a:endParaRPr>
          </a:p>
        </p:txBody>
      </p:sp>
      <p:sp>
        <p:nvSpPr>
          <p:cNvPr id="10" name="object 10"/>
          <p:cNvSpPr txBox="1"/>
          <p:nvPr/>
        </p:nvSpPr>
        <p:spPr>
          <a:xfrm>
            <a:off x="592138" y="2626726"/>
            <a:ext cx="1676400" cy="589915"/>
          </a:xfrm>
          <a:prstGeom prst="rect">
            <a:avLst/>
          </a:prstGeom>
        </p:spPr>
        <p:txBody>
          <a:bodyPr vert="horz" wrap="square" lIns="0" tIns="91440" rIns="0" bIns="0" rtlCol="0">
            <a:spAutoFit/>
          </a:bodyPr>
          <a:lstStyle/>
          <a:p>
            <a:pPr marL="634365">
              <a:lnSpc>
                <a:spcPct val="100000"/>
              </a:lnSpc>
              <a:spcBef>
                <a:spcPts val="720"/>
              </a:spcBef>
            </a:pPr>
            <a:r>
              <a:rPr sz="900" spc="-10">
                <a:solidFill>
                  <a:srgbClr val="FFFFFF"/>
                </a:solidFill>
                <a:latin typeface="宋体"/>
                <a:cs typeface="宋体"/>
              </a:rPr>
              <a:t>点击请替换文字内容</a:t>
            </a:r>
            <a:endParaRPr sz="900">
              <a:latin typeface="宋体"/>
              <a:cs typeface="宋体"/>
            </a:endParaRPr>
          </a:p>
          <a:p>
            <a:pPr marL="12700" marR="5080" algn="r">
              <a:lnSpc>
                <a:spcPct val="150000"/>
              </a:lnSpc>
              <a:spcBef>
                <a:spcPts val="45"/>
              </a:spcBef>
            </a:pPr>
            <a:r>
              <a:rPr sz="500" spc="-5">
                <a:solidFill>
                  <a:srgbClr val="FFFFFF"/>
                </a:solidFill>
                <a:latin typeface="宋体"/>
                <a:cs typeface="宋体"/>
              </a:rPr>
              <a:t>请替换文字内容，添加相关标题，修改文字内容，也可以直接复制你的内容到此。请替换文字内容，添加相关标题，修改文字内容，也可以直接复制你的内容到此。</a:t>
            </a:r>
            <a:endParaRPr sz="500">
              <a:latin typeface="宋体"/>
              <a:cs typeface="宋体"/>
            </a:endParaRPr>
          </a:p>
        </p:txBody>
      </p:sp>
      <p:sp>
        <p:nvSpPr>
          <p:cNvPr id="11" name="object 11"/>
          <p:cNvSpPr txBox="1"/>
          <p:nvPr/>
        </p:nvSpPr>
        <p:spPr>
          <a:xfrm>
            <a:off x="520699" y="4296776"/>
            <a:ext cx="1676400" cy="589915"/>
          </a:xfrm>
          <a:prstGeom prst="rect">
            <a:avLst/>
          </a:prstGeom>
        </p:spPr>
        <p:txBody>
          <a:bodyPr vert="horz" wrap="square" lIns="0" tIns="91440" rIns="0" bIns="0" rtlCol="0">
            <a:spAutoFit/>
          </a:bodyPr>
          <a:lstStyle/>
          <a:p>
            <a:pPr marL="634365">
              <a:lnSpc>
                <a:spcPct val="100000"/>
              </a:lnSpc>
              <a:spcBef>
                <a:spcPts val="720"/>
              </a:spcBef>
            </a:pPr>
            <a:r>
              <a:rPr sz="900" spc="-10">
                <a:solidFill>
                  <a:srgbClr val="FFFFFF"/>
                </a:solidFill>
                <a:latin typeface="宋体"/>
                <a:cs typeface="宋体"/>
              </a:rPr>
              <a:t>点击请替换文字内容</a:t>
            </a:r>
            <a:endParaRPr sz="900">
              <a:latin typeface="宋体"/>
              <a:cs typeface="宋体"/>
            </a:endParaRPr>
          </a:p>
          <a:p>
            <a:pPr marL="12700" marR="5080" indent="63500" algn="r">
              <a:lnSpc>
                <a:spcPct val="150000"/>
              </a:lnSpc>
              <a:spcBef>
                <a:spcPts val="45"/>
              </a:spcBef>
            </a:pPr>
            <a:r>
              <a:rPr sz="500" spc="-5">
                <a:solidFill>
                  <a:srgbClr val="FFFFFF"/>
                </a:solidFill>
                <a:latin typeface="宋体"/>
                <a:cs typeface="宋体"/>
              </a:rPr>
              <a:t>请替换文字内容，添加相关标题，修改文字内容，也可以直接复制你的内容到此。请替换文字内容，添加相关标题，修改文字内容，也可以直接复制你的内容到此。</a:t>
            </a:r>
            <a:endParaRPr sz="500">
              <a:latin typeface="宋体"/>
              <a:cs typeface="宋体"/>
            </a:endParaRPr>
          </a:p>
        </p:txBody>
      </p:sp>
      <p:sp>
        <p:nvSpPr>
          <p:cNvPr id="12" name="object 12"/>
          <p:cNvSpPr txBox="1">
            <a:spLocks noGrp="1"/>
          </p:cNvSpPr>
          <p:nvPr>
            <p:ph type="title"/>
          </p:nvPr>
        </p:nvSpPr>
        <p:spPr>
          <a:xfrm>
            <a:off x="926464" y="1138909"/>
            <a:ext cx="4292600" cy="345440"/>
          </a:xfrm>
          <a:prstGeom prst="rect">
            <a:avLst/>
          </a:prstGeom>
        </p:spPr>
        <p:txBody>
          <a:bodyPr vert="horz" wrap="square" lIns="0" tIns="12700" rIns="0" bIns="0" rtlCol="0">
            <a:spAutoFit/>
          </a:bodyPr>
          <a:lstStyle/>
          <a:p>
            <a:pPr marL="12700">
              <a:lnSpc>
                <a:spcPct val="100000"/>
              </a:lnSpc>
              <a:spcBef>
                <a:spcPts val="100"/>
              </a:spcBef>
            </a:pPr>
            <a:r>
              <a:rPr sz="2100" spc="-5">
                <a:solidFill>
                  <a:srgbClr val="C00000"/>
                </a:solidFill>
                <a:latin typeface="微软雅黑"/>
                <a:cs typeface="微软雅黑"/>
              </a:rPr>
              <a:t>备用页，如无需添加内容可删除本页</a:t>
            </a:r>
            <a:endParaRPr sz="21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a:spLocks noGrp="1"/>
          </p:cNvSpPr>
          <p:nvPr>
            <p:ph type="title"/>
          </p:nvPr>
        </p:nvSpPr>
        <p:spPr>
          <a:xfrm>
            <a:off x="1041400" y="1679575"/>
            <a:ext cx="7137400" cy="635000"/>
          </a:xfrm>
          <a:prstGeom prst="rect">
            <a:avLst/>
          </a:prstGeom>
        </p:spPr>
        <p:txBody>
          <a:bodyPr vert="horz" wrap="square" lIns="0" tIns="12700" rIns="0" bIns="0" rtlCol="0">
            <a:spAutoFit/>
          </a:bodyPr>
          <a:lstStyle/>
          <a:p>
            <a:pPr marL="12700">
              <a:lnSpc>
                <a:spcPct val="100000"/>
              </a:lnSpc>
              <a:spcBef>
                <a:spcPts val="100"/>
              </a:spcBef>
            </a:pPr>
            <a:r>
              <a:rPr sz="4000" spc="-5">
                <a:solidFill>
                  <a:srgbClr val="E3E3FF"/>
                </a:solidFill>
              </a:rPr>
              <a:t>二、国有企业党建科学化的内容</a:t>
            </a:r>
            <a:endParaRPr sz="4000"/>
          </a:p>
        </p:txBody>
      </p:sp>
      <p:sp>
        <p:nvSpPr>
          <p:cNvPr id="5" name="object 5"/>
          <p:cNvSpPr txBox="1"/>
          <p:nvPr/>
        </p:nvSpPr>
        <p:spPr>
          <a:xfrm>
            <a:off x="1526540" y="3092132"/>
            <a:ext cx="4826000" cy="1517015"/>
          </a:xfrm>
          <a:prstGeom prst="rect">
            <a:avLst/>
          </a:prstGeom>
        </p:spPr>
        <p:txBody>
          <a:bodyPr vert="horz" wrap="square" lIns="0" tIns="12700" rIns="0" bIns="0" rtlCol="0">
            <a:spAutoFit/>
          </a:bodyPr>
          <a:lstStyle/>
          <a:p>
            <a:pPr marL="12700">
              <a:lnSpc>
                <a:spcPct val="100000"/>
              </a:lnSpc>
              <a:spcBef>
                <a:spcPts val="100"/>
              </a:spcBef>
            </a:pPr>
            <a:r>
              <a:rPr sz="2800" b="1" spc="-285">
                <a:solidFill>
                  <a:srgbClr val="FFFFFF"/>
                </a:solidFill>
                <a:latin typeface="Microsoft JhengHei"/>
                <a:cs typeface="Microsoft JhengHei"/>
              </a:rPr>
              <a:t>1</a:t>
            </a:r>
            <a:r>
              <a:rPr sz="2800" b="1" spc="-5">
                <a:solidFill>
                  <a:srgbClr val="FFFFFF"/>
                </a:solidFill>
                <a:latin typeface="Microsoft JhengHei"/>
                <a:cs typeface="Microsoft JhengHei"/>
              </a:rPr>
              <a:t>、国有企业党建科学化的内涵</a:t>
            </a:r>
            <a:endParaRPr sz="2800">
              <a:latin typeface="Microsoft JhengHei"/>
              <a:cs typeface="Microsoft JhengHei"/>
            </a:endParaRPr>
          </a:p>
          <a:p>
            <a:pPr>
              <a:lnSpc>
                <a:spcPct val="100000"/>
              </a:lnSpc>
              <a:spcBef>
                <a:spcPts val="55"/>
              </a:spcBef>
            </a:pPr>
            <a:endParaRPr sz="2700">
              <a:latin typeface="Microsoft JhengHei"/>
              <a:cs typeface="Microsoft JhengHei"/>
            </a:endParaRPr>
          </a:p>
          <a:p>
            <a:pPr marL="12700">
              <a:lnSpc>
                <a:spcPct val="100000"/>
              </a:lnSpc>
              <a:spcBef>
                <a:spcPts val="5"/>
              </a:spcBef>
            </a:pPr>
            <a:r>
              <a:rPr sz="2800" b="1" spc="-285">
                <a:solidFill>
                  <a:srgbClr val="FFFFFF"/>
                </a:solidFill>
                <a:latin typeface="Microsoft JhengHei"/>
                <a:cs typeface="Microsoft JhengHei"/>
              </a:rPr>
              <a:t>2</a:t>
            </a:r>
            <a:r>
              <a:rPr sz="2800" b="1" spc="-5">
                <a:solidFill>
                  <a:srgbClr val="FFFFFF"/>
                </a:solidFill>
                <a:latin typeface="Microsoft JhengHei"/>
                <a:cs typeface="Microsoft JhengHei"/>
              </a:rPr>
              <a:t>、国有企业党建科学化的内容</a:t>
            </a:r>
            <a:endParaRPr sz="28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0" y="0"/>
            <a:ext cx="9144000" cy="6858000"/>
            <a:chExt cx="9144000" cy="6858000"/>
          </a:xfrm>
        </p:grpSpPr>
        <p:pic>
          <p:nvPicPr>
            <p:cNvPr id="4" name="object 4"/>
            <p:cNvPicPr/>
            <p:nvPr/>
          </p:nvPicPr>
          <p:blipFill>
            <a:blip r:embed="rId3"/>
            <a:stretch>
              <a:fillRect/>
            </a:stretch>
          </p:blipFill>
          <p:spPr>
            <a:xfrm>
              <a:off x="0" y="0"/>
              <a:ext cx="9143999" cy="6857999"/>
            </a:xfrm>
            <a:prstGeom prst="rect">
              <a:avLst/>
            </a:prstGeom>
          </p:spPr>
        </p:pic>
        <p:sp>
          <p:nvSpPr>
            <p:cNvPr id="5" name="object 5"/>
            <p:cNvSpPr/>
            <p:nvPr/>
          </p:nvSpPr>
          <p:spPr>
            <a:xfrm>
              <a:off x="4249737" y="6019800"/>
              <a:ext cx="3561079" cy="838200"/>
            </a:xfrm>
            <a:custGeom>
              <a:rect l="l" t="t" r="r" b="b"/>
              <a:pathLst>
                <a:path w="3561079" h="838200">
                  <a:moveTo>
                    <a:pt x="295275" y="117246"/>
                  </a:moveTo>
                  <a:lnTo>
                    <a:pt x="257175" y="106591"/>
                  </a:lnTo>
                  <a:lnTo>
                    <a:pt x="57150" y="0"/>
                  </a:lnTo>
                  <a:lnTo>
                    <a:pt x="85725" y="31978"/>
                  </a:lnTo>
                  <a:lnTo>
                    <a:pt x="38100" y="53301"/>
                  </a:lnTo>
                  <a:lnTo>
                    <a:pt x="28575" y="117246"/>
                  </a:lnTo>
                  <a:lnTo>
                    <a:pt x="66675" y="202514"/>
                  </a:lnTo>
                  <a:lnTo>
                    <a:pt x="76200" y="287782"/>
                  </a:lnTo>
                  <a:lnTo>
                    <a:pt x="0" y="627062"/>
                  </a:lnTo>
                  <a:lnTo>
                    <a:pt x="85725" y="413905"/>
                  </a:lnTo>
                  <a:lnTo>
                    <a:pt x="133350" y="383705"/>
                  </a:lnTo>
                  <a:lnTo>
                    <a:pt x="200025" y="223824"/>
                  </a:lnTo>
                  <a:lnTo>
                    <a:pt x="228600" y="213169"/>
                  </a:lnTo>
                  <a:lnTo>
                    <a:pt x="228600" y="159880"/>
                  </a:lnTo>
                  <a:lnTo>
                    <a:pt x="295275" y="117246"/>
                  </a:lnTo>
                  <a:close/>
                </a:path>
                <a:path w="3561079" h="838200">
                  <a:moveTo>
                    <a:pt x="1160462" y="280987"/>
                  </a:moveTo>
                  <a:lnTo>
                    <a:pt x="958850" y="309562"/>
                  </a:lnTo>
                  <a:lnTo>
                    <a:pt x="703262" y="246062"/>
                  </a:lnTo>
                  <a:lnTo>
                    <a:pt x="588962" y="160337"/>
                  </a:lnTo>
                  <a:lnTo>
                    <a:pt x="579437" y="180975"/>
                  </a:lnTo>
                  <a:lnTo>
                    <a:pt x="560387" y="223837"/>
                  </a:lnTo>
                  <a:lnTo>
                    <a:pt x="655637" y="352425"/>
                  </a:lnTo>
                  <a:lnTo>
                    <a:pt x="1052512" y="590550"/>
                  </a:lnTo>
                  <a:lnTo>
                    <a:pt x="1020762" y="381000"/>
                  </a:lnTo>
                  <a:lnTo>
                    <a:pt x="1160462" y="280987"/>
                  </a:lnTo>
                  <a:close/>
                </a:path>
                <a:path w="3561079" h="838200">
                  <a:moveTo>
                    <a:pt x="3560762" y="838200"/>
                  </a:moveTo>
                  <a:lnTo>
                    <a:pt x="3332162" y="762000"/>
                  </a:lnTo>
                  <a:lnTo>
                    <a:pt x="3027362" y="603250"/>
                  </a:lnTo>
                  <a:lnTo>
                    <a:pt x="2803525" y="598487"/>
                  </a:lnTo>
                  <a:lnTo>
                    <a:pt x="2687866" y="533400"/>
                  </a:lnTo>
                  <a:lnTo>
                    <a:pt x="2462212" y="406400"/>
                  </a:lnTo>
                  <a:lnTo>
                    <a:pt x="2219325" y="115887"/>
                  </a:lnTo>
                  <a:lnTo>
                    <a:pt x="2017712" y="11112"/>
                  </a:lnTo>
                  <a:lnTo>
                    <a:pt x="2052637" y="52387"/>
                  </a:lnTo>
                  <a:lnTo>
                    <a:pt x="2017712" y="114300"/>
                  </a:lnTo>
                  <a:lnTo>
                    <a:pt x="2065337" y="200025"/>
                  </a:lnTo>
                  <a:lnTo>
                    <a:pt x="2136775" y="396875"/>
                  </a:lnTo>
                  <a:lnTo>
                    <a:pt x="2089150" y="681037"/>
                  </a:lnTo>
                  <a:lnTo>
                    <a:pt x="2335212" y="533400"/>
                  </a:lnTo>
                  <a:lnTo>
                    <a:pt x="2950781" y="838200"/>
                  </a:lnTo>
                  <a:lnTo>
                    <a:pt x="3560762" y="838200"/>
                  </a:lnTo>
                  <a:close/>
                </a:path>
              </a:pathLst>
            </a:custGeom>
            <a:solidFill>
              <a:srgbClr val="463416"/>
            </a:solidFill>
          </p:spPr>
          <p:txBody>
            <a:bodyPr wrap="square" lIns="0" tIns="0" rIns="0" bIns="0" rtlCol="0"/>
            <a:lstStyle/>
            <a:p/>
          </p:txBody>
        </p:sp>
        <p:pic>
          <p:nvPicPr>
            <p:cNvPr id="6" name="object 6"/>
            <p:cNvPicPr/>
            <p:nvPr/>
          </p:nvPicPr>
          <p:blipFill>
            <a:blip r:embed="rId4"/>
            <a:stretch>
              <a:fillRect/>
            </a:stretch>
          </p:blipFill>
          <p:spPr>
            <a:xfrm>
              <a:off x="5759450" y="6137275"/>
              <a:ext cx="246062" cy="117475"/>
            </a:xfrm>
            <a:prstGeom prst="rect">
              <a:avLst/>
            </a:prstGeom>
          </p:spPr>
        </p:pic>
        <p:pic>
          <p:nvPicPr>
            <p:cNvPr id="7" name="object 7"/>
            <p:cNvPicPr/>
            <p:nvPr/>
          </p:nvPicPr>
          <p:blipFill>
            <a:blip r:embed="rId5"/>
            <a:stretch>
              <a:fillRect/>
            </a:stretch>
          </p:blipFill>
          <p:spPr>
            <a:xfrm>
              <a:off x="3946525" y="6126162"/>
              <a:ext cx="66675" cy="128587"/>
            </a:xfrm>
            <a:prstGeom prst="rect">
              <a:avLst/>
            </a:prstGeom>
          </p:spPr>
        </p:pic>
        <p:pic>
          <p:nvPicPr>
            <p:cNvPr id="8" name="object 8"/>
            <p:cNvPicPr/>
            <p:nvPr/>
          </p:nvPicPr>
          <p:blipFill>
            <a:blip r:embed="rId6"/>
            <a:stretch>
              <a:fillRect/>
            </a:stretch>
          </p:blipFill>
          <p:spPr>
            <a:xfrm>
              <a:off x="0" y="6019800"/>
              <a:ext cx="6225751" cy="838200"/>
            </a:xfrm>
            <a:prstGeom prst="rect">
              <a:avLst/>
            </a:prstGeom>
          </p:spPr>
        </p:pic>
        <p:sp>
          <p:nvSpPr>
            <p:cNvPr id="9" name="object 9"/>
            <p:cNvSpPr/>
            <p:nvPr/>
          </p:nvSpPr>
          <p:spPr>
            <a:xfrm>
              <a:off x="1357312" y="6021387"/>
              <a:ext cx="4871720" cy="836930"/>
            </a:xfrm>
            <a:custGeom>
              <a:rect l="l" t="t" r="r" b="b"/>
              <a:pathLst>
                <a:path w="4871720" h="836928">
                  <a:moveTo>
                    <a:pt x="255587" y="328498"/>
                  </a:moveTo>
                  <a:lnTo>
                    <a:pt x="246062" y="299567"/>
                  </a:lnTo>
                  <a:lnTo>
                    <a:pt x="227012" y="260997"/>
                  </a:lnTo>
                  <a:lnTo>
                    <a:pt x="190500" y="232079"/>
                  </a:lnTo>
                  <a:lnTo>
                    <a:pt x="171450" y="212788"/>
                  </a:lnTo>
                  <a:lnTo>
                    <a:pt x="152400" y="174218"/>
                  </a:lnTo>
                  <a:lnTo>
                    <a:pt x="152400" y="164579"/>
                  </a:lnTo>
                  <a:lnTo>
                    <a:pt x="180975" y="97078"/>
                  </a:lnTo>
                  <a:lnTo>
                    <a:pt x="114300" y="87439"/>
                  </a:lnTo>
                  <a:lnTo>
                    <a:pt x="76200" y="87439"/>
                  </a:lnTo>
                  <a:lnTo>
                    <a:pt x="47625" y="77787"/>
                  </a:lnTo>
                  <a:lnTo>
                    <a:pt x="0" y="77787"/>
                  </a:lnTo>
                  <a:lnTo>
                    <a:pt x="47625" y="164579"/>
                  </a:lnTo>
                  <a:lnTo>
                    <a:pt x="152400" y="241719"/>
                  </a:lnTo>
                  <a:lnTo>
                    <a:pt x="255587" y="338137"/>
                  </a:lnTo>
                  <a:lnTo>
                    <a:pt x="255587" y="328498"/>
                  </a:lnTo>
                  <a:close/>
                </a:path>
                <a:path w="4871720" h="836928">
                  <a:moveTo>
                    <a:pt x="1120762" y="212471"/>
                  </a:moveTo>
                  <a:lnTo>
                    <a:pt x="1111237" y="202819"/>
                  </a:lnTo>
                  <a:lnTo>
                    <a:pt x="1073137" y="183502"/>
                  </a:lnTo>
                  <a:lnTo>
                    <a:pt x="1015987" y="144868"/>
                  </a:lnTo>
                  <a:lnTo>
                    <a:pt x="815962" y="57950"/>
                  </a:lnTo>
                  <a:lnTo>
                    <a:pt x="768337" y="38633"/>
                  </a:lnTo>
                  <a:lnTo>
                    <a:pt x="749287" y="28981"/>
                  </a:lnTo>
                  <a:lnTo>
                    <a:pt x="692137" y="28981"/>
                  </a:lnTo>
                  <a:lnTo>
                    <a:pt x="655624" y="19316"/>
                  </a:lnTo>
                  <a:lnTo>
                    <a:pt x="646099" y="19316"/>
                  </a:lnTo>
                  <a:lnTo>
                    <a:pt x="607999" y="0"/>
                  </a:lnTo>
                  <a:lnTo>
                    <a:pt x="588949" y="0"/>
                  </a:lnTo>
                  <a:lnTo>
                    <a:pt x="579424" y="38633"/>
                  </a:lnTo>
                  <a:lnTo>
                    <a:pt x="541324" y="96583"/>
                  </a:lnTo>
                  <a:lnTo>
                    <a:pt x="646099" y="173850"/>
                  </a:lnTo>
                  <a:lnTo>
                    <a:pt x="768337" y="289737"/>
                  </a:lnTo>
                  <a:lnTo>
                    <a:pt x="844537" y="270421"/>
                  </a:lnTo>
                  <a:lnTo>
                    <a:pt x="1082662" y="461962"/>
                  </a:lnTo>
                  <a:lnTo>
                    <a:pt x="1025512" y="280085"/>
                  </a:lnTo>
                  <a:lnTo>
                    <a:pt x="1120762" y="212471"/>
                  </a:lnTo>
                  <a:close/>
                </a:path>
                <a:path w="4871720" h="836928">
                  <a:moveTo>
                    <a:pt x="4871199" y="836612"/>
                  </a:moveTo>
                  <a:lnTo>
                    <a:pt x="2800337" y="442912"/>
                  </a:lnTo>
                  <a:lnTo>
                    <a:pt x="2543162" y="309562"/>
                  </a:lnTo>
                  <a:lnTo>
                    <a:pt x="2401874" y="231775"/>
                  </a:lnTo>
                  <a:lnTo>
                    <a:pt x="2370124" y="222250"/>
                  </a:lnTo>
                  <a:lnTo>
                    <a:pt x="2306624" y="203200"/>
                  </a:lnTo>
                  <a:lnTo>
                    <a:pt x="2173274" y="153987"/>
                  </a:lnTo>
                  <a:lnTo>
                    <a:pt x="2022462" y="85725"/>
                  </a:lnTo>
                  <a:lnTo>
                    <a:pt x="1946262" y="66675"/>
                  </a:lnTo>
                  <a:lnTo>
                    <a:pt x="1879587" y="57150"/>
                  </a:lnTo>
                  <a:lnTo>
                    <a:pt x="1784337" y="57150"/>
                  </a:lnTo>
                  <a:lnTo>
                    <a:pt x="1746237" y="96837"/>
                  </a:lnTo>
                  <a:lnTo>
                    <a:pt x="1727187" y="260350"/>
                  </a:lnTo>
                  <a:lnTo>
                    <a:pt x="1822437" y="222250"/>
                  </a:lnTo>
                  <a:lnTo>
                    <a:pt x="1870062" y="269875"/>
                  </a:lnTo>
                  <a:lnTo>
                    <a:pt x="1965312" y="300037"/>
                  </a:lnTo>
                  <a:lnTo>
                    <a:pt x="2058974" y="490537"/>
                  </a:lnTo>
                  <a:lnTo>
                    <a:pt x="2363774" y="627062"/>
                  </a:lnTo>
                  <a:lnTo>
                    <a:pt x="2960674" y="627062"/>
                  </a:lnTo>
                  <a:lnTo>
                    <a:pt x="4840643" y="836612"/>
                  </a:lnTo>
                  <a:lnTo>
                    <a:pt x="4871199" y="836612"/>
                  </a:lnTo>
                  <a:close/>
                </a:path>
              </a:pathLst>
            </a:custGeom>
            <a:solidFill>
              <a:srgbClr val="463416"/>
            </a:solidFill>
          </p:spPr>
          <p:txBody>
            <a:bodyPr wrap="square" lIns="0" tIns="0" rIns="0" bIns="0" rtlCol="0"/>
            <a:lstStyle/>
            <a:p/>
          </p:txBody>
        </p:sp>
        <p:pic>
          <p:nvPicPr>
            <p:cNvPr id="10" name="object 10"/>
            <p:cNvPicPr/>
            <p:nvPr/>
          </p:nvPicPr>
          <p:blipFill>
            <a:blip r:embed="rId7"/>
            <a:stretch>
              <a:fillRect/>
            </a:stretch>
          </p:blipFill>
          <p:spPr>
            <a:xfrm>
              <a:off x="1120775" y="6118225"/>
              <a:ext cx="93662" cy="96837"/>
            </a:xfrm>
            <a:prstGeom prst="rect">
              <a:avLst/>
            </a:prstGeom>
          </p:spPr>
        </p:pic>
        <p:sp>
          <p:nvSpPr>
            <p:cNvPr id="11" name="object 11"/>
            <p:cNvSpPr/>
            <p:nvPr/>
          </p:nvSpPr>
          <p:spPr>
            <a:xfrm>
              <a:off x="627062" y="6049962"/>
              <a:ext cx="389255" cy="328930"/>
            </a:xfrm>
            <a:custGeom>
              <a:rect l="l" t="t" r="r" b="b"/>
              <a:pathLst>
                <a:path w="389255" h="328929">
                  <a:moveTo>
                    <a:pt x="284162" y="328612"/>
                  </a:moveTo>
                  <a:lnTo>
                    <a:pt x="122237" y="212631"/>
                  </a:lnTo>
                  <a:lnTo>
                    <a:pt x="74612" y="135311"/>
                  </a:lnTo>
                  <a:lnTo>
                    <a:pt x="141287" y="106315"/>
                  </a:lnTo>
                  <a:lnTo>
                    <a:pt x="93662" y="57990"/>
                  </a:lnTo>
                  <a:lnTo>
                    <a:pt x="0" y="19330"/>
                  </a:lnTo>
                  <a:lnTo>
                    <a:pt x="0" y="0"/>
                  </a:lnTo>
                  <a:lnTo>
                    <a:pt x="19050" y="0"/>
                  </a:lnTo>
                  <a:lnTo>
                    <a:pt x="74612" y="9664"/>
                  </a:lnTo>
                  <a:lnTo>
                    <a:pt x="141287" y="9664"/>
                  </a:lnTo>
                  <a:lnTo>
                    <a:pt x="160337" y="19330"/>
                  </a:lnTo>
                  <a:lnTo>
                    <a:pt x="198437" y="19330"/>
                  </a:lnTo>
                  <a:lnTo>
                    <a:pt x="227012" y="28995"/>
                  </a:lnTo>
                  <a:lnTo>
                    <a:pt x="236537" y="28995"/>
                  </a:lnTo>
                  <a:lnTo>
                    <a:pt x="322262" y="38660"/>
                  </a:lnTo>
                  <a:lnTo>
                    <a:pt x="369887" y="57990"/>
                  </a:lnTo>
                  <a:lnTo>
                    <a:pt x="388937" y="67655"/>
                  </a:lnTo>
                  <a:lnTo>
                    <a:pt x="331787" y="135311"/>
                  </a:lnTo>
                  <a:lnTo>
                    <a:pt x="227012" y="212631"/>
                  </a:lnTo>
                  <a:lnTo>
                    <a:pt x="265112" y="251292"/>
                  </a:lnTo>
                  <a:lnTo>
                    <a:pt x="284162" y="328612"/>
                  </a:lnTo>
                  <a:close/>
                </a:path>
              </a:pathLst>
            </a:custGeom>
            <a:solidFill>
              <a:srgbClr val="463416"/>
            </a:solidFill>
          </p:spPr>
          <p:txBody>
            <a:bodyPr wrap="square" lIns="0" tIns="0" rIns="0" bIns="0" rtlCol="0"/>
            <a:lstStyle/>
            <a:p/>
          </p:txBody>
        </p:sp>
      </p:grpSp>
      <p:sp>
        <p:nvSpPr>
          <p:cNvPr id="12" name="object 12"/>
          <p:cNvSpPr txBox="1"/>
          <p:nvPr/>
        </p:nvSpPr>
        <p:spPr>
          <a:xfrm>
            <a:off x="1145539" y="497363"/>
            <a:ext cx="4849495" cy="560705"/>
          </a:xfrm>
          <a:prstGeom prst="rect">
            <a:avLst/>
          </a:prstGeom>
        </p:spPr>
        <p:txBody>
          <a:bodyPr vert="horz" wrap="square" lIns="0" tIns="12700" rIns="0" bIns="0" rtlCol="0">
            <a:spAutoFit/>
          </a:bodyPr>
          <a:lstStyle/>
          <a:p>
            <a:pPr marL="12700">
              <a:lnSpc>
                <a:spcPts val="2105"/>
              </a:lnSpc>
              <a:spcBef>
                <a:spcPts val="100"/>
              </a:spcBef>
            </a:pPr>
            <a:r>
              <a:rPr sz="1800" b="1" spc="-10">
                <a:solidFill>
                  <a:srgbClr val="FF9900"/>
                </a:solidFill>
                <a:latin typeface="Microsoft JhengHei"/>
                <a:cs typeface="Microsoft JhengHei"/>
              </a:rPr>
              <a:t>中共中央党校</a:t>
            </a:r>
            <a:endParaRPr sz="1800">
              <a:latin typeface="Microsoft JhengHei"/>
              <a:cs typeface="Microsoft JhengHei"/>
            </a:endParaRPr>
          </a:p>
          <a:p>
            <a:pPr marL="12700">
              <a:lnSpc>
                <a:spcPts val="2105"/>
              </a:lnSpc>
            </a:pPr>
            <a:r>
              <a:rPr sz="1800">
                <a:solidFill>
                  <a:srgbClr val="FF9900"/>
                </a:solidFill>
                <a:latin typeface="Arial"/>
                <a:cs typeface="Arial"/>
              </a:rPr>
              <a:t>Party</a:t>
            </a:r>
            <a:r>
              <a:rPr sz="1800" spc="-30">
                <a:solidFill>
                  <a:srgbClr val="FF9900"/>
                </a:solidFill>
                <a:latin typeface="Arial"/>
                <a:cs typeface="Arial"/>
              </a:rPr>
              <a:t> </a:t>
            </a:r>
            <a:r>
              <a:rPr sz="1800">
                <a:solidFill>
                  <a:srgbClr val="FF9900"/>
                </a:solidFill>
                <a:latin typeface="Arial"/>
                <a:cs typeface="Arial"/>
              </a:rPr>
              <a:t>School</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a:solidFill>
                  <a:srgbClr val="FF9900"/>
                </a:solidFill>
                <a:latin typeface="Arial"/>
                <a:cs typeface="Arial"/>
              </a:rPr>
              <a:t>the</a:t>
            </a:r>
            <a:r>
              <a:rPr sz="1800" spc="-20">
                <a:solidFill>
                  <a:srgbClr val="FF9900"/>
                </a:solidFill>
                <a:latin typeface="Arial"/>
                <a:cs typeface="Arial"/>
              </a:rPr>
              <a:t> </a:t>
            </a:r>
            <a:r>
              <a:rPr sz="1800">
                <a:solidFill>
                  <a:srgbClr val="FF9900"/>
                </a:solidFill>
                <a:latin typeface="Arial"/>
                <a:cs typeface="Arial"/>
              </a:rPr>
              <a:t>Central</a:t>
            </a:r>
            <a:r>
              <a:rPr sz="1800" spc="-20">
                <a:solidFill>
                  <a:srgbClr val="FF9900"/>
                </a:solidFill>
                <a:latin typeface="Arial"/>
                <a:cs typeface="Arial"/>
              </a:rPr>
              <a:t> </a:t>
            </a:r>
            <a:r>
              <a:rPr sz="1800">
                <a:solidFill>
                  <a:srgbClr val="FF9900"/>
                </a:solidFill>
                <a:latin typeface="Arial"/>
                <a:cs typeface="Arial"/>
              </a:rPr>
              <a:t>Committee</a:t>
            </a:r>
            <a:r>
              <a:rPr sz="1800" spc="-20">
                <a:solidFill>
                  <a:srgbClr val="FF9900"/>
                </a:solidFill>
                <a:latin typeface="Arial"/>
                <a:cs typeface="Arial"/>
              </a:rPr>
              <a:t> </a:t>
            </a:r>
            <a:r>
              <a:rPr sz="1800">
                <a:solidFill>
                  <a:srgbClr val="FF9900"/>
                </a:solidFill>
                <a:latin typeface="Arial"/>
                <a:cs typeface="Arial"/>
              </a:rPr>
              <a:t>of</a:t>
            </a:r>
            <a:r>
              <a:rPr sz="1800" spc="-20">
                <a:solidFill>
                  <a:srgbClr val="FF9900"/>
                </a:solidFill>
                <a:latin typeface="Arial"/>
                <a:cs typeface="Arial"/>
              </a:rPr>
              <a:t> </a:t>
            </a:r>
            <a:r>
              <a:rPr sz="1800" spc="-10">
                <a:solidFill>
                  <a:srgbClr val="FF9900"/>
                </a:solidFill>
                <a:latin typeface="Arial"/>
                <a:cs typeface="Arial"/>
              </a:rPr>
              <a:t>C.P.C</a:t>
            </a:r>
            <a:endParaRPr sz="1800">
              <a:latin typeface="Arial"/>
              <a:cs typeface="Arial"/>
            </a:endParaRPr>
          </a:p>
        </p:txBody>
      </p:sp>
      <p:pic>
        <p:nvPicPr>
          <p:cNvPr id="13" name="object 13"/>
          <p:cNvPicPr/>
          <p:nvPr/>
        </p:nvPicPr>
        <p:blipFill>
          <a:blip r:embed="rId8"/>
          <a:stretch>
            <a:fillRect/>
          </a:stretch>
        </p:blipFill>
        <p:spPr>
          <a:xfrm>
            <a:off x="228600" y="457200"/>
            <a:ext cx="838200" cy="760412"/>
          </a:xfrm>
          <a:prstGeom prst="rect">
            <a:avLst/>
          </a:prstGeom>
        </p:spPr>
      </p:pic>
      <p:sp>
        <p:nvSpPr>
          <p:cNvPr id="14" name="object 14"/>
          <p:cNvSpPr txBox="1">
            <a:spLocks noGrp="1"/>
          </p:cNvSpPr>
          <p:nvPr>
            <p:ph type="title"/>
          </p:nvPr>
        </p:nvSpPr>
        <p:spPr>
          <a:xfrm>
            <a:off x="1130300" y="1374775"/>
            <a:ext cx="6883400" cy="635000"/>
          </a:xfrm>
          <a:prstGeom prst="rect">
            <a:avLst/>
          </a:prstGeom>
        </p:spPr>
        <p:txBody>
          <a:bodyPr vert="horz" wrap="square" lIns="0" tIns="12700" rIns="0" bIns="0" rtlCol="0">
            <a:spAutoFit/>
          </a:bodyPr>
          <a:lstStyle/>
          <a:p>
            <a:pPr marL="12700">
              <a:lnSpc>
                <a:spcPct val="100000"/>
              </a:lnSpc>
              <a:spcBef>
                <a:spcPts val="100"/>
              </a:spcBef>
            </a:pPr>
            <a:r>
              <a:rPr sz="4000" spc="-409">
                <a:solidFill>
                  <a:srgbClr val="E3E3FF"/>
                </a:solidFill>
              </a:rPr>
              <a:t>1</a:t>
            </a:r>
            <a:r>
              <a:rPr sz="4000" spc="-5">
                <a:solidFill>
                  <a:srgbClr val="E3E3FF"/>
                </a:solidFill>
              </a:rPr>
              <a:t>、国有企业党建科学化的内涵</a:t>
            </a:r>
            <a:endParaRPr sz="4000"/>
          </a:p>
        </p:txBody>
      </p:sp>
      <p:sp>
        <p:nvSpPr>
          <p:cNvPr id="15" name="object 15"/>
          <p:cNvSpPr txBox="1"/>
          <p:nvPr/>
        </p:nvSpPr>
        <p:spPr>
          <a:xfrm>
            <a:off x="3733800" y="2209800"/>
            <a:ext cx="1219200" cy="533400"/>
          </a:xfrm>
          <a:prstGeom prst="rect">
            <a:avLst/>
          </a:prstGeom>
          <a:solidFill>
            <a:srgbClr val="3399FF"/>
          </a:solidFill>
          <a:ln w="9525">
            <a:solidFill>
              <a:srgbClr val="FFFFFF"/>
            </a:solidFill>
          </a:ln>
        </p:spPr>
        <p:txBody>
          <a:bodyPr vert="horz" wrap="square" lIns="0" tIns="93345" rIns="0" bIns="0" rtlCol="0">
            <a:spAutoFit/>
          </a:bodyPr>
          <a:lstStyle/>
          <a:p>
            <a:pPr marL="304800">
              <a:lnSpc>
                <a:spcPct val="100000"/>
              </a:lnSpc>
              <a:spcBef>
                <a:spcPts val="735"/>
              </a:spcBef>
            </a:pPr>
            <a:r>
              <a:rPr sz="2400" b="1" spc="-25">
                <a:solidFill>
                  <a:srgbClr val="463416"/>
                </a:solidFill>
                <a:latin typeface="Microsoft JhengHei"/>
                <a:cs typeface="Microsoft JhengHei"/>
              </a:rPr>
              <a:t>科学</a:t>
            </a:r>
            <a:endParaRPr sz="2400">
              <a:latin typeface="Microsoft JhengHei"/>
              <a:cs typeface="Microsoft JhengHei"/>
            </a:endParaRPr>
          </a:p>
        </p:txBody>
      </p:sp>
      <p:grpSp>
        <p:nvGrpSpPr>
          <p:cNvPr id="16" name="object 16"/>
          <p:cNvGrpSpPr/>
          <p:nvPr/>
        </p:nvGrpSpPr>
        <p:grpSpPr>
          <a:xfrm>
            <a:off x="4186237" y="2738437"/>
            <a:ext cx="466725" cy="466725"/>
            <a:chOff x="4186237" y="2738437"/>
            <a:chExt cx="466725" cy="466725"/>
          </a:xfrm>
        </p:grpSpPr>
        <p:sp>
          <p:nvSpPr>
            <p:cNvPr id="17" name="object 17"/>
            <p:cNvSpPr/>
            <p:nvPr/>
          </p:nvSpPr>
          <p:spPr>
            <a:xfrm>
              <a:off x="4191000" y="2743200"/>
              <a:ext cx="457200" cy="457200"/>
            </a:xfrm>
            <a:custGeom>
              <a:rect l="l" t="t" r="r" b="b"/>
              <a:pathLst>
                <a:path w="457200" h="457200">
                  <a:moveTo>
                    <a:pt x="228600" y="457200"/>
                  </a:moveTo>
                  <a:lnTo>
                    <a:pt x="0" y="342900"/>
                  </a:lnTo>
                  <a:lnTo>
                    <a:pt x="114300" y="342900"/>
                  </a:lnTo>
                  <a:lnTo>
                    <a:pt x="114300" y="0"/>
                  </a:lnTo>
                  <a:lnTo>
                    <a:pt x="342900" y="0"/>
                  </a:lnTo>
                  <a:lnTo>
                    <a:pt x="342900" y="342900"/>
                  </a:lnTo>
                  <a:lnTo>
                    <a:pt x="457200" y="342900"/>
                  </a:lnTo>
                  <a:lnTo>
                    <a:pt x="228600" y="457200"/>
                  </a:lnTo>
                  <a:close/>
                </a:path>
              </a:pathLst>
            </a:custGeom>
            <a:solidFill>
              <a:srgbClr val="3399FF"/>
            </a:solidFill>
          </p:spPr>
          <p:txBody>
            <a:bodyPr wrap="square" lIns="0" tIns="0" rIns="0" bIns="0" rtlCol="0"/>
            <a:lstStyle/>
            <a:p/>
          </p:txBody>
        </p:sp>
        <p:sp>
          <p:nvSpPr>
            <p:cNvPr id="18" name="object 18"/>
            <p:cNvSpPr/>
            <p:nvPr/>
          </p:nvSpPr>
          <p:spPr>
            <a:xfrm>
              <a:off x="4191000" y="2743200"/>
              <a:ext cx="457200" cy="457200"/>
            </a:xfrm>
            <a:custGeom>
              <a:rect l="l" t="t" r="r" b="b"/>
              <a:pathLst>
                <a:path w="457200" h="457200">
                  <a:moveTo>
                    <a:pt x="0" y="342900"/>
                  </a:moveTo>
                  <a:lnTo>
                    <a:pt x="114300" y="342900"/>
                  </a:lnTo>
                  <a:lnTo>
                    <a:pt x="114300" y="0"/>
                  </a:lnTo>
                  <a:lnTo>
                    <a:pt x="342900" y="0"/>
                  </a:lnTo>
                  <a:lnTo>
                    <a:pt x="342900" y="342900"/>
                  </a:lnTo>
                  <a:lnTo>
                    <a:pt x="457200" y="342900"/>
                  </a:lnTo>
                  <a:lnTo>
                    <a:pt x="228600" y="457200"/>
                  </a:lnTo>
                  <a:lnTo>
                    <a:pt x="0" y="342900"/>
                  </a:lnTo>
                  <a:close/>
                </a:path>
              </a:pathLst>
            </a:custGeom>
            <a:ln w="9525">
              <a:solidFill>
                <a:srgbClr val="FFFFFF"/>
              </a:solidFill>
            </a:ln>
          </p:spPr>
          <p:txBody>
            <a:bodyPr wrap="square" lIns="0" tIns="0" rIns="0" bIns="0" rtlCol="0"/>
            <a:lstStyle/>
            <a:p/>
          </p:txBody>
        </p:sp>
      </p:grpSp>
      <p:sp>
        <p:nvSpPr>
          <p:cNvPr id="19" name="object 19"/>
          <p:cNvSpPr txBox="1"/>
          <p:nvPr/>
        </p:nvSpPr>
        <p:spPr>
          <a:xfrm>
            <a:off x="3429000" y="3200400"/>
            <a:ext cx="1981200" cy="532130"/>
          </a:xfrm>
          <a:prstGeom prst="rect">
            <a:avLst/>
          </a:prstGeom>
          <a:solidFill>
            <a:srgbClr val="3399FF"/>
          </a:solidFill>
          <a:ln w="9525">
            <a:solidFill>
              <a:srgbClr val="FFFFFF"/>
            </a:solidFill>
          </a:ln>
        </p:spPr>
        <p:txBody>
          <a:bodyPr vert="horz" wrap="square" lIns="0" tIns="92075" rIns="0" bIns="0" rtlCol="0">
            <a:spAutoFit/>
          </a:bodyPr>
          <a:lstStyle/>
          <a:p>
            <a:pPr marL="533400">
              <a:lnSpc>
                <a:spcPct val="100000"/>
              </a:lnSpc>
              <a:spcBef>
                <a:spcPts val="725"/>
              </a:spcBef>
            </a:pPr>
            <a:r>
              <a:rPr sz="2400" b="1" spc="-20">
                <a:solidFill>
                  <a:srgbClr val="463416"/>
                </a:solidFill>
                <a:latin typeface="Microsoft JhengHei"/>
                <a:cs typeface="Microsoft JhengHei"/>
              </a:rPr>
              <a:t>科学化</a:t>
            </a:r>
            <a:endParaRPr sz="2400">
              <a:latin typeface="Microsoft JhengHei"/>
              <a:cs typeface="Microsoft JhengHei"/>
            </a:endParaRPr>
          </a:p>
        </p:txBody>
      </p:sp>
      <p:grpSp>
        <p:nvGrpSpPr>
          <p:cNvPr id="20" name="object 20"/>
          <p:cNvGrpSpPr/>
          <p:nvPr/>
        </p:nvGrpSpPr>
        <p:grpSpPr>
          <a:xfrm>
            <a:off x="4186237" y="3729037"/>
            <a:ext cx="466725" cy="466725"/>
            <a:chOff x="4186237" y="3729037"/>
            <a:chExt cx="466725" cy="466725"/>
          </a:xfrm>
        </p:grpSpPr>
        <p:sp>
          <p:nvSpPr>
            <p:cNvPr id="21" name="object 21"/>
            <p:cNvSpPr/>
            <p:nvPr/>
          </p:nvSpPr>
          <p:spPr>
            <a:xfrm>
              <a:off x="4191000" y="3733800"/>
              <a:ext cx="457200" cy="457200"/>
            </a:xfrm>
            <a:custGeom>
              <a:rect l="l" t="t" r="r" b="b"/>
              <a:pathLst>
                <a:path w="457200" h="457200">
                  <a:moveTo>
                    <a:pt x="228600" y="457200"/>
                  </a:moveTo>
                  <a:lnTo>
                    <a:pt x="0" y="342900"/>
                  </a:lnTo>
                  <a:lnTo>
                    <a:pt x="114300" y="342900"/>
                  </a:lnTo>
                  <a:lnTo>
                    <a:pt x="114300" y="0"/>
                  </a:lnTo>
                  <a:lnTo>
                    <a:pt x="342900" y="0"/>
                  </a:lnTo>
                  <a:lnTo>
                    <a:pt x="342900" y="342900"/>
                  </a:lnTo>
                  <a:lnTo>
                    <a:pt x="457200" y="342900"/>
                  </a:lnTo>
                  <a:lnTo>
                    <a:pt x="228600" y="457200"/>
                  </a:lnTo>
                  <a:close/>
                </a:path>
              </a:pathLst>
            </a:custGeom>
            <a:solidFill>
              <a:srgbClr val="3399FF"/>
            </a:solidFill>
          </p:spPr>
          <p:txBody>
            <a:bodyPr wrap="square" lIns="0" tIns="0" rIns="0" bIns="0" rtlCol="0"/>
            <a:lstStyle/>
            <a:p/>
          </p:txBody>
        </p:sp>
        <p:sp>
          <p:nvSpPr>
            <p:cNvPr id="22" name="object 22"/>
            <p:cNvSpPr/>
            <p:nvPr/>
          </p:nvSpPr>
          <p:spPr>
            <a:xfrm>
              <a:off x="4191000" y="3733800"/>
              <a:ext cx="457200" cy="457200"/>
            </a:xfrm>
            <a:custGeom>
              <a:rect l="l" t="t" r="r" b="b"/>
              <a:pathLst>
                <a:path w="457200" h="457200">
                  <a:moveTo>
                    <a:pt x="0" y="342900"/>
                  </a:moveTo>
                  <a:lnTo>
                    <a:pt x="114300" y="342900"/>
                  </a:lnTo>
                  <a:lnTo>
                    <a:pt x="114300" y="0"/>
                  </a:lnTo>
                  <a:lnTo>
                    <a:pt x="342900" y="0"/>
                  </a:lnTo>
                  <a:lnTo>
                    <a:pt x="342900" y="342900"/>
                  </a:lnTo>
                  <a:lnTo>
                    <a:pt x="457200" y="342900"/>
                  </a:lnTo>
                  <a:lnTo>
                    <a:pt x="228600" y="457200"/>
                  </a:lnTo>
                  <a:lnTo>
                    <a:pt x="0" y="342900"/>
                  </a:lnTo>
                  <a:close/>
                </a:path>
              </a:pathLst>
            </a:custGeom>
            <a:ln w="9525">
              <a:solidFill>
                <a:srgbClr val="FFFFFF"/>
              </a:solidFill>
            </a:ln>
          </p:spPr>
          <p:txBody>
            <a:bodyPr wrap="square" lIns="0" tIns="0" rIns="0" bIns="0" rtlCol="0"/>
            <a:lstStyle/>
            <a:p/>
          </p:txBody>
        </p:sp>
      </p:grpSp>
      <p:sp>
        <p:nvSpPr>
          <p:cNvPr id="23" name="object 23"/>
          <p:cNvSpPr txBox="1"/>
          <p:nvPr/>
        </p:nvSpPr>
        <p:spPr>
          <a:xfrm>
            <a:off x="2667000" y="4191000"/>
            <a:ext cx="3505200" cy="685800"/>
          </a:xfrm>
          <a:prstGeom prst="rect">
            <a:avLst/>
          </a:prstGeom>
          <a:solidFill>
            <a:srgbClr val="3399FF"/>
          </a:solidFill>
          <a:ln w="9525">
            <a:solidFill>
              <a:srgbClr val="FFFFFF"/>
            </a:solidFill>
          </a:ln>
        </p:spPr>
        <p:txBody>
          <a:bodyPr vert="horz" wrap="square" lIns="0" tIns="169545" rIns="0" bIns="0" rtlCol="0">
            <a:spAutoFit/>
          </a:bodyPr>
          <a:lstStyle/>
          <a:p>
            <a:pPr marL="685165">
              <a:lnSpc>
                <a:spcPct val="100000"/>
              </a:lnSpc>
              <a:spcBef>
                <a:spcPts val="1335"/>
              </a:spcBef>
            </a:pPr>
            <a:r>
              <a:rPr sz="2400" b="1" spc="-10">
                <a:solidFill>
                  <a:srgbClr val="463416"/>
                </a:solidFill>
                <a:latin typeface="Microsoft JhengHei"/>
                <a:cs typeface="Microsoft JhengHei"/>
              </a:rPr>
              <a:t>党的建设科学化</a:t>
            </a:r>
            <a:endParaRPr sz="2400">
              <a:latin typeface="Microsoft JhengHei"/>
              <a:cs typeface="Microsoft JhengHei"/>
            </a:endParaRPr>
          </a:p>
        </p:txBody>
      </p:sp>
      <p:grpSp>
        <p:nvGrpSpPr>
          <p:cNvPr id="24" name="object 24"/>
          <p:cNvGrpSpPr/>
          <p:nvPr/>
        </p:nvGrpSpPr>
        <p:grpSpPr>
          <a:xfrm>
            <a:off x="4186237" y="4872037"/>
            <a:ext cx="466725" cy="542925"/>
            <a:chOff x="4186237" y="4872037"/>
            <a:chExt cx="466725" cy="542925"/>
          </a:xfrm>
        </p:grpSpPr>
        <p:sp>
          <p:nvSpPr>
            <p:cNvPr id="25" name="object 25"/>
            <p:cNvSpPr/>
            <p:nvPr/>
          </p:nvSpPr>
          <p:spPr>
            <a:xfrm>
              <a:off x="4191000" y="4876800"/>
              <a:ext cx="457200" cy="533400"/>
            </a:xfrm>
            <a:custGeom>
              <a:rect l="l" t="t" r="r" b="b"/>
              <a:pathLst>
                <a:path w="457200" h="533400">
                  <a:moveTo>
                    <a:pt x="228600" y="533400"/>
                  </a:moveTo>
                  <a:lnTo>
                    <a:pt x="0" y="400048"/>
                  </a:lnTo>
                  <a:lnTo>
                    <a:pt x="114300" y="400048"/>
                  </a:lnTo>
                  <a:lnTo>
                    <a:pt x="114300" y="0"/>
                  </a:lnTo>
                  <a:lnTo>
                    <a:pt x="342900" y="0"/>
                  </a:lnTo>
                  <a:lnTo>
                    <a:pt x="342900" y="400048"/>
                  </a:lnTo>
                  <a:lnTo>
                    <a:pt x="457200" y="400048"/>
                  </a:lnTo>
                  <a:lnTo>
                    <a:pt x="228600" y="533400"/>
                  </a:lnTo>
                  <a:close/>
                </a:path>
              </a:pathLst>
            </a:custGeom>
            <a:solidFill>
              <a:srgbClr val="3399FF"/>
            </a:solidFill>
          </p:spPr>
          <p:txBody>
            <a:bodyPr wrap="square" lIns="0" tIns="0" rIns="0" bIns="0" rtlCol="0"/>
            <a:lstStyle/>
            <a:p/>
          </p:txBody>
        </p:sp>
        <p:sp>
          <p:nvSpPr>
            <p:cNvPr id="26" name="object 26"/>
            <p:cNvSpPr/>
            <p:nvPr/>
          </p:nvSpPr>
          <p:spPr>
            <a:xfrm>
              <a:off x="4191000" y="4876800"/>
              <a:ext cx="457200" cy="533400"/>
            </a:xfrm>
            <a:custGeom>
              <a:rect l="l" t="t" r="r" b="b"/>
              <a:pathLst>
                <a:path w="457200" h="533400">
                  <a:moveTo>
                    <a:pt x="0" y="400048"/>
                  </a:moveTo>
                  <a:lnTo>
                    <a:pt x="114300" y="400048"/>
                  </a:lnTo>
                  <a:lnTo>
                    <a:pt x="114300" y="0"/>
                  </a:lnTo>
                  <a:lnTo>
                    <a:pt x="342900" y="0"/>
                  </a:lnTo>
                  <a:lnTo>
                    <a:pt x="342900" y="400048"/>
                  </a:lnTo>
                  <a:lnTo>
                    <a:pt x="457200" y="400048"/>
                  </a:lnTo>
                  <a:lnTo>
                    <a:pt x="228600" y="533400"/>
                  </a:lnTo>
                  <a:lnTo>
                    <a:pt x="0" y="400048"/>
                  </a:lnTo>
                  <a:close/>
                </a:path>
              </a:pathLst>
            </a:custGeom>
            <a:ln w="9525">
              <a:solidFill>
                <a:srgbClr val="FFFFFF"/>
              </a:solidFill>
            </a:ln>
          </p:spPr>
          <p:txBody>
            <a:bodyPr wrap="square" lIns="0" tIns="0" rIns="0" bIns="0" rtlCol="0"/>
            <a:lstStyle/>
            <a:p/>
          </p:txBody>
        </p:sp>
      </p:grpSp>
      <p:sp>
        <p:nvSpPr>
          <p:cNvPr id="27" name="object 27"/>
          <p:cNvSpPr txBox="1"/>
          <p:nvPr/>
        </p:nvSpPr>
        <p:spPr>
          <a:xfrm>
            <a:off x="2514600" y="5410200"/>
            <a:ext cx="3886200" cy="762000"/>
          </a:xfrm>
          <a:prstGeom prst="rect">
            <a:avLst/>
          </a:prstGeom>
          <a:solidFill>
            <a:srgbClr val="3399FF"/>
          </a:solidFill>
          <a:ln w="9525">
            <a:solidFill>
              <a:srgbClr val="FFFFFF"/>
            </a:solidFill>
          </a:ln>
        </p:spPr>
        <p:txBody>
          <a:bodyPr vert="horz" wrap="square" lIns="0" tIns="207645" rIns="0" bIns="0" rtlCol="0">
            <a:spAutoFit/>
          </a:bodyPr>
          <a:lstStyle/>
          <a:p>
            <a:pPr marL="266700">
              <a:lnSpc>
                <a:spcPct val="100000"/>
              </a:lnSpc>
              <a:spcBef>
                <a:spcPts val="1635"/>
              </a:spcBef>
            </a:pPr>
            <a:r>
              <a:rPr sz="2400" b="1" spc="-5">
                <a:solidFill>
                  <a:srgbClr val="463416"/>
                </a:solidFill>
                <a:latin typeface="Microsoft JhengHei"/>
                <a:cs typeface="Microsoft JhengHei"/>
              </a:rPr>
              <a:t>国有企业党的建设科学化</a:t>
            </a:r>
            <a:endParaRPr sz="24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p:nvPr/>
        </p:nvSpPr>
        <p:spPr>
          <a:xfrm>
            <a:off x="612140" y="1902410"/>
            <a:ext cx="7823200" cy="3265170"/>
          </a:xfrm>
          <a:prstGeom prst="rect">
            <a:avLst/>
          </a:prstGeom>
        </p:spPr>
        <p:txBody>
          <a:bodyPr vert="horz" wrap="square" lIns="0" tIns="9525" rIns="0" bIns="0" rtlCol="0">
            <a:spAutoFit/>
          </a:bodyPr>
          <a:lstStyle/>
          <a:p>
            <a:pPr marL="355600" marR="81915" indent="-342900">
              <a:lnSpc>
                <a:spcPts val="4029"/>
              </a:lnSpc>
              <a:spcBef>
                <a:spcPts val="75"/>
              </a:spcBef>
            </a:pPr>
            <a:r>
              <a:rPr sz="3200" b="1">
                <a:solidFill>
                  <a:srgbClr val="FFFFFF"/>
                </a:solidFill>
                <a:latin typeface="Arial"/>
                <a:cs typeface="Arial"/>
              </a:rPr>
              <a:t>“</a:t>
            </a:r>
            <a:r>
              <a:rPr sz="3200" b="1">
                <a:solidFill>
                  <a:srgbClr val="FFFFFF"/>
                </a:solidFill>
                <a:latin typeface="Microsoft JhengHei"/>
                <a:cs typeface="Microsoft JhengHei"/>
              </a:rPr>
              <a:t>科学</a:t>
            </a:r>
            <a:r>
              <a:rPr sz="3200" b="1">
                <a:solidFill>
                  <a:srgbClr val="FFFFFF"/>
                </a:solidFill>
                <a:latin typeface="Arial"/>
                <a:cs typeface="Arial"/>
              </a:rPr>
              <a:t>”</a:t>
            </a:r>
            <a:r>
              <a:rPr sz="3200" b="1" spc="-5">
                <a:solidFill>
                  <a:srgbClr val="FFFFFF"/>
                </a:solidFill>
                <a:latin typeface="Microsoft JhengHei"/>
                <a:cs typeface="Microsoft JhengHei"/>
              </a:rPr>
              <a:t>是指人们对自然、社会、思维等客观</a:t>
            </a:r>
            <a:r>
              <a:rPr sz="3200" b="1" spc="-10">
                <a:solidFill>
                  <a:srgbClr val="FFFFFF"/>
                </a:solidFill>
                <a:latin typeface="Microsoft JhengHei"/>
                <a:cs typeface="Microsoft JhengHei"/>
              </a:rPr>
              <a:t>规律的正确反映。</a:t>
            </a:r>
            <a:endParaRPr sz="3200">
              <a:latin typeface="Microsoft JhengHei"/>
              <a:cs typeface="Microsoft JhengHei"/>
            </a:endParaRPr>
          </a:p>
          <a:p>
            <a:pPr>
              <a:lnSpc>
                <a:spcPct val="100000"/>
              </a:lnSpc>
              <a:spcBef>
                <a:spcPts val="60"/>
              </a:spcBef>
            </a:pPr>
            <a:endParaRPr sz="3050">
              <a:latin typeface="Microsoft JhengHei"/>
              <a:cs typeface="Microsoft JhengHei"/>
            </a:endParaRPr>
          </a:p>
          <a:p>
            <a:pPr marL="431800" marR="5080" indent="-342900" algn="just">
              <a:lnSpc>
                <a:spcPct val="102499"/>
              </a:lnSpc>
            </a:pPr>
            <a:r>
              <a:rPr sz="3200" b="1">
                <a:solidFill>
                  <a:srgbClr val="FFFFFF"/>
                </a:solidFill>
                <a:latin typeface="Arial"/>
                <a:cs typeface="Arial"/>
              </a:rPr>
              <a:t>“</a:t>
            </a:r>
            <a:r>
              <a:rPr sz="3200" b="1">
                <a:solidFill>
                  <a:srgbClr val="FFFFFF"/>
                </a:solidFill>
                <a:latin typeface="Microsoft JhengHei"/>
                <a:cs typeface="Microsoft JhengHei"/>
              </a:rPr>
              <a:t>科学化</a:t>
            </a:r>
            <a:r>
              <a:rPr sz="3200" b="1">
                <a:solidFill>
                  <a:srgbClr val="FFFFFF"/>
                </a:solidFill>
                <a:latin typeface="Arial"/>
                <a:cs typeface="Arial"/>
              </a:rPr>
              <a:t>”</a:t>
            </a:r>
            <a:r>
              <a:rPr sz="3200" b="1" spc="-5">
                <a:solidFill>
                  <a:srgbClr val="FFFFFF"/>
                </a:solidFill>
                <a:latin typeface="Microsoft JhengHei"/>
                <a:cs typeface="Microsoft JhengHei"/>
              </a:rPr>
              <a:t>就是人们的认识越来越接近规律，并使自己的行为越来越符合规律要求的过</a:t>
            </a:r>
            <a:r>
              <a:rPr sz="3200" b="1" spc="-25">
                <a:solidFill>
                  <a:srgbClr val="FFFFFF"/>
                </a:solidFill>
                <a:latin typeface="Microsoft JhengHei"/>
                <a:cs typeface="Microsoft JhengHei"/>
              </a:rPr>
              <a:t>程。</a:t>
            </a:r>
            <a:endParaRPr sz="32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ts val="2105"/>
              </a:lnSpc>
              <a:spcBef>
                <a:spcPts val="100"/>
              </a:spcBef>
            </a:pPr>
            <a:r>
              <a:rPr spc="-10"/>
              <a:t>中共中央党校</a:t>
            </a:r>
          </a:p>
          <a:p>
            <a:pPr marL="12700">
              <a:lnSpc>
                <a:spcPts val="2105"/>
              </a:lnSpc>
            </a:pPr>
            <a:r>
              <a:rPr b="0">
                <a:latin typeface="Arial"/>
                <a:cs typeface="Arial"/>
              </a:rPr>
              <a:t>Party</a:t>
            </a:r>
            <a:r>
              <a:rPr b="0" spc="-30">
                <a:latin typeface="Arial"/>
                <a:cs typeface="Arial"/>
              </a:rPr>
              <a:t> </a:t>
            </a:r>
            <a:r>
              <a:rPr b="0">
                <a:latin typeface="Arial"/>
                <a:cs typeface="Arial"/>
              </a:rPr>
              <a:t>School</a:t>
            </a:r>
            <a:r>
              <a:rPr b="0" spc="-20">
                <a:latin typeface="Arial"/>
                <a:cs typeface="Arial"/>
              </a:rPr>
              <a:t> </a:t>
            </a:r>
            <a:r>
              <a:rPr b="0">
                <a:latin typeface="Arial"/>
                <a:cs typeface="Arial"/>
              </a:rPr>
              <a:t>of</a:t>
            </a:r>
            <a:r>
              <a:rPr b="0" spc="-20">
                <a:latin typeface="Arial"/>
                <a:cs typeface="Arial"/>
              </a:rPr>
              <a:t> </a:t>
            </a:r>
            <a:r>
              <a:rPr b="0">
                <a:latin typeface="Arial"/>
                <a:cs typeface="Arial"/>
              </a:rPr>
              <a:t>the</a:t>
            </a:r>
            <a:r>
              <a:rPr b="0" spc="-20">
                <a:latin typeface="Arial"/>
                <a:cs typeface="Arial"/>
              </a:rPr>
              <a:t> </a:t>
            </a:r>
            <a:r>
              <a:rPr b="0">
                <a:latin typeface="Arial"/>
                <a:cs typeface="Arial"/>
              </a:rPr>
              <a:t>Central</a:t>
            </a:r>
            <a:r>
              <a:rPr b="0" spc="-20">
                <a:latin typeface="Arial"/>
                <a:cs typeface="Arial"/>
              </a:rPr>
              <a:t> </a:t>
            </a:r>
            <a:r>
              <a:rPr b="0">
                <a:latin typeface="Arial"/>
                <a:cs typeface="Arial"/>
              </a:rPr>
              <a:t>Committee</a:t>
            </a:r>
            <a:r>
              <a:rPr b="0" spc="-20">
                <a:latin typeface="Arial"/>
                <a:cs typeface="Arial"/>
              </a:rPr>
              <a:t> </a:t>
            </a:r>
            <a:r>
              <a:rPr b="0">
                <a:latin typeface="Arial"/>
                <a:cs typeface="Arial"/>
              </a:rPr>
              <a:t>of</a:t>
            </a:r>
            <a:r>
              <a:rPr b="0" spc="-20">
                <a:latin typeface="Arial"/>
                <a:cs typeface="Arial"/>
              </a:rPr>
              <a:t> </a:t>
            </a:r>
            <a:r>
              <a:rPr b="0" spc="-10">
                <a:latin typeface="Arial"/>
                <a:cs typeface="Arial"/>
              </a:rPr>
              <a:t>C.P.C</a:t>
            </a:r>
          </a:p>
        </p:txBody>
      </p:sp>
      <p:pic>
        <p:nvPicPr>
          <p:cNvPr id="3" name="object 3"/>
          <p:cNvPicPr/>
          <p:nvPr/>
        </p:nvPicPr>
        <p:blipFill>
          <a:blip r:embed="rId2"/>
          <a:stretch>
            <a:fillRect/>
          </a:stretch>
        </p:blipFill>
        <p:spPr>
          <a:xfrm>
            <a:off x="228600" y="457200"/>
            <a:ext cx="838200" cy="760412"/>
          </a:xfrm>
          <a:prstGeom prst="rect">
            <a:avLst/>
          </a:prstGeom>
        </p:spPr>
      </p:pic>
      <p:sp>
        <p:nvSpPr>
          <p:cNvPr id="4" name="object 4"/>
          <p:cNvSpPr txBox="1"/>
          <p:nvPr/>
        </p:nvSpPr>
        <p:spPr>
          <a:xfrm>
            <a:off x="1026058" y="2338274"/>
            <a:ext cx="7752715" cy="2000250"/>
          </a:xfrm>
          <a:prstGeom prst="rect">
            <a:avLst/>
          </a:prstGeom>
        </p:spPr>
        <p:txBody>
          <a:bodyPr vert="horz" wrap="square" lIns="0" tIns="4445" rIns="0" bIns="0" rtlCol="0">
            <a:spAutoFit/>
          </a:bodyPr>
          <a:lstStyle/>
          <a:p>
            <a:pPr marL="17780" marR="5080" indent="-5715">
              <a:lnSpc>
                <a:spcPct val="101600"/>
              </a:lnSpc>
              <a:spcBef>
                <a:spcPts val="35"/>
              </a:spcBef>
              <a:tabLst>
                <a:tab pos="3490595"/>
              </a:tabLst>
            </a:pPr>
            <a:r>
              <a:rPr sz="3200" b="1">
                <a:solidFill>
                  <a:srgbClr val="FFFFFF"/>
                </a:solidFill>
                <a:latin typeface="Arial"/>
                <a:cs typeface="Arial"/>
              </a:rPr>
              <a:t>“</a:t>
            </a:r>
            <a:r>
              <a:rPr sz="3200" b="1">
                <a:solidFill>
                  <a:srgbClr val="FFFFFF"/>
                </a:solidFill>
                <a:latin typeface="Microsoft JhengHei"/>
                <a:cs typeface="Microsoft JhengHei"/>
              </a:rPr>
              <a:t>党的建设科学化</a:t>
            </a:r>
            <a:r>
              <a:rPr sz="3200" b="1" spc="-50">
                <a:solidFill>
                  <a:srgbClr val="FFFFFF"/>
                </a:solidFill>
                <a:latin typeface="Arial"/>
                <a:cs typeface="Arial"/>
              </a:rPr>
              <a:t>”</a:t>
            </a:r>
            <a:r>
              <a:rPr sz="3200" b="1">
                <a:solidFill>
                  <a:srgbClr val="FFFFFF"/>
                </a:solidFill>
                <a:latin typeface="Arial"/>
                <a:cs typeface="Arial"/>
              </a:rPr>
              <a:t>	</a:t>
            </a:r>
            <a:r>
              <a:rPr sz="3200" b="1">
                <a:solidFill>
                  <a:srgbClr val="FFFFFF"/>
                </a:solidFill>
                <a:latin typeface="Microsoft JhengHei"/>
                <a:cs typeface="Microsoft JhengHei"/>
              </a:rPr>
              <a:t>就是指不断认识、把</a:t>
            </a:r>
            <a:r>
              <a:rPr sz="3200" b="1" spc="-50">
                <a:solidFill>
                  <a:srgbClr val="FFFFFF"/>
                </a:solidFill>
                <a:latin typeface="Microsoft JhengHei"/>
                <a:cs typeface="Microsoft JhengHei"/>
              </a:rPr>
              <a:t>握</a:t>
            </a:r>
            <a:r>
              <a:rPr sz="3200" b="1">
                <a:solidFill>
                  <a:srgbClr val="FFFFFF"/>
                </a:solidFill>
                <a:latin typeface="Microsoft JhengHei"/>
                <a:cs typeface="Microsoft JhengHei"/>
              </a:rPr>
              <a:t>和自觉运用马克思主义执政党建设规律，</a:t>
            </a:r>
            <a:r>
              <a:rPr sz="3200" b="1" spc="-50">
                <a:solidFill>
                  <a:srgbClr val="FFFFFF"/>
                </a:solidFill>
                <a:latin typeface="Microsoft JhengHei"/>
                <a:cs typeface="Microsoft JhengHei"/>
              </a:rPr>
              <a:t>按</a:t>
            </a:r>
            <a:r>
              <a:rPr sz="3200" b="1">
                <a:solidFill>
                  <a:srgbClr val="FFFFFF"/>
                </a:solidFill>
                <a:latin typeface="Microsoft JhengHei"/>
                <a:cs typeface="Microsoft JhengHei"/>
              </a:rPr>
              <a:t>照规律开展党建活动，最大限度地发挥党</a:t>
            </a:r>
            <a:r>
              <a:rPr sz="3200" b="1" spc="-50">
                <a:solidFill>
                  <a:srgbClr val="FFFFFF"/>
                </a:solidFill>
                <a:latin typeface="Microsoft JhengHei"/>
                <a:cs typeface="Microsoft JhengHei"/>
              </a:rPr>
              <a:t>的</a:t>
            </a:r>
            <a:r>
              <a:rPr sz="3200" b="1">
                <a:solidFill>
                  <a:srgbClr val="FFFFFF"/>
                </a:solidFill>
                <a:latin typeface="Microsoft JhengHei"/>
                <a:cs typeface="Microsoft JhengHei"/>
              </a:rPr>
              <a:t>作用、实现党的奋斗目标的过程</a:t>
            </a:r>
            <a:r>
              <a:rPr sz="3200" b="1" spc="-50">
                <a:solidFill>
                  <a:srgbClr val="FFFFFF"/>
                </a:solidFill>
                <a:latin typeface="Microsoft JhengHei"/>
                <a:cs typeface="Microsoft JhengHei"/>
              </a:rPr>
              <a:t>。</a:t>
            </a:r>
            <a:endParaRPr sz="32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https://d.book118.com/388027121116006025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18</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Microsoft JhengHei</vt:lpstr>
      <vt:lpstr>Times New Roman</vt:lpstr>
      <vt:lpstr>宋体</vt:lpstr>
      <vt:lpstr>微软雅黑</vt:lpstr>
      <vt:lpstr>Tahoma</vt:lpstr>
      <vt:lpstr>Office Theme</vt:lpstr>
      <vt:lpstr>国有企业党建科学化研究</vt:lpstr>
      <vt:lpstr>中共中央党校
Party School of the Central Committee of C.P.C</vt:lpstr>
      <vt:lpstr>一、国有企业党建科学化的意义</vt:lpstr>
      <vt:lpstr>1、推进党的建设科学化的需要</vt:lpstr>
      <vt:lpstr>中共中央党校
Party School of the Central Committee of C.P.C</vt:lpstr>
      <vt:lpstr>中共中央党校
Party School of the Central Committee of C.P.C</vt:lpstr>
      <vt:lpstr>中共中央党校
Party School of the Central Committee of C.P.C</vt:lpstr>
      <vt:lpstr>备用页，如无需添加内容可删除本页</vt:lpstr>
      <vt:lpstr>国有企业党建是党的建设的重要组成部分</vt:lpstr>
      <vt:lpstr>2、实现国有企业科学发展的需要</vt:lpstr>
      <vt:lpstr>中共中央党校
Party School of the Central Committee of C.P.C</vt:lpstr>
      <vt:lpstr>3、提高企业核心竞争力的战略工程</vt:lpstr>
      <vt:lpstr>备用页，如无需添加内容可删除本页</vt:lpstr>
      <vt:lpstr>二、国有企业党建科学化的内容</vt:lpstr>
      <vt:lpstr>1、国有企业党建科学化的内涵</vt:lpstr>
      <vt:lpstr>中共中央党校
Party School of the Central Committee of C.P.C</vt:lpstr>
      <vt:lpstr>中共中央党校
Party School of the Central Committee of C.P.C</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2024-09-02T12:56:09.254</cp:lastPrinted>
  <dcterms:created xsi:type="dcterms:W3CDTF">2024-09-02T04:56:09Z</dcterms:created>
  <dcterms:modified xsi:type="dcterms:W3CDTF">2024-09-02T04:56:10Z</dcterms:modified>
</cp:coreProperties>
</file>