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6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8629F-8B78-455D-A1AE-86862643A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15FF1-0BF7-4B8E-BCBC-FE793E006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33904-789F-4694-9EA9-D1746EAFE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3ED8E2-F7E9-45D0-B3C9-CBDAF217A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C628D8-1748-4975-81A5-C10A53090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CB9977-CB84-40EE-9138-28A977A29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342295-BFD1-4CA0-A75E-7FC7790E4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57037C-EF93-437B-AE53-8353AD114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260DB0-BE17-4FA4-9616-362DF473D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964B2-21D5-4480-8726-DD5EA3523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1D9C1-8AB3-4373-8730-5D52FDC13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9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7379336" y="2026284"/>
            <a:ext cx="4812664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001510" y="1156970"/>
            <a:ext cx="4286885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6305550" y="4939030"/>
            <a:ext cx="1906905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998220" y="407797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998218" y="1918970"/>
            <a:ext cx="5935343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998217" y="2788920"/>
            <a:ext cx="5935344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9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555423" y="599440"/>
            <a:ext cx="9093854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10578465" y="748030"/>
            <a:ext cx="1085850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852170" y="1969770"/>
            <a:ext cx="3956050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09675" y="1985645"/>
            <a:ext cx="336296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  <a:solidFill>
                  <a:srgbClr val="4799FF"/>
                </a:solidFill>
                <a:cs typeface="汉仪粗圆简" panose="02010609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5719445" y="3941445"/>
            <a:ext cx="5658485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380924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1055370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1080262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1105154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968375" y="4810760"/>
            <a:ext cx="1236345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310640" y="945515"/>
            <a:ext cx="4047490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358130" y="2305366"/>
            <a:ext cx="603847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358130" y="3256280"/>
            <a:ext cx="603847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8723086" y="2423904"/>
            <a:ext cx="3279859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796290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8268970" y="78994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54755" y="156279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9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4848860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5350" y="1156970"/>
            <a:ext cx="4286885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3971290" y="4939030"/>
            <a:ext cx="1906905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552440" y="1620520"/>
            <a:ext cx="5935345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9223375" y="415544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 panose="02010609000101010101" charset="-122"/>
                <a:ea typeface="汉仪粗圆简" panose="02010609000101010101" charset="-122"/>
                <a:cs typeface="汉仪粗圆简" panose="02010609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 panose="02010609000101010101" charset="-122"/>
                <a:ea typeface="汉仪粗圆简" panose="02010609000101010101" charset="-122"/>
                <a:cs typeface="汉仪粗圆简" panose="02010609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 panose="02010609000101010101" charset="-122"/>
                <a:ea typeface="汉仪粗圆简" panose="02010609000101010101" charset="-122"/>
                <a:cs typeface="汉仪粗圆简" panose="02010609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654415" y="1461796"/>
            <a:ext cx="10699385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54415" y="365126"/>
            <a:ext cx="10699385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9000101010101" charset="-122"/>
          <a:sym typeface="汉仪粗圆简" panose="02010609000101010101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9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9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9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9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9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tags" Target="../tags/tag229.xml" /><Relationship Id="rId18" Type="http://schemas.openxmlformats.org/officeDocument/2006/relationships/tags" Target="../tags/tag230.xml" /><Relationship Id="rId19" Type="http://schemas.openxmlformats.org/officeDocument/2006/relationships/tags" Target="../tags/tag231.xml" /><Relationship Id="rId2" Type="http://schemas.openxmlformats.org/officeDocument/2006/relationships/tags" Target="../tags/tag214.xml" /><Relationship Id="rId20" Type="http://schemas.openxmlformats.org/officeDocument/2006/relationships/tags" Target="../tags/tag232.xml" /><Relationship Id="rId21" Type="http://schemas.openxmlformats.org/officeDocument/2006/relationships/tags" Target="../tags/tag233.xml" /><Relationship Id="rId22" Type="http://schemas.openxmlformats.org/officeDocument/2006/relationships/tags" Target="../tags/tag234.xml" /><Relationship Id="rId23" Type="http://schemas.openxmlformats.org/officeDocument/2006/relationships/tags" Target="../tags/tag235.xml" /><Relationship Id="rId24" Type="http://schemas.openxmlformats.org/officeDocument/2006/relationships/tags" Target="../tags/tag236.xml" /><Relationship Id="rId25" Type="http://schemas.openxmlformats.org/officeDocument/2006/relationships/tags" Target="../tags/tag237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14" Type="http://schemas.openxmlformats.org/officeDocument/2006/relationships/tags" Target="../tags/tag250.xml" /><Relationship Id="rId15" Type="http://schemas.openxmlformats.org/officeDocument/2006/relationships/tags" Target="../tags/tag251.xml" /><Relationship Id="rId16" Type="http://schemas.openxmlformats.org/officeDocument/2006/relationships/tags" Target="../tags/tag252.xml" /><Relationship Id="rId17" Type="http://schemas.openxmlformats.org/officeDocument/2006/relationships/tags" Target="../tags/tag253.xml" /><Relationship Id="rId18" Type="http://schemas.openxmlformats.org/officeDocument/2006/relationships/tags" Target="../tags/tag254.xml" /><Relationship Id="rId19" Type="http://schemas.openxmlformats.org/officeDocument/2006/relationships/tags" Target="../tags/tag255.xml" /><Relationship Id="rId2" Type="http://schemas.openxmlformats.org/officeDocument/2006/relationships/tags" Target="../tags/tag238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22" Type="http://schemas.openxmlformats.org/officeDocument/2006/relationships/tags" Target="../tags/tag258.xml" /><Relationship Id="rId23" Type="http://schemas.openxmlformats.org/officeDocument/2006/relationships/tags" Target="../tags/tag259.xml" /><Relationship Id="rId24" Type="http://schemas.openxmlformats.org/officeDocument/2006/relationships/tags" Target="../tags/tag260.xml" /><Relationship Id="rId25" Type="http://schemas.openxmlformats.org/officeDocument/2006/relationships/tags" Target="../tags/tag261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301420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唐朔飞老师《计算机组成原理》第八章课件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2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511111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One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511111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添加目录标题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855408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Two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855408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课件概览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11111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Three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511111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课件内容详解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855408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Four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855408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唐朔飞老师授课风格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514032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Five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514032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课件使用建议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0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7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课件概览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课件结构</a:t>
            </a:r>
            <a:endParaRPr lang="zh-CN" altLang="en-US"/>
          </a:p>
        </p:txBody>
      </p:sp>
      <p:sp>
        <p:nvSpPr>
          <p:cNvPr id="1049076" name="矩形 5"/>
          <p:cNvSpPr/>
          <p:nvPr>
            <p:custDataLst>
              <p:tags r:id="rId2"/>
            </p:custDataLst>
          </p:nvPr>
        </p:nvSpPr>
        <p:spPr>
          <a:xfrm>
            <a:off x="962343" y="156793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8" name="矩形 10"/>
          <p:cNvSpPr/>
          <p:nvPr>
            <p:custDataLst>
              <p:tags r:id="rId3"/>
            </p:custDataLst>
          </p:nvPr>
        </p:nvSpPr>
        <p:spPr>
          <a:xfrm>
            <a:off x="1309449" y="156279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0" name="TextBox 2"/>
          <p:cNvSpPr txBox="1"/>
          <p:nvPr>
            <p:custDataLst>
              <p:tags r:id="rId4"/>
            </p:custDataLst>
          </p:nvPr>
        </p:nvSpPr>
        <p:spPr>
          <a:xfrm>
            <a:off x="1114041" y="232127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课程简介：介绍唐朔飞老师《计算机组成原理》第八章的主要内容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82" name="矩形 6"/>
          <p:cNvSpPr/>
          <p:nvPr>
            <p:custDataLst>
              <p:tags r:id="rId5"/>
            </p:custDataLst>
          </p:nvPr>
        </p:nvSpPr>
        <p:spPr>
          <a:xfrm>
            <a:off x="4533672" y="156793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4" name="矩形 11"/>
          <p:cNvSpPr/>
          <p:nvPr>
            <p:custDataLst>
              <p:tags r:id="rId6"/>
            </p:custDataLst>
          </p:nvPr>
        </p:nvSpPr>
        <p:spPr>
          <a:xfrm>
            <a:off x="4900061" y="156279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6" name="TextBox 2"/>
          <p:cNvSpPr txBox="1"/>
          <p:nvPr>
            <p:custDataLst>
              <p:tags r:id="rId7"/>
            </p:custDataLst>
          </p:nvPr>
        </p:nvSpPr>
        <p:spPr>
          <a:xfrm>
            <a:off x="4685369" y="232127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课程目标：明确学习目标，了解计算机组成原理的基本概念和原理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88" name="矩形 7"/>
          <p:cNvSpPr/>
          <p:nvPr>
            <p:custDataLst>
              <p:tags r:id="rId8"/>
            </p:custDataLst>
          </p:nvPr>
        </p:nvSpPr>
        <p:spPr>
          <a:xfrm>
            <a:off x="8104357" y="156793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0" name="矩形 12"/>
          <p:cNvSpPr/>
          <p:nvPr>
            <p:custDataLst>
              <p:tags r:id="rId9"/>
            </p:custDataLst>
          </p:nvPr>
        </p:nvSpPr>
        <p:spPr>
          <a:xfrm>
            <a:off x="8490030" y="156279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2" name="TextBox 2"/>
          <p:cNvSpPr txBox="1"/>
          <p:nvPr>
            <p:custDataLst>
              <p:tags r:id="rId10"/>
            </p:custDataLst>
          </p:nvPr>
        </p:nvSpPr>
        <p:spPr>
          <a:xfrm>
            <a:off x="8256055" y="232127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课程内容：详细讲解计算机组成原理的相关知识，包括硬件、软件、系统结构等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94" name="矩形 33"/>
          <p:cNvSpPr/>
          <p:nvPr>
            <p:custDataLst>
              <p:tags r:id="rId11"/>
            </p:custDataLst>
          </p:nvPr>
        </p:nvSpPr>
        <p:spPr>
          <a:xfrm>
            <a:off x="961701" y="411722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6" name="矩形 37"/>
          <p:cNvSpPr/>
          <p:nvPr>
            <p:custDataLst>
              <p:tags r:id="rId12"/>
            </p:custDataLst>
          </p:nvPr>
        </p:nvSpPr>
        <p:spPr>
          <a:xfrm>
            <a:off x="1308806" y="411208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8" name="TextBox 2"/>
          <p:cNvSpPr txBox="1"/>
          <p:nvPr>
            <p:custDataLst>
              <p:tags r:id="rId13"/>
            </p:custDataLst>
          </p:nvPr>
        </p:nvSpPr>
        <p:spPr>
          <a:xfrm>
            <a:off x="1113398" y="487057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课程案例：通过实际案例，加深对计算机组成原理的理解和应用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00" name="矩形 34"/>
          <p:cNvSpPr/>
          <p:nvPr>
            <p:custDataLst>
              <p:tags r:id="rId14"/>
            </p:custDataLst>
          </p:nvPr>
        </p:nvSpPr>
        <p:spPr>
          <a:xfrm>
            <a:off x="4533029" y="411722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2" name="矩形 38"/>
          <p:cNvSpPr/>
          <p:nvPr>
            <p:custDataLst>
              <p:tags r:id="rId15"/>
            </p:custDataLst>
          </p:nvPr>
        </p:nvSpPr>
        <p:spPr>
          <a:xfrm>
            <a:off x="4899418" y="411208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4" name="TextBox 2"/>
          <p:cNvSpPr txBox="1"/>
          <p:nvPr>
            <p:custDataLst>
              <p:tags r:id="rId16"/>
            </p:custDataLst>
          </p:nvPr>
        </p:nvSpPr>
        <p:spPr>
          <a:xfrm>
            <a:off x="4684727" y="487057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课程总结：总结课程要点，强调重点和难点，提出学习建议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06" name="矩形 35"/>
          <p:cNvSpPr/>
          <p:nvPr>
            <p:custDataLst>
              <p:tags r:id="rId17"/>
            </p:custDataLst>
          </p:nvPr>
        </p:nvSpPr>
        <p:spPr>
          <a:xfrm>
            <a:off x="8103714" y="411722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8" name="矩形 39"/>
          <p:cNvSpPr/>
          <p:nvPr>
            <p:custDataLst>
              <p:tags r:id="rId18"/>
            </p:custDataLst>
          </p:nvPr>
        </p:nvSpPr>
        <p:spPr>
          <a:xfrm>
            <a:off x="8489387" y="411208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0" name="TextBox 2"/>
          <p:cNvSpPr txBox="1"/>
          <p:nvPr>
            <p:custDataLst>
              <p:tags r:id="rId19"/>
            </p:custDataLst>
          </p:nvPr>
        </p:nvSpPr>
        <p:spPr>
          <a:xfrm>
            <a:off x="8255412" y="487057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课程作业：布置课后作业，巩固所学知识，提高实践能力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课件内容</a:t>
            </a:r>
            <a:endParaRPr lang="zh-CN" altLang="en-US"/>
          </a:p>
        </p:txBody>
      </p:sp>
      <p:sp>
        <p:nvSpPr>
          <p:cNvPr id="1049158" name="矩形 38"/>
          <p:cNvSpPr/>
          <p:nvPr>
            <p:custDataLst>
              <p:tags r:id="rId2"/>
            </p:custDataLst>
          </p:nvPr>
        </p:nvSpPr>
        <p:spPr>
          <a:xfrm rot="204112">
            <a:off x="654755" y="1972515"/>
            <a:ext cx="3256997" cy="170074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39"/>
          <p:cNvSpPr/>
          <p:nvPr>
            <p:custDataLst>
              <p:tags r:id="rId3"/>
            </p:custDataLst>
          </p:nvPr>
        </p:nvSpPr>
        <p:spPr>
          <a:xfrm>
            <a:off x="658604" y="1973156"/>
            <a:ext cx="3256997" cy="170074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TextBox 2"/>
          <p:cNvSpPr txBox="1"/>
          <p:nvPr>
            <p:custDataLst>
              <p:tags r:id="rId4"/>
            </p:custDataLst>
          </p:nvPr>
        </p:nvSpPr>
        <p:spPr>
          <a:xfrm>
            <a:off x="847220" y="2105957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计算机组成原理概述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64" name="矩形 100"/>
          <p:cNvSpPr/>
          <p:nvPr>
            <p:custDataLst>
              <p:tags r:id="rId5"/>
            </p:custDataLst>
          </p:nvPr>
        </p:nvSpPr>
        <p:spPr>
          <a:xfrm rot="204112">
            <a:off x="4509180" y="1972515"/>
            <a:ext cx="3256997" cy="170074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 101"/>
          <p:cNvSpPr/>
          <p:nvPr>
            <p:custDataLst>
              <p:tags r:id="rId6"/>
            </p:custDataLst>
          </p:nvPr>
        </p:nvSpPr>
        <p:spPr>
          <a:xfrm>
            <a:off x="4513029" y="1973156"/>
            <a:ext cx="3256997" cy="170074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TextBox 2"/>
          <p:cNvSpPr txBox="1"/>
          <p:nvPr>
            <p:custDataLst>
              <p:tags r:id="rId7"/>
            </p:custDataLst>
          </p:nvPr>
        </p:nvSpPr>
        <p:spPr>
          <a:xfrm>
            <a:off x="4702286" y="2105957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计算机硬件系统组成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70" name="矩形 122"/>
          <p:cNvSpPr/>
          <p:nvPr>
            <p:custDataLst>
              <p:tags r:id="rId8"/>
            </p:custDataLst>
          </p:nvPr>
        </p:nvSpPr>
        <p:spPr>
          <a:xfrm rot="204112">
            <a:off x="8363605" y="1972515"/>
            <a:ext cx="3256997" cy="170074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123"/>
          <p:cNvSpPr/>
          <p:nvPr>
            <p:custDataLst>
              <p:tags r:id="rId9"/>
            </p:custDataLst>
          </p:nvPr>
        </p:nvSpPr>
        <p:spPr>
          <a:xfrm>
            <a:off x="8367454" y="1973156"/>
            <a:ext cx="3256997" cy="170074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TextBox 2"/>
          <p:cNvSpPr txBox="1"/>
          <p:nvPr>
            <p:custDataLst>
              <p:tags r:id="rId10"/>
            </p:custDataLst>
          </p:nvPr>
        </p:nvSpPr>
        <p:spPr>
          <a:xfrm>
            <a:off x="8555428" y="2105957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计算机软件系统组成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76" name="矩形 89"/>
          <p:cNvSpPr/>
          <p:nvPr>
            <p:custDataLst>
              <p:tags r:id="rId11"/>
            </p:custDataLst>
          </p:nvPr>
        </p:nvSpPr>
        <p:spPr>
          <a:xfrm rot="204112">
            <a:off x="654755" y="4211520"/>
            <a:ext cx="3256997" cy="170074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矩形 90"/>
          <p:cNvSpPr/>
          <p:nvPr>
            <p:custDataLst>
              <p:tags r:id="rId12"/>
            </p:custDataLst>
          </p:nvPr>
        </p:nvSpPr>
        <p:spPr>
          <a:xfrm>
            <a:off x="658604" y="4212161"/>
            <a:ext cx="3256997" cy="170074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TextBox 2"/>
          <p:cNvSpPr txBox="1"/>
          <p:nvPr>
            <p:custDataLst>
              <p:tags r:id="rId13"/>
            </p:custDataLst>
          </p:nvPr>
        </p:nvSpPr>
        <p:spPr>
          <a:xfrm>
            <a:off x="847220" y="4344962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计算机系统结构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82" name="矩形 111"/>
          <p:cNvSpPr/>
          <p:nvPr>
            <p:custDataLst>
              <p:tags r:id="rId14"/>
            </p:custDataLst>
          </p:nvPr>
        </p:nvSpPr>
        <p:spPr>
          <a:xfrm rot="204112">
            <a:off x="4509180" y="4211520"/>
            <a:ext cx="3256997" cy="1700746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矩形 112"/>
          <p:cNvSpPr/>
          <p:nvPr>
            <p:custDataLst>
              <p:tags r:id="rId15"/>
            </p:custDataLst>
          </p:nvPr>
        </p:nvSpPr>
        <p:spPr>
          <a:xfrm>
            <a:off x="4513029" y="4212161"/>
            <a:ext cx="3256997" cy="170074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186" name="TextBox 2"/>
          <p:cNvSpPr txBox="1"/>
          <p:nvPr>
            <p:custDataLst>
              <p:tags r:id="rId16"/>
            </p:custDataLst>
          </p:nvPr>
        </p:nvSpPr>
        <p:spPr>
          <a:xfrm>
            <a:off x="4702286" y="4344962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计算机性能评价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88" name="矩形 8"/>
          <p:cNvSpPr/>
          <p:nvPr>
            <p:custDataLst>
              <p:tags r:id="rId17"/>
            </p:custDataLst>
          </p:nvPr>
        </p:nvSpPr>
        <p:spPr>
          <a:xfrm rot="204112">
            <a:off x="8363605" y="4211520"/>
            <a:ext cx="3256997" cy="1700746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矩形 9"/>
          <p:cNvSpPr/>
          <p:nvPr>
            <p:custDataLst>
              <p:tags r:id="rId18"/>
            </p:custDataLst>
          </p:nvPr>
        </p:nvSpPr>
        <p:spPr>
          <a:xfrm>
            <a:off x="8367454" y="4212161"/>
            <a:ext cx="3256997" cy="170074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192" name="TextBox 2"/>
          <p:cNvSpPr txBox="1"/>
          <p:nvPr>
            <p:custDataLst>
              <p:tags r:id="rId19"/>
            </p:custDataLst>
          </p:nvPr>
        </p:nvSpPr>
        <p:spPr>
          <a:xfrm>
            <a:off x="8556711" y="4344962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计算机发展趋势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课件特点</a:t>
            </a:r>
            <a:endParaRPr lang="zh-CN" altLang="en-US"/>
          </a:p>
        </p:txBody>
      </p:sp>
      <p:sp>
        <p:nvSpPr>
          <p:cNvPr id="1049240" name="对角圆角矩形 15"/>
          <p:cNvSpPr/>
          <p:nvPr>
            <p:custDataLst>
              <p:tags r:id="rId2"/>
            </p:custDataLst>
          </p:nvPr>
        </p:nvSpPr>
        <p:spPr>
          <a:xfrm>
            <a:off x="1545934" y="426620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对角圆角矩形 16"/>
          <p:cNvSpPr/>
          <p:nvPr>
            <p:custDataLst>
              <p:tags r:id="rId3"/>
            </p:custDataLst>
          </p:nvPr>
        </p:nvSpPr>
        <p:spPr>
          <a:xfrm>
            <a:off x="1545934" y="412558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直角三角形 17"/>
          <p:cNvSpPr/>
          <p:nvPr>
            <p:custDataLst>
              <p:tags r:id="rId4"/>
            </p:custDataLst>
          </p:nvPr>
        </p:nvSpPr>
        <p:spPr>
          <a:xfrm>
            <a:off x="2105195" y="412623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文本框 27"/>
          <p:cNvSpPr txBox="1"/>
          <p:nvPr>
            <p:custDataLst>
              <p:tags r:id="rId5"/>
            </p:custDataLst>
          </p:nvPr>
        </p:nvSpPr>
        <p:spPr>
          <a:xfrm>
            <a:off x="2141318" y="427717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实例丰富：提供了大量的实例，便于理解和应用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对角圆角矩形 52"/>
          <p:cNvSpPr/>
          <p:nvPr>
            <p:custDataLst>
              <p:tags r:id="rId6"/>
            </p:custDataLst>
          </p:nvPr>
        </p:nvSpPr>
        <p:spPr>
          <a:xfrm>
            <a:off x="1545934" y="170405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对角圆角矩形 53"/>
          <p:cNvSpPr/>
          <p:nvPr>
            <p:custDataLst>
              <p:tags r:id="rId7"/>
            </p:custDataLst>
          </p:nvPr>
        </p:nvSpPr>
        <p:spPr>
          <a:xfrm>
            <a:off x="1545934" y="156279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直角三角形 54"/>
          <p:cNvSpPr/>
          <p:nvPr>
            <p:custDataLst>
              <p:tags r:id="rId8"/>
            </p:custDataLst>
          </p:nvPr>
        </p:nvSpPr>
        <p:spPr>
          <a:xfrm>
            <a:off x="2105195" y="156343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文本框 56"/>
          <p:cNvSpPr txBox="1"/>
          <p:nvPr>
            <p:custDataLst>
              <p:tags r:id="rId9"/>
            </p:custDataLst>
          </p:nvPr>
        </p:nvSpPr>
        <p:spPr>
          <a:xfrm>
            <a:off x="2141318" y="17072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内容全面：涵盖了计算机组成原理的所有知识点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对角圆角矩形 5"/>
          <p:cNvSpPr/>
          <p:nvPr>
            <p:custDataLst>
              <p:tags r:id="rId10"/>
            </p:custDataLst>
          </p:nvPr>
        </p:nvSpPr>
        <p:spPr>
          <a:xfrm>
            <a:off x="1545934" y="2985131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对角圆角矩形 6"/>
          <p:cNvSpPr/>
          <p:nvPr>
            <p:custDataLst>
              <p:tags r:id="rId11"/>
            </p:custDataLst>
          </p:nvPr>
        </p:nvSpPr>
        <p:spPr>
          <a:xfrm>
            <a:off x="1545934" y="284386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直角三角形 7"/>
          <p:cNvSpPr/>
          <p:nvPr>
            <p:custDataLst>
              <p:tags r:id="rId12"/>
            </p:custDataLst>
          </p:nvPr>
        </p:nvSpPr>
        <p:spPr>
          <a:xfrm>
            <a:off x="2105195" y="284515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文本框 8"/>
          <p:cNvSpPr txBox="1"/>
          <p:nvPr>
            <p:custDataLst>
              <p:tags r:id="rId13"/>
            </p:custDataLst>
          </p:nvPr>
        </p:nvSpPr>
        <p:spPr>
          <a:xfrm>
            <a:off x="2141318" y="299609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讲解深入：对每个知识点进行深入讲解，便于理解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对角圆角矩形 9"/>
          <p:cNvSpPr/>
          <p:nvPr>
            <p:custDataLst>
              <p:tags r:id="rId14"/>
            </p:custDataLst>
          </p:nvPr>
        </p:nvSpPr>
        <p:spPr>
          <a:xfrm>
            <a:off x="1545934" y="554792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对角圆角矩形 10"/>
          <p:cNvSpPr/>
          <p:nvPr>
            <p:custDataLst>
              <p:tags r:id="rId15"/>
            </p:custDataLst>
          </p:nvPr>
        </p:nvSpPr>
        <p:spPr>
          <a:xfrm>
            <a:off x="1545934" y="540666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直角三角形 11"/>
          <p:cNvSpPr/>
          <p:nvPr>
            <p:custDataLst>
              <p:tags r:id="rId16"/>
            </p:custDataLst>
          </p:nvPr>
        </p:nvSpPr>
        <p:spPr>
          <a:xfrm>
            <a:off x="2105195" y="540730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文本框 12"/>
          <p:cNvSpPr txBox="1"/>
          <p:nvPr>
            <p:custDataLst>
              <p:tags r:id="rId17"/>
            </p:custDataLst>
          </p:nvPr>
        </p:nvSpPr>
        <p:spPr>
          <a:xfrm>
            <a:off x="2141318" y="555824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互动性强：鼓励学生参与讨论和实践，提高学习效果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适用人群</a:t>
            </a:r>
            <a:endParaRPr lang="zh-CN" altLang="en-US"/>
          </a:p>
        </p:txBody>
      </p:sp>
      <p:sp>
        <p:nvSpPr>
          <p:cNvPr id="1049318" name="矩形 38"/>
          <p:cNvSpPr/>
          <p:nvPr>
            <p:custDataLst>
              <p:tags r:id="rId2"/>
            </p:custDataLst>
          </p:nvPr>
        </p:nvSpPr>
        <p:spPr>
          <a:xfrm rot="204112">
            <a:off x="1573665" y="156279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39"/>
          <p:cNvSpPr/>
          <p:nvPr>
            <p:custDataLst>
              <p:tags r:id="rId3"/>
            </p:custDataLst>
          </p:nvPr>
        </p:nvSpPr>
        <p:spPr>
          <a:xfrm>
            <a:off x="1578344" y="156345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TextBox 2"/>
          <p:cNvSpPr txBox="1"/>
          <p:nvPr>
            <p:custDataLst>
              <p:tags r:id="rId4"/>
            </p:custDataLst>
          </p:nvPr>
        </p:nvSpPr>
        <p:spPr>
          <a:xfrm>
            <a:off x="1812962" y="172856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计算机专业学生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24" name="矩形 100"/>
          <p:cNvSpPr/>
          <p:nvPr>
            <p:custDataLst>
              <p:tags r:id="rId5"/>
            </p:custDataLst>
          </p:nvPr>
        </p:nvSpPr>
        <p:spPr>
          <a:xfrm rot="204112">
            <a:off x="6650368" y="156279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101"/>
          <p:cNvSpPr/>
          <p:nvPr>
            <p:custDataLst>
              <p:tags r:id="rId6"/>
            </p:custDataLst>
          </p:nvPr>
        </p:nvSpPr>
        <p:spPr>
          <a:xfrm>
            <a:off x="6655715" y="156345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TextBox 2"/>
          <p:cNvSpPr txBox="1"/>
          <p:nvPr>
            <p:custDataLst>
              <p:tags r:id="rId7"/>
            </p:custDataLst>
          </p:nvPr>
        </p:nvSpPr>
        <p:spPr>
          <a:xfrm>
            <a:off x="6891001" y="172856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计算机科学爱好者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30" name="矩形 122"/>
          <p:cNvSpPr/>
          <p:nvPr>
            <p:custDataLst>
              <p:tags r:id="rId8"/>
            </p:custDataLst>
          </p:nvPr>
        </p:nvSpPr>
        <p:spPr>
          <a:xfrm rot="204112">
            <a:off x="1573665" y="420775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123"/>
          <p:cNvSpPr/>
          <p:nvPr>
            <p:custDataLst>
              <p:tags r:id="rId9"/>
            </p:custDataLst>
          </p:nvPr>
        </p:nvSpPr>
        <p:spPr>
          <a:xfrm>
            <a:off x="1578344" y="420842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TextBox 2"/>
          <p:cNvSpPr txBox="1"/>
          <p:nvPr>
            <p:custDataLst>
              <p:tags r:id="rId10"/>
            </p:custDataLst>
          </p:nvPr>
        </p:nvSpPr>
        <p:spPr>
          <a:xfrm>
            <a:off x="1812293" y="437352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计算机工程师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36" name="矩形 89"/>
          <p:cNvSpPr/>
          <p:nvPr>
            <p:custDataLst>
              <p:tags r:id="rId11"/>
            </p:custDataLst>
          </p:nvPr>
        </p:nvSpPr>
        <p:spPr>
          <a:xfrm rot="204112">
            <a:off x="6650368" y="420775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90"/>
          <p:cNvSpPr/>
          <p:nvPr>
            <p:custDataLst>
              <p:tags r:id="rId12"/>
            </p:custDataLst>
          </p:nvPr>
        </p:nvSpPr>
        <p:spPr>
          <a:xfrm>
            <a:off x="6655715" y="420842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TextBox 2"/>
          <p:cNvSpPr txBox="1"/>
          <p:nvPr>
            <p:custDataLst>
              <p:tags r:id="rId13"/>
            </p:custDataLst>
          </p:nvPr>
        </p:nvSpPr>
        <p:spPr>
          <a:xfrm>
            <a:off x="6889664" y="437352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计算机教师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8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课件内容详解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计算机系统概述</a:t>
            </a:r>
            <a:endParaRPr lang="zh-CN" altLang="en-US"/>
          </a:p>
        </p:txBody>
      </p:sp>
      <p:sp>
        <p:nvSpPr>
          <p:cNvPr id="104949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3332" y="156279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94" name="矩形 65"/>
          <p:cNvSpPr/>
          <p:nvPr>
            <p:custDataLst>
              <p:tags r:id="rId3"/>
            </p:custDataLst>
          </p:nvPr>
        </p:nvSpPr>
        <p:spPr>
          <a:xfrm>
            <a:off x="1290305" y="192282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文本框 66"/>
          <p:cNvSpPr txBox="1"/>
          <p:nvPr>
            <p:custDataLst>
              <p:tags r:id="rId4"/>
            </p:custDataLst>
          </p:nvPr>
        </p:nvSpPr>
        <p:spPr>
          <a:xfrm>
            <a:off x="1668120" y="182440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计算机系统的组成：硬件和软件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9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51777" y="156279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矩形 69"/>
          <p:cNvSpPr/>
          <p:nvPr>
            <p:custDataLst>
              <p:tags r:id="rId6"/>
            </p:custDataLst>
          </p:nvPr>
        </p:nvSpPr>
        <p:spPr>
          <a:xfrm>
            <a:off x="6438115" y="192282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文本框 70"/>
          <p:cNvSpPr txBox="1"/>
          <p:nvPr>
            <p:custDataLst>
              <p:tags r:id="rId7"/>
            </p:custDataLst>
          </p:nvPr>
        </p:nvSpPr>
        <p:spPr>
          <a:xfrm>
            <a:off x="6816565" y="182440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硬件系统：CPU、内存、存储设备、输入输出设备等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0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3332" y="4090658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06" name="文本框 74"/>
          <p:cNvSpPr txBox="1"/>
          <p:nvPr>
            <p:custDataLst>
              <p:tags r:id="rId9"/>
            </p:custDataLst>
          </p:nvPr>
        </p:nvSpPr>
        <p:spPr>
          <a:xfrm>
            <a:off x="1668120" y="435163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软件系统：操作系统、应用软件等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08" name="矩形 73"/>
          <p:cNvSpPr/>
          <p:nvPr>
            <p:custDataLst>
              <p:tags r:id="rId10"/>
            </p:custDataLst>
          </p:nvPr>
        </p:nvSpPr>
        <p:spPr>
          <a:xfrm>
            <a:off x="1290305" y="445069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609560" y="4090658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矩形 84"/>
          <p:cNvSpPr/>
          <p:nvPr>
            <p:custDataLst>
              <p:tags r:id="rId12"/>
            </p:custDataLst>
          </p:nvPr>
        </p:nvSpPr>
        <p:spPr>
          <a:xfrm>
            <a:off x="6496533" y="445069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文本框 85"/>
          <p:cNvSpPr txBox="1"/>
          <p:nvPr>
            <p:custDataLst>
              <p:tags r:id="rId13"/>
            </p:custDataLst>
          </p:nvPr>
        </p:nvSpPr>
        <p:spPr>
          <a:xfrm>
            <a:off x="6874348" y="435163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计算机系统的工作原理：输入、处理、输出、存储等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56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计算机硬件系统</a:t>
            </a:r>
            <a:endParaRPr lang="zh-CN" altLang="en-US"/>
          </a:p>
        </p:txBody>
      </p:sp>
      <p:sp>
        <p:nvSpPr>
          <p:cNvPr id="1049562" name="对角圆角矩形 52"/>
          <p:cNvSpPr/>
          <p:nvPr>
            <p:custDataLst>
              <p:tags r:id="rId2"/>
            </p:custDataLst>
          </p:nvPr>
        </p:nvSpPr>
        <p:spPr>
          <a:xfrm>
            <a:off x="801238" y="169193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4" name="对角圆角矩形 53"/>
          <p:cNvSpPr/>
          <p:nvPr>
            <p:custDataLst>
              <p:tags r:id="rId3"/>
            </p:custDataLst>
          </p:nvPr>
        </p:nvSpPr>
        <p:spPr>
          <a:xfrm>
            <a:off x="801238" y="156279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6" name="直角三角形 54"/>
          <p:cNvSpPr/>
          <p:nvPr>
            <p:custDataLst>
              <p:tags r:id="rId4"/>
            </p:custDataLst>
          </p:nvPr>
        </p:nvSpPr>
        <p:spPr>
          <a:xfrm>
            <a:off x="1313332" y="156343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8" name="文本框 56"/>
          <p:cNvSpPr txBox="1"/>
          <p:nvPr>
            <p:custDataLst>
              <p:tags r:id="rId5"/>
            </p:custDataLst>
          </p:nvPr>
        </p:nvSpPr>
        <p:spPr>
          <a:xfrm>
            <a:off x="1346744" y="174398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计算机硬件系统的组成：CPU、内存、存储设备、输入输出设备等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对角圆角矩形 9"/>
          <p:cNvSpPr/>
          <p:nvPr>
            <p:custDataLst>
              <p:tags r:id="rId6"/>
            </p:custDataLst>
          </p:nvPr>
        </p:nvSpPr>
        <p:spPr>
          <a:xfrm>
            <a:off x="6364240" y="169193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2" name="对角圆角矩形 10"/>
          <p:cNvSpPr/>
          <p:nvPr>
            <p:custDataLst>
              <p:tags r:id="rId7"/>
            </p:custDataLst>
          </p:nvPr>
        </p:nvSpPr>
        <p:spPr>
          <a:xfrm>
            <a:off x="6364240" y="156279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4" name="直角三角形 11"/>
          <p:cNvSpPr/>
          <p:nvPr>
            <p:custDataLst>
              <p:tags r:id="rId8"/>
            </p:custDataLst>
          </p:nvPr>
        </p:nvSpPr>
        <p:spPr>
          <a:xfrm>
            <a:off x="6875691" y="156343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6" name="文本框 12"/>
          <p:cNvSpPr txBox="1"/>
          <p:nvPr>
            <p:custDataLst>
              <p:tags r:id="rId9"/>
            </p:custDataLst>
          </p:nvPr>
        </p:nvSpPr>
        <p:spPr>
          <a:xfrm>
            <a:off x="6909103" y="175040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存储设备的功能：长期存储数据，如硬盘、光盘等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对角圆角矩形 5"/>
          <p:cNvSpPr/>
          <p:nvPr>
            <p:custDataLst>
              <p:tags r:id="rId10"/>
            </p:custDataLst>
          </p:nvPr>
        </p:nvSpPr>
        <p:spPr>
          <a:xfrm>
            <a:off x="801238" y="338435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0" name="对角圆角矩形 6"/>
          <p:cNvSpPr/>
          <p:nvPr>
            <p:custDataLst>
              <p:tags r:id="rId11"/>
            </p:custDataLst>
          </p:nvPr>
        </p:nvSpPr>
        <p:spPr>
          <a:xfrm>
            <a:off x="801238" y="325520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2" name="直角三角形 7"/>
          <p:cNvSpPr/>
          <p:nvPr>
            <p:custDataLst>
              <p:tags r:id="rId12"/>
            </p:custDataLst>
          </p:nvPr>
        </p:nvSpPr>
        <p:spPr>
          <a:xfrm>
            <a:off x="1313332" y="325584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4" name="文本框 8"/>
          <p:cNvSpPr txBox="1"/>
          <p:nvPr>
            <p:custDataLst>
              <p:tags r:id="rId13"/>
            </p:custDataLst>
          </p:nvPr>
        </p:nvSpPr>
        <p:spPr>
          <a:xfrm>
            <a:off x="1346744" y="344282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CPU的功能：执行指令、处理数据、控制其他硬件设备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对角圆角矩形 14"/>
          <p:cNvSpPr/>
          <p:nvPr>
            <p:custDataLst>
              <p:tags r:id="rId14"/>
            </p:custDataLst>
          </p:nvPr>
        </p:nvSpPr>
        <p:spPr>
          <a:xfrm>
            <a:off x="6364240" y="338435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8" name="对角圆角矩形 18"/>
          <p:cNvSpPr/>
          <p:nvPr>
            <p:custDataLst>
              <p:tags r:id="rId15"/>
            </p:custDataLst>
          </p:nvPr>
        </p:nvSpPr>
        <p:spPr>
          <a:xfrm>
            <a:off x="6364240" y="325520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0" name="直角三角形 19"/>
          <p:cNvSpPr/>
          <p:nvPr>
            <p:custDataLst>
              <p:tags r:id="rId16"/>
            </p:custDataLst>
          </p:nvPr>
        </p:nvSpPr>
        <p:spPr>
          <a:xfrm>
            <a:off x="6875691" y="325584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2" name="文本框 20"/>
          <p:cNvSpPr txBox="1"/>
          <p:nvPr>
            <p:custDataLst>
              <p:tags r:id="rId17"/>
            </p:custDataLst>
          </p:nvPr>
        </p:nvSpPr>
        <p:spPr>
          <a:xfrm>
            <a:off x="6909103" y="344282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输入输出设备的功能：接收用户输入、输出处理结果，如键盘、显示器等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对角圆角矩形 15"/>
          <p:cNvSpPr/>
          <p:nvPr>
            <p:custDataLst>
              <p:tags r:id="rId18"/>
            </p:custDataLst>
          </p:nvPr>
        </p:nvSpPr>
        <p:spPr>
          <a:xfrm>
            <a:off x="801238" y="507677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6" name="对角圆角矩形 16"/>
          <p:cNvSpPr/>
          <p:nvPr>
            <p:custDataLst>
              <p:tags r:id="rId19"/>
            </p:custDataLst>
          </p:nvPr>
        </p:nvSpPr>
        <p:spPr>
          <a:xfrm>
            <a:off x="801238" y="494698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8" name="直角三角形 17"/>
          <p:cNvSpPr/>
          <p:nvPr>
            <p:custDataLst>
              <p:tags r:id="rId20"/>
            </p:custDataLst>
          </p:nvPr>
        </p:nvSpPr>
        <p:spPr>
          <a:xfrm>
            <a:off x="1313332" y="494312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0" name="文本框 27"/>
          <p:cNvSpPr txBox="1"/>
          <p:nvPr>
            <p:custDataLst>
              <p:tags r:id="rId21"/>
            </p:custDataLst>
          </p:nvPr>
        </p:nvSpPr>
        <p:spPr>
          <a:xfrm>
            <a:off x="1346744" y="513524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内存的功能：存储程序和数据，供CPU快速访问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对角圆角矩形 22"/>
          <p:cNvSpPr/>
          <p:nvPr>
            <p:custDataLst>
              <p:tags r:id="rId22"/>
            </p:custDataLst>
          </p:nvPr>
        </p:nvSpPr>
        <p:spPr>
          <a:xfrm>
            <a:off x="6364240" y="507677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4" name="对角圆角矩形 23"/>
          <p:cNvSpPr/>
          <p:nvPr>
            <p:custDataLst>
              <p:tags r:id="rId23"/>
            </p:custDataLst>
          </p:nvPr>
        </p:nvSpPr>
        <p:spPr>
          <a:xfrm>
            <a:off x="6364240" y="494698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6" name="直角三角形 24"/>
          <p:cNvSpPr/>
          <p:nvPr>
            <p:custDataLst>
              <p:tags r:id="rId24"/>
            </p:custDataLst>
          </p:nvPr>
        </p:nvSpPr>
        <p:spPr>
          <a:xfrm>
            <a:off x="6875691" y="494312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文本框 25"/>
          <p:cNvSpPr txBox="1"/>
          <p:nvPr>
            <p:custDataLst>
              <p:tags r:id="rId25"/>
            </p:custDataLst>
          </p:nvPr>
        </p:nvSpPr>
        <p:spPr>
          <a:xfrm>
            <a:off x="6909103" y="513524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计算机硬件系统的工作原理：各硬件设备协同工作，完成数据处理和信息传输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计算机软件系统</a:t>
            </a:r>
            <a:endParaRPr lang="zh-CN" altLang="en-US"/>
          </a:p>
        </p:txBody>
      </p:sp>
      <p:sp>
        <p:nvSpPr>
          <p:cNvPr id="1049656" name="对角圆角矩形 52"/>
          <p:cNvSpPr/>
          <p:nvPr>
            <p:custDataLst>
              <p:tags r:id="rId2"/>
            </p:custDataLst>
          </p:nvPr>
        </p:nvSpPr>
        <p:spPr>
          <a:xfrm>
            <a:off x="801238" y="169193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8" name="对角圆角矩形 53"/>
          <p:cNvSpPr/>
          <p:nvPr>
            <p:custDataLst>
              <p:tags r:id="rId3"/>
            </p:custDataLst>
          </p:nvPr>
        </p:nvSpPr>
        <p:spPr>
          <a:xfrm>
            <a:off x="801238" y="156279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0" name="直角三角形 54"/>
          <p:cNvSpPr/>
          <p:nvPr>
            <p:custDataLst>
              <p:tags r:id="rId4"/>
            </p:custDataLst>
          </p:nvPr>
        </p:nvSpPr>
        <p:spPr>
          <a:xfrm>
            <a:off x="1313332" y="156343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2" name="文本框 56"/>
          <p:cNvSpPr txBox="1"/>
          <p:nvPr>
            <p:custDataLst>
              <p:tags r:id="rId5"/>
            </p:custDataLst>
          </p:nvPr>
        </p:nvSpPr>
        <p:spPr>
          <a:xfrm>
            <a:off x="1346744" y="174398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软件系统定义：由程序、数据和相关文档组成的集合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4" name="对角圆角矩形 9"/>
          <p:cNvSpPr/>
          <p:nvPr>
            <p:custDataLst>
              <p:tags r:id="rId6"/>
            </p:custDataLst>
          </p:nvPr>
        </p:nvSpPr>
        <p:spPr>
          <a:xfrm>
            <a:off x="6364240" y="169193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6" name="对角圆角矩形 10"/>
          <p:cNvSpPr/>
          <p:nvPr>
            <p:custDataLst>
              <p:tags r:id="rId7"/>
            </p:custDataLst>
          </p:nvPr>
        </p:nvSpPr>
        <p:spPr>
          <a:xfrm>
            <a:off x="6364240" y="156279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8" name="直角三角形 11"/>
          <p:cNvSpPr/>
          <p:nvPr>
            <p:custDataLst>
              <p:tags r:id="rId8"/>
            </p:custDataLst>
          </p:nvPr>
        </p:nvSpPr>
        <p:spPr>
          <a:xfrm>
            <a:off x="6875691" y="156343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0" name="文本框 12"/>
          <p:cNvSpPr txBox="1"/>
          <p:nvPr>
            <p:custDataLst>
              <p:tags r:id="rId9"/>
            </p:custDataLst>
          </p:nvPr>
        </p:nvSpPr>
        <p:spPr>
          <a:xfrm>
            <a:off x="6909103" y="175040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应用软件：办公软件、图形图像处理软件、多媒体软件等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2" name="对角圆角矩形 5"/>
          <p:cNvSpPr/>
          <p:nvPr>
            <p:custDataLst>
              <p:tags r:id="rId10"/>
            </p:custDataLst>
          </p:nvPr>
        </p:nvSpPr>
        <p:spPr>
          <a:xfrm>
            <a:off x="801238" y="338435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4" name="对角圆角矩形 6"/>
          <p:cNvSpPr/>
          <p:nvPr>
            <p:custDataLst>
              <p:tags r:id="rId11"/>
            </p:custDataLst>
          </p:nvPr>
        </p:nvSpPr>
        <p:spPr>
          <a:xfrm>
            <a:off x="801238" y="325520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6" name="直角三角形 7"/>
          <p:cNvSpPr/>
          <p:nvPr>
            <p:custDataLst>
              <p:tags r:id="rId12"/>
            </p:custDataLst>
          </p:nvPr>
        </p:nvSpPr>
        <p:spPr>
          <a:xfrm>
            <a:off x="1313332" y="325584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8" name="文本框 8"/>
          <p:cNvSpPr txBox="1"/>
          <p:nvPr>
            <p:custDataLst>
              <p:tags r:id="rId13"/>
            </p:custDataLst>
          </p:nvPr>
        </p:nvSpPr>
        <p:spPr>
          <a:xfrm>
            <a:off x="1346744" y="344282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软件系统分类：系统软件和应用软件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0" name="对角圆角矩形 14"/>
          <p:cNvSpPr/>
          <p:nvPr>
            <p:custDataLst>
              <p:tags r:id="rId14"/>
            </p:custDataLst>
          </p:nvPr>
        </p:nvSpPr>
        <p:spPr>
          <a:xfrm>
            <a:off x="6364240" y="338435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2" name="对角圆角矩形 18"/>
          <p:cNvSpPr/>
          <p:nvPr>
            <p:custDataLst>
              <p:tags r:id="rId15"/>
            </p:custDataLst>
          </p:nvPr>
        </p:nvSpPr>
        <p:spPr>
          <a:xfrm>
            <a:off x="6364240" y="325520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4" name="直角三角形 19"/>
          <p:cNvSpPr/>
          <p:nvPr>
            <p:custDataLst>
              <p:tags r:id="rId16"/>
            </p:custDataLst>
          </p:nvPr>
        </p:nvSpPr>
        <p:spPr>
          <a:xfrm>
            <a:off x="6875691" y="325584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6" name="文本框 20"/>
          <p:cNvSpPr txBox="1"/>
          <p:nvPr>
            <p:custDataLst>
              <p:tags r:id="rId17"/>
            </p:custDataLst>
          </p:nvPr>
        </p:nvSpPr>
        <p:spPr>
          <a:xfrm>
            <a:off x="6909103" y="344282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软件系统开发：需求分析、设计、编码、测试、维护等阶段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8" name="对角圆角矩形 15"/>
          <p:cNvSpPr/>
          <p:nvPr>
            <p:custDataLst>
              <p:tags r:id="rId18"/>
            </p:custDataLst>
          </p:nvPr>
        </p:nvSpPr>
        <p:spPr>
          <a:xfrm>
            <a:off x="801238" y="507677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0" name="对角圆角矩形 16"/>
          <p:cNvSpPr/>
          <p:nvPr>
            <p:custDataLst>
              <p:tags r:id="rId19"/>
            </p:custDataLst>
          </p:nvPr>
        </p:nvSpPr>
        <p:spPr>
          <a:xfrm>
            <a:off x="801238" y="494698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2" name="直角三角形 17"/>
          <p:cNvSpPr/>
          <p:nvPr>
            <p:custDataLst>
              <p:tags r:id="rId20"/>
            </p:custDataLst>
          </p:nvPr>
        </p:nvSpPr>
        <p:spPr>
          <a:xfrm>
            <a:off x="1313332" y="494312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4" name="文本框 27"/>
          <p:cNvSpPr txBox="1"/>
          <p:nvPr>
            <p:custDataLst>
              <p:tags r:id="rId21"/>
            </p:custDataLst>
          </p:nvPr>
        </p:nvSpPr>
        <p:spPr>
          <a:xfrm>
            <a:off x="1346744" y="513524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系统软件：操作系统、数据库管理系统、网络软件等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6" name="对角圆角矩形 22"/>
          <p:cNvSpPr/>
          <p:nvPr>
            <p:custDataLst>
              <p:tags r:id="rId22"/>
            </p:custDataLst>
          </p:nvPr>
        </p:nvSpPr>
        <p:spPr>
          <a:xfrm>
            <a:off x="6364240" y="507677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8" name="对角圆角矩形 23"/>
          <p:cNvSpPr/>
          <p:nvPr>
            <p:custDataLst>
              <p:tags r:id="rId23"/>
            </p:custDataLst>
          </p:nvPr>
        </p:nvSpPr>
        <p:spPr>
          <a:xfrm>
            <a:off x="6364240" y="494698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0" name="直角三角形 24"/>
          <p:cNvSpPr/>
          <p:nvPr>
            <p:custDataLst>
              <p:tags r:id="rId24"/>
            </p:custDataLst>
          </p:nvPr>
        </p:nvSpPr>
        <p:spPr>
          <a:xfrm>
            <a:off x="6875691" y="494312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2" name="文本框 25"/>
          <p:cNvSpPr txBox="1"/>
          <p:nvPr>
            <p:custDataLst>
              <p:tags r:id="rId25"/>
            </p:custDataLst>
          </p:nvPr>
        </p:nvSpPr>
        <p:spPr>
          <a:xfrm>
            <a:off x="6909103" y="513524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软件系统发展趋势：智能化、网络化、移动化、云化等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https://d.book118.com/388030142021006023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5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5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5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5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5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1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 panose="02010609000101010101" charset="-122"/>
        <a:ea typeface="汉仪粗圆简" panose="02010609000101010101" charset="-122"/>
        <a:cs typeface="Arial"/>
      </a:majorFont>
      <a:minorFont>
        <a:latin typeface="汉仪粗圆简" panose="02010609000101010101" charset="-122"/>
        <a:ea typeface="汉仪粗圆简" panose="02010609000101010101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汉仪粗圆简</vt:lpstr>
      <vt:lpstr>Wingdings</vt:lpstr>
      <vt:lpstr>江城圆体 700W</vt:lpstr>
      <vt:lpstr>Calibri Light</vt:lpstr>
      <vt:lpstr>微软雅黑</vt:lpstr>
      <vt:lpstr>Office Theme</vt:lpstr>
      <vt:lpstr>唐朔飞老师《计算机组成原理》第八章课件</vt:lpstr>
      <vt:lpstr>目录</vt:lpstr>
      <vt:lpstr>单击添加章节标题</vt:lpstr>
      <vt:lpstr>课件概览</vt:lpstr>
      <vt:lpstr>课件结构</vt:lpstr>
      <vt:lpstr>课件内容</vt:lpstr>
      <vt:lpstr>课件特点</vt:lpstr>
      <vt:lpstr>适用人群</vt:lpstr>
      <vt:lpstr>课件内容详解</vt:lpstr>
      <vt:lpstr>计算机系统概述</vt:lpstr>
      <vt:lpstr>计算机硬件系统</vt:lpstr>
      <vt:lpstr>计算机软件系统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2024-08-29T13:29:00.606</cp:lastPrinted>
  <dcterms:created xsi:type="dcterms:W3CDTF">2024-08-29T05:29:00Z</dcterms:created>
  <dcterms:modified xsi:type="dcterms:W3CDTF">2024-08-29T05:29:03Z</dcterms:modified>
</cp:coreProperties>
</file>