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BF3AC-EF71-4A5C-A40C-FD1E3FA8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56531-946C-4176-BD78-3507B8A4B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B19FC-E362-4162-A046-AC26DDBF5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2347A-AF9E-493D-8FCD-3BC755B60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EBE36-BEBD-4838-BAD8-733BCAE8F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8614D-6766-4D14-AE75-DF8BFFBD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56AFC6-4552-44A6-B17C-C07C9C93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302EB-D465-4ACF-B3C5-72B412374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6F4CE-38FA-4BFB-ACAD-7A57CA6D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F5887-7D5D-4A44-917A-EB7E668A4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7DA22-1D9A-4E56-AE35-22761DD24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57" r:id="rId2"/>
    <p:sldLayoutId id="2147484358" r:id="rId3"/>
    <p:sldLayoutId id="2147484359" r:id="rId4"/>
    <p:sldLayoutId id="2147484360" r:id="rId5"/>
    <p:sldLayoutId id="2147484361" r:id="rId6"/>
    <p:sldLayoutId id="2147484362" r:id="rId7"/>
    <p:sldLayoutId id="2147484363" r:id="rId8"/>
    <p:sldLayoutId id="2147484364" r:id="rId9"/>
    <p:sldLayoutId id="2147484365" r:id="rId10"/>
    <p:sldLayoutId id="214748436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22" Type="http://schemas.openxmlformats.org/officeDocument/2006/relationships/tags" Target="../tags/tag119.xml" /><Relationship Id="rId23" Type="http://schemas.openxmlformats.org/officeDocument/2006/relationships/tags" Target="../tags/tag120.xml" /><Relationship Id="rId24" Type="http://schemas.openxmlformats.org/officeDocument/2006/relationships/tags" Target="../tags/tag121.xml" /><Relationship Id="rId25" Type="http://schemas.openxmlformats.org/officeDocument/2006/relationships/tags" Target="../tags/tag122.xml" /><Relationship Id="rId26" Type="http://schemas.openxmlformats.org/officeDocument/2006/relationships/tags" Target="../tags/tag123.xml" /><Relationship Id="rId27" Type="http://schemas.openxmlformats.org/officeDocument/2006/relationships/tags" Target="../tags/tag124.xml" /><Relationship Id="rId28" Type="http://schemas.openxmlformats.org/officeDocument/2006/relationships/tags" Target="../tags/tag125.xml" /><Relationship Id="rId29" Type="http://schemas.openxmlformats.org/officeDocument/2006/relationships/tags" Target="../tags/tag126.xml" /><Relationship Id="rId3" Type="http://schemas.openxmlformats.org/officeDocument/2006/relationships/tags" Target="../tags/tag100.xml" /><Relationship Id="rId30" Type="http://schemas.openxmlformats.org/officeDocument/2006/relationships/tags" Target="../tags/tag127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26" Type="http://schemas.openxmlformats.org/officeDocument/2006/relationships/tags" Target="../tags/tag207.xml" /><Relationship Id="rId27" Type="http://schemas.openxmlformats.org/officeDocument/2006/relationships/tags" Target="../tags/tag208.xml" /><Relationship Id="rId28" Type="http://schemas.openxmlformats.org/officeDocument/2006/relationships/tags" Target="../tags/tag209.xml" /><Relationship Id="rId29" Type="http://schemas.openxmlformats.org/officeDocument/2006/relationships/tags" Target="../tags/tag210.xml" /><Relationship Id="rId3" Type="http://schemas.openxmlformats.org/officeDocument/2006/relationships/tags" Target="../tags/tag184.xml" /><Relationship Id="rId30" Type="http://schemas.openxmlformats.org/officeDocument/2006/relationships/tags" Target="../tags/tag211.xml" /><Relationship Id="rId31" Type="http://schemas.openxmlformats.org/officeDocument/2006/relationships/tags" Target="../tags/tag212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103704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煤炭行业电力供应与电力市场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煤炭行业概述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煤炭行业与电力市场的关联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电力供应与市场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电力市场改革与展望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煤炭行业面临的挑战与机遇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煤炭行业概述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煤炭资源分布</a:t>
            </a:r>
            <a:endParaRPr lang="zh-CN" altLang="en-US"/>
          </a:p>
        </p:txBody>
      </p:sp>
      <p:sp>
        <p:nvSpPr>
          <p:cNvPr id="1048946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全球煤炭资源丰富，主要分布在北美、欧洲、亚洲和澳大利亚等地区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煤炭开采和利用对环境和生态造成严重影响，需要采取措施减少污染和保护生态环境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煤炭种类繁多，包括烟煤、无烟煤、褐煤等，不同种类的煤炭具有不同的燃烧特性和用途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中国煤炭资源储量丰富，主要分布在山西、陕西、内蒙古等地区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煤炭开采技术</a:t>
            </a:r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2"/>
            </p:custDataLst>
          </p:nvPr>
        </p:nvSpPr>
        <p:spPr>
          <a:xfrm>
            <a:off x="1538862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0"/>
          <p:cNvSpPr/>
          <p:nvPr>
            <p:custDataLst>
              <p:tags r:id="rId3"/>
            </p:custDataLst>
          </p:nvPr>
        </p:nvSpPr>
        <p:spPr>
          <a:xfrm>
            <a:off x="1844304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4"/>
            </p:custDataLst>
          </p:nvPr>
        </p:nvSpPr>
        <p:spPr>
          <a:xfrm>
            <a:off x="1672351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露天开采：适用于浅层煤层，成本低，效率高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6"/>
          <p:cNvSpPr/>
          <p:nvPr>
            <p:custDataLst>
              <p:tags r:id="rId5"/>
            </p:custDataLst>
          </p:nvPr>
        </p:nvSpPr>
        <p:spPr>
          <a:xfrm>
            <a:off x="4681523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11"/>
          <p:cNvSpPr/>
          <p:nvPr>
            <p:custDataLst>
              <p:tags r:id="rId6"/>
            </p:custDataLst>
          </p:nvPr>
        </p:nvSpPr>
        <p:spPr>
          <a:xfrm>
            <a:off x="5003934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7"/>
            </p:custDataLst>
          </p:nvPr>
        </p:nvSpPr>
        <p:spPr>
          <a:xfrm>
            <a:off x="4815012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地下开采：适用于深层煤层，成本高，安全风险大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7"/>
          <p:cNvSpPr/>
          <p:nvPr>
            <p:custDataLst>
              <p:tags r:id="rId8"/>
            </p:custDataLst>
          </p:nvPr>
        </p:nvSpPr>
        <p:spPr>
          <a:xfrm>
            <a:off x="7823618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12"/>
          <p:cNvSpPr/>
          <p:nvPr>
            <p:custDataLst>
              <p:tags r:id="rId9"/>
            </p:custDataLst>
          </p:nvPr>
        </p:nvSpPr>
        <p:spPr>
          <a:xfrm>
            <a:off x="8162998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0"/>
            </p:custDataLst>
          </p:nvPr>
        </p:nvSpPr>
        <p:spPr>
          <a:xfrm>
            <a:off x="7957108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煤矿瓦斯：开采过程中产生的气体，需要采取安全措施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4" name="矩形 33"/>
          <p:cNvSpPr/>
          <p:nvPr>
            <p:custDataLst>
              <p:tags r:id="rId11"/>
            </p:custDataLst>
          </p:nvPr>
        </p:nvSpPr>
        <p:spPr>
          <a:xfrm>
            <a:off x="1538296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37"/>
          <p:cNvSpPr/>
          <p:nvPr>
            <p:custDataLst>
              <p:tags r:id="rId12"/>
            </p:custDataLst>
          </p:nvPr>
        </p:nvSpPr>
        <p:spPr>
          <a:xfrm>
            <a:off x="1843738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13"/>
            </p:custDataLst>
          </p:nvPr>
        </p:nvSpPr>
        <p:spPr>
          <a:xfrm>
            <a:off x="1671786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煤矿粉尘：开采过程中产生的粉尘，需要采取防尘措施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0" name="矩形 34"/>
          <p:cNvSpPr/>
          <p:nvPr>
            <p:custDataLst>
              <p:tags r:id="rId14"/>
            </p:custDataLst>
          </p:nvPr>
        </p:nvSpPr>
        <p:spPr>
          <a:xfrm>
            <a:off x="4680957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38"/>
          <p:cNvSpPr/>
          <p:nvPr>
            <p:custDataLst>
              <p:tags r:id="rId15"/>
            </p:custDataLst>
          </p:nvPr>
        </p:nvSpPr>
        <p:spPr>
          <a:xfrm>
            <a:off x="5003368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16"/>
            </p:custDataLst>
          </p:nvPr>
        </p:nvSpPr>
        <p:spPr>
          <a:xfrm>
            <a:off x="4814447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煤矿水害：开采过程中遇到的地下水，需要采取排水措施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35"/>
          <p:cNvSpPr/>
          <p:nvPr>
            <p:custDataLst>
              <p:tags r:id="rId17"/>
            </p:custDataLst>
          </p:nvPr>
        </p:nvSpPr>
        <p:spPr>
          <a:xfrm>
            <a:off x="7823053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39"/>
          <p:cNvSpPr/>
          <p:nvPr>
            <p:custDataLst>
              <p:tags r:id="rId18"/>
            </p:custDataLst>
          </p:nvPr>
        </p:nvSpPr>
        <p:spPr>
          <a:xfrm>
            <a:off x="8162433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19"/>
            </p:custDataLst>
          </p:nvPr>
        </p:nvSpPr>
        <p:spPr>
          <a:xfrm>
            <a:off x="7956542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煤矿冲击地压：开采过程中遇到的地压问题，需要采取支护措施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煤炭市场供需状况</a:t>
            </a:r>
            <a:endParaRPr lang="zh-CN" altLang="en-US"/>
          </a:p>
        </p:txBody>
      </p:sp>
      <p:sp>
        <p:nvSpPr>
          <p:cNvPr id="10490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煤炭产量：全球煤炭产量逐年增长，中国是最大的煤炭生产国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煤炭价格：全球煤炭价格波动较大，受供需关系、政策等因素影响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煤炭贸易：全球煤炭贸易量逐年增长，主要出口国为澳大利亚、印度尼西亚等，主要进口国为中国、印度等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煤炭消费：全球煤炭消费量逐年下降，中国是最大的煤炭消费国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煤炭价格影响因素</a:t>
            </a:r>
            <a:endParaRPr lang="zh-CN" altLang="en-US"/>
          </a:p>
        </p:txBody>
      </p:sp>
      <p:sp>
        <p:nvSpPr>
          <p:cNvPr id="1049174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国际市场：国际煤炭价格、汇率等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4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政策因素：政府政策、环保政策等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成本因素：生产成本、运输成本、税费等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6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供需关系：供大于求，价格下降；供小于求，价格上升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电力供应与市场</a:t>
            </a:r>
            <a:endParaRPr lang="zh-CN" altLang="en-US"/>
          </a:p>
        </p:txBody>
      </p:sp>
      <p:sp>
        <p:nvSpPr>
          <p:cNvPr id="10492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电力供应来源</a:t>
            </a:r>
            <a:endParaRPr lang="zh-CN" altLang="en-US"/>
          </a:p>
        </p:txBody>
      </p:sp>
      <p:sp>
        <p:nvSpPr>
          <p:cNvPr id="1049280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火力发电：以煤炭、天然气等化石燃料为原料，通过燃烧产生热能，转化为电能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太阳能发电：利用太阳能电池板吸收太阳光，将光能转化为电能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9"/>
            </p:custDataLst>
          </p:nvPr>
        </p:nvSpPr>
        <p:spPr>
          <a:xfrm>
            <a:off x="7758990" y="2634356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风力发电：利用风力推动风车叶片旋转，将风能转化为电能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30"/>
            </p:custDataLst>
          </p:nvPr>
        </p:nvSpPr>
        <p:spPr>
          <a:xfrm>
            <a:off x="2430124" y="2634356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水力发电：利用水流的动能，通过水轮机将动能转化为电能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1"/>
            </p:custDataLst>
          </p:nvPr>
        </p:nvSpPr>
        <p:spPr>
          <a:xfrm>
            <a:off x="5095162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核能发电：利用核裂变或核聚变反应产生的热能，转化为电能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电力市场需求</a:t>
            </a:r>
            <a:endParaRPr lang="zh-CN" altLang="en-US"/>
          </a:p>
        </p:txBody>
      </p:sp>
      <p:sp>
        <p:nvSpPr>
          <p:cNvPr id="1049362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电力需求增长：随着经济发展和人民生活水平的提高，电力需求持续增长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8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电力供应紧张：部分地区存在电力供应紧张问题，需要加强电力基础设施建设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4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电力市场改革：推进电力市场改革，促进电力市场竞争，降低电价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0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清洁能源发展：随着环保意识的提高，清洁能源如太阳能、风能等在电力市场中的地位越来越重要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电力市场价格机制</a:t>
            </a:r>
            <a:endParaRPr lang="zh-CN" altLang="en-US"/>
          </a:p>
        </p:txBody>
      </p:sp>
      <p:sp>
        <p:nvSpPr>
          <p:cNvPr id="10494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电力市场价格形成机制：市场供求关系、发电成本、输配电成本、政府政策等因素共同决定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电力市场价格调控：政府通过政策手段对电力市场价格进行调控，以保障电力供应和维护消费者利益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电力市场价格趋势：随着电力市场改革的深入，价格机制将更加市场化，价格波动也将更加频繁。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电力市场价格波动：受多种因素影响，如燃料价格、天气条件、市场需求等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电力市场监管</a:t>
            </a:r>
            <a:endParaRPr lang="zh-CN" altLang="en-US"/>
          </a:p>
        </p:txBody>
      </p:sp>
      <p:sp>
        <p:nvSpPr>
          <p:cNvPr id="1049498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监管机构：国家能源局、国家电力监管委员会等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监管内容：电力市场运行、电力企业经营行为、电力价格等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监管方式：定期检查、随机抽查、投诉处理等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监管目标：维护市场秩序，保障电力供应安全，促进电力行业健康发展。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煤炭行业与电力市场的关联</a:t>
            </a:r>
            <a:endParaRPr lang="zh-CN" altLang="en-US"/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https://d.book118.com/388041037046006035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59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煤炭行业电力供应与电力市场</vt:lpstr>
      <vt:lpstr>目录</vt:lpstr>
      <vt:lpstr>添加章节标题</vt:lpstr>
      <vt:lpstr>煤炭行业概述</vt:lpstr>
      <vt:lpstr>煤炭资源分布</vt:lpstr>
      <vt:lpstr>煤炭开采技术</vt:lpstr>
      <vt:lpstr>煤炭市场供需状况</vt:lpstr>
      <vt:lpstr>煤炭价格影响因素</vt:lpstr>
      <vt:lpstr>电力供应与市场</vt:lpstr>
      <vt:lpstr>电力供应来源</vt:lpstr>
      <vt:lpstr>电力市场需求</vt:lpstr>
      <vt:lpstr>电力市场价格机制</vt:lpstr>
      <vt:lpstr>电力市场监管</vt:lpstr>
      <vt:lpstr>煤炭行业与电力市场的关联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2024-09-14T02:38:24.888</cp:lastPrinted>
  <dcterms:created xsi:type="dcterms:W3CDTF">2024-09-13T18:38:24Z</dcterms:created>
  <dcterms:modified xsi:type="dcterms:W3CDTF">2024-09-13T18:38:27Z</dcterms:modified>
</cp:coreProperties>
</file>