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4416E-9DF9-4573-A5A9-4648BCED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47EC-2216-4F63-A510-20BBD15F4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10D91-B058-4EF1-8D1C-F6BD6F35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90656-1BB3-45DF-8734-0DC2F98D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61086-19C9-4C86-B646-CBCAA43F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3F89B-1CB7-4F52-90DC-A2A8B302D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647BA-B50A-4864-8115-7A686C55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C2F76-2AA4-440F-B2BE-D6A45831C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F8A36-84B7-497F-990A-46622139A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6B813-FA35-458D-A78F-7A8A73FA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A202D-A49C-4F5D-B646-1DBCFA184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01" r:id="rId2"/>
    <p:sldLayoutId id="2147486702" r:id="rId3"/>
    <p:sldLayoutId id="2147486703" r:id="rId4"/>
    <p:sldLayoutId id="2147486704" r:id="rId5"/>
    <p:sldLayoutId id="2147486705" r:id="rId6"/>
    <p:sldLayoutId id="2147486706" r:id="rId7"/>
    <p:sldLayoutId id="2147486707" r:id="rId8"/>
    <p:sldLayoutId id="2147486708" r:id="rId9"/>
    <p:sldLayoutId id="2147486709" r:id="rId10"/>
    <p:sldLayoutId id="21474867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2107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会计学原理考核要求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考核目的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考核内容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考核形式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考核要求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考核目的</a:t>
            </a:r>
            <a:endParaRPr lang="zh-CN" altLang="en-US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掌握会计学基础知识</a:t>
            </a:r>
            <a:endParaRPr lang="zh-CN" altLang="en-US"/>
          </a:p>
        </p:txBody>
      </p:sp>
      <p:sp>
        <p:nvSpPr>
          <p:cNvPr id="1048908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理解会计学的基本概念和原理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提高会计学的实际应用能力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熟悉会计学的基本法规和制度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掌握会计学的基本方法和技能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培养实际操作能力</a:t>
            </a:r>
            <a:endParaRPr lang="zh-CN" altLang="en-US"/>
          </a:p>
        </p:txBody>
      </p:sp>
      <p:sp>
        <p:nvSpPr>
          <p:cNvPr id="1048986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考核目的：培养学生运用会计学原理进行实际操作的能力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2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考核内容：包括会计核算、财务分析、预算编制等方面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8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考核方式：采用案例分析、实际操作等方式进行考核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4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考核标准：注重学生的实际操作能力和解决问题的能力，而非单纯的理论知识掌握程度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提高分析问题、解决问题的能力</a:t>
            </a:r>
            <a:endParaRPr lang="zh-CN" altLang="en-US"/>
          </a:p>
        </p:txBody>
      </p:sp>
      <p:sp>
        <p:nvSpPr>
          <p:cNvPr id="1049044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48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考核目的：通过考核，提高学生分析问题和解决问题的能力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考核内容：包括会计学原理的基本概念、原理和方法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考核方式：笔试、案例分析、实际操作等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考核要求：学生需要掌握会计学原理的基本知识和技能，并能够运用这些知识和技能解决实际问题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考核内容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会计要素与会计科目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会计要素：资产、负债、所有者权益、收入、费用、利润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会计科目：根据会计要素设置的具体分类，如银行存款、应收账款、固定资产等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会计科目的分类：资产类、负债类、所有者权益类、收入类、费用类、利润类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会计科目的设置原则：实用性、相关性、可比性、可理解性、重要性、谨慎性、及时性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会计凭证与账簿</a:t>
            </a:r>
            <a:endParaRPr lang="zh-CN" altLang="en-US"/>
          </a:p>
        </p:txBody>
      </p:sp>
      <p:sp>
        <p:nvSpPr>
          <p:cNvPr id="1049196" name="圆角矩形 26"/>
          <p:cNvSpPr/>
          <p:nvPr>
            <p:custDataLst>
              <p:tags r:id="rId2"/>
            </p:custDataLst>
          </p:nvPr>
        </p:nvSpPr>
        <p:spPr>
          <a:xfrm>
            <a:off x="692150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28"/>
          <p:cNvSpPr/>
          <p:nvPr>
            <p:custDataLst>
              <p:tags r:id="rId3"/>
            </p:custDataLst>
          </p:nvPr>
        </p:nvSpPr>
        <p:spPr>
          <a:xfrm>
            <a:off x="694050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0" name="文本框 31"/>
          <p:cNvSpPr txBox="1"/>
          <p:nvPr>
            <p:custDataLst>
              <p:tags r:id="rId4"/>
            </p:custDataLst>
          </p:nvPr>
        </p:nvSpPr>
        <p:spPr>
          <a:xfrm>
            <a:off x="794725" y="2294247"/>
            <a:ext cx="1432247" cy="321020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会计凭证的概念、分类和作用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29"/>
          <p:cNvSpPr/>
          <p:nvPr>
            <p:custDataLst>
              <p:tags r:id="rId5"/>
            </p:custDataLst>
          </p:nvPr>
        </p:nvSpPr>
        <p:spPr>
          <a:xfrm>
            <a:off x="2526464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6"/>
            </p:custDataLst>
          </p:nvPr>
        </p:nvSpPr>
        <p:spPr>
          <a:xfrm>
            <a:off x="2528364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34"/>
          <p:cNvSpPr txBox="1"/>
          <p:nvPr>
            <p:custDataLst>
              <p:tags r:id="rId7"/>
            </p:custDataLst>
          </p:nvPr>
        </p:nvSpPr>
        <p:spPr>
          <a:xfrm>
            <a:off x="2629039" y="2294247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原始凭证和记账凭证的区别和联系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3"/>
          <p:cNvSpPr/>
          <p:nvPr>
            <p:custDataLst>
              <p:tags r:id="rId8"/>
            </p:custDataLst>
          </p:nvPr>
        </p:nvSpPr>
        <p:spPr>
          <a:xfrm>
            <a:off x="4360778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9"/>
            </p:custDataLst>
          </p:nvPr>
        </p:nvSpPr>
        <p:spPr>
          <a:xfrm>
            <a:off x="4362678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5"/>
          <p:cNvSpPr txBox="1"/>
          <p:nvPr>
            <p:custDataLst>
              <p:tags r:id="rId10"/>
            </p:custDataLst>
          </p:nvPr>
        </p:nvSpPr>
        <p:spPr>
          <a:xfrm>
            <a:off x="4463353" y="2294247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账簿的分类和特点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8"/>
          <p:cNvSpPr/>
          <p:nvPr>
            <p:custDataLst>
              <p:tags r:id="rId11"/>
            </p:custDataLst>
          </p:nvPr>
        </p:nvSpPr>
        <p:spPr>
          <a:xfrm>
            <a:off x="6195092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12"/>
            </p:custDataLst>
          </p:nvPr>
        </p:nvSpPr>
        <p:spPr>
          <a:xfrm>
            <a:off x="6196992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13"/>
            </p:custDataLst>
          </p:nvPr>
        </p:nvSpPr>
        <p:spPr>
          <a:xfrm>
            <a:off x="6297667" y="2294247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登记账簿的基本要求和方法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6"/>
          <p:cNvSpPr/>
          <p:nvPr>
            <p:custDataLst>
              <p:tags r:id="rId14"/>
            </p:custDataLst>
          </p:nvPr>
        </p:nvSpPr>
        <p:spPr>
          <a:xfrm>
            <a:off x="8029406" y="1914341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7"/>
          <p:cNvSpPr/>
          <p:nvPr>
            <p:custDataLst>
              <p:tags r:id="rId15"/>
            </p:custDataLst>
          </p:nvPr>
        </p:nvSpPr>
        <p:spPr>
          <a:xfrm>
            <a:off x="8031306" y="1914341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4" name="文本框 11"/>
          <p:cNvSpPr txBox="1"/>
          <p:nvPr>
            <p:custDataLst>
              <p:tags r:id="rId16"/>
            </p:custDataLst>
          </p:nvPr>
        </p:nvSpPr>
        <p:spPr>
          <a:xfrm>
            <a:off x="8131981" y="2295513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账簿的核对和结账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6"/>
          <p:cNvSpPr/>
          <p:nvPr>
            <p:custDataLst>
              <p:tags r:id="rId17"/>
            </p:custDataLst>
          </p:nvPr>
        </p:nvSpPr>
        <p:spPr>
          <a:xfrm>
            <a:off x="9863720" y="1914341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17"/>
          <p:cNvSpPr/>
          <p:nvPr>
            <p:custDataLst>
              <p:tags r:id="rId18"/>
            </p:custDataLst>
          </p:nvPr>
        </p:nvSpPr>
        <p:spPr>
          <a:xfrm>
            <a:off x="9865620" y="1914341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18"/>
          <p:cNvSpPr txBox="1"/>
          <p:nvPr>
            <p:custDataLst>
              <p:tags r:id="rId19"/>
            </p:custDataLst>
          </p:nvPr>
        </p:nvSpPr>
        <p:spPr>
          <a:xfrm>
            <a:off x="9966295" y="2295513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账簿的保管和销毁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会计报表的编制与分析</a:t>
            </a:r>
            <a:endParaRPr lang="zh-CN" altLang="en-US"/>
          </a:p>
        </p:txBody>
      </p:sp>
      <p:sp>
        <p:nvSpPr>
          <p:cNvPr id="10492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编制会计报表的基本原则和程序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理解会计报表的基本结构和内容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分析会计报表的方法和技巧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利用会计报表进行财务分析和决策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https://d.book118.com/388042107061006030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会计学原理考核要求</vt:lpstr>
      <vt:lpstr>目录</vt:lpstr>
      <vt:lpstr>添加章节标题</vt:lpstr>
      <vt:lpstr>考核目的</vt:lpstr>
      <vt:lpstr>掌握会计学基础知识</vt:lpstr>
      <vt:lpstr>培养实际操作能力</vt:lpstr>
      <vt:lpstr>提高分析问题、解决问题的能力</vt:lpstr>
      <vt:lpstr>考核内容</vt:lpstr>
      <vt:lpstr>会计要素与会计科目</vt:lpstr>
      <vt:lpstr>会计凭证与账簿</vt:lpstr>
      <vt:lpstr>会计报表的编制与分析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2024-09-06T22:39:06.144</cp:lastPrinted>
  <dcterms:created xsi:type="dcterms:W3CDTF">2024-09-06T14:39:06Z</dcterms:created>
  <dcterms:modified xsi:type="dcterms:W3CDTF">2024-09-06T14:39:08Z</dcterms:modified>
</cp:coreProperties>
</file>