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C755B4D-C8D9-454F-B03E-C49AB7B022B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67F4E36-7DC5-47B3-851B-8F51F49249E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7CB93C4-08AE-49EA-90D5-C0C7623A6A2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AD55D70-D9A4-49D1-809F-5C4F220CA2A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2EEB212-66D3-42B8-9950-B1738F6F47D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8264FC0-2504-40EE-A299-B4882F45A13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FFC617F-3472-42F0-9C1F-4C933E646F7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5AD1FDA-FF3F-4746-87CB-FB592290079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A198E23-3DFD-4D5E-A97E-8018B277544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AC0A06D-776B-41F9-9B1C-B71955630C3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CB69389-5448-4D8F-BD4B-D14BE9EB0D7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88057071125006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cxnSp>
        <p:nvCxnSpPr>
          <p:cNvPr id="2" name="Connector 2"/>
          <p:cNvCxnSpPr/>
          <p:nvPr/>
        </p:nvCxnSpPr>
        <p:spPr>
          <a:xfrm>
            <a:off x="2182462" y="3823480"/>
            <a:ext cx="7827077" cy="0"/>
          </a:xfrm>
          <a:prstGeom prst="line">
            <a:avLst/>
          </a:prstGeom>
          <a:ln w="9525">
            <a:solidFill>
              <a:srgbClr val="FFFFFF">
                <a:alpha val="100000"/>
              </a:srgbClr>
            </a:solidFill>
            <a:prstDash val="solid"/>
            <a:headEnd type="oval"/>
            <a:tailEnd type="oval"/>
          </a:ln>
        </p:spPr>
      </p:cxnSp>
      <p:pic>
        <p:nvPicPr>
          <p:cNvPr id="3" name="Picture 3"/>
          <p:cNvPicPr>
            <a:picLocks noChangeAspect="1"/>
          </p:cNvPicPr>
          <p:nvPr/>
        </p:nvPicPr>
        <p:blipFill>
          <a:blip r:embed="rId2"/>
          <a:stretch>
            <a:fillRect/>
          </a:stretch>
        </p:blipFill>
        <p:spPr>
          <a:xfrm>
            <a:off x="5" y="2"/>
            <a:ext cx="12191993" cy="1584959"/>
          </a:xfrm>
          <a:prstGeom prst="rect">
            <a:avLst/>
          </a:prstGeom>
        </p:spPr>
      </p:pic>
      <p:pic>
        <p:nvPicPr>
          <p:cNvPr id="4" name="Picture 4"/>
          <p:cNvPicPr>
            <a:picLocks noChangeAspect="1"/>
          </p:cNvPicPr>
          <p:nvPr/>
        </p:nvPicPr>
        <p:blipFill>
          <a:blip r:embed="rId3"/>
          <a:stretch>
            <a:fillRect/>
          </a:stretch>
        </p:blipFill>
        <p:spPr>
          <a:xfrm>
            <a:off x="0" y="5833872"/>
            <a:ext cx="12192000" cy="1024128"/>
          </a:xfrm>
          <a:prstGeom prst="rect">
            <a:avLst/>
          </a:prstGeom>
        </p:spPr>
      </p:pic>
      <p:sp>
        <p:nvSpPr>
          <p:cNvPr id="5" name="TextBox 5"/>
          <p:cNvSpPr txBox="1"/>
          <p:nvPr/>
        </p:nvSpPr>
        <p:spPr>
          <a:xfrm>
            <a:off x="1975806" y="2788085"/>
            <a:ext cx="8240388" cy="862965"/>
          </a:xfrm>
          <a:prstGeom prst="rect">
            <a:avLst/>
          </a:prstGeom>
        </p:spPr>
        <p:txBody>
          <a:bodyPr vert="horz" wrap="square" lIns="91440" tIns="45720" rIns="91440" bIns="45720" rtlCol="0" anchor="b"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FFFFFF"/>
                </a:solidFill>
                <a:latin typeface="Microsoft Yahei"/>
                <a:ea typeface="Microsoft Yahei"/>
                <a:cs typeface="Microsoft Yahei"/>
              </a:rPr>
              <a:t>供电所营销指标提升情况</a:t>
            </a:r>
          </a:p>
        </p:txBody>
      </p:sp>
      <p:sp>
        <p:nvSpPr>
          <p:cNvPr id="6" name="TextBox 6"/>
          <p:cNvSpPr txBox="1"/>
          <p:nvPr/>
        </p:nvSpPr>
        <p:spPr>
          <a:xfrm>
            <a:off x="4937259" y="4058769"/>
            <a:ext cx="2317493" cy="4819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a:solidFill>
                  <a:srgbClr val="FFFFFF"/>
                </a:solidFill>
                <a:latin typeface="Microsoft Yahei"/>
                <a:ea typeface="Microsoft Yahei"/>
                <a:cs typeface="Microsoft Yahei"/>
              </a:rPr>
              <a:t>汇报人：XXX</a:t>
            </a:r>
          </a:p>
        </p:txBody>
      </p:sp>
      <p:sp>
        <p:nvSpPr>
          <p:cNvPr id="7" name="TextBox 7"/>
          <p:cNvSpPr txBox="1"/>
          <p:nvPr/>
        </p:nvSpPr>
        <p:spPr>
          <a:xfrm>
            <a:off x="4595215" y="4540734"/>
            <a:ext cx="3001580" cy="4819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a:solidFill>
                  <a:srgbClr val="FFFFFF"/>
                </a:solidFill>
                <a:latin typeface="Microsoft Yahei"/>
                <a:ea typeface="Microsoft Yahei"/>
                <a:cs typeface="Microsoft Yahei"/>
              </a:rPr>
              <a:t>2024-01-16</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rot="1800000">
            <a:off x="-2466408" y="749879"/>
            <a:ext cx="5828632" cy="5828632"/>
          </a:xfrm>
          <a:prstGeom prst="roundRect">
            <a:avLst>
              <a:gd name="adj" fmla="val 8367"/>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2700000">
            <a:off x="-2472177" y="514684"/>
            <a:ext cx="5828632" cy="5828632"/>
          </a:xfrm>
          <a:prstGeom prst="roundRect">
            <a:avLst>
              <a:gd name="adj" fmla="val 83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044057" y="932800"/>
            <a:ext cx="6350425" cy="4992399"/>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0000"/>
              </a:lnSpc>
              <a:spcBef>
                <a:spcPct val="0"/>
              </a:spcBef>
              <a:buFont typeface="Arial"/>
              <a:buChar char="•"/>
            </a:pPr>
            <a:r>
              <a:rPr lang="en-US" sz="2100" b="1">
                <a:solidFill>
                  <a:schemeClr val="dk1"/>
                </a:solidFill>
                <a:latin typeface="Microsoft Yahei"/>
                <a:ea typeface="Microsoft Yahei"/>
                <a:cs typeface="Microsoft Yahei"/>
              </a:rPr>
              <a:t>引言</a:t>
            </a:r>
          </a:p>
          <a:p>
            <a:pPr marL="203200" lvl="0" indent="-203200">
              <a:lnSpc>
                <a:spcPct val="180000"/>
              </a:lnSpc>
              <a:spcBef>
                <a:spcPct val="0"/>
              </a:spcBef>
              <a:buFont typeface="Arial"/>
              <a:buChar char="•"/>
            </a:pPr>
            <a:r>
              <a:rPr lang="en-US" sz="2100" b="1">
                <a:solidFill>
                  <a:schemeClr val="dk1"/>
                </a:solidFill>
                <a:latin typeface="Microsoft Yahei"/>
                <a:ea typeface="Microsoft Yahei"/>
                <a:cs typeface="Microsoft Yahei"/>
              </a:rPr>
              <a:t>供电所营销指标体系</a:t>
            </a:r>
          </a:p>
          <a:p>
            <a:pPr marL="203200" lvl="0" indent="-203200">
              <a:lnSpc>
                <a:spcPct val="180000"/>
              </a:lnSpc>
              <a:spcBef>
                <a:spcPct val="0"/>
              </a:spcBef>
              <a:buFont typeface="Arial"/>
              <a:buChar char="•"/>
            </a:pPr>
            <a:r>
              <a:rPr lang="en-US" sz="2100" b="1">
                <a:solidFill>
                  <a:schemeClr val="dk1"/>
                </a:solidFill>
                <a:latin typeface="Microsoft Yahei"/>
                <a:ea typeface="Microsoft Yahei"/>
                <a:cs typeface="Microsoft Yahei"/>
              </a:rPr>
              <a:t>营销指标提升策略</a:t>
            </a:r>
          </a:p>
          <a:p>
            <a:pPr marL="203200" lvl="0" indent="-203200">
              <a:lnSpc>
                <a:spcPct val="180000"/>
              </a:lnSpc>
              <a:spcBef>
                <a:spcPct val="0"/>
              </a:spcBef>
              <a:buFont typeface="Arial"/>
              <a:buChar char="•"/>
            </a:pPr>
            <a:r>
              <a:rPr lang="en-US" sz="2100" b="1">
                <a:solidFill>
                  <a:schemeClr val="dk1"/>
                </a:solidFill>
                <a:latin typeface="Microsoft Yahei"/>
                <a:ea typeface="Microsoft Yahei"/>
                <a:cs typeface="Microsoft Yahei"/>
              </a:rPr>
              <a:t>营销指标提升实践与效果</a:t>
            </a:r>
          </a:p>
          <a:p>
            <a:pPr marL="203200" lvl="0" indent="-203200">
              <a:lnSpc>
                <a:spcPct val="180000"/>
              </a:lnSpc>
              <a:spcBef>
                <a:spcPct val="0"/>
              </a:spcBef>
              <a:buFont typeface="Arial"/>
              <a:buChar char="•"/>
            </a:pPr>
            <a:r>
              <a:rPr lang="en-US" sz="2100" b="1">
                <a:solidFill>
                  <a:schemeClr val="dk1"/>
                </a:solidFill>
                <a:latin typeface="Microsoft Yahei"/>
                <a:ea typeface="Microsoft Yahei"/>
                <a:cs typeface="Microsoft Yahei"/>
              </a:rPr>
              <a:t>结论与展望</a:t>
            </a:r>
          </a:p>
        </p:txBody>
      </p:sp>
      <p:sp>
        <p:nvSpPr>
          <p:cNvPr id="5" name="TextBox 5"/>
          <p:cNvSpPr txBox="1"/>
          <p:nvPr/>
        </p:nvSpPr>
        <p:spPr>
          <a:xfrm>
            <a:off x="1024327" y="2845118"/>
            <a:ext cx="2621378" cy="11677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6600" b="1">
                <a:solidFill>
                  <a:srgbClr val="FFFFFF"/>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noFill/>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081312" y="881760"/>
            <a:ext cx="4145173" cy="1503638"/>
          </a:xfrm>
          <a:prstGeom prst="rect">
            <a:avLst/>
          </a:prstGeom>
        </p:spPr>
        <p:txBody>
          <a:bodyPr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01</a:t>
            </a:r>
          </a:p>
        </p:txBody>
      </p:sp>
      <p:sp>
        <p:nvSpPr>
          <p:cNvPr id="7" name="TextBox 7"/>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当前电力市场面临的竞争压力</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随着能源市场的多元化发展，电力企业在市场上面临着来自燃气、太阳能等其他能源的竞争。</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8125" r="8125"/>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客户需求的变化</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随着社会经济的发展和人们生活水平的提高，客户对电力服务的需求日益多样化，对供电可靠性和服务质量的要求也越来越高。</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营销策略调整的必要性</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为了应对市场变化和客户需求的变化，供电所需要不断调整和优化营销策略，提升营销指标，以保持市场竞争力。</a:t>
            </a:r>
          </a:p>
        </p:txBody>
      </p:sp>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背景介绍</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提高企业经济效益</a:t>
            </a:r>
          </a:p>
        </p:txBody>
      </p:sp>
      <p:sp>
        <p:nvSpPr>
          <p:cNvPr id="3" name="TextBox 3"/>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良好的营销指标有助于供电所增加销售收入，降低成本，提高经济效益。</a:t>
            </a:r>
          </a:p>
        </p:txBody>
      </p:sp>
      <p:sp>
        <p:nvSpPr>
          <p:cNvPr id="4" name="TextBox 4"/>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促进企业可持续发展</a:t>
            </a:r>
          </a:p>
        </p:txBody>
      </p:sp>
      <p:sp>
        <p:nvSpPr>
          <p:cNvPr id="5" name="TextBox 5"/>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优化营销策略和提高营销指标有助于供电所适应市场变化，抓住发展机遇，实现可持续发展。</a:t>
            </a:r>
          </a:p>
        </p:txBody>
      </p:sp>
      <p:sp>
        <p:nvSpPr>
          <p:cNvPr id="6" name="TextBox 6"/>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提升市场份额和客户满意度</a:t>
            </a:r>
          </a:p>
        </p:txBody>
      </p:sp>
      <p:sp>
        <p:nvSpPr>
          <p:cNvPr id="7" name="TextBox 7"/>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通过提升营销指标，供电所可以更好地满足客户需求，提高客户满意度，从而增加市场份额。</a:t>
            </a:r>
          </a:p>
        </p:txBody>
      </p:sp>
      <p:pic>
        <p:nvPicPr>
          <p:cNvPr id="8" name="Picture 8"/>
          <p:cNvPicPr>
            <a:picLocks noChangeAspect="1"/>
          </p:cNvPicPr>
          <p:nvPr/>
        </p:nvPicPr>
        <p:blipFill>
          <a:blip r:embed="rId2"/>
          <a:srcRect l="16750" r="16750"/>
          <a:stretch>
            <a:fillRect/>
          </a:stretch>
        </p:blipFill>
        <p:spPr>
          <a:xfrm>
            <a:off x="869006" y="1293634"/>
            <a:ext cx="4563024" cy="4563025"/>
          </a:xfrm>
          <a:prstGeom prst="diamond">
            <a:avLst/>
          </a:prstGeom>
        </p:spPr>
      </p:pic>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目的和意义</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noFill/>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081312" y="881760"/>
            <a:ext cx="4145173" cy="1503638"/>
          </a:xfrm>
          <a:prstGeom prst="rect">
            <a:avLst/>
          </a:prstGeom>
        </p:spPr>
        <p:txBody>
          <a:bodyPr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02</a:t>
            </a:r>
          </a:p>
        </p:txBody>
      </p:sp>
      <p:sp>
        <p:nvSpPr>
          <p:cNvPr id="7" name="TextBox 7"/>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solidFill>
                <a:latin typeface="Microsoft Yahei"/>
                <a:ea typeface="Microsoft Yahei"/>
                <a:cs typeface="Microsoft Yahei"/>
              </a:rPr>
              <a:t>供电所营销指标体系</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solidFill>
                <a:latin typeface="Microsoft Yahei"/>
                <a:ea typeface="Microsoft Yahei"/>
                <a:cs typeface="Microsoft Yahei"/>
              </a:rPr>
              <a:t>售电量是衡量供电所营销效果的重要指标，反映供电所的供电能力和市场需求。</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schemeClr>
                </a:solidFill>
                <a:latin typeface="Microsoft Yahei"/>
                <a:ea typeface="Microsoft Yahei"/>
                <a:cs typeface="Microsoft Yahei"/>
              </a:rPr>
              <a:t>售电量指标的提升主要依赖于电力市场的拓展和供电服务质量的提高。供电所需要加强市场调研，了解客户需求，制定针对性的营销策略，提高电力销售量。同时，加强用电管理和需求侧管理，提高电力使用效率，也是提高售电量的重要手段。</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售电量指标</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均价指标反映了供电所的单位电价水平，是影响供电所经济效益的关键因素。</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均价指标的提升需要供电所加强电价管理和监管，制定合理的电价策略，提高电价执行力度。同时，加强与客户的沟通和协商，提高客户满意度和忠诚度，也是提高均价指标的重要手段。</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均价指标</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9958" r="19958"/>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线损指标是衡量供电所线损管理和节能减排效果的重要指标。</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线损指标的提升需要供电所加强线损管理和节能减排工作，制定针对性的节能减排措施和线损管理方案。同时，加强设备巡检和维护，提高设备运行效率和管理水平，也是降低线损和提高线损指标的重要手段。</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详细描述</a:t>
            </a:r>
          </a:p>
        </p:txBody>
      </p:sp>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线损指标</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658" r="658"/>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电费回收指标是衡量供电所电费回收率和回收周期的重要指标。</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电费回收指标的提升需要供电所加强电费回收管理和风险控制，制定合理的电费回收策略和风险控制方案。同时，加强与客户的沟通和协作，提高客户满意度和缴费意识，也是提高电费回收指标的重要手段。</a:t>
            </a:r>
          </a:p>
        </p:txBody>
      </p:sp>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电费回收指标</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noFill/>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081312" y="881760"/>
            <a:ext cx="4145173" cy="1503638"/>
          </a:xfrm>
          <a:prstGeom prst="rect">
            <a:avLst/>
          </a:prstGeom>
        </p:spPr>
        <p:txBody>
          <a:bodyPr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03</a:t>
            </a:r>
          </a:p>
        </p:txBody>
      </p:sp>
      <p:sp>
        <p:nvSpPr>
          <p:cNvPr id="7" name="TextBox 7"/>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solidFill>
                <a:latin typeface="Microsoft Yahei"/>
                <a:ea typeface="Microsoft Yahei"/>
                <a:cs typeface="Microsoft Yahei"/>
              </a:rPr>
              <a:t>营销指标提升策略</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简化报装流程，提高服务效率，提升客户满意度，增加售电量。</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优化服务流程</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4583" r="14583"/>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推广智能用电</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t="1147" b="114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开拓新市场</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引导客户使用智能家居、智能办公等用电设备，提高用电效率，增加售电量。</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积极开拓新的用电市场，如工业园区、商业中心等，增加售电量。</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sp>
        <p:nvSpPr>
          <p:cNvPr id="26" name="AutoShape 2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TextBox 4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提升售电量策略</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https://d.book118.com/388057071125006044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60</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2024-09-25T02:36:17.384</cp:lastPrinted>
  <dcterms:created xsi:type="dcterms:W3CDTF">2024-09-24T18:36:17Z</dcterms:created>
  <dcterms:modified xsi:type="dcterms:W3CDTF">2024-09-24T18:36:19Z</dcterms:modified>
</cp:coreProperties>
</file>