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BB80EB-6A3C-4A20-A45F-903987F58A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2285F0-C630-4A5D-A57E-9CB846D714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1F2F289-1A59-4452-AD29-5CC9777192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4559612-CA5C-42F0-B00D-5D85672785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45EA4AD-9433-4A64-9342-7806D3135B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8214639-6F9E-4D95-B8DA-291BECAD809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B66F12-5570-4437-9A7D-3B98F3345FD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A6013A-DB83-47DF-B1A7-55F59D2225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9071B6-3168-472A-83E4-5FA95AB7DF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9CDE2C-A3CF-40BB-8C97-9C45413C77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FF1657-E288-4C9D-9773-74A33440E7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0.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105061102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教师职业道德修养</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汇报人：AA</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2024-01-22</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教师职业道德概述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教师职业道德原则与规范</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教育教学中的道德实践</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同事合作与领导关系处理中的道德要求</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家校沟通中的道德责任</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不断提升自身职业道德修养水平</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教师职业道德概述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848" b="17848"/>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1492" b="21492"/>
          <a:stretch>
            <a:fillRect/>
          </a:stretch>
        </p:blipFill>
        <p:spPr>
          <a:xfrm>
            <a:off x="6099049" y="3829217"/>
            <a:ext cx="5058967" cy="2163308"/>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职业道德内涵</a:t>
            </a:r>
            <a:endParaRPr lang="en-US" sz="1100"/>
          </a:p>
        </p:txBody>
      </p:sp>
      <p:sp>
        <p:nvSpPr>
          <p:cNvPr id="9" name="AutoShape 9"/>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包括职业理想、职业态度、职业责任、职业技能、职业纪律、职业良心、职业荣誉和职业作风等方面。</a:t>
            </a:r>
            <a:endParaRPr lang="en-US" sz="1100"/>
          </a:p>
        </p:txBody>
      </p:sp>
      <p:sp>
        <p:nvSpPr>
          <p:cNvPr id="10" name="AutoShape 10"/>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职业道德定义</a:t>
            </a:r>
            <a:endParaRPr lang="en-US" sz="1100"/>
          </a:p>
        </p:txBody>
      </p:sp>
      <p:sp>
        <p:nvSpPr>
          <p:cNvPr id="11" name="AutoShape 11"/>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职业道德是指从事一定职业的人们在职业活动中所应遵循的道德规范以及与之相适应的道德观念、情操和品质。</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职业道德定义与内涵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具有高度的社会责任感、强烈的示范性、独特的创新性、严格的科学性。</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有利于提高教师的素质、有利于强化教师的事业心和责任感、有利于净化教育行业风气，推动社会主义精神文明建设、有利于推动素质教育的实施。</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教师职业道德特点</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教师职业道德意义</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教师职业道德特点及意义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996051" y="2418153"/>
            <a:ext cx="4102999" cy="2920344"/>
          </a:xfrm>
          <a:prstGeom prst="frame">
            <a:avLst>
              <a:gd name="adj1" fmla="val 1535"/>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6467" b="6467"/>
          <a:stretch>
            <a:fillRect/>
          </a:stretch>
        </p:blipFill>
        <p:spPr>
          <a:xfrm>
            <a:off x="1204668" y="1898647"/>
            <a:ext cx="4472212" cy="2920343"/>
          </a:xfrm>
          <a:prstGeom prst="rect">
            <a:avLst/>
          </a:prstGeom>
          <a:effectLst>
            <a:outerShdw blurRad="63500">
              <a:srgbClr val="000000">
                <a:alpha val="40000"/>
              </a:srgbClr>
            </a:outerShdw>
          </a:effectLst>
        </p:spPr>
      </p:pic>
      <p:sp>
        <p:nvSpPr>
          <p:cNvPr id="4" name="AutoShape 4"/>
          <p:cNvSpPr/>
          <p:nvPr/>
        </p:nvSpPr>
        <p:spPr>
          <a:xfrm>
            <a:off x="8529912" y="209044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555446" y="2167006"/>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8529912" y="404833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8531634" y="4134414"/>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8" name="AutoShape 8"/>
          <p:cNvSpPr/>
          <p:nvPr/>
        </p:nvSpPr>
        <p:spPr>
          <a:xfrm>
            <a:off x="6612352" y="253199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国内教师职业道德</a:t>
            </a:r>
            <a:endParaRPr lang="en-US" sz="1100"/>
          </a:p>
        </p:txBody>
      </p:sp>
      <p:sp>
        <p:nvSpPr>
          <p:cNvPr id="9" name="AutoShape 9"/>
          <p:cNvSpPr/>
          <p:nvPr/>
        </p:nvSpPr>
        <p:spPr>
          <a:xfrm>
            <a:off x="6612352" y="2883800"/>
            <a:ext cx="4276714"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注重教师的“为人师表”、“爱岗敬业”、“关爱学生”等方面，强调教师的“德育”角色。</a:t>
            </a:r>
            <a:endParaRPr lang="en-US" sz="1100"/>
          </a:p>
        </p:txBody>
      </p:sp>
      <p:sp>
        <p:nvSpPr>
          <p:cNvPr id="10" name="AutoShape 10"/>
          <p:cNvSpPr/>
          <p:nvPr/>
        </p:nvSpPr>
        <p:spPr>
          <a:xfrm>
            <a:off x="6612352" y="448987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国外教师职业道德</a:t>
            </a:r>
            <a:endParaRPr lang="en-US" sz="1100"/>
          </a:p>
        </p:txBody>
      </p:sp>
      <p:sp>
        <p:nvSpPr>
          <p:cNvPr id="11" name="AutoShape 11"/>
          <p:cNvSpPr/>
          <p:nvPr/>
        </p:nvSpPr>
        <p:spPr>
          <a:xfrm>
            <a:off x="6612352" y="4841681"/>
            <a:ext cx="4276714"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注重教师的“专业素养”、“学生中心”、“合作与同事关系”等方面，强调教师的“专业”角色。</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国内外教师职业道德比较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教师职业道德原则与规范</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681" b="21681"/>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20475" b="20475"/>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尊重学生人格</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教师应充分尊重学生的个性和差异，避免任何形式的歧视和侮辱，保护学生的自尊心和自信心。</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关爱学生成长</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教师应关注学生的身心健康，积极与学生沟通交流，了解他们的需求和困难，提供必要的帮助和支持。</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公正对待学生</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教师应公正、公平地对待每一位学生，不偏袒、不歧视，给予学生平等的机会和资源。</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尊重与关爱学生原则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3726" b="3726"/>
          <a:stretch>
            <a:fillRect/>
          </a:stretch>
        </p:blipFill>
        <p:spPr>
          <a:xfrm>
            <a:off x="6907441" y="1792193"/>
            <a:ext cx="4502196" cy="2732628"/>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树立良好形象</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教师应注重自身仪表和言行举止，保持整洁、文明的形象，成为学生的楷模和榜样。</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遵守社会公德</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教师应自觉遵守社会公德和职业道德规范，树立良好的社会形象和行业形象。</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传递正能量</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教师应以积极向上的态度面对工作和生活，传递正能量，引导学生形成健康、乐观的心态。</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为人师表，以身作则规范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教师应以严谨的治学态度对待教学和科研工作，不断追求真理、探索未知领域。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严谨治学态度</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50" r="16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追求卓越品质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持续学习进步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教师应不断提高自身专业素养和教学水平，追求卓越的教学品质和科研成果。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教师应保持持续学习的习惯，不断更新知识结构和教育理念，适应时代发展的需要。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严谨治学，追求卓越品质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教育教学中的道德实践</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399" b="639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197" b="619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4589" b="1458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公平公正对待每一位学生</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尊重学生的个性差异</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教师应认识到每个学生都是独特的，要尊重他们的个性、兴趣和才能，避免一刀切的教学方式。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平等对待所有学生</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教师不应因学生的性别、家庭背景、学习成绩等因素而偏袒或歧视某些学生，应平等对待所有学生，给予他们同等的机会和资源。</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公正评价学生的表现</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教师应根据学生的实际表现和努力程度来评价他们，避免主观偏见和不公平的评价方式。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教师应关注学生的心理健康状况，及时发现和解决学生在情感、行为等方面的问题。</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了解学生的心理状态</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对于遇到心理困扰的学生，教师应给予关心和支持，提供必要的心理辅导和帮助，促进学生心理健康发展。</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提供心理支持和辅导</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教师应努力营造积极向上、和谐友爱的班级氛围，让学生在良好的环境中健康成长。</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营造积极的班级氛围</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关注学生心理健康，提供心理支持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https://d.book118.com/388105061102006034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2024-09-13T01:44:12.345</cp:lastPrinted>
  <dcterms:created xsi:type="dcterms:W3CDTF">2024-09-12T17:44:12Z</dcterms:created>
  <dcterms:modified xsi:type="dcterms:W3CDTF">2024-09-12T17:44:14Z</dcterms:modified>
</cp:coreProperties>
</file>