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A075A6-7E4C-4F45-A50C-25A4133D41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62E1B4-E6FD-4228-B42D-3410927A4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6BD87B-BB6F-46C1-91E1-2946C47C9B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DC57AED-1A19-4096-819A-BD3D64C0F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EB93C71-DE4B-4374-99DD-47A2F0EAC1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6BCA12C-4A70-445E-BC5A-342C6896C7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976EB3-F55E-4981-A42A-695428DA92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A38A62-4090-44AB-91BF-7F83E42309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6E0026A-F67E-4154-A623-D54E7F4EE1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202FB85-0EDA-44D4-A54F-BC0C38B3A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56D6296-3C6A-405F-906D-D8E68D55BF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Relationship Id="rId4" Type="http://schemas.openxmlformats.org/officeDocument/2006/relationships/image" Target="../media/image4.jpeg" /><Relationship Id="rId5" Type="http://schemas.openxmlformats.org/officeDocument/2006/relationships/image" Target="../media/image1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1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1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8810512113700602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409093" y="4827662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3" name="TextBox 3"/>
          <p:cNvSpPr txBox="1"/>
          <p:nvPr/>
        </p:nvSpPr>
        <p:spPr>
          <a:xfrm>
            <a:off x="1040840" y="3516888"/>
            <a:ext cx="10110320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泌尿外科护理安全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5059558" y="1161765"/>
            <a:ext cx="2072884" cy="2072884"/>
            <a:chOff x="5059558" y="1161765"/>
            <a:chExt cx="2072884" cy="2072884"/>
          </a:xfrm>
        </p:grpSpPr>
        <p:sp>
          <p:nvSpPr>
            <p:cNvPr id="6" name="AutoShape 6"/>
            <p:cNvSpPr/>
            <p:nvPr/>
          </p:nvSpPr>
          <p:spPr>
            <a:xfrm>
              <a:off x="5059558" y="1161765"/>
              <a:ext cx="2072884" cy="2072884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5116739" y="1218945"/>
            <a:ext cx="1958523" cy="1958523"/>
            <a:chOff x="5116739" y="1218945"/>
            <a:chExt cx="1958523" cy="1958523"/>
          </a:xfrm>
        </p:grpSpPr>
        <p:sp>
          <p:nvSpPr>
            <p:cNvPr id="8" name="Freeform 8"/>
            <p:cNvSpPr/>
            <p:nvPr/>
          </p:nvSpPr>
          <p:spPr>
            <a:xfrm>
              <a:off x="5116739" y="1218945"/>
              <a:ext cx="1958523" cy="1958523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116739" y="1218945"/>
              <a:ext cx="1958523" cy="1958523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253411" y="1355617"/>
              <a:ext cx="1685300" cy="1685300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5441229" y="1902429"/>
            <a:ext cx="1309543" cy="896478"/>
            <a:chOff x="5441229" y="1902429"/>
            <a:chExt cx="1309543" cy="896478"/>
          </a:xfrm>
        </p:grpSpPr>
        <p:sp>
          <p:nvSpPr>
            <p:cNvPr id="12" name="Freeform 12"/>
            <p:cNvSpPr/>
            <p:nvPr/>
          </p:nvSpPr>
          <p:spPr>
            <a:xfrm>
              <a:off x="5441229" y="1902429"/>
              <a:ext cx="1309543" cy="896478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 rot="-5400000">
            <a:off x="100705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-5400000" flipV="1">
            <a:off x="1536192" y="3499876"/>
            <a:ext cx="585216" cy="3657600"/>
          </a:xfrm>
          <a:prstGeom prst="round2Same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51200" y="495117"/>
            <a:ext cx="757489" cy="757489"/>
            <a:chOff x="551200" y="495117"/>
            <a:chExt cx="757489" cy="757489"/>
          </a:xfrm>
        </p:grpSpPr>
        <p:sp>
          <p:nvSpPr>
            <p:cNvPr id="3" name="AutoShape 3"/>
            <p:cNvSpPr/>
            <p:nvPr/>
          </p:nvSpPr>
          <p:spPr>
            <a:xfrm>
              <a:off x="551200" y="495117"/>
              <a:ext cx="757489" cy="757489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572171" y="516087"/>
            <a:ext cx="715670" cy="715670"/>
            <a:chOff x="572171" y="516087"/>
            <a:chExt cx="715670" cy="715670"/>
          </a:xfrm>
        </p:grpSpPr>
        <p:sp>
          <p:nvSpPr>
            <p:cNvPr id="5" name="Freeform 5"/>
            <p:cNvSpPr/>
            <p:nvPr/>
          </p:nvSpPr>
          <p:spPr>
            <a:xfrm>
              <a:off x="572171" y="516087"/>
              <a:ext cx="715670" cy="715670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572171" y="516087"/>
              <a:ext cx="715670" cy="715670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622036" y="565953"/>
              <a:ext cx="615696" cy="615696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8" name="AutoShape 8"/>
          <p:cNvSpPr/>
          <p:nvPr/>
        </p:nvSpPr>
        <p:spPr>
          <a:xfrm>
            <a:off x="1490568" y="1247584"/>
            <a:ext cx="1681506" cy="766756"/>
          </a:xfrm>
          <a:prstGeom prst="rect">
            <a:avLst/>
          </a:prstGeom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ct val="0"/>
              </a:spcBef>
              <a:defRPr/>
            </a:pPr>
            <a:r>
              <a:rPr lang="en-US" sz="4425" b="1">
                <a:solidFill>
                  <a:srgbClr val="FFFFFF">
                    <a:alpha val="100000"/>
                  </a:srgbClr>
                </a:solidFill>
                <a:latin typeface="黑体"/>
                <a:ea typeface="黑体"/>
                <a:cs typeface="黑体"/>
              </a:rPr>
              <a:t>目录</a:t>
            </a:r>
            <a:endParaRPr lang="en-US" sz="1100"/>
          </a:p>
        </p:txBody>
      </p:sp>
      <p:cxnSp>
        <p:nvCxnSpPr>
          <p:cNvPr id="9" name="Connector 9"/>
          <p:cNvCxnSpPr/>
          <p:nvPr/>
        </p:nvCxnSpPr>
        <p:spPr>
          <a:xfrm>
            <a:off x="4573574" y="1614170"/>
            <a:ext cx="5237390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0" name="TextBox 10"/>
          <p:cNvSpPr txBox="1"/>
          <p:nvPr/>
        </p:nvSpPr>
        <p:spPr>
          <a:xfrm>
            <a:off x="4596480" y="1789458"/>
            <a:ext cx="6562725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泌尿外科常见护理风险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泌尿外科护理安全措施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泌尿外科护理安全案例分析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提高泌尿外科护理安全水平的建议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09290" y="1560576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泌尿系统是人体的重要排泄系统，负责排除体内的代谢废物和多余水分，维持体液平衡和酸碱平衡。</a:t>
            </a:r>
            <a:endParaRPr lang="en-US" sz="1100"/>
          </a:p>
        </p:txBody>
      </p:sp>
      <p:grpSp>
        <p:nvGrpSpPr>
          <p:cNvPr id="3" name="Group 3"/>
          <p:cNvGrpSpPr/>
          <p:nvPr/>
        </p:nvGrpSpPr>
        <p:grpSpPr>
          <a:xfrm>
            <a:off x="1595201" y="2001561"/>
            <a:ext cx="1224808" cy="1062655"/>
            <a:chOff x="1595201" y="2001561"/>
            <a:chExt cx="1224808" cy="1062655"/>
          </a:xfrm>
        </p:grpSpPr>
        <p:sp>
          <p:nvSpPr>
            <p:cNvPr id="4" name="AutoShape 4"/>
            <p:cNvSpPr/>
            <p:nvPr/>
          </p:nvSpPr>
          <p:spPr>
            <a:xfrm rot="1800000">
              <a:off x="1595201" y="2001561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" name="Group 5"/>
          <p:cNvGrpSpPr/>
          <p:nvPr/>
        </p:nvGrpSpPr>
        <p:grpSpPr>
          <a:xfrm>
            <a:off x="1595201" y="4305483"/>
            <a:ext cx="1224808" cy="1062655"/>
            <a:chOff x="1595201" y="4305483"/>
            <a:chExt cx="1224808" cy="1062655"/>
          </a:xfrm>
        </p:grpSpPr>
        <p:sp>
          <p:nvSpPr>
            <p:cNvPr id="6" name="AutoShape 6"/>
            <p:cNvSpPr/>
            <p:nvPr/>
          </p:nvSpPr>
          <p:spPr>
            <a:xfrm rot="1800000">
              <a:off x="1595201" y="4305483"/>
              <a:ext cx="1224808" cy="1062655"/>
            </a:xfrm>
            <a:prstGeom prst="hexagon">
              <a:avLst>
                <a:gd name="adj" fmla="val 28663"/>
                <a:gd name="vf" fmla="val 11547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7" name="AutoShape 7"/>
          <p:cNvSpPr/>
          <p:nvPr/>
        </p:nvSpPr>
        <p:spPr>
          <a:xfrm>
            <a:off x="1657324" y="221497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1678135" y="4506051"/>
            <a:ext cx="1059059" cy="661505"/>
          </a:xfrm>
          <a:prstGeom prst="rect">
            <a:avLst/>
          </a:prstGeom>
        </p:spPr>
        <p:txBody>
          <a:bodyPr vert="horz" wrap="square" lIns="95250" tIns="47625" rIns="95250" bIns="476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spcBef>
                <a:spcPts val="375"/>
              </a:spcBef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3609290" y="3861450"/>
            <a:ext cx="6827520" cy="195072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spcBef>
                <a:spcPts val="375"/>
              </a:spcBef>
              <a:defRPr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泌尿外科疾病涉及肾脏、膀胱、尿道等泌尿系统器官的疾病，需要专业的护理和照护，以确保患者的康复和预防并发症的发生。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泌尿外科护理的重要性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8012" r="2801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9710" r="29710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护理安全的目标和意义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护理安全的意义在于提高患者的满意度和信任度，降低医疗纠纷和诉讼的风险，同时也有助于提高医院的声誉和竞争力。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护理安全是护理工作的核心目标之一，旨在确保患者在接受护理服务的过程中不发生不良事件和意外伤害。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泌尿外科常见护理风险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老年患者和儿童患者的护理风险较高，因为他们的身体机能较弱，容易发生意外。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患者年龄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13501" b="13501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患者认知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患者情绪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患者对疾病和护理知识的缺乏可能导致不配合护理工作，增加护理风险。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焦虑、抑郁等情绪问题可能导致患者不配合护理工作，增加护理风险。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患者自身因素风险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技能不足可能导致操作失误，增加护理风险。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6667" b="16667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护理人员技能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态度不端正可能导致护理工作不细致，增加护理风险。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护理人员态度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疲劳可能导致注意力不集中，增加护理风险。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护理人员疲劳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护理人员操作风险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9687" b="2968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药物使用风险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药物配伍不当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不同药物之间的配伍可能产生不良反应，增加护理风险。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药物剂量不当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剂量过大或过小可能导致治疗效果不佳或产生不良反应，增加护理风险。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药物使用时机不当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错过最佳用药时机可能导致治疗效果不佳或产生不良反应，增加护理风险。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设备操作不当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操作不当可能导致设备损坏或产生安全隐患，增加护理风险。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设备故障可能导致治疗中断或产生安全隐患，增加护理风险。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设备维护不当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维护不当可能导致设备故障或产生安全隐患，增加护理风险。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8667" r="8667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67" r="16667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设备使用风险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571585" y="1029917"/>
            <a:ext cx="8683321" cy="114947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84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052" y="2763839"/>
            <a:ext cx="8024317" cy="18726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泌尿外科护理安全措施</a:t>
            </a:r>
          </a:p>
        </p:txBody>
      </p:sp>
      <p:sp>
        <p:nvSpPr>
          <p:cNvPr id="4" name="Freeform 4"/>
          <p:cNvSpPr/>
          <p:nvPr/>
        </p:nvSpPr>
        <p:spPr>
          <a:xfrm>
            <a:off x="3033917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097052" y="5602490"/>
            <a:ext cx="3105564" cy="41033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4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3377035" y="5849950"/>
            <a:ext cx="8820012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286235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2690798" y="5678391"/>
            <a:ext cx="343119" cy="343119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1097052" y="1098977"/>
            <a:ext cx="1335306" cy="1335306"/>
            <a:chOff x="1097052" y="1098977"/>
            <a:chExt cx="1335306" cy="1335306"/>
          </a:xfrm>
        </p:grpSpPr>
        <p:sp>
          <p:nvSpPr>
            <p:cNvPr id="10" name="AutoShape 10"/>
            <p:cNvSpPr/>
            <p:nvPr/>
          </p:nvSpPr>
          <p:spPr>
            <a:xfrm>
              <a:off x="1097052" y="1098977"/>
              <a:ext cx="1335306" cy="1335306"/>
            </a:xfrm>
            <a:prstGeom prst="roundRect">
              <a:avLst>
                <a:gd name="adj" fmla="val 8841"/>
              </a:avLst>
            </a:prstGeom>
            <a:gradFill>
              <a:gsLst>
                <a:gs pos="0">
                  <a:schemeClr val="accent1">
                    <a:alpha val="100000"/>
                    <a:lumMod val="85000"/>
                  </a:schemeClr>
                </a:gs>
                <a:gs pos="100000">
                  <a:schemeClr val="accent1">
                    <a:alpha val="100000"/>
                  </a:schemeClr>
                </a:gs>
              </a:gsLst>
              <a:lin ang="2700000"/>
            </a:gradFill>
            <a:effectLst>
              <a:outerShdw blurRad="203200" dist="101600" dir="2700000">
                <a:srgbClr val="000000">
                  <a:alpha val="30000"/>
                </a:srgbClr>
              </a:outerShdw>
            </a:effectLst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133886" y="1135811"/>
            <a:ext cx="1261638" cy="1261638"/>
            <a:chOff x="1133886" y="1135811"/>
            <a:chExt cx="1261638" cy="1261638"/>
          </a:xfrm>
        </p:grpSpPr>
        <p:sp>
          <p:nvSpPr>
            <p:cNvPr id="12" name="Freeform 12"/>
            <p:cNvSpPr/>
            <p:nvPr/>
          </p:nvSpPr>
          <p:spPr>
            <a:xfrm>
              <a:off x="1133886" y="1135811"/>
              <a:ext cx="1261638" cy="1261638"/>
            </a:xfrm>
            <a:custGeom>
              <a:rect l="l" t="t" r="r" b="b"/>
              <a:pathLst>
                <a:path w="1625021" h="1625022">
                  <a:moveTo>
                    <a:pt x="247132" y="108611"/>
                  </a:moveTo>
                  <a:cubicBezTo>
                    <a:pt x="173259" y="108611"/>
                    <a:pt x="113373" y="168497"/>
                    <a:pt x="113373" y="242370"/>
                  </a:cubicBezTo>
                  <a:lnTo>
                    <a:pt x="113373" y="1373126"/>
                  </a:lnTo>
                  <a:cubicBezTo>
                    <a:pt x="113373" y="1446999"/>
                    <a:pt x="173259" y="1506885"/>
                    <a:pt x="247132" y="1506885"/>
                  </a:cubicBezTo>
                  <a:lnTo>
                    <a:pt x="1377888" y="1506885"/>
                  </a:lnTo>
                  <a:cubicBezTo>
                    <a:pt x="1451761" y="1506885"/>
                    <a:pt x="1511647" y="1446999"/>
                    <a:pt x="1511647" y="1373126"/>
                  </a:cubicBezTo>
                  <a:lnTo>
                    <a:pt x="1511647" y="242370"/>
                  </a:lnTo>
                  <a:cubicBezTo>
                    <a:pt x="1511647" y="168497"/>
                    <a:pt x="1451761" y="108611"/>
                    <a:pt x="1377888" y="108611"/>
                  </a:cubicBezTo>
                  <a:close/>
                  <a:moveTo>
                    <a:pt x="143668" y="0"/>
                  </a:moveTo>
                  <a:lnTo>
                    <a:pt x="1481353" y="0"/>
                  </a:lnTo>
                  <a:cubicBezTo>
                    <a:pt x="1560699" y="0"/>
                    <a:pt x="1625021" y="64322"/>
                    <a:pt x="1625021" y="143668"/>
                  </a:cubicBezTo>
                  <a:lnTo>
                    <a:pt x="1625021" y="1481354"/>
                  </a:lnTo>
                  <a:cubicBezTo>
                    <a:pt x="1625021" y="1560700"/>
                    <a:pt x="1560699" y="1625022"/>
                    <a:pt x="1481353" y="1625022"/>
                  </a:cubicBezTo>
                  <a:lnTo>
                    <a:pt x="143668" y="1625022"/>
                  </a:lnTo>
                  <a:cubicBezTo>
                    <a:pt x="64322" y="1625022"/>
                    <a:pt x="0" y="1560700"/>
                    <a:pt x="0" y="1481354"/>
                  </a:cubicBezTo>
                  <a:lnTo>
                    <a:pt x="0" y="143668"/>
                  </a:lnTo>
                  <a:cubicBezTo>
                    <a:pt x="0" y="64322"/>
                    <a:pt x="64322" y="0"/>
                    <a:pt x="143668" y="0"/>
                  </a:cubicBezTo>
                  <a:close/>
                </a:path>
              </a:pathLst>
            </a:custGeom>
            <a:solidFill>
              <a:schemeClr val="accent1">
                <a:lumMod val="9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1133886" y="1135811"/>
              <a:ext cx="1261638" cy="1261638"/>
            </a:xfrm>
            <a:prstGeom prst="roundRect">
              <a:avLst>
                <a:gd name="adj" fmla="val 8841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1221928" y="1223852"/>
              <a:ext cx="1085633" cy="1085633"/>
            </a:xfrm>
            <a:prstGeom prst="roundRect">
              <a:avLst>
                <a:gd name="adj" fmla="val 9566"/>
              </a:avLst>
            </a:prstGeom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1342916" y="1576096"/>
            <a:ext cx="843579" cy="577491"/>
            <a:chOff x="1342916" y="1576096"/>
            <a:chExt cx="843579" cy="577491"/>
          </a:xfrm>
        </p:grpSpPr>
        <p:sp>
          <p:nvSpPr>
            <p:cNvPr id="16" name="Freeform 16"/>
            <p:cNvSpPr/>
            <p:nvPr/>
          </p:nvSpPr>
          <p:spPr>
            <a:xfrm>
              <a:off x="1342916" y="1576096"/>
              <a:ext cx="843579" cy="577491"/>
            </a:xfrm>
            <a:custGeom>
              <a:rect l="l" t="t" r="r" b="b"/>
              <a:pathLst>
                <a:path w="3113" h="2131">
                  <a:moveTo>
                    <a:pt x="3057" y="497"/>
                  </a:moveTo>
                  <a:cubicBezTo>
                    <a:pt x="1582" y="5"/>
                    <a:pt x="1582" y="5"/>
                    <a:pt x="1582" y="5"/>
                  </a:cubicBezTo>
                  <a:cubicBezTo>
                    <a:pt x="1565" y="0"/>
                    <a:pt x="1547" y="0"/>
                    <a:pt x="1531" y="5"/>
                  </a:cubicBezTo>
                  <a:cubicBezTo>
                    <a:pt x="56" y="497"/>
                    <a:pt x="56" y="497"/>
                    <a:pt x="56" y="497"/>
                  </a:cubicBezTo>
                  <a:cubicBezTo>
                    <a:pt x="23" y="508"/>
                    <a:pt x="0" y="539"/>
                    <a:pt x="0" y="574"/>
                  </a:cubicBezTo>
                  <a:cubicBezTo>
                    <a:pt x="0" y="610"/>
                    <a:pt x="23" y="641"/>
                    <a:pt x="56" y="652"/>
                  </a:cubicBezTo>
                  <a:cubicBezTo>
                    <a:pt x="492" y="797"/>
                    <a:pt x="492" y="797"/>
                    <a:pt x="492" y="797"/>
                  </a:cubicBezTo>
                  <a:cubicBezTo>
                    <a:pt x="492" y="1230"/>
                    <a:pt x="492" y="1230"/>
                    <a:pt x="492" y="1230"/>
                  </a:cubicBezTo>
                  <a:cubicBezTo>
                    <a:pt x="492" y="1252"/>
                    <a:pt x="500" y="1272"/>
                    <a:pt x="515" y="1288"/>
                  </a:cubicBezTo>
                  <a:cubicBezTo>
                    <a:pt x="530" y="1302"/>
                    <a:pt x="875" y="1639"/>
                    <a:pt x="1556" y="1639"/>
                  </a:cubicBezTo>
                  <a:cubicBezTo>
                    <a:pt x="1804" y="1639"/>
                    <a:pt x="2036" y="1595"/>
                    <a:pt x="2244" y="1507"/>
                  </a:cubicBezTo>
                  <a:cubicBezTo>
                    <a:pt x="2285" y="1489"/>
                    <a:pt x="2305" y="1441"/>
                    <a:pt x="2287" y="1399"/>
                  </a:cubicBezTo>
                  <a:cubicBezTo>
                    <a:pt x="2270" y="1358"/>
                    <a:pt x="2222" y="1338"/>
                    <a:pt x="2180" y="1356"/>
                  </a:cubicBezTo>
                  <a:cubicBezTo>
                    <a:pt x="1992" y="1435"/>
                    <a:pt x="1782" y="1475"/>
                    <a:pt x="1557" y="1475"/>
                  </a:cubicBezTo>
                  <a:cubicBezTo>
                    <a:pt x="1238" y="1475"/>
                    <a:pt x="1004" y="1393"/>
                    <a:pt x="863" y="1324"/>
                  </a:cubicBezTo>
                  <a:cubicBezTo>
                    <a:pt x="759" y="1272"/>
                    <a:pt x="689" y="1221"/>
                    <a:pt x="656" y="1193"/>
                  </a:cubicBezTo>
                  <a:cubicBezTo>
                    <a:pt x="656" y="852"/>
                    <a:pt x="656" y="852"/>
                    <a:pt x="656" y="852"/>
                  </a:cubicBezTo>
                  <a:cubicBezTo>
                    <a:pt x="1531" y="1144"/>
                    <a:pt x="1531" y="1144"/>
                    <a:pt x="1531" y="1144"/>
                  </a:cubicBezTo>
                  <a:cubicBezTo>
                    <a:pt x="1539" y="1146"/>
                    <a:pt x="1548" y="1148"/>
                    <a:pt x="1557" y="1148"/>
                  </a:cubicBezTo>
                  <a:cubicBezTo>
                    <a:pt x="1565" y="1148"/>
                    <a:pt x="1574" y="1146"/>
                    <a:pt x="1583" y="1144"/>
                  </a:cubicBezTo>
                  <a:cubicBezTo>
                    <a:pt x="2458" y="852"/>
                    <a:pt x="2458" y="852"/>
                    <a:pt x="2458" y="852"/>
                  </a:cubicBezTo>
                  <a:cubicBezTo>
                    <a:pt x="2458" y="998"/>
                    <a:pt x="2458" y="998"/>
                    <a:pt x="2458" y="998"/>
                  </a:cubicBezTo>
                  <a:cubicBezTo>
                    <a:pt x="2362" y="1032"/>
                    <a:pt x="2294" y="1123"/>
                    <a:pt x="2294" y="1230"/>
                  </a:cubicBezTo>
                  <a:cubicBezTo>
                    <a:pt x="2294" y="1330"/>
                    <a:pt x="2354" y="1416"/>
                    <a:pt x="2440" y="1454"/>
                  </a:cubicBezTo>
                  <a:cubicBezTo>
                    <a:pt x="2296" y="2029"/>
                    <a:pt x="2296" y="2029"/>
                    <a:pt x="2296" y="2029"/>
                  </a:cubicBezTo>
                  <a:cubicBezTo>
                    <a:pt x="2290" y="2053"/>
                    <a:pt x="2296" y="2080"/>
                    <a:pt x="2311" y="2099"/>
                  </a:cubicBezTo>
                  <a:cubicBezTo>
                    <a:pt x="2327" y="2119"/>
                    <a:pt x="2351" y="2131"/>
                    <a:pt x="2376" y="2131"/>
                  </a:cubicBezTo>
                  <a:cubicBezTo>
                    <a:pt x="2704" y="2131"/>
                    <a:pt x="2704" y="2131"/>
                    <a:pt x="2704" y="2131"/>
                  </a:cubicBezTo>
                  <a:cubicBezTo>
                    <a:pt x="2729" y="2131"/>
                    <a:pt x="2753" y="2119"/>
                    <a:pt x="2768" y="2099"/>
                  </a:cubicBezTo>
                  <a:cubicBezTo>
                    <a:pt x="2784" y="2080"/>
                    <a:pt x="2789" y="2053"/>
                    <a:pt x="2783" y="2029"/>
                  </a:cubicBezTo>
                  <a:cubicBezTo>
                    <a:pt x="2639" y="1454"/>
                    <a:pt x="2639" y="1454"/>
                    <a:pt x="2639" y="1454"/>
                  </a:cubicBezTo>
                  <a:cubicBezTo>
                    <a:pt x="2725" y="1416"/>
                    <a:pt x="2785" y="1330"/>
                    <a:pt x="2785" y="1230"/>
                  </a:cubicBezTo>
                  <a:cubicBezTo>
                    <a:pt x="2785" y="1123"/>
                    <a:pt x="2717" y="1032"/>
                    <a:pt x="2622" y="998"/>
                  </a:cubicBezTo>
                  <a:cubicBezTo>
                    <a:pt x="2622" y="797"/>
                    <a:pt x="2622" y="797"/>
                    <a:pt x="2622" y="797"/>
                  </a:cubicBezTo>
                  <a:cubicBezTo>
                    <a:pt x="3057" y="652"/>
                    <a:pt x="3057" y="652"/>
                    <a:pt x="3057" y="652"/>
                  </a:cubicBezTo>
                  <a:cubicBezTo>
                    <a:pt x="3091" y="641"/>
                    <a:pt x="3113" y="610"/>
                    <a:pt x="3113" y="574"/>
                  </a:cubicBezTo>
                  <a:cubicBezTo>
                    <a:pt x="3113" y="539"/>
                    <a:pt x="3091" y="508"/>
                    <a:pt x="3057" y="497"/>
                  </a:cubicBezTo>
                  <a:close/>
                  <a:moveTo>
                    <a:pt x="2540" y="1148"/>
                  </a:moveTo>
                  <a:cubicBezTo>
                    <a:pt x="2585" y="1148"/>
                    <a:pt x="2621" y="1184"/>
                    <a:pt x="2621" y="1230"/>
                  </a:cubicBezTo>
                  <a:cubicBezTo>
                    <a:pt x="2621" y="1275"/>
                    <a:pt x="2585" y="1312"/>
                    <a:pt x="2540" y="1312"/>
                  </a:cubicBezTo>
                  <a:cubicBezTo>
                    <a:pt x="2494" y="1312"/>
                    <a:pt x="2458" y="1275"/>
                    <a:pt x="2458" y="1230"/>
                  </a:cubicBezTo>
                  <a:cubicBezTo>
                    <a:pt x="2458" y="1184"/>
                    <a:pt x="2494" y="1148"/>
                    <a:pt x="2540" y="1148"/>
                  </a:cubicBezTo>
                  <a:close/>
                  <a:moveTo>
                    <a:pt x="2481" y="1967"/>
                  </a:moveTo>
                  <a:cubicBezTo>
                    <a:pt x="2540" y="1731"/>
                    <a:pt x="2540" y="1731"/>
                    <a:pt x="2540" y="1731"/>
                  </a:cubicBezTo>
                  <a:cubicBezTo>
                    <a:pt x="2599" y="1967"/>
                    <a:pt x="2599" y="1967"/>
                    <a:pt x="2599" y="1967"/>
                  </a:cubicBezTo>
                  <a:cubicBezTo>
                    <a:pt x="2481" y="1967"/>
                    <a:pt x="2481" y="1967"/>
                    <a:pt x="2481" y="1967"/>
                  </a:cubicBezTo>
                  <a:close/>
                  <a:moveTo>
                    <a:pt x="2533" y="654"/>
                  </a:moveTo>
                  <a:cubicBezTo>
                    <a:pt x="1570" y="493"/>
                    <a:pt x="1570" y="493"/>
                    <a:pt x="1570" y="493"/>
                  </a:cubicBezTo>
                  <a:cubicBezTo>
                    <a:pt x="1525" y="486"/>
                    <a:pt x="1483" y="516"/>
                    <a:pt x="1476" y="561"/>
                  </a:cubicBezTo>
                  <a:cubicBezTo>
                    <a:pt x="1469" y="605"/>
                    <a:pt x="1499" y="648"/>
                    <a:pt x="1543" y="655"/>
                  </a:cubicBezTo>
                  <a:cubicBezTo>
                    <a:pt x="2201" y="765"/>
                    <a:pt x="2201" y="765"/>
                    <a:pt x="2201" y="765"/>
                  </a:cubicBezTo>
                  <a:cubicBezTo>
                    <a:pt x="1557" y="979"/>
                    <a:pt x="1557" y="979"/>
                    <a:pt x="1557" y="979"/>
                  </a:cubicBezTo>
                  <a:cubicBezTo>
                    <a:pt x="341" y="574"/>
                    <a:pt x="341" y="574"/>
                    <a:pt x="341" y="574"/>
                  </a:cubicBezTo>
                  <a:cubicBezTo>
                    <a:pt x="1557" y="169"/>
                    <a:pt x="1557" y="169"/>
                    <a:pt x="1557" y="169"/>
                  </a:cubicBezTo>
                  <a:cubicBezTo>
                    <a:pt x="2772" y="574"/>
                    <a:pt x="2772" y="574"/>
                    <a:pt x="2772" y="574"/>
                  </a:cubicBezTo>
                  <a:cubicBezTo>
                    <a:pt x="2533" y="654"/>
                    <a:pt x="2533" y="654"/>
                    <a:pt x="2533" y="654"/>
                  </a:cubicBezTo>
                  <a:close/>
                  <a:moveTo>
                    <a:pt x="2533" y="654"/>
                  </a:moveTo>
                  <a:cubicBezTo>
                    <a:pt x="2533" y="654"/>
                    <a:pt x="2533" y="654"/>
                    <a:pt x="2533" y="65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定期开展安全知识讲座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组织患者及家属参加安全知识讲座，提高患者及家属的安全意识和自我保护能力。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提供个性化护理指导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根据患者的具体情况，提供个性化的护理指导，包括饮食、休息、活动等方面的注意事项。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患者入院时接受安全教育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向患者及家属介绍医院规章制度、病区环境、陪护制度等，确保患者及家属了解并遵守。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患者安全教育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加强沟通技巧培训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提高护理人员与患者及家属的沟通能力，减少因沟通不畅引起的纠纷。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定期开展护理技能培训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针对泌尿外科的护理特点，定期开展护理技能培训，提高护理人员的专业水平。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实施护理操作考核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对护理人员进行护理操作考核，确保护理人员能够熟练掌握各项护理技能，提高护理质量。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护理人员培训与考核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https://d.book118.com/388105121137006027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黑体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2024-09-06T00:40:44.927</cp:lastPrinted>
  <dcterms:created xsi:type="dcterms:W3CDTF">2024-09-05T16:40:44Z</dcterms:created>
  <dcterms:modified xsi:type="dcterms:W3CDTF">2024-09-05T16:40:47Z</dcterms:modified>
</cp:coreProperties>
</file>