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2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5"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3.jpeg" /><Relationship Id="rId2" Type="http://schemas.openxmlformats.org/officeDocument/2006/relationships/image" Target="../media/image2.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FF37F20-4871-487A-BCE1-591848D66B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43FC19-6E65-401F-9922-CFDC6CBAB9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99C29E-48C1-4244-8EE5-B459863765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3103B7-1845-43EC-8127-1866E426E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D05987-62EB-4832-8D72-26F95BD094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E95ED2-EFB7-4C89-BF2C-437B0C01FD0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F06C77C-7642-452D-B5F2-07FB9696E6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198221-3EC6-4E27-B87C-3D09D6B1F1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667283-F7FB-49DA-9C59-A0FFCE8630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94A42B-2A25-4734-9499-293F4D01EA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2A6BAB-7789-4FB4-8492-1128A889C9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9" name="矩形 1">
            <a:extLst>
              <a:ext uri="{FF2B5EF4-FFF2-40B4-BE49-F238E27FC236}">
                <a16:creationId xmlns:a16="http://schemas.microsoft.com/office/drawing/2014/main" id="{991E3A09-94D5-95DA-A09D-D6790948C4B9}"/>
              </a:ext>
            </a:extLst>
          </p:cNvPr>
          <p:cNvSpPr/>
          <p:nvPr userDrawn="1"/>
        </p:nvSpPr>
        <p:spPr>
          <a:xfrm>
            <a:off x="0" y="2438436"/>
            <a:ext cx="12192000" cy="2657416"/>
          </a:xfrm>
          <a:prstGeom prst="rect">
            <a:avLst/>
          </a:prstGeom>
          <a:solidFill>
            <a:srgbClr val="2F5EB0"/>
          </a:solidFill>
          <a:ln>
            <a:noFill/>
          </a:ln>
          <a:effectLst>
            <a:innerShdw blurRad="63500" dist="50800" dir="135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460611" y="3015568"/>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cxnSp>
        <p:nvCxnSpPr>
          <p:cNvPr id="12" name="直接连接符 5">
            <a:extLst>
              <a:ext uri="{FF2B5EF4-FFF2-40B4-BE49-F238E27FC236}">
                <a16:creationId xmlns:a16="http://schemas.microsoft.com/office/drawing/2014/main" id="{33D14092-9CB7-5660-78A9-45F165867C4A}"/>
              </a:ext>
            </a:extLst>
          </p:cNvPr>
          <p:cNvCxnSpPr/>
          <p:nvPr userDrawn="1"/>
        </p:nvCxnSpPr>
        <p:spPr>
          <a:xfrm flipH="1">
            <a:off x="2111556" y="2939642"/>
            <a:ext cx="0" cy="1360019"/>
          </a:xfrm>
          <a:prstGeom prst="line">
            <a:avLst/>
          </a:prstGeom>
          <a:ln>
            <a:solidFill>
              <a:schemeClr val="bg1"/>
            </a:solidFill>
            <a:prstDash val="sysDash"/>
            <a:headEnd type="oval" w="med" len="med"/>
            <a:tailEnd type="oval" w="med" len="med"/>
          </a:ln>
        </p:spPr>
        <p:style>
          <a:lnRef idx="1">
            <a:schemeClr val="accent1"/>
          </a:lnRef>
          <a:fillRef idx="0">
            <a:schemeClr val="accent1"/>
          </a:fillRef>
          <a:effectRef idx="0">
            <a:schemeClr val="accent1"/>
          </a:effectRef>
          <a:fontRef idx="minor">
            <a:schemeClr val="tx1"/>
          </a:fontRef>
        </p:style>
      </p:cxn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2580049" y="3359047"/>
            <a:ext cx="909880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4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2" presetClass="entr" presetSubtype="4" dur="500" fill="hold" grpId="0" nodeType="after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par>
                          <p:cTn id="9" fill="hold" nodeType="afterGroup">
                            <p:stCondLst>
                              <p:cond delay="500"/>
                            </p:stCondLst>
                            <p:childTnLst>
                              <p:par>
                                <p:cTn id="10" presetID="22" presetClass="entr" presetSubtype="4" dur="500" fill="hold" nodeType="after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down)">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5" name="直角三角形 6">
            <a:extLst>
              <a:ext uri="{FF2B5EF4-FFF2-40B4-BE49-F238E27FC236}">
                <a16:creationId xmlns:a16="http://schemas.microsoft.com/office/drawing/2014/main" id="{DE6DAEAD-84DF-C840-F723-F590C143A1D6}"/>
              </a:ext>
            </a:extLst>
          </p:cNvPr>
          <p:cNvSpPr/>
          <p:nvPr userDrawn="1"/>
        </p:nvSpPr>
        <p:spPr>
          <a:xfrm>
            <a:off x="-3175" y="-12700"/>
            <a:ext cx="12228830" cy="6883400"/>
          </a:xfrm>
          <a:prstGeom prst="rtTriangle">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object 8">
            <a:extLst>
              <a:ext uri="{FF2B5EF4-FFF2-40B4-BE49-F238E27FC236}">
                <a16:creationId xmlns:a16="http://schemas.microsoft.com/office/drawing/2014/main" id="{6E309751-36AF-CC0F-7B03-E300DF928F43}"/>
              </a:ext>
            </a:extLst>
          </p:cNvPr>
          <p:cNvSpPr txBox="1"/>
          <p:nvPr userDrawn="1"/>
        </p:nvSpPr>
        <p:spPr>
          <a:xfrm>
            <a:off x="826896" y="3665435"/>
            <a:ext cx="5734473" cy="1494426"/>
          </a:xfrm>
          <a:prstGeom prst="rect">
            <a:avLst/>
          </a:prstGeom>
        </p:spPr>
        <p:txBody>
          <a:bodyPr vert="horz" wrap="square" lIns="0" tIns="16933"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6933" marR="0" lvl="0" indent="0" algn="l" defTabSz="1219170" rtl="0" eaLnBrk="1" fontAlgn="auto" latinLnBrk="0" hangingPunct="1">
              <a:lnSpc>
                <a:spcPct val="100000"/>
              </a:lnSpc>
              <a:spcBef>
                <a:spcPts val="133"/>
              </a:spcBef>
              <a:spcAft>
                <a:spcPct val="0"/>
              </a:spcAft>
              <a:buClrTx/>
              <a:buSzTx/>
              <a:buFontTx/>
              <a:buNone/>
              <a:defRPr/>
            </a:pPr>
            <a:r>
              <a:rPr kumimoji="0" lang="zh-CN" altLang="en-US" sz="9600" b="0" i="0" u="none" strike="noStrike" kern="1200" cap="none" spc="-2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rPr>
              <a:t>谢谢观看</a:t>
            </a:r>
            <a:endParaRPr kumimoji="0" sz="9600" b="0" i="0" u="none" strike="noStrike" kern="1200" cap="none" spc="0" normalizeH="0" baseline="0" noProof="0">
              <a:ln>
                <a:noFill/>
              </a:ln>
              <a:solidFill>
                <a:schemeClr val="bg1"/>
              </a:solidFill>
              <a:effectLst/>
              <a:uLnTx/>
              <a:uFillTx/>
              <a:latin typeface="微软雅黑" panose="020b0503020204020204" pitchFamily="34" charset="-122"/>
              <a:ea typeface="微软雅黑" panose="020b0503020204020204" pitchFamily="34" charset="-122"/>
              <a:cs typeface="Britannic Bold"/>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75733" y="274320"/>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5" name="组合 87">
            <a:extLst>
              <a:ext uri="{FF2B5EF4-FFF2-40B4-BE49-F238E27FC236}">
                <a16:creationId xmlns:a16="http://schemas.microsoft.com/office/drawing/2014/main" id="{7CD9F9A0-1BAA-B2C0-2308-BFBB8B612CB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65C46A35-DDED-6ACA-5520-BC201280C5C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8" name="直接连接符 89">
              <a:extLst>
                <a:ext uri="{FF2B5EF4-FFF2-40B4-BE49-F238E27FC236}">
                  <a16:creationId xmlns:a16="http://schemas.microsoft.com/office/drawing/2014/main" id="{F1EFB464-763F-50A8-1E3C-144903E4B39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0" name="直接连接符 3">
            <a:extLst>
              <a:ext uri="{FF2B5EF4-FFF2-40B4-BE49-F238E27FC236}">
                <a16:creationId xmlns:a16="http://schemas.microsoft.com/office/drawing/2014/main" id="{1E40E55D-9A81-C638-800A-E72784991325}"/>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16463"/>
            <a:ext cx="3307873" cy="3198157"/>
            <a:chOff x="679641" y="1792943"/>
            <a:chExt cx="3307873" cy="3198157"/>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pic>
          <p:nvPicPr>
            <p:cNvPr id="55" name="Picture 4" descr="d:\users\administrator\appdata\roaming\360se6\User Data\temp\9279051_094912394000_2.jpg">
              <a:extLst>
                <a:ext uri="{FF2B5EF4-FFF2-40B4-BE49-F238E27FC236}">
                  <a16:creationId xmlns:a16="http://schemas.microsoft.com/office/drawing/2014/main" id="{A247AC10-0CB0-4617-8685-0A413B258813}"/>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895363" y="1792943"/>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56" name="Picture 4" descr="d:\users\administrator\appdata\roaming\360se6\User Data\temp\9279051_094912394000_2.jpg">
              <a:extLst>
                <a:ext uri="{FF2B5EF4-FFF2-40B4-BE49-F238E27FC236}">
                  <a16:creationId xmlns:a16="http://schemas.microsoft.com/office/drawing/2014/main" id="{AA357F51-3D2E-2A37-715F-BF6F8DA79356}"/>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2955170" y="3396219"/>
              <a:ext cx="1032344" cy="74896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pic>
          <p:nvPicPr>
            <p:cNvPr id="60" name="图片 61">
              <a:extLst>
                <a:ext uri="{FF2B5EF4-FFF2-40B4-BE49-F238E27FC236}">
                  <a16:creationId xmlns:a16="http://schemas.microsoft.com/office/drawing/2014/main" id="{14E1D772-C73E-1AB1-49A4-13AF2DF70BF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1826511" y="4334420"/>
              <a:ext cx="853640"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pic>
          <p:nvPicPr>
            <p:cNvPr id="2" name="图片 61">
              <a:extLst>
                <a:ext uri="{FF2B5EF4-FFF2-40B4-BE49-F238E27FC236}">
                  <a16:creationId xmlns:a16="http://schemas.microsoft.com/office/drawing/2014/main" id="{77F98ED7-1D69-5C71-2DA2-8CEADDB29CA0}"/>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47835" y="1946556"/>
              <a:ext cx="899313" cy="565108"/>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par>
                          <p:cTn id="14" fill="hold" nodeType="afterGroup">
                            <p:stCondLst>
                              <p:cond delay="1000"/>
                            </p:stCondLst>
                            <p:childTnLst>
                              <p:par>
                                <p:cTn id="15" presetID="10" presetClass="entr" presetSubtype="0" dur="500" fill="hold" nodeType="after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par>
                          <p:cTn id="18" fill="hold" nodeType="afterGroup">
                            <p:stCondLst>
                              <p:cond delay="1500"/>
                            </p:stCondLst>
                            <p:childTnLst>
                              <p:par>
                                <p:cTn id="19" presetID="22" presetClass="entr" presetSubtype="8" dur="500" fill="hold" nodeType="afterEffect">
                                  <p:stCondLst>
                                    <p:cond delay="0"/>
                                  </p:stCondLst>
                                  <p:childTnLst>
                                    <p:set>
                                      <p:cBhvr>
                                        <p:cTn id="20" dur="1" fill="hold">
                                          <p:stCondLst>
                                            <p:cond delay="0"/>
                                          </p:stCondLst>
                                        </p:cTn>
                                        <p:tgtEl>
                                          <p:spTgt spid="10"/>
                                        </p:tgtEl>
                                        <p:attrNameLst>
                                          <p:attrName>style.visibility</p:attrName>
                                        </p:attrNameLst>
                                      </p:cBhvr>
                                      <p:to>
                                        <p:strVal val="visible"/>
                                      </p:to>
                                    </p:set>
                                    <p:animEffect transition="in" filter="wipe(left)">
                                      <p:cBhvr>
                                        <p:cTn id="2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14400" y="274320"/>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583620" y="1014217"/>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292256" y="1661090"/>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marL="609494" indent="0">
              <a:lnSpc>
                <a:spcPct val="150000"/>
              </a:lnSpc>
              <a:buNone/>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5583620" y="3819674"/>
            <a:ext cx="5709220"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292256" y="4466547"/>
            <a:ext cx="601684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4743291" y="97503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877192" y="114505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4734564" y="3819674"/>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4848460" y="397786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5" name="组合 87">
            <a:extLst>
              <a:ext uri="{FF2B5EF4-FFF2-40B4-BE49-F238E27FC236}">
                <a16:creationId xmlns:a16="http://schemas.microsoft.com/office/drawing/2014/main" id="{9C4CDDB5-37E9-8B9C-3E96-CEC647622AA5}"/>
              </a:ext>
            </a:extLst>
          </p:cNvPr>
          <p:cNvGrpSpPr/>
          <p:nvPr userDrawn="1"/>
        </p:nvGrpSpPr>
        <p:grpSpPr>
          <a:xfrm>
            <a:off x="277962" y="337417"/>
            <a:ext cx="263341" cy="395013"/>
            <a:chOff x="5284519" y="1508166"/>
            <a:chExt cx="213756" cy="427512"/>
          </a:xfrm>
        </p:grpSpPr>
        <p:cxnSp>
          <p:nvCxnSpPr>
            <p:cNvPr id="18" name="直接连接符 88">
              <a:extLst>
                <a:ext uri="{FF2B5EF4-FFF2-40B4-BE49-F238E27FC236}">
                  <a16:creationId xmlns:a16="http://schemas.microsoft.com/office/drawing/2014/main" id="{22C20764-C7B2-5B7C-BD20-D86B1110E7DA}"/>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9" name="直接连接符 89">
              <a:extLst>
                <a:ext uri="{FF2B5EF4-FFF2-40B4-BE49-F238E27FC236}">
                  <a16:creationId xmlns:a16="http://schemas.microsoft.com/office/drawing/2014/main" id="{6DDDB4BA-CB3A-C44E-8194-0AA012675498}"/>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0" name="直接连接符 3">
            <a:extLst>
              <a:ext uri="{FF2B5EF4-FFF2-40B4-BE49-F238E27FC236}">
                <a16:creationId xmlns:a16="http://schemas.microsoft.com/office/drawing/2014/main" id="{DE70264A-4EDC-D184-A2C7-42F5E9DB338E}"/>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22" name="Group 21">
            <a:extLst>
              <a:ext uri="{FF2B5EF4-FFF2-40B4-BE49-F238E27FC236}">
                <a16:creationId xmlns:a16="http://schemas.microsoft.com/office/drawing/2014/main" id="{4FBD7BC9-24FA-9ACA-DAA4-5BED565061F8}"/>
              </a:ext>
            </a:extLst>
          </p:cNvPr>
          <p:cNvGrpSpPr/>
          <p:nvPr userDrawn="1"/>
        </p:nvGrpSpPr>
        <p:grpSpPr>
          <a:xfrm>
            <a:off x="388221" y="1767840"/>
            <a:ext cx="3265805" cy="3674745"/>
            <a:chOff x="388221" y="1767840"/>
            <a:chExt cx="3265805" cy="3674745"/>
          </a:xfrm>
        </p:grpSpPr>
        <p:grpSp>
          <p:nvGrpSpPr>
            <p:cNvPr id="11" name="组合 1">
              <a:extLst>
                <a:ext uri="{FF2B5EF4-FFF2-40B4-BE49-F238E27FC236}">
                  <a16:creationId xmlns:a16="http://schemas.microsoft.com/office/drawing/2014/main" id="{4E412C5F-53F4-78DA-7735-D9DC1C82CD00}"/>
                </a:ext>
              </a:extLst>
            </p:cNvPr>
            <p:cNvGrpSpPr/>
            <p:nvPr userDrawn="1"/>
          </p:nvGrpSpPr>
          <p:grpSpPr>
            <a:xfrm>
              <a:off x="388221" y="1767840"/>
              <a:ext cx="3265805" cy="3674745"/>
              <a:chOff x="2939800" y="1138775"/>
              <a:chExt cx="3285587" cy="3696144"/>
            </a:xfrm>
            <a:solidFill>
              <a:srgbClr val="0067B4"/>
            </a:solidFill>
          </p:grpSpPr>
          <p:sp>
            <p:nvSpPr>
              <p:cNvPr id="12" name="Freeform 5">
                <a:extLst>
                  <a:ext uri="{FF2B5EF4-FFF2-40B4-BE49-F238E27FC236}">
                    <a16:creationId xmlns:a16="http://schemas.microsoft.com/office/drawing/2014/main" id="{6DDCAB94-B82F-F7D4-D9A2-54886BE8EAC5}"/>
                  </a:ext>
                </a:extLst>
              </p:cNvPr>
              <p:cNvSpPr/>
              <p:nvPr/>
            </p:nvSpPr>
            <p:spPr bwMode="auto">
              <a:xfrm rot="19846273">
                <a:off x="4785178" y="1138775"/>
                <a:ext cx="898525" cy="1651000"/>
              </a:xfrm>
              <a:custGeom>
                <a:gdLst>
                  <a:gd name="T0" fmla="*/ 458 w 566"/>
                  <a:gd name="T1" fmla="*/ 264 h 1040"/>
                  <a:gd name="T2" fmla="*/ 206 w 566"/>
                  <a:gd name="T3" fmla="*/ 120 h 1040"/>
                  <a:gd name="T4" fmla="*/ 0 w 566"/>
                  <a:gd name="T5" fmla="*/ 0 h 1040"/>
                  <a:gd name="T6" fmla="*/ 0 w 566"/>
                  <a:gd name="T7" fmla="*/ 0 h 1040"/>
                  <a:gd name="T8" fmla="*/ 10 w 566"/>
                  <a:gd name="T9" fmla="*/ 16 h 1040"/>
                  <a:gd name="T10" fmla="*/ 16 w 566"/>
                  <a:gd name="T11" fmla="*/ 32 h 1040"/>
                  <a:gd name="T12" fmla="*/ 24 w 566"/>
                  <a:gd name="T13" fmla="*/ 52 h 1040"/>
                  <a:gd name="T14" fmla="*/ 30 w 566"/>
                  <a:gd name="T15" fmla="*/ 74 h 1040"/>
                  <a:gd name="T16" fmla="*/ 36 w 566"/>
                  <a:gd name="T17" fmla="*/ 98 h 1040"/>
                  <a:gd name="T18" fmla="*/ 40 w 566"/>
                  <a:gd name="T19" fmla="*/ 124 h 1040"/>
                  <a:gd name="T20" fmla="*/ 42 w 566"/>
                  <a:gd name="T21" fmla="*/ 154 h 1040"/>
                  <a:gd name="T22" fmla="*/ 42 w 566"/>
                  <a:gd name="T23" fmla="*/ 186 h 1040"/>
                  <a:gd name="T24" fmla="*/ 42 w 566"/>
                  <a:gd name="T25" fmla="*/ 186 h 1040"/>
                  <a:gd name="T26" fmla="*/ 42 w 566"/>
                  <a:gd name="T27" fmla="*/ 214 h 1040"/>
                  <a:gd name="T28" fmla="*/ 42 w 566"/>
                  <a:gd name="T29" fmla="*/ 214 h 1040"/>
                  <a:gd name="T30" fmla="*/ 42 w 566"/>
                  <a:gd name="T31" fmla="*/ 626 h 1040"/>
                  <a:gd name="T32" fmla="*/ 42 w 566"/>
                  <a:gd name="T33" fmla="*/ 626 h 1040"/>
                  <a:gd name="T34" fmla="*/ 42 w 566"/>
                  <a:gd name="T35" fmla="*/ 1040 h 1040"/>
                  <a:gd name="T36" fmla="*/ 42 w 566"/>
                  <a:gd name="T37" fmla="*/ 1040 h 1040"/>
                  <a:gd name="T38" fmla="*/ 404 w 566"/>
                  <a:gd name="T39" fmla="*/ 832 h 1040"/>
                  <a:gd name="T40" fmla="*/ 404 w 566"/>
                  <a:gd name="T41" fmla="*/ 832 h 1040"/>
                  <a:gd name="T42" fmla="*/ 424 w 566"/>
                  <a:gd name="T43" fmla="*/ 820 h 1040"/>
                  <a:gd name="T44" fmla="*/ 424 w 566"/>
                  <a:gd name="T45" fmla="*/ 820 h 1040"/>
                  <a:gd name="T46" fmla="*/ 452 w 566"/>
                  <a:gd name="T47" fmla="*/ 802 h 1040"/>
                  <a:gd name="T48" fmla="*/ 478 w 566"/>
                  <a:gd name="T49" fmla="*/ 786 h 1040"/>
                  <a:gd name="T50" fmla="*/ 498 w 566"/>
                  <a:gd name="T51" fmla="*/ 768 h 1040"/>
                  <a:gd name="T52" fmla="*/ 518 w 566"/>
                  <a:gd name="T53" fmla="*/ 752 h 1040"/>
                  <a:gd name="T54" fmla="*/ 532 w 566"/>
                  <a:gd name="T55" fmla="*/ 734 h 1040"/>
                  <a:gd name="T56" fmla="*/ 546 w 566"/>
                  <a:gd name="T57" fmla="*/ 718 h 1040"/>
                  <a:gd name="T58" fmla="*/ 558 w 566"/>
                  <a:gd name="T59" fmla="*/ 702 h 1040"/>
                  <a:gd name="T60" fmla="*/ 566 w 566"/>
                  <a:gd name="T61" fmla="*/ 688 h 1040"/>
                  <a:gd name="T62" fmla="*/ 566 w 566"/>
                  <a:gd name="T63" fmla="*/ 450 h 1040"/>
                  <a:gd name="T64" fmla="*/ 566 w 566"/>
                  <a:gd name="T65" fmla="*/ 450 h 1040"/>
                  <a:gd name="T66" fmla="*/ 564 w 566"/>
                  <a:gd name="T67" fmla="*/ 422 h 1040"/>
                  <a:gd name="T68" fmla="*/ 558 w 566"/>
                  <a:gd name="T69" fmla="*/ 394 h 1040"/>
                  <a:gd name="T70" fmla="*/ 550 w 566"/>
                  <a:gd name="T71" fmla="*/ 368 h 1040"/>
                  <a:gd name="T72" fmla="*/ 538 w 566"/>
                  <a:gd name="T73" fmla="*/ 344 h 1040"/>
                  <a:gd name="T74" fmla="*/ 522 w 566"/>
                  <a:gd name="T75" fmla="*/ 320 h 1040"/>
                  <a:gd name="T76" fmla="*/ 504 w 566"/>
                  <a:gd name="T77" fmla="*/ 300 h 1040"/>
                  <a:gd name="T78" fmla="*/ 482 w 566"/>
                  <a:gd name="T79" fmla="*/ 280 h 1040"/>
                  <a:gd name="T80" fmla="*/ 458 w 566"/>
                  <a:gd name="T81" fmla="*/ 264 h 1040"/>
                  <a:gd name="T82" fmla="*/ 458 w 566"/>
                  <a:gd name="T83" fmla="*/ 264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6" h="1040">
                    <a:moveTo>
                      <a:pt x="458" y="264"/>
                    </a:moveTo>
                    <a:lnTo>
                      <a:pt x="206" y="120"/>
                    </a:lnTo>
                    <a:lnTo>
                      <a:pt x="0" y="0"/>
                    </a:lnTo>
                    <a:lnTo>
                      <a:pt x="0" y="0"/>
                    </a:lnTo>
                    <a:lnTo>
                      <a:pt x="10" y="16"/>
                    </a:lnTo>
                    <a:lnTo>
                      <a:pt x="16" y="32"/>
                    </a:lnTo>
                    <a:lnTo>
                      <a:pt x="24" y="52"/>
                    </a:lnTo>
                    <a:lnTo>
                      <a:pt x="30" y="74"/>
                    </a:lnTo>
                    <a:lnTo>
                      <a:pt x="36" y="98"/>
                    </a:lnTo>
                    <a:lnTo>
                      <a:pt x="40" y="124"/>
                    </a:lnTo>
                    <a:lnTo>
                      <a:pt x="42" y="154"/>
                    </a:lnTo>
                    <a:lnTo>
                      <a:pt x="42" y="186"/>
                    </a:lnTo>
                    <a:lnTo>
                      <a:pt x="42" y="186"/>
                    </a:lnTo>
                    <a:lnTo>
                      <a:pt x="42" y="214"/>
                    </a:lnTo>
                    <a:lnTo>
                      <a:pt x="42" y="214"/>
                    </a:lnTo>
                    <a:lnTo>
                      <a:pt x="42" y="626"/>
                    </a:lnTo>
                    <a:lnTo>
                      <a:pt x="42" y="626"/>
                    </a:lnTo>
                    <a:lnTo>
                      <a:pt x="42" y="1040"/>
                    </a:lnTo>
                    <a:lnTo>
                      <a:pt x="42" y="1040"/>
                    </a:lnTo>
                    <a:lnTo>
                      <a:pt x="404" y="832"/>
                    </a:lnTo>
                    <a:lnTo>
                      <a:pt x="404" y="832"/>
                    </a:lnTo>
                    <a:lnTo>
                      <a:pt x="424" y="820"/>
                    </a:lnTo>
                    <a:lnTo>
                      <a:pt x="424" y="820"/>
                    </a:lnTo>
                    <a:lnTo>
                      <a:pt x="452" y="802"/>
                    </a:lnTo>
                    <a:lnTo>
                      <a:pt x="478" y="786"/>
                    </a:lnTo>
                    <a:lnTo>
                      <a:pt x="498" y="768"/>
                    </a:lnTo>
                    <a:lnTo>
                      <a:pt x="518" y="752"/>
                    </a:lnTo>
                    <a:lnTo>
                      <a:pt x="532" y="734"/>
                    </a:lnTo>
                    <a:lnTo>
                      <a:pt x="546" y="718"/>
                    </a:lnTo>
                    <a:lnTo>
                      <a:pt x="558" y="702"/>
                    </a:lnTo>
                    <a:lnTo>
                      <a:pt x="566" y="688"/>
                    </a:lnTo>
                    <a:lnTo>
                      <a:pt x="566" y="450"/>
                    </a:lnTo>
                    <a:lnTo>
                      <a:pt x="566" y="450"/>
                    </a:lnTo>
                    <a:lnTo>
                      <a:pt x="564" y="422"/>
                    </a:lnTo>
                    <a:lnTo>
                      <a:pt x="558" y="394"/>
                    </a:lnTo>
                    <a:lnTo>
                      <a:pt x="550" y="368"/>
                    </a:lnTo>
                    <a:lnTo>
                      <a:pt x="538" y="344"/>
                    </a:lnTo>
                    <a:lnTo>
                      <a:pt x="522" y="320"/>
                    </a:lnTo>
                    <a:lnTo>
                      <a:pt x="504" y="300"/>
                    </a:lnTo>
                    <a:lnTo>
                      <a:pt x="482" y="280"/>
                    </a:lnTo>
                    <a:lnTo>
                      <a:pt x="458" y="264"/>
                    </a:lnTo>
                    <a:lnTo>
                      <a:pt x="458" y="264"/>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A5CA"/>
                  </a:solidFill>
                  <a:cs typeface="+mn-ea"/>
                  <a:sym typeface="+mn-lt"/>
                </a:endParaRPr>
              </a:p>
            </p:txBody>
          </p:sp>
          <p:sp>
            <p:nvSpPr>
              <p:cNvPr id="13" name="Freeform 6">
                <a:extLst>
                  <a:ext uri="{FF2B5EF4-FFF2-40B4-BE49-F238E27FC236}">
                    <a16:creationId xmlns:a16="http://schemas.microsoft.com/office/drawing/2014/main" id="{D1F28272-536E-7675-511D-747E9EC3B5B5}"/>
                  </a:ext>
                </a:extLst>
              </p:cNvPr>
              <p:cNvSpPr/>
              <p:nvPr/>
            </p:nvSpPr>
            <p:spPr bwMode="auto">
              <a:xfrm rot="19846273">
                <a:off x="4510544" y="3218059"/>
                <a:ext cx="1476375" cy="1231900"/>
              </a:xfrm>
              <a:custGeom>
                <a:gdLst>
                  <a:gd name="T0" fmla="*/ 744 w 930"/>
                  <a:gd name="T1" fmla="*/ 426 h 776"/>
                  <a:gd name="T2" fmla="*/ 744 w 930"/>
                  <a:gd name="T3" fmla="*/ 426 h 776"/>
                  <a:gd name="T4" fmla="*/ 716 w 930"/>
                  <a:gd name="T5" fmla="*/ 410 h 776"/>
                  <a:gd name="T6" fmla="*/ 716 w 930"/>
                  <a:gd name="T7" fmla="*/ 410 h 776"/>
                  <a:gd name="T8" fmla="*/ 360 w 930"/>
                  <a:gd name="T9" fmla="*/ 206 h 776"/>
                  <a:gd name="T10" fmla="*/ 360 w 930"/>
                  <a:gd name="T11" fmla="*/ 206 h 776"/>
                  <a:gd name="T12" fmla="*/ 0 w 930"/>
                  <a:gd name="T13" fmla="*/ 0 h 776"/>
                  <a:gd name="T14" fmla="*/ 0 w 930"/>
                  <a:gd name="T15" fmla="*/ 0 h 776"/>
                  <a:gd name="T16" fmla="*/ 0 w 930"/>
                  <a:gd name="T17" fmla="*/ 412 h 776"/>
                  <a:gd name="T18" fmla="*/ 0 w 930"/>
                  <a:gd name="T19" fmla="*/ 412 h 776"/>
                  <a:gd name="T20" fmla="*/ 0 w 930"/>
                  <a:gd name="T21" fmla="*/ 442 h 776"/>
                  <a:gd name="T22" fmla="*/ 0 w 930"/>
                  <a:gd name="T23" fmla="*/ 442 h 776"/>
                  <a:gd name="T24" fmla="*/ 2 w 930"/>
                  <a:gd name="T25" fmla="*/ 472 h 776"/>
                  <a:gd name="T26" fmla="*/ 4 w 930"/>
                  <a:gd name="T27" fmla="*/ 502 h 776"/>
                  <a:gd name="T28" fmla="*/ 8 w 930"/>
                  <a:gd name="T29" fmla="*/ 528 h 776"/>
                  <a:gd name="T30" fmla="*/ 14 w 930"/>
                  <a:gd name="T31" fmla="*/ 552 h 776"/>
                  <a:gd name="T32" fmla="*/ 20 w 930"/>
                  <a:gd name="T33" fmla="*/ 574 h 776"/>
                  <a:gd name="T34" fmla="*/ 26 w 930"/>
                  <a:gd name="T35" fmla="*/ 594 h 776"/>
                  <a:gd name="T36" fmla="*/ 34 w 930"/>
                  <a:gd name="T37" fmla="*/ 610 h 776"/>
                  <a:gd name="T38" fmla="*/ 42 w 930"/>
                  <a:gd name="T39" fmla="*/ 626 h 776"/>
                  <a:gd name="T40" fmla="*/ 254 w 930"/>
                  <a:gd name="T41" fmla="*/ 748 h 776"/>
                  <a:gd name="T42" fmla="*/ 254 w 930"/>
                  <a:gd name="T43" fmla="*/ 748 h 776"/>
                  <a:gd name="T44" fmla="*/ 280 w 930"/>
                  <a:gd name="T45" fmla="*/ 760 h 776"/>
                  <a:gd name="T46" fmla="*/ 306 w 930"/>
                  <a:gd name="T47" fmla="*/ 770 h 776"/>
                  <a:gd name="T48" fmla="*/ 332 w 930"/>
                  <a:gd name="T49" fmla="*/ 774 h 776"/>
                  <a:gd name="T50" fmla="*/ 360 w 930"/>
                  <a:gd name="T51" fmla="*/ 776 h 776"/>
                  <a:gd name="T52" fmla="*/ 388 w 930"/>
                  <a:gd name="T53" fmla="*/ 774 h 776"/>
                  <a:gd name="T54" fmla="*/ 416 w 930"/>
                  <a:gd name="T55" fmla="*/ 770 h 776"/>
                  <a:gd name="T56" fmla="*/ 442 w 930"/>
                  <a:gd name="T57" fmla="*/ 760 h 776"/>
                  <a:gd name="T58" fmla="*/ 468 w 930"/>
                  <a:gd name="T59" fmla="*/ 748 h 776"/>
                  <a:gd name="T60" fmla="*/ 716 w 930"/>
                  <a:gd name="T61" fmla="*/ 604 h 776"/>
                  <a:gd name="T62" fmla="*/ 930 w 930"/>
                  <a:gd name="T63" fmla="*/ 480 h 776"/>
                  <a:gd name="T64" fmla="*/ 930 w 930"/>
                  <a:gd name="T65" fmla="*/ 480 h 776"/>
                  <a:gd name="T66" fmla="*/ 914 w 930"/>
                  <a:gd name="T67" fmla="*/ 480 h 776"/>
                  <a:gd name="T68" fmla="*/ 894 w 930"/>
                  <a:gd name="T69" fmla="*/ 480 h 776"/>
                  <a:gd name="T70" fmla="*/ 872 w 930"/>
                  <a:gd name="T71" fmla="*/ 476 h 776"/>
                  <a:gd name="T72" fmla="*/ 850 w 930"/>
                  <a:gd name="T73" fmla="*/ 472 h 776"/>
                  <a:gd name="T74" fmla="*/ 826 w 930"/>
                  <a:gd name="T75" fmla="*/ 464 h 776"/>
                  <a:gd name="T76" fmla="*/ 800 w 930"/>
                  <a:gd name="T77" fmla="*/ 454 h 776"/>
                  <a:gd name="T78" fmla="*/ 772 w 930"/>
                  <a:gd name="T79" fmla="*/ 442 h 776"/>
                  <a:gd name="T80" fmla="*/ 744 w 930"/>
                  <a:gd name="T81" fmla="*/ 426 h 776"/>
                  <a:gd name="T82" fmla="*/ 744 w 930"/>
                  <a:gd name="T83" fmla="*/ 426 h 77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30" h="776">
                    <a:moveTo>
                      <a:pt x="744" y="426"/>
                    </a:moveTo>
                    <a:lnTo>
                      <a:pt x="744" y="426"/>
                    </a:lnTo>
                    <a:lnTo>
                      <a:pt x="716" y="410"/>
                    </a:lnTo>
                    <a:lnTo>
                      <a:pt x="716" y="410"/>
                    </a:lnTo>
                    <a:lnTo>
                      <a:pt x="360" y="206"/>
                    </a:lnTo>
                    <a:lnTo>
                      <a:pt x="360" y="206"/>
                    </a:lnTo>
                    <a:lnTo>
                      <a:pt x="0" y="0"/>
                    </a:lnTo>
                    <a:lnTo>
                      <a:pt x="0" y="0"/>
                    </a:lnTo>
                    <a:lnTo>
                      <a:pt x="0" y="412"/>
                    </a:lnTo>
                    <a:lnTo>
                      <a:pt x="0" y="412"/>
                    </a:lnTo>
                    <a:lnTo>
                      <a:pt x="0" y="442"/>
                    </a:lnTo>
                    <a:lnTo>
                      <a:pt x="0" y="442"/>
                    </a:lnTo>
                    <a:lnTo>
                      <a:pt x="2" y="472"/>
                    </a:lnTo>
                    <a:lnTo>
                      <a:pt x="4" y="502"/>
                    </a:lnTo>
                    <a:lnTo>
                      <a:pt x="8" y="528"/>
                    </a:lnTo>
                    <a:lnTo>
                      <a:pt x="14" y="552"/>
                    </a:lnTo>
                    <a:lnTo>
                      <a:pt x="20" y="574"/>
                    </a:lnTo>
                    <a:lnTo>
                      <a:pt x="26" y="594"/>
                    </a:lnTo>
                    <a:lnTo>
                      <a:pt x="34" y="610"/>
                    </a:lnTo>
                    <a:lnTo>
                      <a:pt x="42" y="626"/>
                    </a:lnTo>
                    <a:lnTo>
                      <a:pt x="254" y="748"/>
                    </a:lnTo>
                    <a:lnTo>
                      <a:pt x="254" y="748"/>
                    </a:lnTo>
                    <a:lnTo>
                      <a:pt x="280" y="760"/>
                    </a:lnTo>
                    <a:lnTo>
                      <a:pt x="306" y="770"/>
                    </a:lnTo>
                    <a:lnTo>
                      <a:pt x="332" y="774"/>
                    </a:lnTo>
                    <a:lnTo>
                      <a:pt x="360" y="776"/>
                    </a:lnTo>
                    <a:lnTo>
                      <a:pt x="388" y="774"/>
                    </a:lnTo>
                    <a:lnTo>
                      <a:pt x="416" y="770"/>
                    </a:lnTo>
                    <a:lnTo>
                      <a:pt x="442" y="760"/>
                    </a:lnTo>
                    <a:lnTo>
                      <a:pt x="468" y="748"/>
                    </a:lnTo>
                    <a:lnTo>
                      <a:pt x="716" y="604"/>
                    </a:lnTo>
                    <a:lnTo>
                      <a:pt x="930" y="480"/>
                    </a:lnTo>
                    <a:lnTo>
                      <a:pt x="930" y="480"/>
                    </a:lnTo>
                    <a:lnTo>
                      <a:pt x="914" y="480"/>
                    </a:lnTo>
                    <a:lnTo>
                      <a:pt x="894" y="480"/>
                    </a:lnTo>
                    <a:lnTo>
                      <a:pt x="872" y="476"/>
                    </a:lnTo>
                    <a:lnTo>
                      <a:pt x="850" y="472"/>
                    </a:lnTo>
                    <a:lnTo>
                      <a:pt x="826" y="464"/>
                    </a:lnTo>
                    <a:lnTo>
                      <a:pt x="800" y="454"/>
                    </a:lnTo>
                    <a:lnTo>
                      <a:pt x="772" y="442"/>
                    </a:lnTo>
                    <a:lnTo>
                      <a:pt x="744" y="426"/>
                    </a:lnTo>
                    <a:lnTo>
                      <a:pt x="744" y="42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4" name="Freeform 7">
                <a:extLst>
                  <a:ext uri="{FF2B5EF4-FFF2-40B4-BE49-F238E27FC236}">
                    <a16:creationId xmlns:a16="http://schemas.microsoft.com/office/drawing/2014/main" id="{2E26A003-CC46-344A-FAA5-E13222CF1D9D}"/>
                  </a:ext>
                </a:extLst>
              </p:cNvPr>
              <p:cNvSpPr/>
              <p:nvPr/>
            </p:nvSpPr>
            <p:spPr bwMode="auto">
              <a:xfrm rot="19846273">
                <a:off x="4828387" y="2336949"/>
                <a:ext cx="1397000" cy="1320800"/>
              </a:xfrm>
              <a:custGeom>
                <a:gdLst>
                  <a:gd name="T0" fmla="*/ 738 w 880"/>
                  <a:gd name="T1" fmla="*/ 132 h 832"/>
                  <a:gd name="T2" fmla="*/ 738 w 880"/>
                  <a:gd name="T3" fmla="*/ 132 h 832"/>
                  <a:gd name="T4" fmla="*/ 718 w 880"/>
                  <a:gd name="T5" fmla="*/ 144 h 832"/>
                  <a:gd name="T6" fmla="*/ 718 w 880"/>
                  <a:gd name="T7" fmla="*/ 144 h 832"/>
                  <a:gd name="T8" fmla="*/ 356 w 880"/>
                  <a:gd name="T9" fmla="*/ 352 h 832"/>
                  <a:gd name="T10" fmla="*/ 356 w 880"/>
                  <a:gd name="T11" fmla="*/ 352 h 832"/>
                  <a:gd name="T12" fmla="*/ 0 w 880"/>
                  <a:gd name="T13" fmla="*/ 558 h 832"/>
                  <a:gd name="T14" fmla="*/ 0 w 880"/>
                  <a:gd name="T15" fmla="*/ 558 h 832"/>
                  <a:gd name="T16" fmla="*/ 356 w 880"/>
                  <a:gd name="T17" fmla="*/ 762 h 832"/>
                  <a:gd name="T18" fmla="*/ 356 w 880"/>
                  <a:gd name="T19" fmla="*/ 762 h 832"/>
                  <a:gd name="T20" fmla="*/ 384 w 880"/>
                  <a:gd name="T21" fmla="*/ 778 h 832"/>
                  <a:gd name="T22" fmla="*/ 384 w 880"/>
                  <a:gd name="T23" fmla="*/ 778 h 832"/>
                  <a:gd name="T24" fmla="*/ 412 w 880"/>
                  <a:gd name="T25" fmla="*/ 794 h 832"/>
                  <a:gd name="T26" fmla="*/ 440 w 880"/>
                  <a:gd name="T27" fmla="*/ 806 h 832"/>
                  <a:gd name="T28" fmla="*/ 466 w 880"/>
                  <a:gd name="T29" fmla="*/ 816 h 832"/>
                  <a:gd name="T30" fmla="*/ 490 w 880"/>
                  <a:gd name="T31" fmla="*/ 824 h 832"/>
                  <a:gd name="T32" fmla="*/ 512 w 880"/>
                  <a:gd name="T33" fmla="*/ 828 h 832"/>
                  <a:gd name="T34" fmla="*/ 534 w 880"/>
                  <a:gd name="T35" fmla="*/ 832 h 832"/>
                  <a:gd name="T36" fmla="*/ 554 w 880"/>
                  <a:gd name="T37" fmla="*/ 832 h 832"/>
                  <a:gd name="T38" fmla="*/ 570 w 880"/>
                  <a:gd name="T39" fmla="*/ 832 h 832"/>
                  <a:gd name="T40" fmla="*/ 772 w 880"/>
                  <a:gd name="T41" fmla="*/ 716 h 832"/>
                  <a:gd name="T42" fmla="*/ 772 w 880"/>
                  <a:gd name="T43" fmla="*/ 716 h 832"/>
                  <a:gd name="T44" fmla="*/ 796 w 880"/>
                  <a:gd name="T45" fmla="*/ 700 h 832"/>
                  <a:gd name="T46" fmla="*/ 818 w 880"/>
                  <a:gd name="T47" fmla="*/ 682 h 832"/>
                  <a:gd name="T48" fmla="*/ 836 w 880"/>
                  <a:gd name="T49" fmla="*/ 660 h 832"/>
                  <a:gd name="T50" fmla="*/ 852 w 880"/>
                  <a:gd name="T51" fmla="*/ 638 h 832"/>
                  <a:gd name="T52" fmla="*/ 864 w 880"/>
                  <a:gd name="T53" fmla="*/ 612 h 832"/>
                  <a:gd name="T54" fmla="*/ 872 w 880"/>
                  <a:gd name="T55" fmla="*/ 586 h 832"/>
                  <a:gd name="T56" fmla="*/ 878 w 880"/>
                  <a:gd name="T57" fmla="*/ 558 h 832"/>
                  <a:gd name="T58" fmla="*/ 880 w 880"/>
                  <a:gd name="T59" fmla="*/ 530 h 832"/>
                  <a:gd name="T60" fmla="*/ 880 w 880"/>
                  <a:gd name="T61" fmla="*/ 236 h 832"/>
                  <a:gd name="T62" fmla="*/ 880 w 880"/>
                  <a:gd name="T63" fmla="*/ 0 h 832"/>
                  <a:gd name="T64" fmla="*/ 880 w 880"/>
                  <a:gd name="T65" fmla="*/ 0 h 832"/>
                  <a:gd name="T66" fmla="*/ 872 w 880"/>
                  <a:gd name="T67" fmla="*/ 14 h 832"/>
                  <a:gd name="T68" fmla="*/ 860 w 880"/>
                  <a:gd name="T69" fmla="*/ 30 h 832"/>
                  <a:gd name="T70" fmla="*/ 846 w 880"/>
                  <a:gd name="T71" fmla="*/ 46 h 832"/>
                  <a:gd name="T72" fmla="*/ 832 w 880"/>
                  <a:gd name="T73" fmla="*/ 64 h 832"/>
                  <a:gd name="T74" fmla="*/ 812 w 880"/>
                  <a:gd name="T75" fmla="*/ 80 h 832"/>
                  <a:gd name="T76" fmla="*/ 792 w 880"/>
                  <a:gd name="T77" fmla="*/ 98 h 832"/>
                  <a:gd name="T78" fmla="*/ 766 w 880"/>
                  <a:gd name="T79" fmla="*/ 114 h 832"/>
                  <a:gd name="T80" fmla="*/ 738 w 880"/>
                  <a:gd name="T81" fmla="*/ 132 h 832"/>
                  <a:gd name="T82" fmla="*/ 738 w 880"/>
                  <a:gd name="T83" fmla="*/ 132 h 8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80" h="832">
                    <a:moveTo>
                      <a:pt x="738" y="132"/>
                    </a:moveTo>
                    <a:lnTo>
                      <a:pt x="738" y="132"/>
                    </a:lnTo>
                    <a:lnTo>
                      <a:pt x="718" y="144"/>
                    </a:lnTo>
                    <a:lnTo>
                      <a:pt x="718" y="144"/>
                    </a:lnTo>
                    <a:lnTo>
                      <a:pt x="356" y="352"/>
                    </a:lnTo>
                    <a:lnTo>
                      <a:pt x="356" y="352"/>
                    </a:lnTo>
                    <a:lnTo>
                      <a:pt x="0" y="558"/>
                    </a:lnTo>
                    <a:lnTo>
                      <a:pt x="0" y="558"/>
                    </a:lnTo>
                    <a:lnTo>
                      <a:pt x="356" y="762"/>
                    </a:lnTo>
                    <a:lnTo>
                      <a:pt x="356" y="762"/>
                    </a:lnTo>
                    <a:lnTo>
                      <a:pt x="384" y="778"/>
                    </a:lnTo>
                    <a:lnTo>
                      <a:pt x="384" y="778"/>
                    </a:lnTo>
                    <a:lnTo>
                      <a:pt x="412" y="794"/>
                    </a:lnTo>
                    <a:lnTo>
                      <a:pt x="440" y="806"/>
                    </a:lnTo>
                    <a:lnTo>
                      <a:pt x="466" y="816"/>
                    </a:lnTo>
                    <a:lnTo>
                      <a:pt x="490" y="824"/>
                    </a:lnTo>
                    <a:lnTo>
                      <a:pt x="512" y="828"/>
                    </a:lnTo>
                    <a:lnTo>
                      <a:pt x="534" y="832"/>
                    </a:lnTo>
                    <a:lnTo>
                      <a:pt x="554" y="832"/>
                    </a:lnTo>
                    <a:lnTo>
                      <a:pt x="570" y="832"/>
                    </a:lnTo>
                    <a:lnTo>
                      <a:pt x="772" y="716"/>
                    </a:lnTo>
                    <a:lnTo>
                      <a:pt x="772" y="716"/>
                    </a:lnTo>
                    <a:lnTo>
                      <a:pt x="796" y="700"/>
                    </a:lnTo>
                    <a:lnTo>
                      <a:pt x="818" y="682"/>
                    </a:lnTo>
                    <a:lnTo>
                      <a:pt x="836" y="660"/>
                    </a:lnTo>
                    <a:lnTo>
                      <a:pt x="852" y="638"/>
                    </a:lnTo>
                    <a:lnTo>
                      <a:pt x="864" y="612"/>
                    </a:lnTo>
                    <a:lnTo>
                      <a:pt x="872" y="586"/>
                    </a:lnTo>
                    <a:lnTo>
                      <a:pt x="878" y="558"/>
                    </a:lnTo>
                    <a:lnTo>
                      <a:pt x="880" y="530"/>
                    </a:lnTo>
                    <a:lnTo>
                      <a:pt x="880" y="236"/>
                    </a:lnTo>
                    <a:lnTo>
                      <a:pt x="880" y="0"/>
                    </a:lnTo>
                    <a:lnTo>
                      <a:pt x="880" y="0"/>
                    </a:lnTo>
                    <a:lnTo>
                      <a:pt x="872" y="14"/>
                    </a:lnTo>
                    <a:lnTo>
                      <a:pt x="860" y="30"/>
                    </a:lnTo>
                    <a:lnTo>
                      <a:pt x="846" y="46"/>
                    </a:lnTo>
                    <a:lnTo>
                      <a:pt x="832" y="64"/>
                    </a:lnTo>
                    <a:lnTo>
                      <a:pt x="812" y="80"/>
                    </a:lnTo>
                    <a:lnTo>
                      <a:pt x="792" y="98"/>
                    </a:lnTo>
                    <a:lnTo>
                      <a:pt x="766" y="114"/>
                    </a:lnTo>
                    <a:lnTo>
                      <a:pt x="738" y="132"/>
                    </a:lnTo>
                    <a:lnTo>
                      <a:pt x="738" y="132"/>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5" name="Freeform 8">
                <a:extLst>
                  <a:ext uri="{FF2B5EF4-FFF2-40B4-BE49-F238E27FC236}">
                    <a16:creationId xmlns:a16="http://schemas.microsoft.com/office/drawing/2014/main" id="{B6BBB553-F737-B7E9-CCD3-AB19AA4B0F3A}"/>
                  </a:ext>
                </a:extLst>
              </p:cNvPr>
              <p:cNvSpPr/>
              <p:nvPr/>
            </p:nvSpPr>
            <p:spPr bwMode="auto">
              <a:xfrm rot="19846273">
                <a:off x="2939800" y="2306910"/>
                <a:ext cx="1390650" cy="1311275"/>
              </a:xfrm>
              <a:custGeom>
                <a:gdLst>
                  <a:gd name="T0" fmla="*/ 518 w 876"/>
                  <a:gd name="T1" fmla="*/ 70 h 826"/>
                  <a:gd name="T2" fmla="*/ 518 w 876"/>
                  <a:gd name="T3" fmla="*/ 70 h 826"/>
                  <a:gd name="T4" fmla="*/ 492 w 876"/>
                  <a:gd name="T5" fmla="*/ 54 h 826"/>
                  <a:gd name="T6" fmla="*/ 492 w 876"/>
                  <a:gd name="T7" fmla="*/ 54 h 826"/>
                  <a:gd name="T8" fmla="*/ 464 w 876"/>
                  <a:gd name="T9" fmla="*/ 40 h 826"/>
                  <a:gd name="T10" fmla="*/ 438 w 876"/>
                  <a:gd name="T11" fmla="*/ 28 h 826"/>
                  <a:gd name="T12" fmla="*/ 414 w 876"/>
                  <a:gd name="T13" fmla="*/ 18 h 826"/>
                  <a:gd name="T14" fmla="*/ 392 w 876"/>
                  <a:gd name="T15" fmla="*/ 10 h 826"/>
                  <a:gd name="T16" fmla="*/ 370 w 876"/>
                  <a:gd name="T17" fmla="*/ 6 h 826"/>
                  <a:gd name="T18" fmla="*/ 350 w 876"/>
                  <a:gd name="T19" fmla="*/ 2 h 826"/>
                  <a:gd name="T20" fmla="*/ 330 w 876"/>
                  <a:gd name="T21" fmla="*/ 0 h 826"/>
                  <a:gd name="T22" fmla="*/ 314 w 876"/>
                  <a:gd name="T23" fmla="*/ 0 h 826"/>
                  <a:gd name="T24" fmla="*/ 106 w 876"/>
                  <a:gd name="T25" fmla="*/ 118 h 826"/>
                  <a:gd name="T26" fmla="*/ 106 w 876"/>
                  <a:gd name="T27" fmla="*/ 118 h 826"/>
                  <a:gd name="T28" fmla="*/ 82 w 876"/>
                  <a:gd name="T29" fmla="*/ 134 h 826"/>
                  <a:gd name="T30" fmla="*/ 62 w 876"/>
                  <a:gd name="T31" fmla="*/ 154 h 826"/>
                  <a:gd name="T32" fmla="*/ 44 w 876"/>
                  <a:gd name="T33" fmla="*/ 174 h 826"/>
                  <a:gd name="T34" fmla="*/ 28 w 876"/>
                  <a:gd name="T35" fmla="*/ 198 h 826"/>
                  <a:gd name="T36" fmla="*/ 16 w 876"/>
                  <a:gd name="T37" fmla="*/ 222 h 826"/>
                  <a:gd name="T38" fmla="*/ 6 w 876"/>
                  <a:gd name="T39" fmla="*/ 248 h 826"/>
                  <a:gd name="T40" fmla="*/ 2 w 876"/>
                  <a:gd name="T41" fmla="*/ 276 h 826"/>
                  <a:gd name="T42" fmla="*/ 0 w 876"/>
                  <a:gd name="T43" fmla="*/ 304 h 826"/>
                  <a:gd name="T44" fmla="*/ 0 w 876"/>
                  <a:gd name="T45" fmla="*/ 598 h 826"/>
                  <a:gd name="T46" fmla="*/ 0 w 876"/>
                  <a:gd name="T47" fmla="*/ 826 h 826"/>
                  <a:gd name="T48" fmla="*/ 0 w 876"/>
                  <a:gd name="T49" fmla="*/ 826 h 826"/>
                  <a:gd name="T50" fmla="*/ 8 w 876"/>
                  <a:gd name="T51" fmla="*/ 810 h 826"/>
                  <a:gd name="T52" fmla="*/ 20 w 876"/>
                  <a:gd name="T53" fmla="*/ 796 h 826"/>
                  <a:gd name="T54" fmla="*/ 32 w 876"/>
                  <a:gd name="T55" fmla="*/ 780 h 826"/>
                  <a:gd name="T56" fmla="*/ 48 w 876"/>
                  <a:gd name="T57" fmla="*/ 764 h 826"/>
                  <a:gd name="T58" fmla="*/ 66 w 876"/>
                  <a:gd name="T59" fmla="*/ 748 h 826"/>
                  <a:gd name="T60" fmla="*/ 86 w 876"/>
                  <a:gd name="T61" fmla="*/ 732 h 826"/>
                  <a:gd name="T62" fmla="*/ 110 w 876"/>
                  <a:gd name="T63" fmla="*/ 716 h 826"/>
                  <a:gd name="T64" fmla="*/ 136 w 876"/>
                  <a:gd name="T65" fmla="*/ 700 h 826"/>
                  <a:gd name="T66" fmla="*/ 136 w 876"/>
                  <a:gd name="T67" fmla="*/ 700 h 826"/>
                  <a:gd name="T68" fmla="*/ 158 w 876"/>
                  <a:gd name="T69" fmla="*/ 688 h 826"/>
                  <a:gd name="T70" fmla="*/ 158 w 876"/>
                  <a:gd name="T71" fmla="*/ 688 h 826"/>
                  <a:gd name="T72" fmla="*/ 518 w 876"/>
                  <a:gd name="T73" fmla="*/ 480 h 826"/>
                  <a:gd name="T74" fmla="*/ 518 w 876"/>
                  <a:gd name="T75" fmla="*/ 480 h 826"/>
                  <a:gd name="T76" fmla="*/ 876 w 876"/>
                  <a:gd name="T77" fmla="*/ 274 h 826"/>
                  <a:gd name="T78" fmla="*/ 876 w 876"/>
                  <a:gd name="T79" fmla="*/ 274 h 826"/>
                  <a:gd name="T80" fmla="*/ 518 w 876"/>
                  <a:gd name="T81" fmla="*/ 70 h 826"/>
                  <a:gd name="T82" fmla="*/ 518 w 876"/>
                  <a:gd name="T83" fmla="*/ 70 h 82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876" h="825">
                    <a:moveTo>
                      <a:pt x="518" y="70"/>
                    </a:moveTo>
                    <a:lnTo>
                      <a:pt x="518" y="70"/>
                    </a:lnTo>
                    <a:lnTo>
                      <a:pt x="492" y="54"/>
                    </a:lnTo>
                    <a:lnTo>
                      <a:pt x="492" y="54"/>
                    </a:lnTo>
                    <a:lnTo>
                      <a:pt x="464" y="40"/>
                    </a:lnTo>
                    <a:lnTo>
                      <a:pt x="438" y="28"/>
                    </a:lnTo>
                    <a:lnTo>
                      <a:pt x="414" y="18"/>
                    </a:lnTo>
                    <a:lnTo>
                      <a:pt x="392" y="10"/>
                    </a:lnTo>
                    <a:lnTo>
                      <a:pt x="370" y="6"/>
                    </a:lnTo>
                    <a:lnTo>
                      <a:pt x="350" y="2"/>
                    </a:lnTo>
                    <a:lnTo>
                      <a:pt x="330" y="0"/>
                    </a:lnTo>
                    <a:lnTo>
                      <a:pt x="314" y="0"/>
                    </a:lnTo>
                    <a:lnTo>
                      <a:pt x="106" y="118"/>
                    </a:lnTo>
                    <a:lnTo>
                      <a:pt x="106" y="118"/>
                    </a:lnTo>
                    <a:lnTo>
                      <a:pt x="82" y="134"/>
                    </a:lnTo>
                    <a:lnTo>
                      <a:pt x="62" y="154"/>
                    </a:lnTo>
                    <a:lnTo>
                      <a:pt x="44" y="174"/>
                    </a:lnTo>
                    <a:lnTo>
                      <a:pt x="28" y="198"/>
                    </a:lnTo>
                    <a:lnTo>
                      <a:pt x="16" y="222"/>
                    </a:lnTo>
                    <a:lnTo>
                      <a:pt x="6" y="248"/>
                    </a:lnTo>
                    <a:lnTo>
                      <a:pt x="2" y="276"/>
                    </a:lnTo>
                    <a:lnTo>
                      <a:pt x="0" y="304"/>
                    </a:lnTo>
                    <a:lnTo>
                      <a:pt x="0" y="598"/>
                    </a:lnTo>
                    <a:lnTo>
                      <a:pt x="0" y="826"/>
                    </a:lnTo>
                    <a:lnTo>
                      <a:pt x="0" y="826"/>
                    </a:lnTo>
                    <a:lnTo>
                      <a:pt x="8" y="810"/>
                    </a:lnTo>
                    <a:lnTo>
                      <a:pt x="20" y="796"/>
                    </a:lnTo>
                    <a:lnTo>
                      <a:pt x="32" y="780"/>
                    </a:lnTo>
                    <a:lnTo>
                      <a:pt x="48" y="764"/>
                    </a:lnTo>
                    <a:lnTo>
                      <a:pt x="66" y="748"/>
                    </a:lnTo>
                    <a:lnTo>
                      <a:pt x="86" y="732"/>
                    </a:lnTo>
                    <a:lnTo>
                      <a:pt x="110" y="716"/>
                    </a:lnTo>
                    <a:lnTo>
                      <a:pt x="136" y="700"/>
                    </a:lnTo>
                    <a:lnTo>
                      <a:pt x="136" y="700"/>
                    </a:lnTo>
                    <a:lnTo>
                      <a:pt x="158" y="688"/>
                    </a:lnTo>
                    <a:lnTo>
                      <a:pt x="158" y="688"/>
                    </a:lnTo>
                    <a:lnTo>
                      <a:pt x="518" y="480"/>
                    </a:lnTo>
                    <a:lnTo>
                      <a:pt x="518" y="480"/>
                    </a:lnTo>
                    <a:lnTo>
                      <a:pt x="876" y="274"/>
                    </a:lnTo>
                    <a:lnTo>
                      <a:pt x="876" y="274"/>
                    </a:lnTo>
                    <a:lnTo>
                      <a:pt x="518" y="70"/>
                    </a:lnTo>
                    <a:lnTo>
                      <a:pt x="518" y="70"/>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
            <p:nvSpPr>
              <p:cNvPr id="16" name="Freeform 9">
                <a:extLst>
                  <a:ext uri="{FF2B5EF4-FFF2-40B4-BE49-F238E27FC236}">
                    <a16:creationId xmlns:a16="http://schemas.microsoft.com/office/drawing/2014/main" id="{CFE02588-E405-DD56-7A18-4D37DC717730}"/>
                  </a:ext>
                </a:extLst>
              </p:cNvPr>
              <p:cNvSpPr/>
              <p:nvPr/>
            </p:nvSpPr>
            <p:spPr bwMode="auto">
              <a:xfrm rot="19846273">
                <a:off x="3178555" y="1520859"/>
                <a:ext cx="1460500" cy="1228725"/>
              </a:xfrm>
              <a:custGeom>
                <a:gdLst>
                  <a:gd name="T0" fmla="*/ 878 w 920"/>
                  <a:gd name="T1" fmla="*/ 148 h 774"/>
                  <a:gd name="T2" fmla="*/ 672 w 920"/>
                  <a:gd name="T3" fmla="*/ 28 h 774"/>
                  <a:gd name="T4" fmla="*/ 672 w 920"/>
                  <a:gd name="T5" fmla="*/ 28 h 774"/>
                  <a:gd name="T6" fmla="*/ 646 w 920"/>
                  <a:gd name="T7" fmla="*/ 16 h 774"/>
                  <a:gd name="T8" fmla="*/ 620 w 920"/>
                  <a:gd name="T9" fmla="*/ 8 h 774"/>
                  <a:gd name="T10" fmla="*/ 592 w 920"/>
                  <a:gd name="T11" fmla="*/ 2 h 774"/>
                  <a:gd name="T12" fmla="*/ 564 w 920"/>
                  <a:gd name="T13" fmla="*/ 0 h 774"/>
                  <a:gd name="T14" fmla="*/ 536 w 920"/>
                  <a:gd name="T15" fmla="*/ 2 h 774"/>
                  <a:gd name="T16" fmla="*/ 510 w 920"/>
                  <a:gd name="T17" fmla="*/ 8 h 774"/>
                  <a:gd name="T18" fmla="*/ 484 w 920"/>
                  <a:gd name="T19" fmla="*/ 16 h 774"/>
                  <a:gd name="T20" fmla="*/ 458 w 920"/>
                  <a:gd name="T21" fmla="*/ 28 h 774"/>
                  <a:gd name="T22" fmla="*/ 204 w 920"/>
                  <a:gd name="T23" fmla="*/ 174 h 774"/>
                  <a:gd name="T24" fmla="*/ 0 w 920"/>
                  <a:gd name="T25" fmla="*/ 294 h 774"/>
                  <a:gd name="T26" fmla="*/ 0 w 920"/>
                  <a:gd name="T27" fmla="*/ 294 h 774"/>
                  <a:gd name="T28" fmla="*/ 16 w 920"/>
                  <a:gd name="T29" fmla="*/ 294 h 774"/>
                  <a:gd name="T30" fmla="*/ 36 w 920"/>
                  <a:gd name="T31" fmla="*/ 296 h 774"/>
                  <a:gd name="T32" fmla="*/ 56 w 920"/>
                  <a:gd name="T33" fmla="*/ 300 h 774"/>
                  <a:gd name="T34" fmla="*/ 78 w 920"/>
                  <a:gd name="T35" fmla="*/ 304 h 774"/>
                  <a:gd name="T36" fmla="*/ 100 w 920"/>
                  <a:gd name="T37" fmla="*/ 312 h 774"/>
                  <a:gd name="T38" fmla="*/ 124 w 920"/>
                  <a:gd name="T39" fmla="*/ 322 h 774"/>
                  <a:gd name="T40" fmla="*/ 150 w 920"/>
                  <a:gd name="T41" fmla="*/ 334 h 774"/>
                  <a:gd name="T42" fmla="*/ 178 w 920"/>
                  <a:gd name="T43" fmla="*/ 348 h 774"/>
                  <a:gd name="T44" fmla="*/ 178 w 920"/>
                  <a:gd name="T45" fmla="*/ 348 h 774"/>
                  <a:gd name="T46" fmla="*/ 204 w 920"/>
                  <a:gd name="T47" fmla="*/ 364 h 774"/>
                  <a:gd name="T48" fmla="*/ 204 w 920"/>
                  <a:gd name="T49" fmla="*/ 364 h 774"/>
                  <a:gd name="T50" fmla="*/ 562 w 920"/>
                  <a:gd name="T51" fmla="*/ 568 h 774"/>
                  <a:gd name="T52" fmla="*/ 562 w 920"/>
                  <a:gd name="T53" fmla="*/ 568 h 774"/>
                  <a:gd name="T54" fmla="*/ 920 w 920"/>
                  <a:gd name="T55" fmla="*/ 774 h 774"/>
                  <a:gd name="T56" fmla="*/ 920 w 920"/>
                  <a:gd name="T57" fmla="*/ 774 h 774"/>
                  <a:gd name="T58" fmla="*/ 920 w 920"/>
                  <a:gd name="T59" fmla="*/ 362 h 774"/>
                  <a:gd name="T60" fmla="*/ 920 w 920"/>
                  <a:gd name="T61" fmla="*/ 362 h 774"/>
                  <a:gd name="T62" fmla="*/ 920 w 920"/>
                  <a:gd name="T63" fmla="*/ 334 h 774"/>
                  <a:gd name="T64" fmla="*/ 920 w 920"/>
                  <a:gd name="T65" fmla="*/ 334 h 774"/>
                  <a:gd name="T66" fmla="*/ 920 w 920"/>
                  <a:gd name="T67" fmla="*/ 302 h 774"/>
                  <a:gd name="T68" fmla="*/ 918 w 920"/>
                  <a:gd name="T69" fmla="*/ 272 h 774"/>
                  <a:gd name="T70" fmla="*/ 914 w 920"/>
                  <a:gd name="T71" fmla="*/ 246 h 774"/>
                  <a:gd name="T72" fmla="*/ 908 w 920"/>
                  <a:gd name="T73" fmla="*/ 222 h 774"/>
                  <a:gd name="T74" fmla="*/ 902 w 920"/>
                  <a:gd name="T75" fmla="*/ 200 h 774"/>
                  <a:gd name="T76" fmla="*/ 894 w 920"/>
                  <a:gd name="T77" fmla="*/ 180 h 774"/>
                  <a:gd name="T78" fmla="*/ 888 w 920"/>
                  <a:gd name="T79" fmla="*/ 164 h 774"/>
                  <a:gd name="T80" fmla="*/ 878 w 920"/>
                  <a:gd name="T81" fmla="*/ 148 h 774"/>
                  <a:gd name="T82" fmla="*/ 878 w 920"/>
                  <a:gd name="T83" fmla="*/ 148 h 77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920" h="774">
                    <a:moveTo>
                      <a:pt x="878" y="148"/>
                    </a:moveTo>
                    <a:lnTo>
                      <a:pt x="672" y="28"/>
                    </a:lnTo>
                    <a:lnTo>
                      <a:pt x="672" y="28"/>
                    </a:lnTo>
                    <a:lnTo>
                      <a:pt x="646" y="16"/>
                    </a:lnTo>
                    <a:lnTo>
                      <a:pt x="620" y="8"/>
                    </a:lnTo>
                    <a:lnTo>
                      <a:pt x="592" y="2"/>
                    </a:lnTo>
                    <a:lnTo>
                      <a:pt x="564" y="0"/>
                    </a:lnTo>
                    <a:lnTo>
                      <a:pt x="536" y="2"/>
                    </a:lnTo>
                    <a:lnTo>
                      <a:pt x="510" y="8"/>
                    </a:lnTo>
                    <a:lnTo>
                      <a:pt x="484" y="16"/>
                    </a:lnTo>
                    <a:lnTo>
                      <a:pt x="458" y="28"/>
                    </a:lnTo>
                    <a:lnTo>
                      <a:pt x="204" y="174"/>
                    </a:lnTo>
                    <a:lnTo>
                      <a:pt x="0" y="294"/>
                    </a:lnTo>
                    <a:lnTo>
                      <a:pt x="0" y="294"/>
                    </a:lnTo>
                    <a:lnTo>
                      <a:pt x="16" y="294"/>
                    </a:lnTo>
                    <a:lnTo>
                      <a:pt x="36" y="296"/>
                    </a:lnTo>
                    <a:lnTo>
                      <a:pt x="56" y="300"/>
                    </a:lnTo>
                    <a:lnTo>
                      <a:pt x="78" y="304"/>
                    </a:lnTo>
                    <a:lnTo>
                      <a:pt x="100" y="312"/>
                    </a:lnTo>
                    <a:lnTo>
                      <a:pt x="124" y="322"/>
                    </a:lnTo>
                    <a:lnTo>
                      <a:pt x="150" y="334"/>
                    </a:lnTo>
                    <a:lnTo>
                      <a:pt x="178" y="348"/>
                    </a:lnTo>
                    <a:lnTo>
                      <a:pt x="178" y="348"/>
                    </a:lnTo>
                    <a:lnTo>
                      <a:pt x="204" y="364"/>
                    </a:lnTo>
                    <a:lnTo>
                      <a:pt x="204" y="364"/>
                    </a:lnTo>
                    <a:lnTo>
                      <a:pt x="562" y="568"/>
                    </a:lnTo>
                    <a:lnTo>
                      <a:pt x="562" y="568"/>
                    </a:lnTo>
                    <a:lnTo>
                      <a:pt x="920" y="774"/>
                    </a:lnTo>
                    <a:lnTo>
                      <a:pt x="920" y="774"/>
                    </a:lnTo>
                    <a:lnTo>
                      <a:pt x="920" y="362"/>
                    </a:lnTo>
                    <a:lnTo>
                      <a:pt x="920" y="362"/>
                    </a:lnTo>
                    <a:lnTo>
                      <a:pt x="920" y="334"/>
                    </a:lnTo>
                    <a:lnTo>
                      <a:pt x="920" y="334"/>
                    </a:lnTo>
                    <a:lnTo>
                      <a:pt x="920" y="302"/>
                    </a:lnTo>
                    <a:lnTo>
                      <a:pt x="918" y="272"/>
                    </a:lnTo>
                    <a:lnTo>
                      <a:pt x="914" y="246"/>
                    </a:lnTo>
                    <a:lnTo>
                      <a:pt x="908" y="222"/>
                    </a:lnTo>
                    <a:lnTo>
                      <a:pt x="902" y="200"/>
                    </a:lnTo>
                    <a:lnTo>
                      <a:pt x="894" y="180"/>
                    </a:lnTo>
                    <a:lnTo>
                      <a:pt x="888" y="164"/>
                    </a:lnTo>
                    <a:lnTo>
                      <a:pt x="878" y="148"/>
                    </a:lnTo>
                    <a:lnTo>
                      <a:pt x="878" y="148"/>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23C8BE"/>
                  </a:solidFill>
                  <a:cs typeface="+mn-ea"/>
                  <a:sym typeface="+mn-lt"/>
                </a:endParaRPr>
              </a:p>
            </p:txBody>
          </p:sp>
          <p:sp>
            <p:nvSpPr>
              <p:cNvPr id="17" name="Freeform 10">
                <a:extLst>
                  <a:ext uri="{FF2B5EF4-FFF2-40B4-BE49-F238E27FC236}">
                    <a16:creationId xmlns:a16="http://schemas.microsoft.com/office/drawing/2014/main" id="{E780C297-8BCF-ECD4-AB91-2CAF22051446}"/>
                  </a:ext>
                </a:extLst>
              </p:cNvPr>
              <p:cNvSpPr/>
              <p:nvPr/>
            </p:nvSpPr>
            <p:spPr bwMode="auto">
              <a:xfrm rot="19846273">
                <a:off x="3488973" y="3183919"/>
                <a:ext cx="889000" cy="1651000"/>
              </a:xfrm>
              <a:custGeom>
                <a:gdLst>
                  <a:gd name="T0" fmla="*/ 518 w 560"/>
                  <a:gd name="T1" fmla="*/ 856 h 1040"/>
                  <a:gd name="T2" fmla="*/ 518 w 560"/>
                  <a:gd name="T3" fmla="*/ 856 h 1040"/>
                  <a:gd name="T4" fmla="*/ 518 w 560"/>
                  <a:gd name="T5" fmla="*/ 826 h 1040"/>
                  <a:gd name="T6" fmla="*/ 518 w 560"/>
                  <a:gd name="T7" fmla="*/ 826 h 1040"/>
                  <a:gd name="T8" fmla="*/ 518 w 560"/>
                  <a:gd name="T9" fmla="*/ 414 h 1040"/>
                  <a:gd name="T10" fmla="*/ 518 w 560"/>
                  <a:gd name="T11" fmla="*/ 414 h 1040"/>
                  <a:gd name="T12" fmla="*/ 518 w 560"/>
                  <a:gd name="T13" fmla="*/ 0 h 1040"/>
                  <a:gd name="T14" fmla="*/ 518 w 560"/>
                  <a:gd name="T15" fmla="*/ 0 h 1040"/>
                  <a:gd name="T16" fmla="*/ 158 w 560"/>
                  <a:gd name="T17" fmla="*/ 208 h 1040"/>
                  <a:gd name="T18" fmla="*/ 158 w 560"/>
                  <a:gd name="T19" fmla="*/ 208 h 1040"/>
                  <a:gd name="T20" fmla="*/ 136 w 560"/>
                  <a:gd name="T21" fmla="*/ 220 h 1040"/>
                  <a:gd name="T22" fmla="*/ 136 w 560"/>
                  <a:gd name="T23" fmla="*/ 220 h 1040"/>
                  <a:gd name="T24" fmla="*/ 110 w 560"/>
                  <a:gd name="T25" fmla="*/ 236 h 1040"/>
                  <a:gd name="T26" fmla="*/ 86 w 560"/>
                  <a:gd name="T27" fmla="*/ 252 h 1040"/>
                  <a:gd name="T28" fmla="*/ 66 w 560"/>
                  <a:gd name="T29" fmla="*/ 268 h 1040"/>
                  <a:gd name="T30" fmla="*/ 48 w 560"/>
                  <a:gd name="T31" fmla="*/ 284 h 1040"/>
                  <a:gd name="T32" fmla="*/ 32 w 560"/>
                  <a:gd name="T33" fmla="*/ 300 h 1040"/>
                  <a:gd name="T34" fmla="*/ 20 w 560"/>
                  <a:gd name="T35" fmla="*/ 316 h 1040"/>
                  <a:gd name="T36" fmla="*/ 8 w 560"/>
                  <a:gd name="T37" fmla="*/ 330 h 1040"/>
                  <a:gd name="T38" fmla="*/ 0 w 560"/>
                  <a:gd name="T39" fmla="*/ 346 h 1040"/>
                  <a:gd name="T40" fmla="*/ 0 w 560"/>
                  <a:gd name="T41" fmla="*/ 592 h 1040"/>
                  <a:gd name="T42" fmla="*/ 0 w 560"/>
                  <a:gd name="T43" fmla="*/ 592 h 1040"/>
                  <a:gd name="T44" fmla="*/ 2 w 560"/>
                  <a:gd name="T45" fmla="*/ 620 h 1040"/>
                  <a:gd name="T46" fmla="*/ 6 w 560"/>
                  <a:gd name="T47" fmla="*/ 648 h 1040"/>
                  <a:gd name="T48" fmla="*/ 16 w 560"/>
                  <a:gd name="T49" fmla="*/ 674 h 1040"/>
                  <a:gd name="T50" fmla="*/ 28 w 560"/>
                  <a:gd name="T51" fmla="*/ 700 h 1040"/>
                  <a:gd name="T52" fmla="*/ 44 w 560"/>
                  <a:gd name="T53" fmla="*/ 722 h 1040"/>
                  <a:gd name="T54" fmla="*/ 62 w 560"/>
                  <a:gd name="T55" fmla="*/ 744 h 1040"/>
                  <a:gd name="T56" fmla="*/ 82 w 560"/>
                  <a:gd name="T57" fmla="*/ 762 h 1040"/>
                  <a:gd name="T58" fmla="*/ 106 w 560"/>
                  <a:gd name="T59" fmla="*/ 778 h 1040"/>
                  <a:gd name="T60" fmla="*/ 354 w 560"/>
                  <a:gd name="T61" fmla="*/ 920 h 1040"/>
                  <a:gd name="T62" fmla="*/ 560 w 560"/>
                  <a:gd name="T63" fmla="*/ 1040 h 1040"/>
                  <a:gd name="T64" fmla="*/ 560 w 560"/>
                  <a:gd name="T65" fmla="*/ 1040 h 1040"/>
                  <a:gd name="T66" fmla="*/ 552 w 560"/>
                  <a:gd name="T67" fmla="*/ 1024 h 1040"/>
                  <a:gd name="T68" fmla="*/ 544 w 560"/>
                  <a:gd name="T69" fmla="*/ 1008 h 1040"/>
                  <a:gd name="T70" fmla="*/ 538 w 560"/>
                  <a:gd name="T71" fmla="*/ 988 h 1040"/>
                  <a:gd name="T72" fmla="*/ 532 w 560"/>
                  <a:gd name="T73" fmla="*/ 966 h 1040"/>
                  <a:gd name="T74" fmla="*/ 526 w 560"/>
                  <a:gd name="T75" fmla="*/ 942 h 1040"/>
                  <a:gd name="T76" fmla="*/ 522 w 560"/>
                  <a:gd name="T77" fmla="*/ 916 h 1040"/>
                  <a:gd name="T78" fmla="*/ 520 w 560"/>
                  <a:gd name="T79" fmla="*/ 886 h 1040"/>
                  <a:gd name="T80" fmla="*/ 518 w 560"/>
                  <a:gd name="T81" fmla="*/ 856 h 1040"/>
                  <a:gd name="T82" fmla="*/ 518 w 560"/>
                  <a:gd name="T83" fmla="*/ 856 h 104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Lst>
                <a:rect l="0" t="0" r="r" b="b"/>
                <a:pathLst>
                  <a:path w="560" h="1040">
                    <a:moveTo>
                      <a:pt x="518" y="856"/>
                    </a:moveTo>
                    <a:lnTo>
                      <a:pt x="518" y="856"/>
                    </a:lnTo>
                    <a:lnTo>
                      <a:pt x="518" y="826"/>
                    </a:lnTo>
                    <a:lnTo>
                      <a:pt x="518" y="826"/>
                    </a:lnTo>
                    <a:lnTo>
                      <a:pt x="518" y="414"/>
                    </a:lnTo>
                    <a:lnTo>
                      <a:pt x="518" y="414"/>
                    </a:lnTo>
                    <a:lnTo>
                      <a:pt x="518" y="0"/>
                    </a:lnTo>
                    <a:lnTo>
                      <a:pt x="518" y="0"/>
                    </a:lnTo>
                    <a:lnTo>
                      <a:pt x="158" y="208"/>
                    </a:lnTo>
                    <a:lnTo>
                      <a:pt x="158" y="208"/>
                    </a:lnTo>
                    <a:lnTo>
                      <a:pt x="136" y="220"/>
                    </a:lnTo>
                    <a:lnTo>
                      <a:pt x="136" y="220"/>
                    </a:lnTo>
                    <a:lnTo>
                      <a:pt x="110" y="236"/>
                    </a:lnTo>
                    <a:lnTo>
                      <a:pt x="86" y="252"/>
                    </a:lnTo>
                    <a:lnTo>
                      <a:pt x="66" y="268"/>
                    </a:lnTo>
                    <a:lnTo>
                      <a:pt x="48" y="284"/>
                    </a:lnTo>
                    <a:lnTo>
                      <a:pt x="32" y="300"/>
                    </a:lnTo>
                    <a:lnTo>
                      <a:pt x="20" y="316"/>
                    </a:lnTo>
                    <a:lnTo>
                      <a:pt x="8" y="330"/>
                    </a:lnTo>
                    <a:lnTo>
                      <a:pt x="0" y="346"/>
                    </a:lnTo>
                    <a:lnTo>
                      <a:pt x="0" y="592"/>
                    </a:lnTo>
                    <a:lnTo>
                      <a:pt x="0" y="592"/>
                    </a:lnTo>
                    <a:lnTo>
                      <a:pt x="2" y="620"/>
                    </a:lnTo>
                    <a:lnTo>
                      <a:pt x="6" y="648"/>
                    </a:lnTo>
                    <a:lnTo>
                      <a:pt x="16" y="674"/>
                    </a:lnTo>
                    <a:lnTo>
                      <a:pt x="28" y="700"/>
                    </a:lnTo>
                    <a:lnTo>
                      <a:pt x="44" y="722"/>
                    </a:lnTo>
                    <a:lnTo>
                      <a:pt x="62" y="744"/>
                    </a:lnTo>
                    <a:lnTo>
                      <a:pt x="82" y="762"/>
                    </a:lnTo>
                    <a:lnTo>
                      <a:pt x="106" y="778"/>
                    </a:lnTo>
                    <a:lnTo>
                      <a:pt x="354" y="920"/>
                    </a:lnTo>
                    <a:lnTo>
                      <a:pt x="560" y="1040"/>
                    </a:lnTo>
                    <a:lnTo>
                      <a:pt x="560" y="1040"/>
                    </a:lnTo>
                    <a:lnTo>
                      <a:pt x="552" y="1024"/>
                    </a:lnTo>
                    <a:lnTo>
                      <a:pt x="544" y="1008"/>
                    </a:lnTo>
                    <a:lnTo>
                      <a:pt x="538" y="988"/>
                    </a:lnTo>
                    <a:lnTo>
                      <a:pt x="532" y="966"/>
                    </a:lnTo>
                    <a:lnTo>
                      <a:pt x="526" y="942"/>
                    </a:lnTo>
                    <a:lnTo>
                      <a:pt x="522" y="916"/>
                    </a:lnTo>
                    <a:lnTo>
                      <a:pt x="520" y="886"/>
                    </a:lnTo>
                    <a:lnTo>
                      <a:pt x="518" y="856"/>
                    </a:lnTo>
                    <a:lnTo>
                      <a:pt x="518" y="856"/>
                    </a:lnTo>
                    <a:close/>
                  </a:path>
                </a:pathLst>
              </a:custGeom>
              <a:grpFill/>
              <a:ln w="44450">
                <a:solidFill>
                  <a:schemeClr val="accent5">
                    <a:lumMod val="20000"/>
                    <a:lumOff val="80000"/>
                  </a:schemeClr>
                </a:solid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grpSp>
        <p:sp>
          <p:nvSpPr>
            <p:cNvPr id="21" name="KSO_Shape">
              <a:extLst>
                <a:ext uri="{FF2B5EF4-FFF2-40B4-BE49-F238E27FC236}">
                  <a16:creationId xmlns:a16="http://schemas.microsoft.com/office/drawing/2014/main" id="{43D09953-8EB0-7AC1-355B-20D193076DE4}"/>
                </a:ext>
              </a:extLst>
            </p:cNvPr>
            <p:cNvSpPr/>
            <p:nvPr userDrawn="1"/>
          </p:nvSpPr>
          <p:spPr bwMode="auto">
            <a:xfrm>
              <a:off x="1612783" y="3320000"/>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anose="020b0503020204020204" pitchFamily="34" charset="-122"/>
                <a:ea typeface="微软雅黑" panose="020b0503020204020204" pitchFamily="34" charset="-122"/>
              </a:endParaRPr>
            </a:p>
          </p:txBody>
        </p:sp>
      </p:gr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20"/>
                                        </p:tgtEl>
                                        <p:attrNameLst>
                                          <p:attrName>style.visibility</p:attrName>
                                        </p:attrNameLst>
                                      </p:cBhvr>
                                      <p:to>
                                        <p:strVal val="visible"/>
                                      </p:to>
                                    </p:set>
                                    <p:animEffect transition="in" filter="wipe(left)">
                                      <p:cBhvr>
                                        <p:cTn id="11"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44911" y="274320"/>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61123" y="3951754"/>
            <a:ext cx="5916373"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5" name="组合 87">
            <a:extLst>
              <a:ext uri="{FF2B5EF4-FFF2-40B4-BE49-F238E27FC236}">
                <a16:creationId xmlns:a16="http://schemas.microsoft.com/office/drawing/2014/main" id="{3305893A-1A1A-5419-0284-8173F0130B2D}"/>
              </a:ext>
            </a:extLst>
          </p:cNvPr>
          <p:cNvGrpSpPr/>
          <p:nvPr userDrawn="1"/>
        </p:nvGrpSpPr>
        <p:grpSpPr>
          <a:xfrm>
            <a:off x="277962" y="337417"/>
            <a:ext cx="263341" cy="395013"/>
            <a:chOff x="5284519" y="1508166"/>
            <a:chExt cx="213756" cy="427512"/>
          </a:xfrm>
        </p:grpSpPr>
        <p:cxnSp>
          <p:nvCxnSpPr>
            <p:cNvPr id="7" name="直接连接符 88">
              <a:extLst>
                <a:ext uri="{FF2B5EF4-FFF2-40B4-BE49-F238E27FC236}">
                  <a16:creationId xmlns:a16="http://schemas.microsoft.com/office/drawing/2014/main" id="{B14C0C89-B720-92FB-B329-C1C681B0BF1E}"/>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26" name="直接连接符 89">
              <a:extLst>
                <a:ext uri="{FF2B5EF4-FFF2-40B4-BE49-F238E27FC236}">
                  <a16:creationId xmlns:a16="http://schemas.microsoft.com/office/drawing/2014/main" id="{2F36CE3B-2155-DFAF-7103-FD6773275632}"/>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28" name="直接连接符 3">
            <a:extLst>
              <a:ext uri="{FF2B5EF4-FFF2-40B4-BE49-F238E27FC236}">
                <a16:creationId xmlns:a16="http://schemas.microsoft.com/office/drawing/2014/main" id="{5C955431-6BAE-9521-2F76-554B90326310}"/>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29" name="图片 61">
            <a:extLst>
              <a:ext uri="{FF2B5EF4-FFF2-40B4-BE49-F238E27FC236}">
                <a16:creationId xmlns:a16="http://schemas.microsoft.com/office/drawing/2014/main" id="{91BB8D18-0E62-C66F-471C-A494085C0095}"/>
              </a:ext>
            </a:extLst>
          </p:cNvPr>
          <p:cNvPicPr>
            <a:picLocks noChangeAspect="1"/>
          </p:cNvPicPr>
          <p:nvPr userDrawn="1"/>
        </p:nvPicPr>
        <p:blipFill>
          <a:blip r:embed="rId1">
            <a:extLst>
              <a:ext uri="{28A0092B-C50C-407E-A947-70E740481C1C}">
                <a14:useLocalDpi xmlns:a14="http://schemas.microsoft.com/office/drawing/2010/main"/>
              </a:ext>
            </a:extLst>
          </a:blip>
          <a:stretch>
            <a:fillRect/>
          </a:stretch>
        </p:blipFill>
        <p:spPr>
          <a:xfrm>
            <a:off x="7480305" y="2549073"/>
            <a:ext cx="4356095" cy="2429327"/>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par>
                          <p:cTn id="18" fill="hold" nodeType="afterGroup">
                            <p:stCondLst>
                              <p:cond delay="2000"/>
                            </p:stCondLst>
                            <p:childTnLst>
                              <p:par>
                                <p:cTn id="19" presetID="10" presetClass="entr" presetSubtype="0" dur="500" fill="hold" nodeType="after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500"/>
                                        <p:tgtEl>
                                          <p:spTgt spid="5"/>
                                        </p:tgtEl>
                                      </p:cBhvr>
                                    </p:animEffect>
                                  </p:childTnLst>
                                </p:cTn>
                              </p:par>
                            </p:childTnLst>
                          </p:cTn>
                        </p:par>
                        <p:par>
                          <p:cTn id="22" fill="hold" nodeType="afterGroup">
                            <p:stCondLst>
                              <p:cond delay="2500"/>
                            </p:stCondLst>
                            <p:childTnLst>
                              <p:par>
                                <p:cTn id="23" presetID="22" presetClass="entr" presetSubtype="8" dur="500" fill="hold" nodeType="after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par>
                          <p:cTn id="26" fill="hold" nodeType="afterGroup">
                            <p:stCondLst>
                              <p:cond delay="3000"/>
                            </p:stCondLst>
                            <p:childTnLst>
                              <p:par>
                                <p:cTn id="27" presetID="53" presetClass="entr" presetSubtype="16" dur="500" fill="hold" nodeType="afterEffect">
                                  <p:stCondLst>
                                    <p:cond delay="0"/>
                                  </p:stCondLst>
                                  <p:childTnLst>
                                    <p:set>
                                      <p:cBhvr>
                                        <p:cTn id="28" dur="1" fill="hold">
                                          <p:stCondLst>
                                            <p:cond delay="0"/>
                                          </p:stCondLst>
                                        </p:cTn>
                                        <p:tgtEl>
                                          <p:spTgt spid="29"/>
                                        </p:tgtEl>
                                        <p:attrNameLst>
                                          <p:attrName>style.visibility</p:attrName>
                                        </p:attrNameLst>
                                      </p:cBhvr>
                                      <p:to>
                                        <p:strVal val="visible"/>
                                      </p:to>
                                    </p:set>
                                    <p:anim calcmode="lin" valueType="num">
                                      <p:cBhvr>
                                        <p:cTn id="29" dur="500" fill="hold"/>
                                        <p:tgtEl>
                                          <p:spTgt spid="29"/>
                                        </p:tgtEl>
                                        <p:attrNameLst>
                                          <p:attrName>ppt_w</p:attrName>
                                        </p:attrNameLst>
                                      </p:cBhvr>
                                      <p:tavLst>
                                        <p:tav tm="0">
                                          <p:val>
                                            <p:fltVal val="0"/>
                                          </p:val>
                                        </p:tav>
                                        <p:tav tm="100000">
                                          <p:val>
                                            <p:strVal val="#ppt_w"/>
                                          </p:val>
                                        </p:tav>
                                      </p:tavLst>
                                    </p:anim>
                                    <p:anim calcmode="lin" valueType="num">
                                      <p:cBhvr>
                                        <p:cTn id="30" dur="500" fill="hold"/>
                                        <p:tgtEl>
                                          <p:spTgt spid="29"/>
                                        </p:tgtEl>
                                        <p:attrNameLst>
                                          <p:attrName>ppt_h</p:attrName>
                                        </p:attrNameLst>
                                      </p:cBhvr>
                                      <p:tavLst>
                                        <p:tav tm="0">
                                          <p:val>
                                            <p:fltVal val="0"/>
                                          </p:val>
                                        </p:tav>
                                        <p:tav tm="100000">
                                          <p:val>
                                            <p:strVal val="#ppt_h"/>
                                          </p:val>
                                        </p:tav>
                                      </p:tavLst>
                                    </p:anim>
                                    <p:animEffect transition="in" filter="fade">
                                      <p:cBhvr>
                                        <p:cTn id="31" dur="500"/>
                                        <p:tgtEl>
                                          <p:spTgt spid="2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88475" y="274320"/>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97839" y="1197097"/>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106475" y="1843969"/>
            <a:ext cx="5698833" cy="1938551"/>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217583" y="3947690"/>
            <a:ext cx="5407468"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5821052" y="4594563"/>
            <a:ext cx="5804000" cy="1800000"/>
          </a:xfrm>
          <a:prstGeom prst="rect">
            <a:avLst/>
          </a:prstGeom>
        </p:spPr>
        <p:txBody>
          <a:bodyPr>
            <a:normAutofit/>
          </a:bodyPr>
          <a:lstStyle>
            <a:lvl1pPr marL="0" indent="0">
              <a:lnSpc>
                <a:spcPct val="150000"/>
              </a:lnSpc>
              <a:buNone/>
              <a:defRPr sz="12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sp>
        <p:nvSpPr>
          <p:cNvPr id="4" name="Freeform 11">
            <a:extLst>
              <a:ext uri="{FF2B5EF4-FFF2-40B4-BE49-F238E27FC236}">
                <a16:creationId xmlns:a16="http://schemas.microsoft.com/office/drawing/2014/main" id="{89CB7724-A599-F52D-19D0-B3ECC33A19F0}"/>
              </a:ext>
            </a:extLst>
          </p:cNvPr>
          <p:cNvSpPr/>
          <p:nvPr userDrawn="1"/>
        </p:nvSpPr>
        <p:spPr bwMode="auto">
          <a:xfrm>
            <a:off x="557510" y="115791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28" name="Freeform 9">
            <a:extLst>
              <a:ext uri="{FF2B5EF4-FFF2-40B4-BE49-F238E27FC236}">
                <a16:creationId xmlns:a16="http://schemas.microsoft.com/office/drawing/2014/main" id="{84BC3713-C74B-D36C-BC0B-99BAFF3566CE}"/>
              </a:ext>
            </a:extLst>
          </p:cNvPr>
          <p:cNvSpPr/>
          <p:nvPr userDrawn="1"/>
        </p:nvSpPr>
        <p:spPr bwMode="auto">
          <a:xfrm>
            <a:off x="5368527" y="3947690"/>
            <a:ext cx="548966" cy="591317"/>
          </a:xfrm>
          <a:custGeom>
            <a:gdLst>
              <a:gd name="T0" fmla="*/ 1130 w 2260"/>
              <a:gd name="T1" fmla="*/ 0 h 2610"/>
              <a:gd name="T2" fmla="*/ 1695 w 2260"/>
              <a:gd name="T3" fmla="*/ 326 h 2610"/>
              <a:gd name="T4" fmla="*/ 2260 w 2260"/>
              <a:gd name="T5" fmla="*/ 652 h 2610"/>
              <a:gd name="T6" fmla="*/ 2260 w 2260"/>
              <a:gd name="T7" fmla="*/ 1305 h 2610"/>
              <a:gd name="T8" fmla="*/ 2260 w 2260"/>
              <a:gd name="T9" fmla="*/ 1957 h 2610"/>
              <a:gd name="T10" fmla="*/ 1695 w 2260"/>
              <a:gd name="T11" fmla="*/ 2283 h 2610"/>
              <a:gd name="T12" fmla="*/ 1130 w 2260"/>
              <a:gd name="T13" fmla="*/ 2610 h 2610"/>
              <a:gd name="T14" fmla="*/ 565 w 2260"/>
              <a:gd name="T15" fmla="*/ 2283 h 2610"/>
              <a:gd name="T16" fmla="*/ 0 w 2260"/>
              <a:gd name="T17" fmla="*/ 1957 h 2610"/>
              <a:gd name="T18" fmla="*/ 0 w 2260"/>
              <a:gd name="T19" fmla="*/ 1305 h 2610"/>
              <a:gd name="T20" fmla="*/ 0 w 2260"/>
              <a:gd name="T21" fmla="*/ 652 h 2610"/>
              <a:gd name="T22" fmla="*/ 565 w 2260"/>
              <a:gd name="T23" fmla="*/ 326 h 2610"/>
              <a:gd name="T24" fmla="*/ 1130 w 2260"/>
              <a:gd name="T25" fmla="*/ 0 h 261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10">
                <a:moveTo>
                  <a:pt x="1130" y="0"/>
                </a:moveTo>
                <a:lnTo>
                  <a:pt x="1695" y="326"/>
                </a:lnTo>
                <a:lnTo>
                  <a:pt x="2260" y="652"/>
                </a:lnTo>
                <a:lnTo>
                  <a:pt x="2260" y="1305"/>
                </a:lnTo>
                <a:lnTo>
                  <a:pt x="2260" y="1957"/>
                </a:lnTo>
                <a:lnTo>
                  <a:pt x="1695" y="2283"/>
                </a:lnTo>
                <a:lnTo>
                  <a:pt x="1130" y="2610"/>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4824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
        <p:nvSpPr>
          <p:cNvPr id="10" name="Rectangle 6">
            <a:extLst>
              <a:ext uri="{FF2B5EF4-FFF2-40B4-BE49-F238E27FC236}">
                <a16:creationId xmlns:a16="http://schemas.microsoft.com/office/drawing/2014/main" id="{E5237110-CF3F-36CD-97E9-C6776F10A459}"/>
              </a:ext>
            </a:extLst>
          </p:cNvPr>
          <p:cNvSpPr>
            <a:spLocks noChangeArrowheads="1"/>
          </p:cNvSpPr>
          <p:nvPr userDrawn="1"/>
        </p:nvSpPr>
        <p:spPr bwMode="auto">
          <a:xfrm>
            <a:off x="937518" y="4194115"/>
            <a:ext cx="3970552" cy="1829300"/>
          </a:xfrm>
          <a:prstGeom prst="rect">
            <a:avLst/>
          </a:prstGeom>
          <a:blipFill>
            <a:blip r:embed="rId1"/>
            <a:stretch>
              <a:fillRect/>
            </a:stretch>
          </a:blipFill>
          <a:ln w="28575" cap="flat">
            <a:solidFill>
              <a:schemeClr val="accent5">
                <a:lumMod val="60000"/>
                <a:lumOff val="40000"/>
              </a:schemeClr>
            </a:solidFill>
            <a:prstDash val="solid"/>
            <a:miter lim="800000"/>
          </a:ln>
        </p:spPr>
        <p:txBody>
          <a:bodyPr vert="horz" wrap="square" lIns="68580" tIns="34290" rIns="68580" bIns="3429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sz="1015"/>
          </a:p>
        </p:txBody>
      </p:sp>
      <p:grpSp>
        <p:nvGrpSpPr>
          <p:cNvPr id="5" name="组合 87">
            <a:extLst>
              <a:ext uri="{FF2B5EF4-FFF2-40B4-BE49-F238E27FC236}">
                <a16:creationId xmlns:a16="http://schemas.microsoft.com/office/drawing/2014/main" id="{A9301715-38C9-248A-0916-540E66DA0BDB}"/>
              </a:ext>
            </a:extLst>
          </p:cNvPr>
          <p:cNvGrpSpPr/>
          <p:nvPr userDrawn="1"/>
        </p:nvGrpSpPr>
        <p:grpSpPr>
          <a:xfrm>
            <a:off x="277962" y="337417"/>
            <a:ext cx="263341" cy="395013"/>
            <a:chOff x="5284519" y="1508166"/>
            <a:chExt cx="213756" cy="427512"/>
          </a:xfrm>
        </p:grpSpPr>
        <p:cxnSp>
          <p:nvCxnSpPr>
            <p:cNvPr id="8" name="直接连接符 88">
              <a:extLst>
                <a:ext uri="{FF2B5EF4-FFF2-40B4-BE49-F238E27FC236}">
                  <a16:creationId xmlns:a16="http://schemas.microsoft.com/office/drawing/2014/main" id="{E31B3310-5EA0-4977-7EB6-41043E180A01}"/>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4" name="直接连接符 89">
              <a:extLst>
                <a:ext uri="{FF2B5EF4-FFF2-40B4-BE49-F238E27FC236}">
                  <a16:creationId xmlns:a16="http://schemas.microsoft.com/office/drawing/2014/main" id="{9AE1AAC9-87F0-99A9-C418-3ED464428A83}"/>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5" name="直接连接符 3">
            <a:extLst>
              <a:ext uri="{FF2B5EF4-FFF2-40B4-BE49-F238E27FC236}">
                <a16:creationId xmlns:a16="http://schemas.microsoft.com/office/drawing/2014/main" id="{6165F102-3B78-C8C9-9A6D-8FF3AA0847B9}"/>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pic>
        <p:nvPicPr>
          <p:cNvPr id="16" name="图片 61">
            <a:extLst>
              <a:ext uri="{FF2B5EF4-FFF2-40B4-BE49-F238E27FC236}">
                <a16:creationId xmlns:a16="http://schemas.microsoft.com/office/drawing/2014/main" id="{D22D169B-6A99-7C3C-7F86-FCDE09326BD8}"/>
              </a:ext>
            </a:extLst>
          </p:cNvPr>
          <p:cNvPicPr>
            <a:picLocks noChangeAspect="1"/>
          </p:cNvPicPr>
          <p:nvPr userDrawn="1"/>
        </p:nvPicPr>
        <p:blipFill>
          <a:blip r:embed="rId2">
            <a:extLst>
              <a:ext uri="{28A0092B-C50C-407E-A947-70E740481C1C}">
                <a14:useLocalDpi xmlns:a14="http://schemas.microsoft.com/office/drawing/2010/main"/>
              </a:ext>
            </a:extLst>
          </a:blip>
          <a:stretch>
            <a:fillRect/>
          </a:stretch>
        </p:blipFill>
        <p:spPr>
          <a:xfrm>
            <a:off x="7170464" y="1603563"/>
            <a:ext cx="4198576" cy="2049554"/>
          </a:xfrm>
          <a:prstGeom prst="rect">
            <a:avLst/>
          </a:prstGeom>
          <a:ln>
            <a:solidFill>
              <a:schemeClr val="accent5">
                <a:lumMod val="60000"/>
                <a:lumOff val="40000"/>
              </a:schemeClr>
            </a:solidFill>
          </a:ln>
        </p:spPr>
      </p:pic>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5"/>
                                        </p:tgtEl>
                                        <p:attrNameLst>
                                          <p:attrName>style.visibility</p:attrName>
                                        </p:attrNameLst>
                                      </p:cBhvr>
                                      <p:to>
                                        <p:strVal val="visible"/>
                                      </p:to>
                                    </p:set>
                                    <p:animEffect transition="in" filter="wipe(left)">
                                      <p:cBhvr>
                                        <p:cTn id="11" dur="500"/>
                                        <p:tgtEl>
                                          <p:spTgt spid="15"/>
                                        </p:tgtEl>
                                      </p:cBhvr>
                                    </p:animEffect>
                                  </p:childTnLst>
                                </p:cTn>
                              </p:par>
                            </p:childTnLst>
                          </p:cTn>
                        </p:par>
                        <p:par>
                          <p:cTn id="12" fill="hold" nodeType="afterGroup">
                            <p:stCondLst>
                              <p:cond delay="1000"/>
                            </p:stCondLst>
                            <p:childTnLst>
                              <p:par>
                                <p:cTn id="13" presetID="53" presetClass="entr" presetSubtype="16" dur="500" fill="hold" nodeType="afterEffect">
                                  <p:stCondLst>
                                    <p:cond delay="0"/>
                                  </p:stCondLst>
                                  <p:childTnLst>
                                    <p:set>
                                      <p:cBhvr>
                                        <p:cTn id="14" dur="1" fill="hold">
                                          <p:stCondLst>
                                            <p:cond delay="0"/>
                                          </p:stCondLst>
                                        </p:cTn>
                                        <p:tgtEl>
                                          <p:spTgt spid="16"/>
                                        </p:tgtEl>
                                        <p:attrNameLst>
                                          <p:attrName>style.visibility</p:attrName>
                                        </p:attrNameLst>
                                      </p:cBhvr>
                                      <p:to>
                                        <p:strVal val="visible"/>
                                      </p:to>
                                    </p:set>
                                    <p:anim calcmode="lin" valueType="num">
                                      <p:cBhvr>
                                        <p:cTn id="15" dur="500" fill="hold"/>
                                        <p:tgtEl>
                                          <p:spTgt spid="16"/>
                                        </p:tgtEl>
                                        <p:attrNameLst>
                                          <p:attrName>ppt_w</p:attrName>
                                        </p:attrNameLst>
                                      </p:cBhvr>
                                      <p:tavLst>
                                        <p:tav tm="0">
                                          <p:val>
                                            <p:fltVal val="0"/>
                                          </p:val>
                                        </p:tav>
                                        <p:tav tm="100000">
                                          <p:val>
                                            <p:strVal val="#ppt_w"/>
                                          </p:val>
                                        </p:tav>
                                      </p:tavLst>
                                    </p:anim>
                                    <p:anim calcmode="lin" valueType="num">
                                      <p:cBhvr>
                                        <p:cTn id="16" dur="500" fill="hold"/>
                                        <p:tgtEl>
                                          <p:spTgt spid="16"/>
                                        </p:tgtEl>
                                        <p:attrNameLst>
                                          <p:attrName>ppt_h</p:attrName>
                                        </p:attrNameLst>
                                      </p:cBhvr>
                                      <p:tavLst>
                                        <p:tav tm="0">
                                          <p:val>
                                            <p:fltVal val="0"/>
                                          </p:val>
                                        </p:tav>
                                        <p:tav tm="100000">
                                          <p:val>
                                            <p:strVal val="#ppt_h"/>
                                          </p:val>
                                        </p:tav>
                                      </p:tavLst>
                                    </p:anim>
                                    <p:animEffect transition="in" filter="fade">
                                      <p:cBhvr>
                                        <p:cTn id="1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866735" y="27432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anose="020b0503020204020204" pitchFamily="34" charset="-122"/>
                <a:ea typeface="微软雅黑" panose="020b0503020204020204" pitchFamily="34" charset="-122"/>
              </a:defRPr>
            </a:lvl1pPr>
            <a:lvl2pPr>
              <a:lnSpc>
                <a:spcPct val="150000"/>
              </a:lnSpc>
              <a:defRPr sz="1600">
                <a:latin typeface="微软雅黑" panose="020b0503020204020204" pitchFamily="34" charset="-122"/>
                <a:ea typeface="微软雅黑" panose="020b0503020204020204" pitchFamily="34" charset="-122"/>
              </a:defRPr>
            </a:lvl2pPr>
            <a:lvl3pPr marL="1218986" indent="0">
              <a:buNone/>
              <a:defRPr sz="2000">
                <a:latin typeface="微软雅黑" panose="020b0503020204020204" pitchFamily="34" charset="-122"/>
                <a:ea typeface="微软雅黑" panose="020b0503020204020204" pitchFamily="34" charset="-122"/>
              </a:defRPr>
            </a:lvl3pPr>
            <a:lvl4pPr marL="1828480" indent="0">
              <a:buNone/>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pic>
        <p:nvPicPr>
          <p:cNvPr id="7" name="Picture 4" descr="d:\users\administrator\appdata\roaming\360se6\User Data\temp\9279051_094912394000_2.jpg">
            <a:extLst>
              <a:ext uri="{FF2B5EF4-FFF2-40B4-BE49-F238E27FC236}">
                <a16:creationId xmlns:a16="http://schemas.microsoft.com/office/drawing/2014/main" id="{FF7E5784-A0B9-AD1C-3F00-486860B80C39}"/>
              </a:ext>
            </a:extLst>
          </p:cNvPr>
          <p:cNvPicPr>
            <a:picLocks noChangeAspect="1" noChangeArrowheads="1"/>
          </p:cNvPicPr>
          <p:nvPr userDrawn="1"/>
        </p:nvPicPr>
        <p:blipFill>
          <a:blip r:embed="rId1">
            <a:extLst>
              <a:ext uri="{28A0092B-C50C-407E-A947-70E740481C1C}">
                <a14:useLocalDpi xmlns:a14="http://schemas.microsoft.com/office/drawing/2010/main"/>
              </a:ext>
            </a:extLst>
          </a:blip>
          <a:srcRect b="4134"/>
          <a:stretch>
            <a:fillRect/>
          </a:stretch>
        </p:blipFill>
        <p:spPr bwMode="auto">
          <a:xfrm>
            <a:off x="-1" y="3123058"/>
            <a:ext cx="5148073" cy="3734942"/>
          </a:xfrm>
          <a:prstGeom prst="rect">
            <a:avLst/>
          </a:prstGeom>
          <a:noFill/>
          <a:ln w="9525">
            <a:noFill/>
            <a:miter lim="800000"/>
          </a:ln>
        </p:spPr>
      </p:pic>
      <p:grpSp>
        <p:nvGrpSpPr>
          <p:cNvPr id="5" name="组合 87">
            <a:extLst>
              <a:ext uri="{FF2B5EF4-FFF2-40B4-BE49-F238E27FC236}">
                <a16:creationId xmlns:a16="http://schemas.microsoft.com/office/drawing/2014/main" id="{6A01B7A7-592E-9760-57FF-543B04E5D5DC}"/>
              </a:ext>
            </a:extLst>
          </p:cNvPr>
          <p:cNvGrpSpPr/>
          <p:nvPr userDrawn="1"/>
        </p:nvGrpSpPr>
        <p:grpSpPr>
          <a:xfrm>
            <a:off x="277962" y="337417"/>
            <a:ext cx="263341" cy="395013"/>
            <a:chOff x="5284519" y="1508166"/>
            <a:chExt cx="213756" cy="427512"/>
          </a:xfrm>
        </p:grpSpPr>
        <p:cxnSp>
          <p:nvCxnSpPr>
            <p:cNvPr id="10" name="直接连接符 88">
              <a:extLst>
                <a:ext uri="{FF2B5EF4-FFF2-40B4-BE49-F238E27FC236}">
                  <a16:creationId xmlns:a16="http://schemas.microsoft.com/office/drawing/2014/main" id="{E96139D5-2BA3-D554-9E0A-C2B2516BED2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1" name="直接连接符 89">
              <a:extLst>
                <a:ext uri="{FF2B5EF4-FFF2-40B4-BE49-F238E27FC236}">
                  <a16:creationId xmlns:a16="http://schemas.microsoft.com/office/drawing/2014/main" id="{4A84F296-FD03-81FE-4DA3-6C1A22C9777E}"/>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2" name="直接连接符 3">
            <a:extLst>
              <a:ext uri="{FF2B5EF4-FFF2-40B4-BE49-F238E27FC236}">
                <a16:creationId xmlns:a16="http://schemas.microsoft.com/office/drawing/2014/main" id="{BB12798F-080E-BF1C-2E1A-10B1193FE75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anose="020b0503020204020204"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itchFamily="2" charset="-122"/>
                  <a:cs typeface="+mn-cs"/>
                </a:defRPr>
              </a:lvl9pPr>
            </a:lstStyle>
            <a:p>
              <a:pPr eaLnBrk="1" hangingPunct="1">
                <a:spcBef>
                  <a:spcPct val="0"/>
                </a:spcBef>
                <a:buFontTx/>
                <a:buNone/>
              </a:pPr>
              <a:endParaRPr lang="zh-CN" altLang="en-US" sz="1300">
                <a:solidFill>
                  <a:schemeClr val="tx1"/>
                </a:solidFill>
                <a:ea typeface="宋体"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2" presetClass="entr" presetSubtype="0" dur="1000" fill="hold" nodeType="after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10" presetClass="entr" presetSubtype="0" dur="500"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par>
                          <p:cTn id="14" fill="hold" nodeType="afterGroup">
                            <p:stCondLst>
                              <p:cond delay="1500"/>
                            </p:stCondLst>
                            <p:childTnLst>
                              <p:par>
                                <p:cTn id="15" presetID="22" presetClass="entr" presetSubtype="8" dur="500" fill="hold" nodeType="after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left)">
                                      <p:cBhvr>
                                        <p:cTn id="17" dur="500"/>
                                        <p:tgtEl>
                                          <p:spTgt spid="12"/>
                                        </p:tgtEl>
                                      </p:cBhvr>
                                    </p:animEffect>
                                  </p:childTnLst>
                                </p:cTn>
                              </p:par>
                              <p:par>
                                <p:cTn id="18" presetID="1" presetClass="entr" presetSubtype="0" dur="1" fill="hold" nodeType="withEffect">
                                  <p:stCondLst>
                                    <p:cond delay="0"/>
                                  </p:stCondLst>
                                  <p:childTnLst>
                                    <p:set>
                                      <p:cBhvr>
                                        <p:cTn id="19" dur="1" fill="hold">
                                          <p:stCondLst>
                                            <p:cond delay="0"/>
                                          </p:stCondLst>
                                        </p:cTn>
                                        <p:tgtEl>
                                          <p:spTgt spid="13"/>
                                        </p:tgtEl>
                                        <p:attrNameLst>
                                          <p:attrName>style.visibility</p:attrName>
                                        </p:attrNameLst>
                                      </p:cBhvr>
                                      <p:to>
                                        <p:strVal val="visible"/>
                                      </p:to>
                                    </p:set>
                                  </p:childTnLst>
                                </p:cTn>
                              </p:par>
                              <p:par>
                                <p:cTn id="20" presetID="56" presetClass="path" presetSubtype="0" dur="1000" accel="50000" decel="50000" fill="hold" nodeType="withEffect">
                                  <p:stCondLst>
                                    <p:cond delay="0"/>
                                  </p:stCondLst>
                                  <p:childTnLst>
                                    <p:animMotion origin="layout" path="M 2.70833E-06 -1.48148E-06 L 0.30833 0.12546" pathEditMode="relative" rAng="0" ptsTypes="AA">
                                      <p:cBhvr>
                                        <p:cTn id="21" dur="1000" spd="-99900" fill="hold"/>
                                        <p:tgtEl>
                                          <p:spTgt spid="13"/>
                                        </p:tgtEl>
                                        <p:attrNameLst>
                                          <p:attrName>ppt_x,ppt_y</p:attrName>
                                        </p:attrNameLst>
                                      </p:cBhvr>
                                      <p:rCtr x="15417" y="6273"/>
                                    </p:animMotion>
                                  </p:childTnLst>
                                </p:cTn>
                              </p:par>
                              <p:par>
                                <p:cTn id="22" presetID="1" presetClass="entr" presetSubtype="0" dur="1"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childTnLst>
                                </p:cTn>
                              </p:par>
                              <p:par>
                                <p:cTn id="24" presetID="56" presetClass="path" presetSubtype="0" dur="1000" accel="50000" decel="50000" fill="hold" nodeType="withEffect">
                                  <p:stCondLst>
                                    <p:cond delay="0"/>
                                  </p:stCondLst>
                                  <p:childTnLst>
                                    <p:animMotion origin="layout" path="M 6.25E-07 -4.07407E-06 L -0.30925 0.12084" pathEditMode="relative" rAng="0" ptsTypes="AA">
                                      <p:cBhvr>
                                        <p:cTn id="25"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934719" y="274320"/>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600" b="1" kern="1200" cap="none" spc="0" baseline="0">
                <a:solidFill>
                  <a:srgbClr val="0067B4"/>
                </a:solidFill>
                <a:latin typeface="微软雅黑" panose="020b0503020204020204" pitchFamily="34" charset="-122"/>
                <a:ea typeface="微软雅黑" panose="020b0503020204020204"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p:spPr>
        <p:txBody>
          <a:bodyPr anchor="ctr"/>
          <a:lstStyle>
            <a:lvl1pPr marL="0" indent="0">
              <a:buNone/>
              <a:defRPr sz="2400" b="1">
                <a:latin typeface="微软雅黑" panose="020b0503020204020204" pitchFamily="34" charset="-122"/>
                <a:ea typeface="微软雅黑" panose="020b0503020204020204"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anose="020b0503020204020204" pitchFamily="34" charset="-122"/>
                <a:ea typeface="微软雅黑" panose="020b0503020204020204" pitchFamily="34" charset="-122"/>
              </a:defRPr>
            </a:lvl1pPr>
            <a:lvl2pPr>
              <a:defRPr sz="2000">
                <a:latin typeface="微软雅黑" panose="020b0503020204020204" pitchFamily="34" charset="-122"/>
                <a:ea typeface="微软雅黑" panose="020b0503020204020204" pitchFamily="34" charset="-122"/>
              </a:defRPr>
            </a:lvl2pPr>
            <a:lvl3pPr>
              <a:defRPr sz="2000">
                <a:latin typeface="微软雅黑" panose="020b0503020204020204" pitchFamily="34" charset="-122"/>
                <a:ea typeface="微软雅黑" panose="020b0503020204020204" pitchFamily="34" charset="-122"/>
              </a:defRPr>
            </a:lvl3pPr>
            <a:lvl4pPr>
              <a:defRPr sz="2000">
                <a:latin typeface="微软雅黑" panose="020b0503020204020204" pitchFamily="34" charset="-122"/>
                <a:ea typeface="微软雅黑" panose="020b0503020204020204" pitchFamily="34" charset="-122"/>
              </a:defRPr>
            </a:lvl4pPr>
            <a:lvl5pPr>
              <a:defRPr sz="2000">
                <a:latin typeface="微软雅黑" panose="020b0503020204020204" pitchFamily="34" charset="-122"/>
                <a:ea typeface="微软雅黑" panose="020b0503020204020204"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grpSp>
        <p:nvGrpSpPr>
          <p:cNvPr id="5" name="组合 87">
            <a:extLst>
              <a:ext uri="{FF2B5EF4-FFF2-40B4-BE49-F238E27FC236}">
                <a16:creationId xmlns:a16="http://schemas.microsoft.com/office/drawing/2014/main" id="{32662A9D-8D41-DD5D-AC76-72789B21AC49}"/>
              </a:ext>
            </a:extLst>
          </p:cNvPr>
          <p:cNvGrpSpPr/>
          <p:nvPr userDrawn="1"/>
        </p:nvGrpSpPr>
        <p:grpSpPr>
          <a:xfrm>
            <a:off x="277962" y="337417"/>
            <a:ext cx="263341" cy="395013"/>
            <a:chOff x="5284519" y="1508166"/>
            <a:chExt cx="213756" cy="427512"/>
          </a:xfrm>
        </p:grpSpPr>
        <p:cxnSp>
          <p:nvCxnSpPr>
            <p:cNvPr id="11" name="直接连接符 88">
              <a:extLst>
                <a:ext uri="{FF2B5EF4-FFF2-40B4-BE49-F238E27FC236}">
                  <a16:creationId xmlns:a16="http://schemas.microsoft.com/office/drawing/2014/main" id="{E3E5AD9C-884F-E922-D0C3-21454CD769F9}"/>
                </a:ext>
              </a:extLst>
            </p:cNvPr>
            <p:cNvCxnSpPr/>
            <p:nvPr/>
          </p:nvCxnSpPr>
          <p:spPr>
            <a:xfrm>
              <a:off x="5284519" y="1508166"/>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cxnSp>
          <p:nvCxnSpPr>
            <p:cNvPr id="12" name="直接连接符 89">
              <a:extLst>
                <a:ext uri="{FF2B5EF4-FFF2-40B4-BE49-F238E27FC236}">
                  <a16:creationId xmlns:a16="http://schemas.microsoft.com/office/drawing/2014/main" id="{F1EDA0FA-CC43-B963-0664-A62761759425}"/>
                </a:ext>
              </a:extLst>
            </p:cNvPr>
            <p:cNvCxnSpPr/>
            <p:nvPr/>
          </p:nvCxnSpPr>
          <p:spPr>
            <a:xfrm flipH="1">
              <a:off x="5284519" y="1721922"/>
              <a:ext cx="213756" cy="213756"/>
            </a:xfrm>
            <a:prstGeom prst="line">
              <a:avLst/>
            </a:prstGeom>
            <a:ln w="19050">
              <a:solidFill>
                <a:srgbClr val="0067B4"/>
              </a:solidFill>
              <a:headEnd type="oval" w="med" len="med"/>
              <a:tailEnd type="oval" w="lg" len="lg"/>
            </a:ln>
          </p:spPr>
          <p:style>
            <a:lnRef idx="1">
              <a:schemeClr val="accent1"/>
            </a:lnRef>
            <a:fillRef idx="0">
              <a:schemeClr val="accent1"/>
            </a:fillRef>
            <a:effectRef idx="0">
              <a:schemeClr val="accent1"/>
            </a:effectRef>
            <a:fontRef idx="minor">
              <a:schemeClr val="tx1"/>
            </a:fontRef>
          </p:style>
        </p:cxnSp>
      </p:grpSp>
      <p:cxnSp>
        <p:nvCxnSpPr>
          <p:cNvPr id="13" name="直接连接符 3">
            <a:extLst>
              <a:ext uri="{FF2B5EF4-FFF2-40B4-BE49-F238E27FC236}">
                <a16:creationId xmlns:a16="http://schemas.microsoft.com/office/drawing/2014/main" id="{48F834E2-4CF9-12EF-0306-6A6B3ADE9482}"/>
              </a:ext>
            </a:extLst>
          </p:cNvPr>
          <p:cNvCxnSpPr/>
          <p:nvPr userDrawn="1"/>
        </p:nvCxnSpPr>
        <p:spPr>
          <a:xfrm>
            <a:off x="737723" y="928938"/>
            <a:ext cx="11454277" cy="0"/>
          </a:xfrm>
          <a:prstGeom prst="line">
            <a:avLst/>
          </a:prstGeom>
          <a:ln w="12700">
            <a:solidFill>
              <a:srgbClr val="0067B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dur="500" fill="hold"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nodeType="afterGroup">
                            <p:stCondLst>
                              <p:cond delay="500"/>
                            </p:stCondLst>
                            <p:childTnLst>
                              <p:par>
                                <p:cTn id="9" presetID="22" presetClass="entr" presetSubtype="8" dur="500" fill="hold" nodeType="after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wipe(left)">
                                      <p:cBhvr>
                                        <p:cTn id="11"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spTree>
    <p:extLst>
      <p:ext uri="{BB962C8B-B14F-4D97-AF65-F5344CB8AC3E}">
        <p14:creationId xmlns:p14="http://schemas.microsoft.com/office/powerpoint/2010/main" val="1804808025"/>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6" name="Group 5">
            <a:extLst>
              <a:ext uri="{FF2B5EF4-FFF2-40B4-BE49-F238E27FC236}">
                <a16:creationId xmlns:a16="http://schemas.microsoft.com/office/drawing/2014/main" id="{99D08D2E-8FC4-55AB-902A-C8F25309E4E0}"/>
              </a:ext>
            </a:extLst>
          </p:cNvPr>
          <p:cNvGrpSpPr/>
          <p:nvPr userDrawn="1"/>
        </p:nvGrpSpPr>
        <p:grpSpPr>
          <a:xfrm>
            <a:off x="3175" y="6739245"/>
            <a:ext cx="12188825" cy="118755"/>
            <a:chExt cx="9143999" cy="63170"/>
          </a:xfrm>
        </p:grpSpPr>
        <p:sp>
          <p:nvSpPr>
            <p:cNvPr id="7" name="Rectangle 2">
              <a:extLst>
                <a:ext uri="{FF2B5EF4-FFF2-40B4-BE49-F238E27FC236}">
                  <a16:creationId xmlns:a16="http://schemas.microsoft.com/office/drawing/2014/main" id="{FC0EF3E8-1666-0AEA-CF96-8DFBA18FD0A2}"/>
                </a:ext>
              </a:extLst>
            </p:cNvPr>
            <p:cNvSpPr>
              <a:spLocks noChangeArrowheads="1"/>
            </p:cNvSpPr>
            <p:nvPr/>
          </p:nvSpPr>
          <p:spPr bwMode="gray">
            <a:xfrm rot="10800000">
              <a:off x="0" y="0"/>
              <a:ext cx="440597" cy="63170"/>
            </a:xfrm>
            <a:prstGeom prst="rect">
              <a:avLst/>
            </a:prstGeom>
            <a:solidFill>
              <a:srgbClr val="4D81AF">
                <a:alpha val="9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8" name="Rectangle 3">
              <a:extLst>
                <a:ext uri="{FF2B5EF4-FFF2-40B4-BE49-F238E27FC236}">
                  <a16:creationId xmlns:a16="http://schemas.microsoft.com/office/drawing/2014/main" id="{A57387BC-981E-EC8A-BE83-D64574E53B76}"/>
                </a:ext>
              </a:extLst>
            </p:cNvPr>
            <p:cNvSpPr>
              <a:spLocks noChangeArrowheads="1"/>
            </p:cNvSpPr>
            <p:nvPr/>
          </p:nvSpPr>
          <p:spPr bwMode="gray">
            <a:xfrm rot="10800000">
              <a:off x="519971" y="0"/>
              <a:ext cx="150644"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9" name="Rectangle 4">
              <a:extLst>
                <a:ext uri="{FF2B5EF4-FFF2-40B4-BE49-F238E27FC236}">
                  <a16:creationId xmlns:a16="http://schemas.microsoft.com/office/drawing/2014/main" id="{E0E6056F-813E-6323-C9FA-68F4A7228A3C}"/>
                </a:ext>
              </a:extLst>
            </p:cNvPr>
            <p:cNvSpPr>
              <a:spLocks noChangeArrowheads="1"/>
            </p:cNvSpPr>
            <p:nvPr/>
          </p:nvSpPr>
          <p:spPr bwMode="gray">
            <a:xfrm rot="10800000">
              <a:off x="795996" y="0"/>
              <a:ext cx="843938"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0" name="Rectangle 5">
              <a:extLst>
                <a:ext uri="{FF2B5EF4-FFF2-40B4-BE49-F238E27FC236}">
                  <a16:creationId xmlns:a16="http://schemas.microsoft.com/office/drawing/2014/main" id="{27667139-7641-042A-B47C-9B3B5D07A255}"/>
                </a:ext>
              </a:extLst>
            </p:cNvPr>
            <p:cNvSpPr>
              <a:spLocks noChangeArrowheads="1"/>
            </p:cNvSpPr>
            <p:nvPr/>
          </p:nvSpPr>
          <p:spPr bwMode="gray">
            <a:xfrm rot="10800000">
              <a:off x="671268" y="0"/>
              <a:ext cx="124727" cy="63170"/>
            </a:xfrm>
            <a:prstGeom prst="rect">
              <a:avLst/>
            </a:prstGeom>
            <a:solidFill>
              <a:schemeClr val="tx2">
                <a:alpha val="50000"/>
              </a:schemeClr>
            </a:solidFill>
            <a:ln w="9525" algn="ctr">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sp>
          <p:nvSpPr>
            <p:cNvPr id="11" name="Rectangle 6">
              <a:extLst>
                <a:ext uri="{FF2B5EF4-FFF2-40B4-BE49-F238E27FC236}">
                  <a16:creationId xmlns:a16="http://schemas.microsoft.com/office/drawing/2014/main" id="{43456420-B902-C697-D558-FF66CB0B9892}"/>
                </a:ext>
              </a:extLst>
            </p:cNvPr>
            <p:cNvSpPr>
              <a:spLocks noChangeArrowheads="1"/>
            </p:cNvSpPr>
            <p:nvPr/>
          </p:nvSpPr>
          <p:spPr bwMode="gray">
            <a:xfrm rot="10800000">
              <a:off x="1639933" y="0"/>
              <a:ext cx="7504066" cy="63170"/>
            </a:xfrm>
            <a:prstGeom prst="rect">
              <a:avLst/>
            </a:prstGeom>
            <a:solidFill>
              <a:srgbClr val="B2C9DC">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srgbClr val="000000"/>
                </a:solidFill>
                <a:latin typeface="Calibri" panose="020f0502020204030204" pitchFamily="34" charset="0"/>
                <a:ea typeface="黑体" panose="02010609060101010101" pitchFamily="49" charset="-122"/>
              </a:endParaRPr>
            </a:p>
          </p:txBody>
        </p:sp>
        <p:sp>
          <p:nvSpPr>
            <p:cNvPr id="12" name="Rectangle 7">
              <a:extLst>
                <a:ext uri="{FF2B5EF4-FFF2-40B4-BE49-F238E27FC236}">
                  <a16:creationId xmlns:a16="http://schemas.microsoft.com/office/drawing/2014/main" id="{043F15DA-B51D-3B8A-A1C6-4DCE7E54B8A5}"/>
                </a:ext>
              </a:extLst>
            </p:cNvPr>
            <p:cNvSpPr>
              <a:spLocks noChangeArrowheads="1"/>
            </p:cNvSpPr>
            <p:nvPr/>
          </p:nvSpPr>
          <p:spPr bwMode="gray">
            <a:xfrm rot="10800000">
              <a:off x="437360" y="0"/>
              <a:ext cx="82612" cy="63170"/>
            </a:xfrm>
            <a:prstGeom prst="rect">
              <a:avLst/>
            </a:prstGeom>
            <a:solidFill>
              <a:srgbClr val="4D81AF">
                <a:alpha val="50000"/>
              </a:srgbClr>
            </a:solidFill>
            <a:ln w="9525">
              <a:noFill/>
              <a:miter lim="800000"/>
            </a:ln>
            <a:effectLst/>
          </p:spPr>
          <p:txBody>
            <a:bodyPr rot="10800000" wrap="none" lIns="91420" tIns="45710" rIns="91420" bIns="4571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1218987"/>
              <a:endParaRPr lang="zh-CN" altLang="en-US" sz="1000">
                <a:solidFill>
                  <a:prstClr val="white"/>
                </a:solidFill>
                <a:latin typeface="Calibri" panose="020f0502020204030204" pitchFamily="34" charset="0"/>
                <a:ea typeface="黑体" panose="02010609060101010101" pitchFamily="49"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2" r:id="rId6"/>
    <p:sldLayoutId id="2147483723" r:id="rId7"/>
    <p:sldLayoutId id="2147483724" r:id="rId8"/>
    <p:sldLayoutId id="2147483725" r:id="rId9"/>
    <p:sldLayoutId id="2147483726" r:id="rId10"/>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1.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8106003065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组合 10">
            <a:extLst>
              <a:ext uri="{FF2B5EF4-FFF2-40B4-BE49-F238E27FC236}">
                <a16:creationId xmlns:a16="http://schemas.microsoft.com/office/drawing/2014/main" id="{389E4184-1BDF-B431-53F1-89A7CEA6727D}"/>
              </a:ext>
            </a:extLst>
          </p:cNvPr>
          <p:cNvGrpSpPr/>
          <p:nvPr/>
        </p:nvGrpSpPr>
        <p:grpSpPr>
          <a:xfrm>
            <a:off x="536573" y="1482456"/>
            <a:ext cx="1621717" cy="1621717"/>
            <a:chOff x="304800" y="673100"/>
            <a:chExt cx="4000500" cy="4000500"/>
          </a:xfrm>
          <a:effectLst>
            <a:outerShdw blurRad="444500" dist="254000" dir="6840000" algn="tr" rotWithShape="0">
              <a:prstClr val="black">
                <a:alpha val="24000"/>
              </a:prstClr>
            </a:outerShdw>
          </a:effectLst>
        </p:grpSpPr>
        <p:sp>
          <p:nvSpPr>
            <p:cNvPr id="6" name="同心圆 14">
              <a:extLst>
                <a:ext uri="{FF2B5EF4-FFF2-40B4-BE49-F238E27FC236}">
                  <a16:creationId xmlns:a16="http://schemas.microsoft.com/office/drawing/2014/main" id="{DCE4DF0F-617F-93CC-61C4-2D811A0F029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7" name="椭圆 15">
              <a:extLst>
                <a:ext uri="{FF2B5EF4-FFF2-40B4-BE49-F238E27FC236}">
                  <a16:creationId xmlns:a16="http://schemas.microsoft.com/office/drawing/2014/main" id="{D2E86563-BEA0-521F-6E6E-145B7285DE82}"/>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0" name="组合 16">
            <a:extLst>
              <a:ext uri="{FF2B5EF4-FFF2-40B4-BE49-F238E27FC236}">
                <a16:creationId xmlns:a16="http://schemas.microsoft.com/office/drawing/2014/main" id="{790EB45E-9CE9-B131-0EE5-2A28BE8908EE}"/>
              </a:ext>
            </a:extLst>
          </p:cNvPr>
          <p:cNvGrpSpPr/>
          <p:nvPr/>
        </p:nvGrpSpPr>
        <p:grpSpPr>
          <a:xfrm>
            <a:off x="3776755" y="3292586"/>
            <a:ext cx="1621717" cy="1621717"/>
            <a:chOff x="304800" y="673100"/>
            <a:chExt cx="4000500" cy="4000500"/>
          </a:xfrm>
          <a:effectLst>
            <a:outerShdw blurRad="444500" dist="254000" dir="6840000" algn="tr" rotWithShape="0">
              <a:prstClr val="black">
                <a:alpha val="24000"/>
              </a:prstClr>
            </a:outerShdw>
          </a:effectLst>
        </p:grpSpPr>
        <p:sp>
          <p:nvSpPr>
            <p:cNvPr id="11" name="同心圆 17">
              <a:extLst>
                <a:ext uri="{FF2B5EF4-FFF2-40B4-BE49-F238E27FC236}">
                  <a16:creationId xmlns:a16="http://schemas.microsoft.com/office/drawing/2014/main" id="{7D9E4358-3D3B-1640-DD9D-DACC023C79F4}"/>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2" name="椭圆 18">
              <a:extLst>
                <a:ext uri="{FF2B5EF4-FFF2-40B4-BE49-F238E27FC236}">
                  <a16:creationId xmlns:a16="http://schemas.microsoft.com/office/drawing/2014/main" id="{9E876A25-CB0B-89D0-04F4-A43B51265509}"/>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3" name="组合 20">
            <a:extLst>
              <a:ext uri="{FF2B5EF4-FFF2-40B4-BE49-F238E27FC236}">
                <a16:creationId xmlns:a16="http://schemas.microsoft.com/office/drawing/2014/main" id="{E385FD1C-964C-A669-DD17-4E7FC61CFEDB}"/>
              </a:ext>
            </a:extLst>
          </p:cNvPr>
          <p:cNvGrpSpPr/>
          <p:nvPr/>
        </p:nvGrpSpPr>
        <p:grpSpPr>
          <a:xfrm>
            <a:off x="2605720" y="354002"/>
            <a:ext cx="2019604" cy="2019604"/>
            <a:chOff x="304800" y="673100"/>
            <a:chExt cx="4000500" cy="4000500"/>
          </a:xfrm>
          <a:effectLst>
            <a:outerShdw blurRad="444500" dist="254000" dir="6840000" algn="tr" rotWithShape="0">
              <a:prstClr val="black">
                <a:alpha val="24000"/>
              </a:prstClr>
            </a:outerShdw>
          </a:effectLst>
        </p:grpSpPr>
        <p:sp>
          <p:nvSpPr>
            <p:cNvPr id="14" name="同心圆 21">
              <a:extLst>
                <a:ext uri="{FF2B5EF4-FFF2-40B4-BE49-F238E27FC236}">
                  <a16:creationId xmlns:a16="http://schemas.microsoft.com/office/drawing/2014/main" id="{DA080CB8-120F-A445-9451-8AF3AA130D63}"/>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15" name="椭圆 22">
              <a:extLst>
                <a:ext uri="{FF2B5EF4-FFF2-40B4-BE49-F238E27FC236}">
                  <a16:creationId xmlns:a16="http://schemas.microsoft.com/office/drawing/2014/main" id="{9F2E459A-B6BB-0C0D-EFF7-349BE77BC114}"/>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grpSp>
        <p:nvGrpSpPr>
          <p:cNvPr id="16" name="组合 23">
            <a:extLst>
              <a:ext uri="{FF2B5EF4-FFF2-40B4-BE49-F238E27FC236}">
                <a16:creationId xmlns:a16="http://schemas.microsoft.com/office/drawing/2014/main" id="{00041CB4-6094-BEFC-B913-E706620B563C}"/>
              </a:ext>
            </a:extLst>
          </p:cNvPr>
          <p:cNvGrpSpPr/>
          <p:nvPr/>
        </p:nvGrpSpPr>
        <p:grpSpPr>
          <a:xfrm>
            <a:off x="959796" y="983677"/>
            <a:ext cx="4233770" cy="4233770"/>
            <a:chOff x="304800" y="673100"/>
            <a:chExt cx="4000500" cy="4000500"/>
          </a:xfrm>
          <a:effectLst>
            <a:outerShdw blurRad="444500" dist="254000" dir="6840000" algn="tr" rotWithShape="0">
              <a:prstClr val="black">
                <a:alpha val="45000"/>
              </a:prstClr>
            </a:outerShdw>
          </a:effectLst>
        </p:grpSpPr>
        <p:sp>
          <p:nvSpPr>
            <p:cNvPr id="17" name="同心圆 24">
              <a:extLst>
                <a:ext uri="{FF2B5EF4-FFF2-40B4-BE49-F238E27FC236}">
                  <a16:creationId xmlns:a16="http://schemas.microsoft.com/office/drawing/2014/main" id="{DC8C61D0-E38E-E998-8AB7-85D08B362148}"/>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sp>
          <p:nvSpPr>
            <p:cNvPr id="18" name="椭圆 25">
              <a:extLst>
                <a:ext uri="{FF2B5EF4-FFF2-40B4-BE49-F238E27FC236}">
                  <a16:creationId xmlns:a16="http://schemas.microsoft.com/office/drawing/2014/main" id="{77F7840D-BE8A-CFFA-FE24-67A1C4820E58}"/>
                </a:ext>
              </a:extLst>
            </p:cNvPr>
            <p:cNvSpPr/>
            <p:nvPr/>
          </p:nvSpPr>
          <p:spPr>
            <a:xfrm>
              <a:off x="392113" y="760413"/>
              <a:ext cx="3825873" cy="3825873"/>
            </a:xfrm>
            <a:prstGeom prst="ellipse">
              <a:avLst/>
            </a:prstGeom>
            <a:solidFill>
              <a:srgbClr val="0070C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bg1"/>
                </a:solidFill>
                <a:ea typeface="微软雅黑" panose="020b0503020204020204" pitchFamily="34" charset="-122"/>
              </a:endParaRPr>
            </a:p>
          </p:txBody>
        </p:sp>
      </p:grpSp>
      <p:grpSp>
        <p:nvGrpSpPr>
          <p:cNvPr id="19" name="组合 26">
            <a:extLst>
              <a:ext uri="{FF2B5EF4-FFF2-40B4-BE49-F238E27FC236}">
                <a16:creationId xmlns:a16="http://schemas.microsoft.com/office/drawing/2014/main" id="{AD2D35C8-998C-3992-82BF-6EEB8EE2EA72}"/>
              </a:ext>
            </a:extLst>
          </p:cNvPr>
          <p:cNvGrpSpPr/>
          <p:nvPr/>
        </p:nvGrpSpPr>
        <p:grpSpPr>
          <a:xfrm>
            <a:off x="5166116" y="1161195"/>
            <a:ext cx="704931" cy="704931"/>
            <a:chOff x="304800" y="673100"/>
            <a:chExt cx="4000500" cy="4000500"/>
          </a:xfrm>
          <a:effectLst>
            <a:outerShdw blurRad="444500" dist="254000" dir="6840000" algn="tr" rotWithShape="0">
              <a:prstClr val="black">
                <a:alpha val="24000"/>
              </a:prstClr>
            </a:outerShdw>
          </a:effectLst>
        </p:grpSpPr>
        <p:sp>
          <p:nvSpPr>
            <p:cNvPr id="20" name="同心圆 27">
              <a:extLst>
                <a:ext uri="{FF2B5EF4-FFF2-40B4-BE49-F238E27FC236}">
                  <a16:creationId xmlns:a16="http://schemas.microsoft.com/office/drawing/2014/main" id="{24A18233-9C1B-9D15-DB80-4CAF84992FD9}"/>
                </a:ext>
              </a:extLst>
            </p:cNvPr>
            <p:cNvSpPr/>
            <p:nvPr/>
          </p:nvSpPr>
          <p:spPr>
            <a:xfrm>
              <a:off x="304800" y="673100"/>
              <a:ext cx="4000500" cy="4000500"/>
            </a:xfrm>
            <a:prstGeom prst="donut">
              <a:avLst>
                <a:gd name="adj" fmla="val 4879"/>
              </a:avLst>
            </a:prstGeom>
            <a:gradFill>
              <a:gsLst>
                <a:gs pos="0">
                  <a:schemeClr val="bg1"/>
                </a:gs>
                <a:gs pos="55000">
                  <a:schemeClr val="bg1">
                    <a:lumMod val="95000"/>
                  </a:schemeClr>
                </a:gs>
                <a:gs pos="100000">
                  <a:schemeClr val="bg1">
                    <a:lumMod val="65000"/>
                  </a:schemeClr>
                </a:gs>
              </a:gsLst>
              <a:lin ang="8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sp>
          <p:nvSpPr>
            <p:cNvPr id="21" name="椭圆 28">
              <a:extLst>
                <a:ext uri="{FF2B5EF4-FFF2-40B4-BE49-F238E27FC236}">
                  <a16:creationId xmlns:a16="http://schemas.microsoft.com/office/drawing/2014/main" id="{A37DF285-C137-89DD-A6F8-AAC0AC933513}"/>
                </a:ext>
              </a:extLst>
            </p:cNvPr>
            <p:cNvSpPr/>
            <p:nvPr/>
          </p:nvSpPr>
          <p:spPr>
            <a:xfrm>
              <a:off x="392113" y="760413"/>
              <a:ext cx="3825874" cy="3825874"/>
            </a:xfrm>
            <a:prstGeom prst="ellipse">
              <a:avLst/>
            </a:prstGeom>
            <a:gradFill>
              <a:gsLst>
                <a:gs pos="0">
                  <a:schemeClr val="bg1"/>
                </a:gs>
                <a:gs pos="51000">
                  <a:schemeClr val="bg1">
                    <a:lumMod val="95000"/>
                  </a:schemeClr>
                </a:gs>
                <a:gs pos="100000">
                  <a:schemeClr val="bg1">
                    <a:lumMod val="75000"/>
                  </a:schemeClr>
                </a:gs>
              </a:gsLst>
              <a:lin ang="189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rgbClr val="C00000"/>
                </a:solidFill>
                <a:ea typeface="微软雅黑" panose="020b0503020204020204" pitchFamily="34" charset="-122"/>
              </a:endParaRPr>
            </a:p>
          </p:txBody>
        </p:sp>
      </p:grpSp>
      <p:sp>
        <p:nvSpPr>
          <p:cNvPr id="22" name="TextBox 21">
            <a:extLst>
              <a:ext uri="{FF2B5EF4-FFF2-40B4-BE49-F238E27FC236}">
                <a16:creationId xmlns:a16="http://schemas.microsoft.com/office/drawing/2014/main" id="{8F942BB2-51B5-8B57-8AF2-626731EFB6DA}"/>
              </a:ext>
            </a:extLst>
          </p:cNvPr>
          <p:cNvSpPr txBox="1"/>
          <p:nvPr/>
        </p:nvSpPr>
        <p:spPr>
          <a:xfrm>
            <a:off x="1258269" y="1996954"/>
            <a:ext cx="3636824" cy="1996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12375" spc="-422">
              <a:solidFill>
                <a:schemeClr val="bg1"/>
              </a:solidFill>
              <a:latin typeface="DFGothic-EB" panose="02010609010101010101" pitchFamily="1" charset="-128"/>
              <a:ea typeface="DFGothic-EB" panose="02010609010101010101" pitchFamily="1" charset="-128"/>
            </a:endParaRPr>
          </a:p>
        </p:txBody>
      </p:sp>
      <p:cxnSp>
        <p:nvCxnSpPr>
          <p:cNvPr id="43" name="直接连接符 53">
            <a:extLst>
              <a:ext uri="{FF2B5EF4-FFF2-40B4-BE49-F238E27FC236}">
                <a16:creationId xmlns:a16="http://schemas.microsoft.com/office/drawing/2014/main" id="{51392F46-9832-58E5-C2F6-8387F368BCBD}"/>
              </a:ext>
            </a:extLst>
          </p:cNvPr>
          <p:cNvCxnSpPr/>
          <p:nvPr/>
        </p:nvCxnSpPr>
        <p:spPr>
          <a:xfrm>
            <a:off x="5781736" y="3953756"/>
            <a:ext cx="6196340" cy="0"/>
          </a:xfrm>
          <a:prstGeom prst="line">
            <a:avLst/>
          </a:prstGeom>
          <a:ln>
            <a:solidFill>
              <a:schemeClr val="bg1">
                <a:lumMod val="65000"/>
              </a:schemeClr>
            </a:solidFill>
            <a:tailEnd type="oval" w="lg" len="lg"/>
          </a:ln>
        </p:spPr>
        <p:style>
          <a:lnRef idx="1">
            <a:schemeClr val="accent1"/>
          </a:lnRef>
          <a:fillRef idx="0">
            <a:schemeClr val="accent1"/>
          </a:fillRef>
          <a:effectRef idx="0">
            <a:schemeClr val="accent1"/>
          </a:effectRef>
          <a:fontRef idx="minor">
            <a:schemeClr val="tx1"/>
          </a:fontRef>
        </p:style>
      </p:cxnSp>
      <p:sp>
        <p:nvSpPr>
          <p:cNvPr id="5" name="TextBox 14"/>
          <p:cNvSpPr txBox="1"/>
          <p:nvPr/>
        </p:nvSpPr>
        <p:spPr>
          <a:xfrm>
            <a:off x="5581394" y="2159781"/>
            <a:ext cx="6196340" cy="76841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kumimoji="0" lang="zh-CN" altLang="en-US" sz="4000" b="1" i="0" u="none" strike="noStrike" kern="1200" cap="none" spc="0" normalizeH="0" baseline="0" noProof="0">
                <a:ln>
                  <a:noFill/>
                </a:ln>
                <a:solidFill>
                  <a:srgbClr val="0070C0"/>
                </a:solidFill>
                <a:effectLst/>
                <a:uLnTx/>
                <a:uFillTx/>
                <a:latin typeface="微软雅黑" panose="020b0503020204020204" pitchFamily="34" charset="-122"/>
                <a:ea typeface="微软雅黑" panose="020b0503020204020204" pitchFamily="34" charset="-122"/>
                <a:cs typeface="+mn-cs"/>
              </a:rPr>
              <a:t>旅游研究行业竞争格局分析</a:t>
            </a:r>
          </a:p>
        </p:txBody>
      </p:sp>
      <p:sp>
        <p:nvSpPr>
          <p:cNvPr id="50" name="Rectangle 49">
            <a:extLst>
              <a:ext uri="{FF2B5EF4-FFF2-40B4-BE49-F238E27FC236}">
                <a16:creationId xmlns:a16="http://schemas.microsoft.com/office/drawing/2014/main" id="{B231BFAA-0342-3596-A9FB-1D83BFB44BC2}"/>
              </a:ext>
            </a:extLst>
          </p:cNvPr>
          <p:cNvSpPr/>
          <p:nvPr/>
        </p:nvSpPr>
        <p:spPr>
          <a:xfrm>
            <a:off x="1785299" y="2238079"/>
            <a:ext cx="2601305" cy="1569660"/>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endParaRPr lang="en-US" altLang="zh-CN" sz="16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a:p>
            <a:pPr algn="ctr"/>
            <a:r>
              <a:rPr lang="zh-CN" altLang="en-US"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变革未来</a:t>
            </a:r>
            <a:endParaRPr lang="en-US" altLang="zh-CN" sz="4000" b="1" cap="none" spc="0">
              <a:ln w="10160">
                <a:solidFill>
                  <a:schemeClr val="accent5"/>
                </a:solidFill>
                <a:prstDash val="solid"/>
              </a:ln>
              <a:solidFill>
                <a:srgbClr val="FFFFFF"/>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18" name="Group 117">
            <a:extLst>
              <a:ext uri="{FF2B5EF4-FFF2-40B4-BE49-F238E27FC236}">
                <a16:creationId xmlns:a16="http://schemas.microsoft.com/office/drawing/2014/main" id="{51FA61A4-D36A-1A88-57EE-C21FC9FF76DD}"/>
              </a:ext>
            </a:extLst>
          </p:cNvPr>
          <p:cNvGrpSpPr/>
          <p:nvPr/>
        </p:nvGrpSpPr>
        <p:grpSpPr>
          <a:xfrm>
            <a:off x="5846113" y="4291049"/>
            <a:ext cx="2942245" cy="435525"/>
            <a:chOff x="5717435" y="5325094"/>
            <a:chExt cx="2942245" cy="435525"/>
          </a:xfrm>
        </p:grpSpPr>
        <p:grpSp>
          <p:nvGrpSpPr>
            <p:cNvPr id="93" name="组合 33">
              <a:extLst>
                <a:ext uri="{FF2B5EF4-FFF2-40B4-BE49-F238E27FC236}">
                  <a16:creationId xmlns:a16="http://schemas.microsoft.com/office/drawing/2014/main" id="{EBC71B6A-F677-7C8A-F8AF-B1AE70A2E29E}"/>
                </a:ext>
              </a:extLst>
            </p:cNvPr>
            <p:cNvGrpSpPr/>
            <p:nvPr/>
          </p:nvGrpSpPr>
          <p:grpSpPr>
            <a:xfrm>
              <a:off x="6978378" y="5330831"/>
              <a:ext cx="429793" cy="429788"/>
              <a:chOff x="5196486" y="5946187"/>
              <a:chExt cx="305647" cy="305644"/>
            </a:xfrm>
          </p:grpSpPr>
          <p:grpSp>
            <p:nvGrpSpPr>
              <p:cNvPr id="94" name="组合 34">
                <a:extLst>
                  <a:ext uri="{FF2B5EF4-FFF2-40B4-BE49-F238E27FC236}">
                    <a16:creationId xmlns:a16="http://schemas.microsoft.com/office/drawing/2014/main" id="{683FA26B-F85E-A5A4-4D3F-C89F9A40E5FF}"/>
                  </a:ext>
                </a:extLst>
              </p:cNvPr>
              <p:cNvGrpSpPr/>
              <p:nvPr/>
            </p:nvGrpSpPr>
            <p:grpSpPr>
              <a:xfrm>
                <a:off x="5196486" y="5946187"/>
                <a:ext cx="305647" cy="305644"/>
                <a:chOff x="1517330" y="1125257"/>
                <a:chExt cx="2204282" cy="2204282"/>
              </a:xfrm>
            </p:grpSpPr>
            <p:sp>
              <p:nvSpPr>
                <p:cNvPr id="96" name="椭圆 36">
                  <a:extLst>
                    <a:ext uri="{FF2B5EF4-FFF2-40B4-BE49-F238E27FC236}">
                      <a16:creationId xmlns:a16="http://schemas.microsoft.com/office/drawing/2014/main" id="{BFA1C52D-5434-B656-461E-E7AC406B4D8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97" name="椭圆 37">
                  <a:extLst>
                    <a:ext uri="{FF2B5EF4-FFF2-40B4-BE49-F238E27FC236}">
                      <a16:creationId xmlns:a16="http://schemas.microsoft.com/office/drawing/2014/main" id="{9D096588-845D-B589-CBC9-89F601EC0CFB}"/>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95" name="Freeform 44">
                <a:extLst>
                  <a:ext uri="{FF2B5EF4-FFF2-40B4-BE49-F238E27FC236}">
                    <a16:creationId xmlns:a16="http://schemas.microsoft.com/office/drawing/2014/main" id="{800C0FE0-43DD-F757-A67E-054770A8F240}"/>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98" name="组合 38">
              <a:extLst>
                <a:ext uri="{FF2B5EF4-FFF2-40B4-BE49-F238E27FC236}">
                  <a16:creationId xmlns:a16="http://schemas.microsoft.com/office/drawing/2014/main" id="{1D51DBA4-D7FE-DCA4-91A5-B49FBBFCD6A7}"/>
                </a:ext>
              </a:extLst>
            </p:cNvPr>
            <p:cNvGrpSpPr/>
            <p:nvPr/>
          </p:nvGrpSpPr>
          <p:grpSpPr>
            <a:xfrm>
              <a:off x="7600465" y="5330831"/>
              <a:ext cx="429793" cy="429788"/>
              <a:chOff x="5638883" y="5946187"/>
              <a:chExt cx="305647" cy="305644"/>
            </a:xfrm>
          </p:grpSpPr>
          <p:grpSp>
            <p:nvGrpSpPr>
              <p:cNvPr id="99" name="组合 39">
                <a:extLst>
                  <a:ext uri="{FF2B5EF4-FFF2-40B4-BE49-F238E27FC236}">
                    <a16:creationId xmlns:a16="http://schemas.microsoft.com/office/drawing/2014/main" id="{08C74643-614E-2C9E-1993-E8DD548565E3}"/>
                  </a:ext>
                </a:extLst>
              </p:cNvPr>
              <p:cNvGrpSpPr/>
              <p:nvPr/>
            </p:nvGrpSpPr>
            <p:grpSpPr>
              <a:xfrm>
                <a:off x="5638883" y="5946187"/>
                <a:ext cx="305647" cy="305644"/>
                <a:chOff x="1517330" y="1125257"/>
                <a:chExt cx="2204282" cy="2204282"/>
              </a:xfrm>
            </p:grpSpPr>
            <p:sp>
              <p:nvSpPr>
                <p:cNvPr id="101" name="椭圆 41">
                  <a:extLst>
                    <a:ext uri="{FF2B5EF4-FFF2-40B4-BE49-F238E27FC236}">
                      <a16:creationId xmlns:a16="http://schemas.microsoft.com/office/drawing/2014/main" id="{158BDDF0-3E03-A3AB-79DC-578F84EE81EA}"/>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2" name="椭圆 42">
                  <a:extLst>
                    <a:ext uri="{FF2B5EF4-FFF2-40B4-BE49-F238E27FC236}">
                      <a16:creationId xmlns:a16="http://schemas.microsoft.com/office/drawing/2014/main" id="{297EC366-07F8-31C7-B9DE-E92F471D9293}"/>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0" name="Freeform 6">
                <a:extLst>
                  <a:ext uri="{FF2B5EF4-FFF2-40B4-BE49-F238E27FC236}">
                    <a16:creationId xmlns:a16="http://schemas.microsoft.com/office/drawing/2014/main" id="{EAABEB5F-5304-9787-1045-BE162CC0403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3" name="组合 43">
              <a:extLst>
                <a:ext uri="{FF2B5EF4-FFF2-40B4-BE49-F238E27FC236}">
                  <a16:creationId xmlns:a16="http://schemas.microsoft.com/office/drawing/2014/main" id="{DD8E4DB6-460D-610C-9AEE-DD5566539834}"/>
                </a:ext>
              </a:extLst>
            </p:cNvPr>
            <p:cNvGrpSpPr/>
            <p:nvPr/>
          </p:nvGrpSpPr>
          <p:grpSpPr>
            <a:xfrm>
              <a:off x="5717435" y="5330831"/>
              <a:ext cx="429793" cy="429788"/>
              <a:chOff x="4299766" y="5946187"/>
              <a:chExt cx="305647" cy="305644"/>
            </a:xfrm>
          </p:grpSpPr>
          <p:grpSp>
            <p:nvGrpSpPr>
              <p:cNvPr id="104" name="组合 44">
                <a:extLst>
                  <a:ext uri="{FF2B5EF4-FFF2-40B4-BE49-F238E27FC236}">
                    <a16:creationId xmlns:a16="http://schemas.microsoft.com/office/drawing/2014/main" id="{6D2A2AE0-DA30-46EF-3B01-F8E4CF1BE079}"/>
                  </a:ext>
                </a:extLst>
              </p:cNvPr>
              <p:cNvGrpSpPr/>
              <p:nvPr/>
            </p:nvGrpSpPr>
            <p:grpSpPr>
              <a:xfrm>
                <a:off x="4299766" y="5946187"/>
                <a:ext cx="305647" cy="305644"/>
                <a:chOff x="1517330" y="1125257"/>
                <a:chExt cx="2204282" cy="2204282"/>
              </a:xfrm>
            </p:grpSpPr>
            <p:sp>
              <p:nvSpPr>
                <p:cNvPr id="106" name="椭圆 46">
                  <a:extLst>
                    <a:ext uri="{FF2B5EF4-FFF2-40B4-BE49-F238E27FC236}">
                      <a16:creationId xmlns:a16="http://schemas.microsoft.com/office/drawing/2014/main" id="{5D3DDDE4-17E3-8B32-006D-A63A3B80085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07" name="椭圆 47">
                  <a:extLst>
                    <a:ext uri="{FF2B5EF4-FFF2-40B4-BE49-F238E27FC236}">
                      <a16:creationId xmlns:a16="http://schemas.microsoft.com/office/drawing/2014/main" id="{93D5F892-1DBB-DE5E-1E98-E77FB105999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05" name="Freeform 45">
                <a:extLst>
                  <a:ext uri="{FF2B5EF4-FFF2-40B4-BE49-F238E27FC236}">
                    <a16:creationId xmlns:a16="http://schemas.microsoft.com/office/drawing/2014/main" id="{FE4A51CA-EBFC-72E2-D472-C050C1C071FB}"/>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08" name="组合 48">
              <a:extLst>
                <a:ext uri="{FF2B5EF4-FFF2-40B4-BE49-F238E27FC236}">
                  <a16:creationId xmlns:a16="http://schemas.microsoft.com/office/drawing/2014/main" id="{61780A10-C3CD-E514-8CBD-931C1FDC7932}"/>
                </a:ext>
              </a:extLst>
            </p:cNvPr>
            <p:cNvGrpSpPr/>
            <p:nvPr/>
          </p:nvGrpSpPr>
          <p:grpSpPr>
            <a:xfrm>
              <a:off x="6337028" y="5330831"/>
              <a:ext cx="429793" cy="429788"/>
              <a:chOff x="4740390" y="5946187"/>
              <a:chExt cx="305647" cy="305644"/>
            </a:xfrm>
          </p:grpSpPr>
          <p:grpSp>
            <p:nvGrpSpPr>
              <p:cNvPr id="109" name="组合 49">
                <a:extLst>
                  <a:ext uri="{FF2B5EF4-FFF2-40B4-BE49-F238E27FC236}">
                    <a16:creationId xmlns:a16="http://schemas.microsoft.com/office/drawing/2014/main" id="{D6F8E238-F4DD-BE3C-1B13-0F912D5CE5DD}"/>
                  </a:ext>
                </a:extLst>
              </p:cNvPr>
              <p:cNvGrpSpPr/>
              <p:nvPr/>
            </p:nvGrpSpPr>
            <p:grpSpPr>
              <a:xfrm>
                <a:off x="4740390" y="5946187"/>
                <a:ext cx="305647" cy="305644"/>
                <a:chOff x="1517330" y="1125257"/>
                <a:chExt cx="2204282" cy="2204282"/>
              </a:xfrm>
            </p:grpSpPr>
            <p:sp>
              <p:nvSpPr>
                <p:cNvPr id="111" name="椭圆 51">
                  <a:extLst>
                    <a:ext uri="{FF2B5EF4-FFF2-40B4-BE49-F238E27FC236}">
                      <a16:creationId xmlns:a16="http://schemas.microsoft.com/office/drawing/2014/main" id="{268796F0-237D-CD62-404D-AB5F1216FD4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2" name="椭圆 52">
                  <a:extLst>
                    <a:ext uri="{FF2B5EF4-FFF2-40B4-BE49-F238E27FC236}">
                      <a16:creationId xmlns:a16="http://schemas.microsoft.com/office/drawing/2014/main" id="{BFC98E2E-F917-7B50-CF93-F47E2F465969}"/>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0" name="Freeform 39">
                <a:extLst>
                  <a:ext uri="{FF2B5EF4-FFF2-40B4-BE49-F238E27FC236}">
                    <a16:creationId xmlns:a16="http://schemas.microsoft.com/office/drawing/2014/main" id="{490337F3-AD0F-83F2-C2DC-00DA2A0C551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itchFamily="2" charset="-122"/>
                </a:endParaRPr>
              </a:p>
            </p:txBody>
          </p:sp>
        </p:grpSp>
        <p:grpSp>
          <p:nvGrpSpPr>
            <p:cNvPr id="113" name="组合 54">
              <a:extLst>
                <a:ext uri="{FF2B5EF4-FFF2-40B4-BE49-F238E27FC236}">
                  <a16:creationId xmlns:a16="http://schemas.microsoft.com/office/drawing/2014/main" id="{0DC1EAB7-CE71-D4B9-F54F-2ED19E9863FF}"/>
                </a:ext>
              </a:extLst>
            </p:cNvPr>
            <p:cNvGrpSpPr/>
            <p:nvPr/>
          </p:nvGrpSpPr>
          <p:grpSpPr>
            <a:xfrm>
              <a:off x="8229887" y="5325094"/>
              <a:ext cx="429793" cy="429788"/>
              <a:chOff x="5854675" y="3359758"/>
              <a:chExt cx="305647" cy="305644"/>
            </a:xfrm>
          </p:grpSpPr>
          <p:grpSp>
            <p:nvGrpSpPr>
              <p:cNvPr id="114" name="组合 55">
                <a:extLst>
                  <a:ext uri="{FF2B5EF4-FFF2-40B4-BE49-F238E27FC236}">
                    <a16:creationId xmlns:a16="http://schemas.microsoft.com/office/drawing/2014/main" id="{D5EA2CD4-5D7D-7DDA-50DF-89C9F509B972}"/>
                  </a:ext>
                </a:extLst>
              </p:cNvPr>
              <p:cNvGrpSpPr/>
              <p:nvPr/>
            </p:nvGrpSpPr>
            <p:grpSpPr>
              <a:xfrm>
                <a:off x="5854675" y="3359758"/>
                <a:ext cx="305647" cy="305644"/>
                <a:chOff x="1517330" y="1125257"/>
                <a:chExt cx="2204282" cy="2204282"/>
              </a:xfrm>
            </p:grpSpPr>
            <p:sp>
              <p:nvSpPr>
                <p:cNvPr id="116" name="椭圆 57">
                  <a:extLst>
                    <a:ext uri="{FF2B5EF4-FFF2-40B4-BE49-F238E27FC236}">
                      <a16:creationId xmlns:a16="http://schemas.microsoft.com/office/drawing/2014/main" id="{2CAFEFE2-06F2-2D08-77D8-5F4FCA2F2DED}"/>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itchFamily="2" charset="-122"/>
                    <a:cs typeface="+mn-cs"/>
                  </a:endParaRPr>
                </a:p>
              </p:txBody>
            </p:sp>
            <p:sp>
              <p:nvSpPr>
                <p:cNvPr id="117" name="椭圆 59">
                  <a:extLst>
                    <a:ext uri="{FF2B5EF4-FFF2-40B4-BE49-F238E27FC236}">
                      <a16:creationId xmlns:a16="http://schemas.microsoft.com/office/drawing/2014/main" id="{3FA6E395-C101-BD25-6727-AEC4A64798D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itchFamily="2" charset="-122"/>
                    <a:cs typeface="+mn-cs"/>
                  </a:endParaRPr>
                </a:p>
              </p:txBody>
            </p:sp>
          </p:grpSp>
          <p:sp>
            <p:nvSpPr>
              <p:cNvPr id="115" name="KSO_Shape">
                <a:extLst>
                  <a:ext uri="{FF2B5EF4-FFF2-40B4-BE49-F238E27FC236}">
                    <a16:creationId xmlns:a16="http://schemas.microsoft.com/office/drawing/2014/main" id="{69D26BBF-EB96-311B-FCFE-F6DB2EBEC5E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anose="020b0503020204020204" pitchFamily="34" charset="-122"/>
                </a:endParaRPr>
              </a:p>
            </p:txBody>
          </p:sp>
        </p:grpSp>
      </p:gr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平行四边形 23">
            <a:extLst>
              <a:ext uri="{FF2B5EF4-FFF2-40B4-BE49-F238E27FC236}">
                <a16:creationId xmlns:a16="http://schemas.microsoft.com/office/drawing/2014/main" id="{B59CEE85-D3AC-0CBB-D316-67CCD43A136E}"/>
              </a:ext>
            </a:extLst>
          </p:cNvPr>
          <p:cNvSpPr/>
          <p:nvPr/>
        </p:nvSpPr>
        <p:spPr>
          <a:xfrm>
            <a:off x="9868735" y="2305"/>
            <a:ext cx="1318266" cy="1335683"/>
          </a:xfrm>
          <a:prstGeom prst="parallelogram">
            <a:avLst>
              <a:gd name="adj" fmla="val 35242"/>
            </a:avLst>
          </a:prstGeom>
          <a:solidFill>
            <a:srgbClr val="009BD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平行四边形 24">
            <a:extLst>
              <a:ext uri="{FF2B5EF4-FFF2-40B4-BE49-F238E27FC236}">
                <a16:creationId xmlns:a16="http://schemas.microsoft.com/office/drawing/2014/main" id="{18CBEDDD-6EDD-9EB8-8626-7079C8E72D58}"/>
              </a:ext>
            </a:extLst>
          </p:cNvPr>
          <p:cNvSpPr/>
          <p:nvPr/>
        </p:nvSpPr>
        <p:spPr>
          <a:xfrm>
            <a:off x="433439" y="6381946"/>
            <a:ext cx="2526577" cy="476054"/>
          </a:xfrm>
          <a:prstGeom prst="parallelogram">
            <a:avLst>
              <a:gd name="adj" fmla="val 52002"/>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平行四边形 27">
            <a:extLst>
              <a:ext uri="{FF2B5EF4-FFF2-40B4-BE49-F238E27FC236}">
                <a16:creationId xmlns:a16="http://schemas.microsoft.com/office/drawing/2014/main" id="{AD0692A8-8A19-754D-EDC1-234E15C236CB}"/>
              </a:ext>
            </a:extLst>
          </p:cNvPr>
          <p:cNvSpPr/>
          <p:nvPr/>
        </p:nvSpPr>
        <p:spPr>
          <a:xfrm>
            <a:off x="5085942" y="1863134"/>
            <a:ext cx="9056778" cy="3552372"/>
          </a:xfrm>
          <a:prstGeom prst="parallelogram">
            <a:avLst>
              <a:gd name="adj" fmla="val 33640"/>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平行四边形 44">
            <a:extLst>
              <a:ext uri="{FF2B5EF4-FFF2-40B4-BE49-F238E27FC236}">
                <a16:creationId xmlns:a16="http://schemas.microsoft.com/office/drawing/2014/main" id="{C7912D82-C68A-ABA0-2BB0-05DCD5C54A2D}"/>
              </a:ext>
            </a:extLst>
          </p:cNvPr>
          <p:cNvSpPr/>
          <p:nvPr/>
        </p:nvSpPr>
        <p:spPr>
          <a:xfrm>
            <a:off x="8956695" y="884187"/>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3" name="TextBox 12">
            <a:extLst>
              <a:ext uri="{FF2B5EF4-FFF2-40B4-BE49-F238E27FC236}">
                <a16:creationId xmlns:a16="http://schemas.microsoft.com/office/drawing/2014/main" id="{DE3B8899-895B-7710-B3AF-AE47C328B432}"/>
              </a:ext>
            </a:extLst>
          </p:cNvPr>
          <p:cNvSpPr txBox="1"/>
          <p:nvPr/>
        </p:nvSpPr>
        <p:spPr>
          <a:xfrm>
            <a:off x="308745" y="2981410"/>
            <a:ext cx="5458693"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rPr>
              <a:t>行业概览与趋势
主要竞争对手分析
消费者行为与需求
市场细分与增长机会
供应链与业务生态系统
政策法规与影响因素
技术创新与数字化转型
战略合作与未来展望</a:t>
            </a:r>
            <a:endParaRPr kumimoji="0" lang="en-US" altLang="zh-CN" sz="2200" b="1" i="0" u="none" strike="noStrike" kern="1200" cap="none" spc="0" normalizeH="0" baseline="0" noProof="0">
              <a:ln>
                <a:noFill/>
              </a:ln>
              <a:solidFill>
                <a:srgbClr val="00B0F0"/>
              </a:solidFill>
              <a:effectLst/>
              <a:uLnTx/>
              <a:uFillTx/>
              <a:latin typeface="微软雅黑" panose="020b0503020204020204" pitchFamily="34" charset="-122"/>
              <a:ea typeface="微软雅黑" panose="020b0503020204020204" pitchFamily="34" charset="-122"/>
              <a:cs typeface="+mn-cs"/>
            </a:endParaRPr>
          </a:p>
        </p:txBody>
      </p:sp>
      <p:grpSp>
        <p:nvGrpSpPr>
          <p:cNvPr id="42" name="组合 66">
            <a:extLst>
              <a:ext uri="{FF2B5EF4-FFF2-40B4-BE49-F238E27FC236}">
                <a16:creationId xmlns:a16="http://schemas.microsoft.com/office/drawing/2014/main" id="{AFD52F1E-B8FF-A832-36BC-B0978868A780}"/>
              </a:ext>
            </a:extLst>
          </p:cNvPr>
          <p:cNvGrpSpPr/>
          <p:nvPr/>
        </p:nvGrpSpPr>
        <p:grpSpPr>
          <a:xfrm>
            <a:off x="4649974" y="259517"/>
            <a:ext cx="1446026" cy="1341044"/>
            <a:chOff x="3050912" y="3438396"/>
            <a:chExt cx="130991" cy="121481"/>
          </a:xfrm>
          <a:solidFill>
            <a:srgbClr val="FFFFFF">
              <a:lumMod val="85000"/>
              <a:alpha val="39000"/>
            </a:srgbClr>
          </a:solidFill>
        </p:grpSpPr>
        <p:sp>
          <p:nvSpPr>
            <p:cNvPr id="43" name="Freeform 324">
              <a:extLst>
                <a:ext uri="{FF2B5EF4-FFF2-40B4-BE49-F238E27FC236}">
                  <a16:creationId xmlns:a16="http://schemas.microsoft.com/office/drawing/2014/main" id="{5D0E8D57-3C46-79F2-4561-5A8213C2225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44" name="Freeform 325">
              <a:extLst>
                <a:ext uri="{FF2B5EF4-FFF2-40B4-BE49-F238E27FC236}">
                  <a16:creationId xmlns:a16="http://schemas.microsoft.com/office/drawing/2014/main" id="{5D5E308B-2E9D-9833-97C6-9A343CC90D5A}"/>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49" name="Group 48">
            <a:extLst>
              <a:ext uri="{FF2B5EF4-FFF2-40B4-BE49-F238E27FC236}">
                <a16:creationId xmlns:a16="http://schemas.microsoft.com/office/drawing/2014/main" id="{DEA9A324-30A6-E6CE-E839-B0895FFC0501}"/>
              </a:ext>
            </a:extLst>
          </p:cNvPr>
          <p:cNvGrpSpPr/>
          <p:nvPr/>
        </p:nvGrpSpPr>
        <p:grpSpPr>
          <a:xfrm>
            <a:off x="5535521" y="1862908"/>
            <a:ext cx="9759219" cy="3552371"/>
            <a:chOff x="635185" y="15470"/>
            <a:chExt cx="8309568" cy="3672540"/>
          </a:xfrm>
        </p:grpSpPr>
        <p:grpSp>
          <p:nvGrpSpPr>
            <p:cNvPr id="47" name="Group 46">
              <a:extLst>
                <a:ext uri="{FF2B5EF4-FFF2-40B4-BE49-F238E27FC236}">
                  <a16:creationId xmlns:a16="http://schemas.microsoft.com/office/drawing/2014/main" id="{A831E5BA-03CF-FD0C-2D46-68F42A2A8A01}"/>
                </a:ext>
              </a:extLst>
            </p:cNvPr>
            <p:cNvGrpSpPr/>
            <p:nvPr/>
          </p:nvGrpSpPr>
          <p:grpSpPr>
            <a:xfrm>
              <a:off x="635185" y="15470"/>
              <a:ext cx="7383814" cy="3672540"/>
              <a:chOff x="635185" y="15470"/>
              <a:chExt cx="7383814" cy="3672540"/>
            </a:xfrm>
          </p:grpSpPr>
          <p:pic>
            <p:nvPicPr>
              <p:cNvPr id="45" name="图片 61">
                <a:extLst>
                  <a:ext uri="{FF2B5EF4-FFF2-40B4-BE49-F238E27FC236}">
                    <a16:creationId xmlns:a16="http://schemas.microsoft.com/office/drawing/2014/main" id="{5B46E12F-11C3-6DFC-DE35-C6733E81899E}"/>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524288" y="84667"/>
                <a:ext cx="6494711" cy="3556934"/>
              </a:xfrm>
              <a:prstGeom prst="rect">
                <a:avLst/>
              </a:prstGeom>
              <a:noFill/>
            </p:spPr>
          </p:pic>
          <p:sp>
            <p:nvSpPr>
              <p:cNvPr id="46" name="平行四边形 44">
                <a:extLst>
                  <a:ext uri="{FF2B5EF4-FFF2-40B4-BE49-F238E27FC236}">
                    <a16:creationId xmlns:a16="http://schemas.microsoft.com/office/drawing/2014/main" id="{4C2C5410-CF8D-4F31-E778-22A9ACCB876C}"/>
                  </a:ext>
                </a:extLst>
              </p:cNvPr>
              <p:cNvSpPr/>
              <p:nvPr/>
            </p:nvSpPr>
            <p:spPr>
              <a:xfrm>
                <a:off x="635185" y="15470"/>
                <a:ext cx="2590413" cy="3672540"/>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48" name="平行四边形 44">
              <a:extLst>
                <a:ext uri="{FF2B5EF4-FFF2-40B4-BE49-F238E27FC236}">
                  <a16:creationId xmlns:a16="http://schemas.microsoft.com/office/drawing/2014/main" id="{78E5FD40-0D87-3FBA-4DA1-E5FE12E618A0}"/>
                </a:ext>
              </a:extLst>
            </p:cNvPr>
            <p:cNvSpPr/>
            <p:nvPr/>
          </p:nvSpPr>
          <p:spPr>
            <a:xfrm>
              <a:off x="6354340" y="81280"/>
              <a:ext cx="2590413" cy="3585957"/>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sp>
        <p:nvSpPr>
          <p:cNvPr id="10" name="TextBox 9">
            <a:extLst>
              <a:ext uri="{FF2B5EF4-FFF2-40B4-BE49-F238E27FC236}">
                <a16:creationId xmlns:a16="http://schemas.microsoft.com/office/drawing/2014/main" id="{3BFC9C3A-91C8-A2BB-7D93-783F0725361E}"/>
              </a:ext>
            </a:extLst>
          </p:cNvPr>
          <p:cNvSpPr txBox="1"/>
          <p:nvPr/>
        </p:nvSpPr>
        <p:spPr>
          <a:xfrm>
            <a:off x="6188950" y="3013501"/>
            <a:ext cx="1415772" cy="830997"/>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zh-CN" altLang="en-US" sz="4800" b="1">
                <a:solidFill>
                  <a:schemeClr val="bg1"/>
                </a:solidFill>
                <a:latin typeface="微软雅黑" panose="020b0503020204020204" pitchFamily="34" charset="-122"/>
                <a:ea typeface="微软雅黑" panose="020b0503020204020204" pitchFamily="34" charset="-122"/>
              </a:rPr>
              <a:t>目录</a:t>
            </a:r>
          </a:p>
        </p:txBody>
      </p:sp>
      <p:sp>
        <p:nvSpPr>
          <p:cNvPr id="11" name="TextBox 10">
            <a:extLst>
              <a:ext uri="{FF2B5EF4-FFF2-40B4-BE49-F238E27FC236}">
                <a16:creationId xmlns:a16="http://schemas.microsoft.com/office/drawing/2014/main" id="{FF0E37A2-417B-3152-64C4-2A38CF522E29}"/>
              </a:ext>
            </a:extLst>
          </p:cNvPr>
          <p:cNvSpPr txBox="1"/>
          <p:nvPr/>
        </p:nvSpPr>
        <p:spPr>
          <a:xfrm>
            <a:off x="4945756" y="5543928"/>
            <a:ext cx="2851550" cy="477054"/>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14492" eaLnBrk="1" fontAlgn="auto" hangingPunct="1">
              <a:spcBef>
                <a:spcPct val="0"/>
              </a:spcBef>
              <a:spcAft>
                <a:spcPct val="0"/>
              </a:spcAft>
            </a:pPr>
            <a:r>
              <a:rPr lang="en-US" altLang="zh-CN" sz="2500">
                <a:solidFill>
                  <a:schemeClr val="tx1">
                    <a:lumMod val="50000"/>
                    <a:lumOff val="50000"/>
                  </a:schemeClr>
                </a:solidFill>
                <a:latin typeface="微软雅黑" panose="020b0503020204020204" pitchFamily="34" charset="-122"/>
                <a:ea typeface="微软雅黑" panose="020b0503020204020204" pitchFamily="34" charset="-122"/>
              </a:rPr>
              <a:t>PAGE DIRECTORY</a:t>
            </a:r>
            <a:endParaRPr lang="zh-CN" altLang="en-US" sz="2500">
              <a:solidFill>
                <a:schemeClr val="tx1">
                  <a:lumMod val="50000"/>
                  <a:lumOff val="5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42"/>
                                        </p:tgtEl>
                                        <p:attrNameLst>
                                          <p:attrName>style.visibility</p:attrName>
                                        </p:attrNameLst>
                                      </p:cBhvr>
                                      <p:to>
                                        <p:strVal val="visible"/>
                                      </p:to>
                                    </p:set>
                                    <p:animEffect transition="in" filter="fade">
                                      <p:cBhvr>
                                        <p:cTn id="7" dur="500"/>
                                        <p:tgtEl>
                                          <p:spTgt spid="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行业概览与趋势</a:t>
            </a:r>
          </a:p>
        </p:txBody>
      </p:sp>
      <p:sp>
        <p:nvSpPr>
          <p:cNvPr id="3" name="Subtitle 2"/>
          <p:cNvSpPr>
            <a:spLocks noGrp="1"/>
          </p:cNvSpPr>
          <p:nvPr>
            <p:ph type="subTitle" idx="1"/>
          </p:nvPr>
        </p:nvSpPr>
        <p:spPr/>
        <p:txBody>
          <a:bodyPr/>
          <a:lstStyle/>
          <a:p>
            <a:r>
              <a:t>旅游研究行业竞争格局分析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行业概览与趋势</a:t>
            </a:r>
          </a:p>
        </p:txBody>
      </p:sp>
      <p:sp>
        <p:nvSpPr>
          <p:cNvPr id="3" name="Text Placeholder 2"/>
          <p:cNvSpPr>
            <a:spLocks noGrp="1"/>
          </p:cNvSpPr>
          <p:nvPr>
            <p:ph type="body" idx="1"/>
          </p:nvPr>
        </p:nvSpPr>
        <p:spPr/>
        <p:txBody>
          <a:bodyPr/>
          <a:lstStyle/>
          <a:p>
            <a:r>
              <a:t>旅游行业概览</a:t>
            </a:r>
          </a:p>
        </p:txBody>
      </p:sp>
      <p:sp>
        <p:nvSpPr>
          <p:cNvPr id="4" name="Content Placeholder 3"/>
          <p:cNvSpPr>
            <a:spLocks noGrp="1"/>
          </p:cNvSpPr>
          <p:nvPr>
            <p:ph sz="half" idx="2"/>
          </p:nvPr>
        </p:nvSpPr>
        <p:spPr/>
        <p:txBody>
          <a:bodyPr/>
          <a:lstStyle/>
          <a:p>
            <a:r>
              <a:t>旅游行业是全球最具活力和增长潜力的领域之一。根据最新数据，全球旅游业年度总收入已经超过1.6万亿美元，持续增长。这一行业涵盖了各种领域，包括旅行社、酒店、航空、餐饮和旅游技术等。中国成为世界上最大的旅游市场之一，引领行业发展。</a:t>
            </a:r>
          </a:p>
          <a:p/>
        </p:txBody>
      </p:sp>
      <p:sp>
        <p:nvSpPr>
          <p:cNvPr id="5" name="Text Placeholder 4"/>
          <p:cNvSpPr>
            <a:spLocks noGrp="1"/>
          </p:cNvSpPr>
          <p:nvPr>
            <p:ph type="body" idx="3"/>
          </p:nvPr>
        </p:nvSpPr>
        <p:spPr/>
        <p:txBody>
          <a:bodyPr/>
          <a:lstStyle/>
          <a:p>
            <a:r>
              <a:t>数字化转型</a:t>
            </a:r>
          </a:p>
        </p:txBody>
      </p:sp>
      <p:sp>
        <p:nvSpPr>
          <p:cNvPr id="6" name="Content Placeholder 5"/>
          <p:cNvSpPr>
            <a:spLocks noGrp="1"/>
          </p:cNvSpPr>
          <p:nvPr>
            <p:ph sz="half" idx="4"/>
          </p:nvPr>
        </p:nvSpPr>
        <p:spPr/>
        <p:txBody>
          <a:bodyPr/>
          <a:lstStyle/>
          <a:p>
            <a:r>
              <a:t>数字化技术已经深刻改变了旅游行业。移动应用、在线预订平台和虚拟现实等技术正在重塑旅游体验。消费者更加便捷地规划旅行、预订服务和分享经历。智能化客服、人工智能预测和大数据分析也提高了运营效率。</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行业概览与趋势</a:t>
            </a:r>
          </a:p>
        </p:txBody>
      </p:sp>
      <p:sp>
        <p:nvSpPr>
          <p:cNvPr id="3" name="Text Placeholder 2"/>
          <p:cNvSpPr>
            <a:spLocks noGrp="1"/>
          </p:cNvSpPr>
          <p:nvPr>
            <p:ph type="body" idx="1"/>
          </p:nvPr>
        </p:nvSpPr>
        <p:spPr/>
        <p:txBody>
          <a:bodyPr/>
          <a:lstStyle/>
          <a:p>
            <a:r>
              <a:t>可持续旅游</a:t>
            </a:r>
          </a:p>
        </p:txBody>
      </p:sp>
      <p:sp>
        <p:nvSpPr>
          <p:cNvPr id="4" name="Content Placeholder 3"/>
          <p:cNvSpPr>
            <a:spLocks noGrp="1"/>
          </p:cNvSpPr>
          <p:nvPr>
            <p:ph sz="half" idx="2"/>
          </p:nvPr>
        </p:nvSpPr>
        <p:spPr/>
        <p:txBody>
          <a:bodyPr/>
          <a:lstStyle/>
          <a:p>
            <a:r>
              <a:t>可持续旅游已成为行业的重要趋势。旅游业在减少碳排放、减少单次使用塑料、支持本地社区和保护生态环境方面承担了更多责任。消费者越来越倾向于支持可持续旅游，寻求具有环保和社会责任感的旅行体验。</a:t>
            </a:r>
          </a:p>
          <a:p/>
        </p:txBody>
      </p:sp>
      <p:sp>
        <p:nvSpPr>
          <p:cNvPr id="5" name="Text Placeholder 4"/>
          <p:cNvSpPr>
            <a:spLocks noGrp="1"/>
          </p:cNvSpPr>
          <p:nvPr>
            <p:ph type="body" idx="3"/>
          </p:nvPr>
        </p:nvSpPr>
        <p:spPr/>
        <p:txBody>
          <a:bodyPr/>
          <a:lstStyle/>
          <a:p>
            <a:r>
              <a:t>个性化旅行</a:t>
            </a:r>
          </a:p>
        </p:txBody>
      </p:sp>
      <p:sp>
        <p:nvSpPr>
          <p:cNvPr id="6" name="Content Placeholder 5"/>
          <p:cNvSpPr>
            <a:spLocks noGrp="1"/>
          </p:cNvSpPr>
          <p:nvPr>
            <p:ph sz="half" idx="4"/>
          </p:nvPr>
        </p:nvSpPr>
        <p:spPr/>
        <p:txBody>
          <a:bodyPr/>
          <a:lstStyle/>
          <a:p>
            <a:r>
              <a:t>个性化旅行体验成为吸引游客的关键。通过数据分析和人工智能，旅游公司能够为每位游客定制独特的旅行计划。这包括推荐特定目的地、活动和餐厅，满足个人兴趣和需求。</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行业概览与趋势</a:t>
            </a:r>
          </a:p>
        </p:txBody>
      </p:sp>
      <p:sp>
        <p:nvSpPr>
          <p:cNvPr id="3" name="Text Placeholder 2"/>
          <p:cNvSpPr>
            <a:spLocks noGrp="1"/>
          </p:cNvSpPr>
          <p:nvPr>
            <p:ph type="body" idx="1"/>
          </p:nvPr>
        </p:nvSpPr>
        <p:spPr/>
        <p:txBody>
          <a:bodyPr/>
          <a:lstStyle/>
          <a:p>
            <a:r>
              <a:t>健康与安全</a:t>
            </a:r>
          </a:p>
        </p:txBody>
      </p:sp>
      <p:sp>
        <p:nvSpPr>
          <p:cNvPr id="4" name="Content Placeholder 3"/>
          <p:cNvSpPr>
            <a:spLocks noGrp="1"/>
          </p:cNvSpPr>
          <p:nvPr>
            <p:ph sz="half" idx="2"/>
          </p:nvPr>
        </p:nvSpPr>
        <p:spPr/>
        <p:txBody>
          <a:bodyPr/>
          <a:lstStyle/>
          <a:p>
            <a:r>
              <a:t>全球卫生危机改变了旅游行业的面貌。健康和安全已成为游客优先考虑的因素。酒店和航空公司采取更严格的卫生措施，旅游目的地也加强了卫生监管。虚拟旅游和远程工作也在某种程度上改变了出行习惯。</a:t>
            </a:r>
          </a:p>
          <a:p/>
        </p:txBody>
      </p:sp>
      <p:sp>
        <p:nvSpPr>
          <p:cNvPr id="5" name="Text Placeholder 4"/>
          <p:cNvSpPr>
            <a:spLocks noGrp="1"/>
          </p:cNvSpPr>
          <p:nvPr>
            <p:ph type="body" idx="3"/>
          </p:nvPr>
        </p:nvSpPr>
        <p:spPr/>
        <p:txBody>
          <a:bodyPr/>
          <a:lstStyle/>
          <a:p>
            <a:r>
              <a:t>新兴市场的崛起</a:t>
            </a:r>
          </a:p>
        </p:txBody>
      </p:sp>
      <p:sp>
        <p:nvSpPr>
          <p:cNvPr id="6" name="Content Placeholder 5"/>
          <p:cNvSpPr>
            <a:spLocks noGrp="1"/>
          </p:cNvSpPr>
          <p:nvPr>
            <p:ph sz="half" idx="4"/>
          </p:nvPr>
        </p:nvSpPr>
        <p:spPr/>
        <p:txBody>
          <a:bodyPr/>
          <a:lstStyle/>
          <a:p>
            <a:r>
              <a:t>新兴市场如印度、东南亚和中东地区的旅游业迅速增长。这些地区吸引了更多国际游客，同时也在本土旅游市场上有着巨大潜力。投资者和旅游公司正在积极开拓这些市场。</a:t>
            </a:r>
          </a:p>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行业概览与趋势</a:t>
            </a:r>
          </a:p>
        </p:txBody>
      </p:sp>
      <p:sp>
        <p:nvSpPr>
          <p:cNvPr id="3" name="Text Placeholder 2"/>
          <p:cNvSpPr>
            <a:spLocks noGrp="1"/>
          </p:cNvSpPr>
          <p:nvPr>
            <p:ph type="body" idx="1"/>
          </p:nvPr>
        </p:nvSpPr>
        <p:spPr/>
        <p:txBody>
          <a:bodyPr/>
          <a:lstStyle/>
          <a:p>
            <a:r>
              <a:t>文化和体验旅游</a:t>
            </a:r>
          </a:p>
        </p:txBody>
      </p:sp>
      <p:sp>
        <p:nvSpPr>
          <p:cNvPr id="4" name="Content Placeholder 3"/>
          <p:cNvSpPr>
            <a:spLocks noGrp="1"/>
          </p:cNvSpPr>
          <p:nvPr>
            <p:ph sz="half" idx="2"/>
          </p:nvPr>
        </p:nvSpPr>
        <p:spPr/>
        <p:txBody>
          <a:bodyPr/>
          <a:lstStyle/>
          <a:p>
            <a:r>
              <a:t>文化和体验旅游越来越受欢迎。游客追求更深入的文化体验，包括参与当地传统、文化节庆和手工艺品制作。这种趋势促使目的地提供更多文化活动和互动体验。</a:t>
            </a:r>
          </a:p>
          <a:p/>
        </p:txBody>
      </p:sp>
      <p:sp>
        <p:nvSpPr>
          <p:cNvPr id="5" name="Text Placeholder 4"/>
          <p:cNvSpPr>
            <a:spLocks noGrp="1"/>
          </p:cNvSpPr>
          <p:nvPr>
            <p:ph type="body" idx="3"/>
          </p:nvPr>
        </p:nvSpPr>
        <p:spPr/>
        <p:txBody>
          <a:bodyPr/>
          <a:lstStyle/>
          <a:p>
            <a:r>
              <a:t>全球旅游政策</a:t>
            </a:r>
          </a:p>
        </p:txBody>
      </p:sp>
      <p:sp>
        <p:nvSpPr>
          <p:cNvPr id="6" name="Content Placeholder 5"/>
          <p:cNvSpPr>
            <a:spLocks noGrp="1"/>
          </p:cNvSpPr>
          <p:nvPr>
            <p:ph sz="half" idx="4"/>
          </p:nvPr>
        </p:nvSpPr>
        <p:spPr/>
        <p:txBody>
          <a:bodyPr/>
          <a:lstStyle/>
          <a:p>
            <a:r>
              <a:t>全球旅游政策对行业竞争格局产生深远影响。签证政策、关税和旅游促进计划都能够影响游客流向。国际旅游协定和全球卫生危机的管理也成为行业的关键因素。</a:t>
            </a:r>
          </a:p>
          <a:p>
            <a:r>
              <a:t>以上主题涵盖了旅游研究行业竞争格局中的行业概览与趋势，反映了当前行业发展的多个重要方面，为深入分析提供了基础。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Subtitle 2"/>
          <p:cNvSpPr>
            <a:spLocks noGrp="1"/>
          </p:cNvSpPr>
          <p:nvPr>
            <p:ph type="subTitle" idx="1"/>
          </p:nvPr>
        </p:nvSpPr>
        <p:spPr/>
        <p:txBody>
          <a:bodyPr/>
          <a:lstStyle/>
          <a:p>
            <a:r>
              <a:t>旅游研究行业竞争格局分析</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竞争对手概述</a:t>
            </a:r>
          </a:p>
        </p:txBody>
      </p:sp>
      <p:sp>
        <p:nvSpPr>
          <p:cNvPr id="4" name="Content Placeholder 3"/>
          <p:cNvSpPr>
            <a:spLocks noGrp="1"/>
          </p:cNvSpPr>
          <p:nvPr>
            <p:ph sz="half" idx="2"/>
          </p:nvPr>
        </p:nvSpPr>
        <p:spPr/>
        <p:txBody>
          <a:bodyPr/>
          <a:lstStyle/>
          <a:p>
            <a:r>
              <a:t>首先，我们需要深入了解旅游研究行业的竞争对手。这些竞争对手可能包括学术研究机构、市场调查公司、咨询公司以及其他行业参与者。我们将对这些竞争对手进行整体概述，包括其规模、地理分布、主要业务领域和关键特点。</a:t>
            </a:r>
          </a:p>
          <a:p/>
        </p:txBody>
      </p:sp>
      <p:sp>
        <p:nvSpPr>
          <p:cNvPr id="5" name="Text Placeholder 4"/>
          <p:cNvSpPr>
            <a:spLocks noGrp="1"/>
          </p:cNvSpPr>
          <p:nvPr>
            <p:ph type="body" idx="3"/>
          </p:nvPr>
        </p:nvSpPr>
        <p:spPr/>
        <p:txBody>
          <a:bodyPr/>
          <a:lstStyle/>
          <a:p>
            <a:r>
              <a:t>市场领导者分析</a:t>
            </a:r>
          </a:p>
        </p:txBody>
      </p:sp>
      <p:sp>
        <p:nvSpPr>
          <p:cNvPr id="6" name="Content Placeholder 5"/>
          <p:cNvSpPr>
            <a:spLocks noGrp="1"/>
          </p:cNvSpPr>
          <p:nvPr>
            <p:ph sz="half" idx="4"/>
          </p:nvPr>
        </p:nvSpPr>
        <p:spPr/>
        <p:txBody>
          <a:bodyPr/>
          <a:lstStyle/>
          <a:p>
            <a:r>
              <a:t>在竞争对手中，市场领导者的地位至关重要。我们将深入分析目前市场上的领导者，探讨他们的市场份额、战略重点和核心竞争优势。此外，我们还会评估其研究能力、创新历程以及未来发展战略。</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新兴竞争者</a:t>
            </a:r>
          </a:p>
        </p:txBody>
      </p:sp>
      <p:sp>
        <p:nvSpPr>
          <p:cNvPr id="4" name="Content Placeholder 3"/>
          <p:cNvSpPr>
            <a:spLocks noGrp="1"/>
          </p:cNvSpPr>
          <p:nvPr>
            <p:ph sz="half" idx="2"/>
          </p:nvPr>
        </p:nvSpPr>
        <p:spPr/>
        <p:txBody>
          <a:bodyPr/>
          <a:lstStyle/>
          <a:p>
            <a:r>
              <a:t>旅游研究行业不断涌现新兴竞争者，他们可能带来市场颠覆性变革。我们将审视这些新兴竞争者的特点，包括其创新模型、市场进入策略以及威胁程度。了解这些新兴力量对行业格局的潜在影响至关重要。</a:t>
            </a:r>
          </a:p>
          <a:p/>
        </p:txBody>
      </p:sp>
      <p:sp>
        <p:nvSpPr>
          <p:cNvPr id="5" name="Text Placeholder 4"/>
          <p:cNvSpPr>
            <a:spLocks noGrp="1"/>
          </p:cNvSpPr>
          <p:nvPr>
            <p:ph type="body" idx="3"/>
          </p:nvPr>
        </p:nvSpPr>
        <p:spPr/>
        <p:txBody>
          <a:bodyPr/>
          <a:lstStyle/>
          <a:p>
            <a:r>
              <a:t>国际竞争对手</a:t>
            </a:r>
          </a:p>
        </p:txBody>
      </p:sp>
      <p:sp>
        <p:nvSpPr>
          <p:cNvPr id="6" name="Content Placeholder 5"/>
          <p:cNvSpPr>
            <a:spLocks noGrp="1"/>
          </p:cNvSpPr>
          <p:nvPr>
            <p:ph sz="half" idx="4"/>
          </p:nvPr>
        </p:nvSpPr>
        <p:spPr/>
        <p:txBody>
          <a:bodyPr/>
          <a:lstStyle/>
          <a:p>
            <a:r>
              <a:t>旅游研究是国际性的行业，因此，我们需要关注国际竞争对手的角色。我们将分析国际市场上的主要竞争者，了解他们的国际业务策略、国际合作伙伴关系以及全球市场份额。这有助于把握全球竞争态势。</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技术驱动的竞争</a:t>
            </a:r>
          </a:p>
        </p:txBody>
      </p:sp>
      <p:sp>
        <p:nvSpPr>
          <p:cNvPr id="4" name="Content Placeholder 3"/>
          <p:cNvSpPr>
            <a:spLocks noGrp="1"/>
          </p:cNvSpPr>
          <p:nvPr>
            <p:ph sz="half" idx="2"/>
          </p:nvPr>
        </p:nvSpPr>
        <p:spPr/>
        <p:txBody>
          <a:bodyPr/>
          <a:lstStyle/>
          <a:p>
            <a:r>
              <a:t>技术在旅游研究中发挥着日益重要的作用。我们将研究竞争对手在技术创新方面的表现，包括数据分析、人工智能应用、虚拟现实等领域的投入和成就。这有助于了解技术趋势对行业的影响。</a:t>
            </a:r>
          </a:p>
          <a:p/>
        </p:txBody>
      </p:sp>
      <p:sp>
        <p:nvSpPr>
          <p:cNvPr id="5" name="Text Placeholder 4"/>
          <p:cNvSpPr>
            <a:spLocks noGrp="1"/>
          </p:cNvSpPr>
          <p:nvPr>
            <p:ph type="body" idx="3"/>
          </p:nvPr>
        </p:nvSpPr>
        <p:spPr/>
        <p:txBody>
          <a:bodyPr/>
          <a:lstStyle/>
          <a:p>
            <a:r>
              <a:t>战略合作伙伴</a:t>
            </a:r>
          </a:p>
        </p:txBody>
      </p:sp>
      <p:sp>
        <p:nvSpPr>
          <p:cNvPr id="6" name="Content Placeholder 5"/>
          <p:cNvSpPr>
            <a:spLocks noGrp="1"/>
          </p:cNvSpPr>
          <p:nvPr>
            <p:ph sz="half" idx="4"/>
          </p:nvPr>
        </p:nvSpPr>
        <p:spPr/>
        <p:txBody>
          <a:bodyPr/>
          <a:lstStyle/>
          <a:p>
            <a:r>
              <a:t>在竞争激烈的市场中，战略合作伙伴关系可能成为关键成功因素。我们将研究竞争对手之间的合作伙伴关系，包括合作领域、共享资源以及合作目标。这有助于评估行业内部的联盟和合作动态。</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主要竞争对手分析</a:t>
            </a:r>
          </a:p>
        </p:txBody>
      </p:sp>
      <p:sp>
        <p:nvSpPr>
          <p:cNvPr id="3" name="Text Placeholder 2"/>
          <p:cNvSpPr>
            <a:spLocks noGrp="1"/>
          </p:cNvSpPr>
          <p:nvPr>
            <p:ph type="body" idx="1"/>
          </p:nvPr>
        </p:nvSpPr>
        <p:spPr/>
        <p:txBody>
          <a:bodyPr/>
          <a:lstStyle/>
          <a:p>
            <a:r>
              <a:t>市场切入点分析</a:t>
            </a:r>
          </a:p>
        </p:txBody>
      </p:sp>
      <p:sp>
        <p:nvSpPr>
          <p:cNvPr id="4" name="Content Placeholder 3"/>
          <p:cNvSpPr>
            <a:spLocks noGrp="1"/>
          </p:cNvSpPr>
          <p:nvPr>
            <p:ph sz="half" idx="2"/>
          </p:nvPr>
        </p:nvSpPr>
        <p:spPr/>
        <p:txBody>
          <a:bodyPr/>
          <a:lstStyle/>
          <a:p>
            <a:r>
              <a:t>每个竞争对手都有其市场切入点和定位策略。我们将分析竞争对手的目标市场、客户细分以及市场定位策略。这将有助于我们了解他们如何满足不同客户需求并实现市场份额增长。</a:t>
            </a:r>
          </a:p>
          <a:p/>
        </p:txBody>
      </p:sp>
      <p:sp>
        <p:nvSpPr>
          <p:cNvPr id="5" name="Text Placeholder 4"/>
          <p:cNvSpPr>
            <a:spLocks noGrp="1"/>
          </p:cNvSpPr>
          <p:nvPr>
            <p:ph type="body" idx="3"/>
          </p:nvPr>
        </p:nvSpPr>
        <p:spPr/>
        <p:txBody>
          <a:bodyPr/>
          <a:lstStyle/>
          <a:p>
            <a:r>
              <a:t>未来展望与趋势</a:t>
            </a:r>
          </a:p>
        </p:txBody>
      </p:sp>
      <p:sp>
        <p:nvSpPr>
          <p:cNvPr id="6" name="Content Placeholder 5"/>
          <p:cNvSpPr>
            <a:spLocks noGrp="1"/>
          </p:cNvSpPr>
          <p:nvPr>
            <p:ph sz="half" idx="4"/>
          </p:nvPr>
        </p:nvSpPr>
        <p:spPr/>
        <p:txBody>
          <a:bodyPr/>
          <a:lstStyle/>
          <a:p>
            <a:r>
              <a:t>最后，我们将展望未来，分析竞争对手可能采取的策略、发展趋势和行业预测。这有助于我们制定应对策略，以保持竞争力并把握行业发展机遇。</a:t>
            </a:r>
          </a:p>
          <a:p>
            <a:r>
              <a:t>以上是关于"主要竞争对手分析"章节的八个主题，将为您提供全面深入的行业竞争格局分析。</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消费者行为与需求</a:t>
            </a:r>
          </a:p>
        </p:txBody>
      </p:sp>
      <p:sp>
        <p:nvSpPr>
          <p:cNvPr id="3" name="Subtitle 2"/>
          <p:cNvSpPr>
            <a:spLocks noGrp="1"/>
          </p:cNvSpPr>
          <p:nvPr>
            <p:ph type="subTitle" idx="1"/>
          </p:nvPr>
        </p:nvSpPr>
        <p:spPr/>
        <p:txBody>
          <a:bodyPr/>
          <a:lstStyle/>
          <a:p>
            <a:r>
              <a:t>旅游研究行业竞争格局分析</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消费者行为与需求</a:t>
            </a:r>
          </a:p>
        </p:txBody>
      </p:sp>
      <p:sp>
        <p:nvSpPr>
          <p:cNvPr id="3" name="Text Placeholder 2"/>
          <p:cNvSpPr>
            <a:spLocks noGrp="1"/>
          </p:cNvSpPr>
          <p:nvPr>
            <p:ph type="body" idx="1"/>
          </p:nvPr>
        </p:nvSpPr>
        <p:spPr/>
        <p:txBody>
          <a:bodyPr/>
          <a:lstStyle/>
          <a:p>
            <a:r>
              <a:t>旅游消费者的数字化行为</a:t>
            </a:r>
          </a:p>
        </p:txBody>
      </p:sp>
      <p:sp>
        <p:nvSpPr>
          <p:cNvPr id="4" name="Content Placeholder 3"/>
          <p:cNvSpPr>
            <a:spLocks noGrp="1"/>
          </p:cNvSpPr>
          <p:nvPr>
            <p:ph sz="half" idx="2"/>
          </p:nvPr>
        </p:nvSpPr>
        <p:spPr/>
        <p:txBody>
          <a:bodyPr/>
          <a:lstStyle/>
          <a:p>
            <a:r>
              <a:t>随着智能手机的普及，旅游消费者越来越依赖数字渠道进行信息搜索、行程规划和预订。社交媒体、旅游应用和在线评论平台已经成为消费者了解目的地、酒店和景点的主要途径。这一趋势促使旅游企业加强在线营销、提供用户友好的移动应用和利用大数据分析以更好地了解消费者需求。</a:t>
            </a:r>
          </a:p>
          <a:p/>
        </p:txBody>
      </p:sp>
      <p:sp>
        <p:nvSpPr>
          <p:cNvPr id="5" name="Text Placeholder 4"/>
          <p:cNvSpPr>
            <a:spLocks noGrp="1"/>
          </p:cNvSpPr>
          <p:nvPr>
            <p:ph type="body" idx="3"/>
          </p:nvPr>
        </p:nvSpPr>
        <p:spPr/>
        <p:txBody>
          <a:bodyPr/>
          <a:lstStyle/>
          <a:p>
            <a:r>
              <a:t>可持续旅游的兴起</a:t>
            </a:r>
          </a:p>
        </p:txBody>
      </p:sp>
      <p:sp>
        <p:nvSpPr>
          <p:cNvPr id="6" name="Content Placeholder 5"/>
          <p:cNvSpPr>
            <a:spLocks noGrp="1"/>
          </p:cNvSpPr>
          <p:nvPr>
            <p:ph sz="half" idx="4"/>
          </p:nvPr>
        </p:nvSpPr>
        <p:spPr/>
        <p:txBody>
          <a:bodyPr/>
          <a:lstStyle/>
          <a:p>
            <a:r>
              <a:t>可持续旅游已经成为消费者关注的重要议题。消费者越来越倾向于选择对环境友好的旅游目的地和住宿，减少单次使用塑料和支持本地社区。旅游企业需要适应这一趋势，采取可持续的经营实践，提供环保选项，并与当地社区建立合作关系。</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消费者行为与需求</a:t>
            </a:r>
          </a:p>
        </p:txBody>
      </p:sp>
      <p:sp>
        <p:nvSpPr>
          <p:cNvPr id="3" name="Text Placeholder 2"/>
          <p:cNvSpPr>
            <a:spLocks noGrp="1"/>
          </p:cNvSpPr>
          <p:nvPr>
            <p:ph type="body" idx="1"/>
          </p:nvPr>
        </p:nvSpPr>
        <p:spPr/>
        <p:txBody>
          <a:bodyPr/>
          <a:lstStyle/>
          <a:p>
            <a:r>
              <a:t>个性化旅游体验</a:t>
            </a:r>
          </a:p>
        </p:txBody>
      </p:sp>
      <p:sp>
        <p:nvSpPr>
          <p:cNvPr id="4" name="Content Placeholder 3"/>
          <p:cNvSpPr>
            <a:spLocks noGrp="1"/>
          </p:cNvSpPr>
          <p:nvPr>
            <p:ph sz="half" idx="2"/>
          </p:nvPr>
        </p:nvSpPr>
        <p:spPr/>
        <p:txBody>
          <a:bodyPr/>
          <a:lstStyle/>
          <a:p>
            <a:r>
              <a:t>消费者希望获得个性化的旅游体验。这包括定制行程、特殊兴趣的旅游活动和个性化的服务。使用人工智能和大数据分析，旅游企业可以了解消费者的兴趣和偏好，为他们提供更加满意的旅游体验。</a:t>
            </a:r>
          </a:p>
          <a:p/>
        </p:txBody>
      </p:sp>
      <p:sp>
        <p:nvSpPr>
          <p:cNvPr id="5" name="Text Placeholder 4"/>
          <p:cNvSpPr>
            <a:spLocks noGrp="1"/>
          </p:cNvSpPr>
          <p:nvPr>
            <p:ph type="body" idx="3"/>
          </p:nvPr>
        </p:nvSpPr>
        <p:spPr/>
        <p:txBody>
          <a:bodyPr/>
          <a:lstStyle/>
          <a:p>
            <a:r>
              <a:t>健康与安全优先</a:t>
            </a:r>
          </a:p>
        </p:txBody>
      </p:sp>
      <p:sp>
        <p:nvSpPr>
          <p:cNvPr id="6" name="Content Placeholder 5"/>
          <p:cNvSpPr>
            <a:spLocks noGrp="1"/>
          </p:cNvSpPr>
          <p:nvPr>
            <p:ph sz="half" idx="4"/>
          </p:nvPr>
        </p:nvSpPr>
        <p:spPr/>
        <p:txBody>
          <a:bodyPr/>
          <a:lstStyle/>
          <a:p>
            <a:r>
              <a:t>COVID-19大流行后，健康和安全成为消费者的首要关注点。消费者更加关注酒店和航空公司的清洁和卫生标准，以及旅游目的地的疫情控制措施。旅游企业需要采取措施来确保客户的健康和安全，例如加强清洁和消毒、提供无接触服务以及遵守当地卫生法规。</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消费者行为与需求</a:t>
            </a:r>
          </a:p>
        </p:txBody>
      </p:sp>
      <p:sp>
        <p:nvSpPr>
          <p:cNvPr id="3" name="Text Placeholder 2"/>
          <p:cNvSpPr>
            <a:spLocks noGrp="1"/>
          </p:cNvSpPr>
          <p:nvPr>
            <p:ph type="body" idx="1"/>
          </p:nvPr>
        </p:nvSpPr>
        <p:spPr/>
        <p:txBody>
          <a:bodyPr/>
          <a:lstStyle/>
          <a:p>
            <a:r>
              <a:t>文化与体验旅游</a:t>
            </a:r>
          </a:p>
        </p:txBody>
      </p:sp>
      <p:sp>
        <p:nvSpPr>
          <p:cNvPr id="4" name="Content Placeholder 3"/>
          <p:cNvSpPr>
            <a:spLocks noGrp="1"/>
          </p:cNvSpPr>
          <p:nvPr>
            <p:ph sz="half" idx="2"/>
          </p:nvPr>
        </p:nvSpPr>
        <p:spPr/>
        <p:txBody>
          <a:bodyPr/>
          <a:lstStyle/>
          <a:p>
            <a:r>
              <a:t>消费者越来越追求文化和体验丰富的旅游。他们希望融入当地文化，参与传统活动，并与当地人互动。旅游企业可以提供文化体验、工艺品购物和当地美食品尝等活动，以满足这一需求。</a:t>
            </a:r>
          </a:p>
          <a:p/>
        </p:txBody>
      </p:sp>
      <p:sp>
        <p:nvSpPr>
          <p:cNvPr id="5" name="Text Placeholder 4"/>
          <p:cNvSpPr>
            <a:spLocks noGrp="1"/>
          </p:cNvSpPr>
          <p:nvPr>
            <p:ph type="body" idx="3"/>
          </p:nvPr>
        </p:nvSpPr>
        <p:spPr/>
        <p:txBody>
          <a:bodyPr/>
          <a:lstStyle/>
          <a:p>
            <a:r>
              <a:t>多代旅游需求</a:t>
            </a:r>
          </a:p>
        </p:txBody>
      </p:sp>
      <p:sp>
        <p:nvSpPr>
          <p:cNvPr id="6" name="Content Placeholder 5"/>
          <p:cNvSpPr>
            <a:spLocks noGrp="1"/>
          </p:cNvSpPr>
          <p:nvPr>
            <p:ph sz="half" idx="4"/>
          </p:nvPr>
        </p:nvSpPr>
        <p:spPr/>
        <p:txBody>
          <a:bodyPr/>
          <a:lstStyle/>
          <a:p>
            <a:r>
              <a:t>多代家庭旅游和跨代旅游需求日益增加。家庭、朋友和不同年龄段的成员希望一起旅行并享受共同的经历。旅游企业需要设计多样化的旅游产品，以满足不同年龄层的需求。</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消费者行为与需求</a:t>
            </a:r>
          </a:p>
        </p:txBody>
      </p:sp>
      <p:sp>
        <p:nvSpPr>
          <p:cNvPr id="3" name="Text Placeholder 2"/>
          <p:cNvSpPr>
            <a:spLocks noGrp="1"/>
          </p:cNvSpPr>
          <p:nvPr>
            <p:ph type="body" idx="1"/>
          </p:nvPr>
        </p:nvSpPr>
        <p:spPr/>
        <p:txBody>
          <a:bodyPr/>
          <a:lstStyle/>
          <a:p>
            <a:r>
              <a:t>数字支付和虚拟货币</a:t>
            </a:r>
          </a:p>
        </p:txBody>
      </p:sp>
      <p:sp>
        <p:nvSpPr>
          <p:cNvPr id="4" name="Content Placeholder 3"/>
          <p:cNvSpPr>
            <a:spLocks noGrp="1"/>
          </p:cNvSpPr>
          <p:nvPr>
            <p:ph sz="half" idx="2"/>
          </p:nvPr>
        </p:nvSpPr>
        <p:spPr/>
        <p:txBody>
          <a:bodyPr/>
          <a:lstStyle/>
          <a:p>
            <a:r>
              <a:t>消费者越来越倾向于使用数字支付和虚拟货币进行旅游支付。加密货币、数字钱包和移动支付应用的普及为旅游支付提供了更多选择。旅游企业需要适应这一趋势，并提供多种支付选项，同时确保支付安全。</a:t>
            </a:r>
          </a:p>
          <a:p/>
        </p:txBody>
      </p:sp>
      <p:sp>
        <p:nvSpPr>
          <p:cNvPr id="5" name="Text Placeholder 4"/>
          <p:cNvSpPr>
            <a:spLocks noGrp="1"/>
          </p:cNvSpPr>
          <p:nvPr>
            <p:ph type="body" idx="3"/>
          </p:nvPr>
        </p:nvSpPr>
        <p:spPr/>
        <p:txBody>
          <a:bodyPr/>
          <a:lstStyle/>
          <a:p>
            <a:r>
              <a:t>情感连接与社交共享</a:t>
            </a:r>
          </a:p>
        </p:txBody>
      </p:sp>
      <p:sp>
        <p:nvSpPr>
          <p:cNvPr id="6" name="Content Placeholder 5"/>
          <p:cNvSpPr>
            <a:spLocks noGrp="1"/>
          </p:cNvSpPr>
          <p:nvPr>
            <p:ph sz="half" idx="4"/>
          </p:nvPr>
        </p:nvSpPr>
        <p:spPr/>
        <p:txBody>
          <a:bodyPr/>
          <a:lstStyle/>
          <a:p>
            <a:r>
              <a:t>社交媒体的广泛使用促使消费者寻求情感连接并分享旅游经历。旅游企业可以通过鼓励客户在社交媒体上分享他们的旅游照片和故事，以及提供具有共享价值的旅游体验，来建立更紧密的联系并吸引更多客户。</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市场细分与增长机会</a:t>
            </a:r>
          </a:p>
        </p:txBody>
      </p:sp>
      <p:sp>
        <p:nvSpPr>
          <p:cNvPr id="3" name="Subtitle 2"/>
          <p:cNvSpPr>
            <a:spLocks noGrp="1"/>
          </p:cNvSpPr>
          <p:nvPr>
            <p:ph type="subTitle" idx="1"/>
          </p:nvPr>
        </p:nvSpPr>
        <p:spPr/>
        <p:txBody>
          <a:bodyPr/>
          <a:lstStyle/>
          <a:p>
            <a:r>
              <a:t>旅游研究行业竞争格局分析</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市场细分与增长机会</a:t>
            </a:r>
          </a:p>
        </p:txBody>
      </p:sp>
      <p:sp>
        <p:nvSpPr>
          <p:cNvPr id="3" name="Text Placeholder 2"/>
          <p:cNvSpPr>
            <a:spLocks noGrp="1"/>
          </p:cNvSpPr>
          <p:nvPr>
            <p:ph type="body" idx="1"/>
          </p:nvPr>
        </p:nvSpPr>
        <p:spPr/>
        <p:txBody>
          <a:bodyPr/>
          <a:lstStyle/>
          <a:p>
            <a:r>
              <a:t>市场细分与增长机会</a:t>
            </a:r>
          </a:p>
        </p:txBody>
      </p:sp>
      <p:sp>
        <p:nvSpPr>
          <p:cNvPr id="4" name="Content Placeholder 3"/>
          <p:cNvSpPr>
            <a:spLocks noGrp="1"/>
          </p:cNvSpPr>
          <p:nvPr>
            <p:ph sz="half" idx="2"/>
          </p:nvPr>
        </p:nvSpPr>
        <p:spPr/>
        <p:txBody>
          <a:bodyPr/>
          <a:lstStyle/>
          <a:p>
            <a:r>
              <a:t>细分市场概述：</a:t>
            </a:r>
          </a:p>
          <a:p>
            <a:r>
              <a:t>旅游研究行业包含多个细分市场，如旅游趋势分析、目的地研究、游客行为分析等。</a:t>
            </a:r>
          </a:p>
          <a:p>
            <a:r>
              <a:t>每个细分市场具有不同的特点和需求，为行业提供了多样化的机会。</a:t>
            </a:r>
          </a:p>
          <a:p>
            <a:r>
              <a:t>地区市场机会：</a:t>
            </a:r>
          </a:p>
          <a:p>
            <a:r>
              <a:t>国内旅游市场仍然是重要的增长驱动力，但需求正在向新兴地区转移，如西部地区和乡村旅游。</a:t>
            </a:r>
          </a:p>
          <a:p>
            <a:r>
              <a:t>区域差异带来了市场细分的机会，需要根据地区性需求开展专业研究。</a:t>
            </a:r>
          </a:p>
          <a:p>
            <a:r>
              <a:t>数字化技术的崛起：</a:t>
            </a:r>
          </a:p>
          <a:p>
            <a:r>
              <a:t>互联网和移动应用的普及改变了旅游行为，提供了大量数据采集和分析的机会。</a:t>
            </a:r>
          </a:p>
          <a:p>
            <a:r>
              <a:t>基于大数据和人工智能的分析工具可用于预测旅游趋势和游客行为，为研究带来新视角。</a:t>
            </a:r>
          </a:p>
          <a:p>
            <a:r>
              <a:t>可持续旅游研究：</a:t>
            </a:r>
          </a:p>
          <a:p>
            <a:r>
              <a:t>可持续旅游已成为全球焦点，研究机会包括环境影响评估、生态旅游和社会责任研究。</a:t>
            </a:r>
          </a:p>
          <a:p>
            <a:r>
              <a:t>消费者越来越关注可持续旅游，为相关研究提供了增长机会。</a:t>
            </a:r>
          </a:p>
          <a:p>
            <a:r>
              <a:t>文化与历史旅游：</a:t>
            </a:r>
          </a:p>
          <a:p>
            <a:r>
              <a:t>文化和历史旅游吸引力逐渐增强，需要深入研究游客对文化景点的兴趣和需求。</a:t>
            </a:r>
          </a:p>
          <a:p>
            <a:r>
              <a:t>这一领域的增长机会涵盖文化保护、文化传承和游客体验等方面。</a:t>
            </a:r>
          </a:p>
          <a:p>
            <a:r>
              <a:t>体验经济的兴起：</a:t>
            </a:r>
          </a:p>
          <a:p>
            <a:r>
              <a:t>游客不再仅仅寻求景点参观，更追求独特的体验。</a:t>
            </a:r>
          </a:p>
          <a:p>
            <a:r>
              <a:t>体验经济的研究可以涵盖主题公园、体育旅游和奢侈旅游等多个方面。</a:t>
            </a:r>
          </a:p>
          <a:p>
            <a:r>
              <a:t>市场细分与个性化营销：</a:t>
            </a:r>
          </a:p>
          <a:p>
            <a:r>
              <a:t>了解不同细分市场的特点和需求，有助于个性化营销和产品定制。</a:t>
            </a:r>
          </a:p>
          <a:p>
            <a:r>
              <a:t>数据驱动的市场细分策略将是未来研究的关键，以满足多元化的游客群体需求。</a:t>
            </a:r>
          </a:p>
          <a:p>
            <a:r>
              <a:t>以上主题突显了市场细分的重要性以及不同领域的增长机会，研究人员需要灵活应对不断变化的旅游市场趋势，以满足行业的需求。</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https://d.book118.com/388106003065006040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20</Slides>
  <Notes>0</Notes>
  <TotalTime>1</TotalTime>
  <HiddenSlides>0</HiddenSlides>
  <MMClips>0</MMClips>
  <ScaleCrop>0</ScaleCrop>
  <HeadingPairs>
    <vt:vector baseType="variant" size="6">
      <vt:variant>
        <vt:lpstr>Fonts used</vt:lpstr>
      </vt:variant>
      <vt:variant>
        <vt:i4>12</vt:i4>
      </vt:variant>
      <vt:variant>
        <vt:lpstr>Theme</vt:lpstr>
      </vt:variant>
      <vt:variant>
        <vt:i4>1</vt:i4>
      </vt:variant>
      <vt:variant>
        <vt:lpstr>Slide Titles</vt:lpstr>
      </vt:variant>
      <vt:variant>
        <vt:i4>20</vt:i4>
      </vt:variant>
    </vt:vector>
  </HeadingPairs>
  <TitlesOfParts>
    <vt:vector baseType="lpstr" size="33">
      <vt:lpstr>Arial</vt:lpstr>
      <vt:lpstr>Calibri</vt:lpstr>
      <vt:lpstr>黑体</vt:lpstr>
      <vt:lpstr>Wingdings</vt:lpstr>
      <vt:lpstr>微软雅黑</vt:lpstr>
      <vt:lpstr>Franklin Gothic Book</vt:lpstr>
      <vt:lpstr>Britannic Bold</vt:lpstr>
      <vt:lpstr>Impact</vt:lpstr>
      <vt:lpstr>仿宋_GB2312</vt:lpstr>
      <vt:lpstr>宋体</vt:lpstr>
      <vt:lpstr>DFGothic-EB</vt:lpstr>
      <vt:lpstr>幼圆</vt:lpstr>
      <vt:lpstr>Office Theme</vt:lpstr>
      <vt:lpstr>PowerPoint Presentation</vt:lpstr>
      <vt:lpstr>PowerPoint Presentation</vt:lpstr>
      <vt:lpstr>行业概览与趋势</vt:lpstr>
      <vt:lpstr>行业概览与趋势</vt:lpstr>
      <vt:lpstr>行业概览与趋势</vt:lpstr>
      <vt:lpstr>行业概览与趋势</vt:lpstr>
      <vt:lpstr>行业概览与趋势</vt:lpstr>
      <vt:lpstr>主要竞争对手分析</vt:lpstr>
      <vt:lpstr>主要竞争对手分析</vt:lpstr>
      <vt:lpstr>主要竞争对手分析</vt:lpstr>
      <vt:lpstr>主要竞争对手分析</vt:lpstr>
      <vt:lpstr>主要竞争对手分析</vt:lpstr>
      <vt:lpstr>消费者行为与需求</vt:lpstr>
      <vt:lpstr>消费者行为与需求</vt:lpstr>
      <vt:lpstr>消费者行为与需求</vt:lpstr>
      <vt:lpstr>消费者行为与需求</vt:lpstr>
      <vt:lpstr>消费者行为与需求</vt:lpstr>
      <vt:lpstr>市场细分与增长机会</vt:lpstr>
      <vt:lpstr>市场细分与增长机会</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2024-09-18T23:27:28.573</cp:lastPrinted>
  <dcterms:created xsi:type="dcterms:W3CDTF">2024-09-18T15:27:28Z</dcterms:created>
  <dcterms:modified xsi:type="dcterms:W3CDTF">2024-09-18T15:27:30Z</dcterms:modified>
</cp:coreProperties>
</file>