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6CFD25-7DFB-4699-B219-788109E6A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DC728-1DBB-4902-8CBD-292F3E530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7F92C-E9B9-4036-8D8B-12BD18DF7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BF6F60-B222-4BC0-82CF-8217C593F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E8DBC5-A0B0-4054-A394-6AE739D86D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0A2A8C-C0F1-4604-9504-9520156AC9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ABEC92-09F2-49C7-A731-078B7FF5C4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DA906-8AC8-4A88-9F30-745F25D4E2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B656E-F6AD-4E7B-ADFF-3C2931293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2B1ED6-65C4-4D6D-8B91-ACD488E83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373F3-705B-4F09-B0B1-BCFD219E1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0700306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黄芪在肾病治疗中的临床应用研究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黄芪的药理作用与机制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肾病概述与分类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黄芪在各类肾病治疗中的应用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临床研究方法与结果分析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黄芪治疗肾病效果评价及安全性分析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肾病现状及危害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肾病是一类严重危害人类健康的疾病，具有高发病率、高死亡率和高致残率的特点。随着人们生活方式的改变和老龄化进程的加速，肾病的发病率逐年上升，给社会和家庭带来了巨大的经济和精神负担。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黄芪的药理作用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黄芪是一味常用的中药，具有补气升阳、固表止汗、利水消肿等功效。现代药理研究表明，黄芪含有多种活性成分，如黄芪多糖、黄芪皂苷等，具有抗炎、抗氧化、免疫调节等多种药理作用。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黄芪在肾病治疗中的潜力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鉴于黄芪的药理作用和肾病的发病机制，黄芪在肾病治疗中具有很大的潜力。通过深入研究黄芪在肾病治疗中的临床应用，可以为肾病患者提供更加安全有效的治疗方法，提高患者的生活质量和预后。</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国内研究现状：近年来，国内学者对黄芪在肾病治疗中的临床应用进行了大量研究。研究结果表明，黄芪可以显著改善肾病患者的临床症状和肾功能指标，降低尿蛋白和血尿水平，提高患者的免疫力和生活质量。同时，黄芪还可以减轻肾组织病理损伤，延缓肾病的进展。</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国外研究现状：国外学者也对黄芪在肾病治疗中的应用进行了一定的研究。研究结果表明，黄芪提取物可以减轻肾脏炎症反应和氧化应激损伤，保护肾功能。此外，黄芪还可以改善糖尿病肾病患者的血糖和血脂代谢异常，减少蛋白尿的排泄。</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发展趋势：随着中药现代化和国际化进程的加速推进，以及人们对天然药物和绿色治疗方法的日益关注，黄芪在肾病治疗中的临床应用研究将越来越受到重视。未来，将进一步深入研究黄芪的药理作用和分子机制，探索其在不同类型肾病中的最佳用药方案和剂量，为肾病患者提供更加个性化、精准化的治疗方案。同时，还将加强黄芪与其他药物的联合应用研究，发挥中药复方治疗肾病的优势，提高治疗效果和患者的生活质量。</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黄芪的药理作用与机制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89" r="325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黄芪含有多种活性成分，如黄芪多糖、黄芪皂苷、黄酮类化合物等。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主要成分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具有抗炎、抗氧化、免疫调节、抗疲劳等多种药理作用。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药理作用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黄芪的主要成分及药理作用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改善免疫功能</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减轻炎症反应</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保护肾功能</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延缓肾脏纤维化</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黄芪在肾病治疗中的机制探讨</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黄芪具有保护肾功能的作用，能够减轻肾脏负担，促进肾脏功能的恢复。</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黄芪中的活性成分能够抑制炎症反应，减轻肾脏组织的炎症损伤。</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黄芪能够增强机体的免疫功能，提高肾病患者的免疫力，减少感染的风险。</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黄芪能够抑制肾脏纤维化的进程，保护肾脏组织免受进一步损伤。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肾病概述与分类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肾病定义、流行病学及危害</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肾病是指肾脏结构或功能异常引起的疾病，包括肾小球肾炎、肾病综合征、肾衰竭等。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肾病是全球范围内的公共卫生问题，发病率逐年上升。在我国，慢性肾脏病患病率约为10.8%，且年轻化趋势明显。</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肾病可导致肾功能减退或丧失，进而引发一系列并发症，如高血压、贫血、骨病等，严重危害患者生命健康。</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肾病定义</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流行病学</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危害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5805" y="1759619"/>
            <a:ext cx="1714500" cy="1636205"/>
            <a:chOff x="385805" y="1759619"/>
            <a:chExt cx="1714500" cy="1636205"/>
          </a:xfrm>
        </p:grpSpPr>
        <p:sp>
          <p:nvSpPr>
            <p:cNvPr id="3" name="AutoShape 3"/>
            <p:cNvSpPr/>
            <p:nvPr/>
          </p:nvSpPr>
          <p:spPr>
            <a:xfrm rot="10800000">
              <a:off x="385805" y="1759619"/>
              <a:ext cx="1714500" cy="1413415"/>
            </a:xfrm>
            <a:prstGeom prst="roundRect">
              <a:avLst>
                <a:gd name="adj" fmla="val 10000"/>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rot="10800000">
              <a:off x="647743" y="2927670"/>
              <a:ext cx="1175575" cy="468154"/>
            </a:xfrm>
            <a:prstGeom prst="roundRect">
              <a:avLst>
                <a:gd name="adj" fmla="val 10000"/>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5" name="Freeform 5"/>
          <p:cNvSpPr/>
          <p:nvPr/>
        </p:nvSpPr>
        <p:spPr>
          <a:xfrm>
            <a:off x="913402" y="2242766"/>
            <a:ext cx="659307" cy="438033"/>
          </a:xfrm>
          <a:custGeom>
            <a:rect l="l" t="t" r="r" b="b"/>
            <a:pathLst>
              <a:path w="77" h="51">
                <a:moveTo>
                  <a:pt x="77" y="43"/>
                </a:moveTo>
                <a:cubicBezTo>
                  <a:pt x="77" y="47"/>
                  <a:pt x="77" y="47"/>
                  <a:pt x="77" y="47"/>
                </a:cubicBezTo>
                <a:cubicBezTo>
                  <a:pt x="77" y="49"/>
                  <a:pt x="74" y="51"/>
                  <a:pt x="70" y="51"/>
                </a:cubicBezTo>
                <a:cubicBezTo>
                  <a:pt x="6" y="51"/>
                  <a:pt x="6" y="51"/>
                  <a:pt x="6" y="51"/>
                </a:cubicBezTo>
                <a:cubicBezTo>
                  <a:pt x="3" y="51"/>
                  <a:pt x="0" y="49"/>
                  <a:pt x="0" y="47"/>
                </a:cubicBezTo>
                <a:cubicBezTo>
                  <a:pt x="0" y="43"/>
                  <a:pt x="0" y="43"/>
                  <a:pt x="0" y="43"/>
                </a:cubicBezTo>
                <a:cubicBezTo>
                  <a:pt x="6" y="43"/>
                  <a:pt x="6" y="43"/>
                  <a:pt x="6" y="43"/>
                </a:cubicBezTo>
                <a:cubicBezTo>
                  <a:pt x="70" y="43"/>
                  <a:pt x="70" y="43"/>
                  <a:pt x="70" y="43"/>
                </a:cubicBezTo>
                <a:lnTo>
                  <a:pt x="77" y="43"/>
                </a:lnTo>
                <a:close/>
                <a:moveTo>
                  <a:pt x="10" y="34"/>
                </a:moveTo>
                <a:cubicBezTo>
                  <a:pt x="10" y="6"/>
                  <a:pt x="10" y="6"/>
                  <a:pt x="10" y="6"/>
                </a:cubicBezTo>
                <a:cubicBezTo>
                  <a:pt x="10" y="2"/>
                  <a:pt x="13" y="0"/>
                  <a:pt x="16" y="0"/>
                </a:cubicBezTo>
                <a:cubicBezTo>
                  <a:pt x="60" y="0"/>
                  <a:pt x="60" y="0"/>
                  <a:pt x="60" y="0"/>
                </a:cubicBezTo>
                <a:cubicBezTo>
                  <a:pt x="64" y="0"/>
                  <a:pt x="67" y="2"/>
                  <a:pt x="67" y="6"/>
                </a:cubicBezTo>
                <a:cubicBezTo>
                  <a:pt x="67" y="34"/>
                  <a:pt x="67" y="34"/>
                  <a:pt x="67" y="34"/>
                </a:cubicBezTo>
                <a:cubicBezTo>
                  <a:pt x="67" y="38"/>
                  <a:pt x="64" y="41"/>
                  <a:pt x="60" y="41"/>
                </a:cubicBezTo>
                <a:cubicBezTo>
                  <a:pt x="16" y="41"/>
                  <a:pt x="16" y="41"/>
                  <a:pt x="16" y="41"/>
                </a:cubicBezTo>
                <a:cubicBezTo>
                  <a:pt x="13" y="41"/>
                  <a:pt x="10" y="38"/>
                  <a:pt x="10" y="34"/>
                </a:cubicBezTo>
                <a:close/>
                <a:moveTo>
                  <a:pt x="15" y="34"/>
                </a:moveTo>
                <a:cubicBezTo>
                  <a:pt x="15" y="35"/>
                  <a:pt x="16" y="36"/>
                  <a:pt x="16" y="36"/>
                </a:cubicBezTo>
                <a:cubicBezTo>
                  <a:pt x="60" y="36"/>
                  <a:pt x="60" y="36"/>
                  <a:pt x="60" y="36"/>
                </a:cubicBezTo>
                <a:cubicBezTo>
                  <a:pt x="61" y="36"/>
                  <a:pt x="61" y="35"/>
                  <a:pt x="61" y="34"/>
                </a:cubicBezTo>
                <a:cubicBezTo>
                  <a:pt x="61" y="6"/>
                  <a:pt x="61" y="6"/>
                  <a:pt x="61" y="6"/>
                </a:cubicBezTo>
                <a:cubicBezTo>
                  <a:pt x="61" y="5"/>
                  <a:pt x="61" y="5"/>
                  <a:pt x="60" y="5"/>
                </a:cubicBezTo>
                <a:cubicBezTo>
                  <a:pt x="16" y="5"/>
                  <a:pt x="16" y="5"/>
                  <a:pt x="16" y="5"/>
                </a:cubicBezTo>
                <a:cubicBezTo>
                  <a:pt x="16" y="5"/>
                  <a:pt x="15" y="5"/>
                  <a:pt x="15" y="6"/>
                </a:cubicBezTo>
                <a:lnTo>
                  <a:pt x="15" y="34"/>
                </a:lnTo>
                <a:close/>
                <a:moveTo>
                  <a:pt x="42" y="47"/>
                </a:moveTo>
                <a:cubicBezTo>
                  <a:pt x="42" y="46"/>
                  <a:pt x="42" y="46"/>
                  <a:pt x="42" y="46"/>
                </a:cubicBezTo>
                <a:cubicBezTo>
                  <a:pt x="35" y="46"/>
                  <a:pt x="35" y="46"/>
                  <a:pt x="35" y="46"/>
                </a:cubicBezTo>
                <a:cubicBezTo>
                  <a:pt x="35" y="46"/>
                  <a:pt x="34" y="46"/>
                  <a:pt x="34" y="47"/>
                </a:cubicBezTo>
                <a:cubicBezTo>
                  <a:pt x="34" y="47"/>
                  <a:pt x="35" y="47"/>
                  <a:pt x="35" y="47"/>
                </a:cubicBezTo>
                <a:cubicBezTo>
                  <a:pt x="42" y="47"/>
                  <a:pt x="42" y="47"/>
                  <a:pt x="42" y="47"/>
                </a:cubicBezTo>
                <a:cubicBezTo>
                  <a:pt x="42" y="47"/>
                  <a:pt x="42" y="47"/>
                  <a:pt x="42" y="4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2899882" y="1755047"/>
            <a:ext cx="1714500" cy="1637729"/>
            <a:chOff x="2899882" y="1755047"/>
            <a:chExt cx="1714500" cy="1637729"/>
          </a:xfrm>
        </p:grpSpPr>
        <p:sp>
          <p:nvSpPr>
            <p:cNvPr id="7" name="AutoShape 7"/>
            <p:cNvSpPr/>
            <p:nvPr/>
          </p:nvSpPr>
          <p:spPr>
            <a:xfrm rot="10800000">
              <a:off x="2899882" y="1755047"/>
              <a:ext cx="1714500" cy="1414939"/>
            </a:xfrm>
            <a:prstGeom prst="roundRect">
              <a:avLst>
                <a:gd name="adj" fmla="val 10000"/>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rot="10800000">
              <a:off x="3124195" y="2924622"/>
              <a:ext cx="1177100" cy="468154"/>
            </a:xfrm>
            <a:prstGeom prst="roundRect">
              <a:avLst>
                <a:gd name="adj" fmla="val 10000"/>
              </a:avLst>
            </a:prstGeom>
            <a:solidFill>
              <a:schemeClr val="accent2">
                <a:alpha val="100000"/>
              </a:schemeClr>
            </a:solid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9" name="Freeform 9"/>
          <p:cNvSpPr/>
          <p:nvPr/>
        </p:nvSpPr>
        <p:spPr>
          <a:xfrm>
            <a:off x="3471884" y="2239756"/>
            <a:ext cx="570496" cy="445559"/>
          </a:xfrm>
          <a:custGeom>
            <a:rect l="l" t="t" r="r" b="b"/>
            <a:pathLst>
              <a:path w="68" h="52">
                <a:moveTo>
                  <a:pt x="68" y="8"/>
                </a:moveTo>
                <a:cubicBezTo>
                  <a:pt x="68" y="9"/>
                  <a:pt x="68" y="9"/>
                  <a:pt x="67" y="9"/>
                </a:cubicBezTo>
                <a:cubicBezTo>
                  <a:pt x="2" y="9"/>
                  <a:pt x="2" y="9"/>
                  <a:pt x="2" y="9"/>
                </a:cubicBezTo>
                <a:cubicBezTo>
                  <a:pt x="1" y="9"/>
                  <a:pt x="0" y="9"/>
                  <a:pt x="0" y="8"/>
                </a:cubicBezTo>
                <a:cubicBezTo>
                  <a:pt x="0" y="1"/>
                  <a:pt x="0" y="1"/>
                  <a:pt x="0" y="1"/>
                </a:cubicBezTo>
                <a:cubicBezTo>
                  <a:pt x="0" y="0"/>
                  <a:pt x="1" y="0"/>
                  <a:pt x="2" y="0"/>
                </a:cubicBezTo>
                <a:cubicBezTo>
                  <a:pt x="67" y="0"/>
                  <a:pt x="67" y="0"/>
                  <a:pt x="67" y="0"/>
                </a:cubicBezTo>
                <a:cubicBezTo>
                  <a:pt x="68" y="0"/>
                  <a:pt x="68" y="0"/>
                  <a:pt x="68" y="1"/>
                </a:cubicBezTo>
                <a:lnTo>
                  <a:pt x="68" y="8"/>
                </a:lnTo>
                <a:close/>
                <a:moveTo>
                  <a:pt x="13" y="27"/>
                </a:moveTo>
                <a:cubicBezTo>
                  <a:pt x="3" y="38"/>
                  <a:pt x="3" y="38"/>
                  <a:pt x="3" y="38"/>
                </a:cubicBezTo>
                <a:cubicBezTo>
                  <a:pt x="2" y="38"/>
                  <a:pt x="2" y="38"/>
                  <a:pt x="2" y="38"/>
                </a:cubicBezTo>
                <a:cubicBezTo>
                  <a:pt x="1" y="38"/>
                  <a:pt x="0" y="38"/>
                  <a:pt x="0" y="37"/>
                </a:cubicBezTo>
                <a:cubicBezTo>
                  <a:pt x="0" y="15"/>
                  <a:pt x="0" y="15"/>
                  <a:pt x="0" y="15"/>
                </a:cubicBezTo>
                <a:cubicBezTo>
                  <a:pt x="0" y="15"/>
                  <a:pt x="1" y="14"/>
                  <a:pt x="2" y="14"/>
                </a:cubicBezTo>
                <a:cubicBezTo>
                  <a:pt x="2" y="14"/>
                  <a:pt x="2" y="14"/>
                  <a:pt x="3" y="14"/>
                </a:cubicBezTo>
                <a:cubicBezTo>
                  <a:pt x="13" y="25"/>
                  <a:pt x="13" y="25"/>
                  <a:pt x="13" y="25"/>
                </a:cubicBezTo>
                <a:cubicBezTo>
                  <a:pt x="14" y="26"/>
                  <a:pt x="14" y="26"/>
                  <a:pt x="14" y="26"/>
                </a:cubicBezTo>
                <a:cubicBezTo>
                  <a:pt x="14" y="27"/>
                  <a:pt x="14" y="27"/>
                  <a:pt x="13" y="27"/>
                </a:cubicBezTo>
                <a:close/>
                <a:moveTo>
                  <a:pt x="68" y="52"/>
                </a:moveTo>
                <a:cubicBezTo>
                  <a:pt x="68" y="52"/>
                  <a:pt x="68" y="53"/>
                  <a:pt x="67" y="53"/>
                </a:cubicBezTo>
                <a:cubicBezTo>
                  <a:pt x="2" y="53"/>
                  <a:pt x="2" y="53"/>
                  <a:pt x="2" y="53"/>
                </a:cubicBezTo>
                <a:cubicBezTo>
                  <a:pt x="1" y="53"/>
                  <a:pt x="0" y="52"/>
                  <a:pt x="0" y="52"/>
                </a:cubicBezTo>
                <a:cubicBezTo>
                  <a:pt x="0" y="44"/>
                  <a:pt x="0" y="44"/>
                  <a:pt x="0" y="44"/>
                </a:cubicBezTo>
                <a:cubicBezTo>
                  <a:pt x="0" y="44"/>
                  <a:pt x="1" y="43"/>
                  <a:pt x="2" y="43"/>
                </a:cubicBezTo>
                <a:cubicBezTo>
                  <a:pt x="67" y="43"/>
                  <a:pt x="67" y="43"/>
                  <a:pt x="67" y="43"/>
                </a:cubicBezTo>
                <a:cubicBezTo>
                  <a:pt x="68" y="43"/>
                  <a:pt x="68" y="44"/>
                  <a:pt x="68" y="44"/>
                </a:cubicBezTo>
                <a:lnTo>
                  <a:pt x="68" y="52"/>
                </a:lnTo>
                <a:close/>
                <a:moveTo>
                  <a:pt x="68" y="23"/>
                </a:moveTo>
                <a:cubicBezTo>
                  <a:pt x="68" y="23"/>
                  <a:pt x="68" y="24"/>
                  <a:pt x="67" y="24"/>
                </a:cubicBezTo>
                <a:cubicBezTo>
                  <a:pt x="26" y="24"/>
                  <a:pt x="26" y="24"/>
                  <a:pt x="26" y="24"/>
                </a:cubicBezTo>
                <a:cubicBezTo>
                  <a:pt x="25" y="24"/>
                  <a:pt x="25" y="23"/>
                  <a:pt x="25" y="23"/>
                </a:cubicBezTo>
                <a:cubicBezTo>
                  <a:pt x="25" y="15"/>
                  <a:pt x="25" y="15"/>
                  <a:pt x="25" y="15"/>
                </a:cubicBezTo>
                <a:cubicBezTo>
                  <a:pt x="25" y="15"/>
                  <a:pt x="25" y="14"/>
                  <a:pt x="26" y="14"/>
                </a:cubicBezTo>
                <a:cubicBezTo>
                  <a:pt x="67" y="14"/>
                  <a:pt x="67" y="14"/>
                  <a:pt x="67" y="14"/>
                </a:cubicBezTo>
                <a:cubicBezTo>
                  <a:pt x="68" y="14"/>
                  <a:pt x="68" y="15"/>
                  <a:pt x="68" y="15"/>
                </a:cubicBezTo>
                <a:lnTo>
                  <a:pt x="68" y="23"/>
                </a:lnTo>
                <a:close/>
                <a:moveTo>
                  <a:pt x="68" y="37"/>
                </a:moveTo>
                <a:cubicBezTo>
                  <a:pt x="68" y="38"/>
                  <a:pt x="68" y="38"/>
                  <a:pt x="67" y="38"/>
                </a:cubicBezTo>
                <a:cubicBezTo>
                  <a:pt x="26" y="38"/>
                  <a:pt x="26" y="38"/>
                  <a:pt x="26" y="38"/>
                </a:cubicBezTo>
                <a:cubicBezTo>
                  <a:pt x="25" y="38"/>
                  <a:pt x="25" y="38"/>
                  <a:pt x="25" y="37"/>
                </a:cubicBezTo>
                <a:cubicBezTo>
                  <a:pt x="25" y="30"/>
                  <a:pt x="25" y="30"/>
                  <a:pt x="25" y="30"/>
                </a:cubicBezTo>
                <a:cubicBezTo>
                  <a:pt x="25" y="29"/>
                  <a:pt x="25" y="29"/>
                  <a:pt x="26" y="29"/>
                </a:cubicBezTo>
                <a:cubicBezTo>
                  <a:pt x="67" y="29"/>
                  <a:pt x="67" y="29"/>
                  <a:pt x="67" y="29"/>
                </a:cubicBezTo>
                <a:cubicBezTo>
                  <a:pt x="68" y="29"/>
                  <a:pt x="68" y="29"/>
                  <a:pt x="68" y="30"/>
                </a:cubicBezTo>
                <a:lnTo>
                  <a:pt x="68"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333662" y="1750570"/>
            <a:ext cx="1714500" cy="1678401"/>
            <a:chOff x="5333662" y="1750570"/>
            <a:chExt cx="1714500" cy="1678401"/>
          </a:xfrm>
        </p:grpSpPr>
        <p:sp>
          <p:nvSpPr>
            <p:cNvPr id="11" name="AutoShape 11"/>
            <p:cNvSpPr/>
            <p:nvPr/>
          </p:nvSpPr>
          <p:spPr>
            <a:xfrm rot="10800000">
              <a:off x="5333662" y="1750570"/>
              <a:ext cx="1714500" cy="1414939"/>
            </a:xfrm>
            <a:prstGeom prst="roundRect">
              <a:avLst>
                <a:gd name="adj" fmla="val 10000"/>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rot="10800000">
              <a:off x="5603029" y="2960817"/>
              <a:ext cx="1175575" cy="468154"/>
            </a:xfrm>
            <a:prstGeom prst="roundRect">
              <a:avLst>
                <a:gd name="adj" fmla="val 10000"/>
              </a:avLst>
            </a:prstGeom>
            <a:solidFill>
              <a:schemeClr val="accent3">
                <a:alpha val="100000"/>
              </a:schemeClr>
            </a:solid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3" name="Freeform 13"/>
          <p:cNvSpPr/>
          <p:nvPr/>
        </p:nvSpPr>
        <p:spPr>
          <a:xfrm>
            <a:off x="5937274" y="2202125"/>
            <a:ext cx="507275" cy="511791"/>
          </a:xfrm>
          <a:custGeom>
            <a:rect l="l" t="t" r="r" b="b"/>
            <a:pathLst>
              <a:path w="57" h="57">
                <a:moveTo>
                  <a:pt x="58" y="47"/>
                </a:moveTo>
                <a:cubicBezTo>
                  <a:pt x="58" y="53"/>
                  <a:pt x="53" y="58"/>
                  <a:pt x="47" y="58"/>
                </a:cubicBezTo>
                <a:cubicBezTo>
                  <a:pt x="11" y="58"/>
                  <a:pt x="11" y="58"/>
                  <a:pt x="11" y="58"/>
                </a:cubicBezTo>
                <a:cubicBezTo>
                  <a:pt x="5" y="58"/>
                  <a:pt x="0" y="53"/>
                  <a:pt x="0" y="47"/>
                </a:cubicBezTo>
                <a:cubicBezTo>
                  <a:pt x="0" y="10"/>
                  <a:pt x="0" y="10"/>
                  <a:pt x="0" y="10"/>
                </a:cubicBezTo>
                <a:cubicBezTo>
                  <a:pt x="0" y="4"/>
                  <a:pt x="5" y="0"/>
                  <a:pt x="11" y="0"/>
                </a:cubicBezTo>
                <a:cubicBezTo>
                  <a:pt x="47" y="0"/>
                  <a:pt x="47" y="0"/>
                  <a:pt x="47" y="0"/>
                </a:cubicBezTo>
                <a:cubicBezTo>
                  <a:pt x="53" y="0"/>
                  <a:pt x="58" y="4"/>
                  <a:pt x="58" y="10"/>
                </a:cubicBezTo>
                <a:lnTo>
                  <a:pt x="58" y="47"/>
                </a:lnTo>
                <a:close/>
                <a:moveTo>
                  <a:pt x="41" y="27"/>
                </a:moveTo>
                <a:cubicBezTo>
                  <a:pt x="30" y="17"/>
                  <a:pt x="30" y="17"/>
                  <a:pt x="30" y="17"/>
                </a:cubicBezTo>
                <a:cubicBezTo>
                  <a:pt x="9" y="37"/>
                  <a:pt x="9" y="37"/>
                  <a:pt x="9" y="37"/>
                </a:cubicBezTo>
                <a:cubicBezTo>
                  <a:pt x="9" y="48"/>
                  <a:pt x="9" y="48"/>
                  <a:pt x="9" y="48"/>
                </a:cubicBezTo>
                <a:cubicBezTo>
                  <a:pt x="20" y="48"/>
                  <a:pt x="20" y="48"/>
                  <a:pt x="20" y="48"/>
                </a:cubicBezTo>
                <a:lnTo>
                  <a:pt x="41" y="27"/>
                </a:lnTo>
                <a:close/>
                <a:moveTo>
                  <a:pt x="21" y="43"/>
                </a:moveTo>
                <a:cubicBezTo>
                  <a:pt x="19" y="44"/>
                  <a:pt x="19" y="44"/>
                  <a:pt x="19" y="44"/>
                </a:cubicBezTo>
                <a:cubicBezTo>
                  <a:pt x="17" y="44"/>
                  <a:pt x="17" y="44"/>
                  <a:pt x="17" y="44"/>
                </a:cubicBezTo>
                <a:cubicBezTo>
                  <a:pt x="17" y="41"/>
                  <a:pt x="17" y="41"/>
                  <a:pt x="17" y="41"/>
                </a:cubicBezTo>
                <a:cubicBezTo>
                  <a:pt x="13" y="41"/>
                  <a:pt x="13" y="41"/>
                  <a:pt x="13" y="41"/>
                </a:cubicBezTo>
                <a:cubicBezTo>
                  <a:pt x="13" y="39"/>
                  <a:pt x="13" y="39"/>
                  <a:pt x="13" y="39"/>
                </a:cubicBezTo>
                <a:cubicBezTo>
                  <a:pt x="15" y="37"/>
                  <a:pt x="15" y="37"/>
                  <a:pt x="15" y="37"/>
                </a:cubicBezTo>
                <a:lnTo>
                  <a:pt x="21" y="43"/>
                </a:lnTo>
                <a:close/>
                <a:moveTo>
                  <a:pt x="31" y="23"/>
                </a:moveTo>
                <a:cubicBezTo>
                  <a:pt x="20" y="34"/>
                  <a:pt x="20" y="34"/>
                  <a:pt x="20" y="34"/>
                </a:cubicBezTo>
                <a:cubicBezTo>
                  <a:pt x="19" y="34"/>
                  <a:pt x="19" y="35"/>
                  <a:pt x="19" y="34"/>
                </a:cubicBezTo>
                <a:cubicBezTo>
                  <a:pt x="18" y="34"/>
                  <a:pt x="18" y="33"/>
                  <a:pt x="19" y="33"/>
                </a:cubicBezTo>
                <a:cubicBezTo>
                  <a:pt x="30" y="22"/>
                  <a:pt x="30" y="22"/>
                  <a:pt x="30" y="22"/>
                </a:cubicBezTo>
                <a:cubicBezTo>
                  <a:pt x="30" y="22"/>
                  <a:pt x="31" y="22"/>
                  <a:pt x="31" y="22"/>
                </a:cubicBezTo>
                <a:cubicBezTo>
                  <a:pt x="31" y="22"/>
                  <a:pt x="31" y="23"/>
                  <a:pt x="31" y="23"/>
                </a:cubicBezTo>
                <a:close/>
                <a:moveTo>
                  <a:pt x="47" y="22"/>
                </a:moveTo>
                <a:cubicBezTo>
                  <a:pt x="48" y="20"/>
                  <a:pt x="48" y="18"/>
                  <a:pt x="47" y="16"/>
                </a:cubicBezTo>
                <a:cubicBezTo>
                  <a:pt x="41" y="11"/>
                  <a:pt x="41" y="11"/>
                  <a:pt x="41" y="11"/>
                </a:cubicBezTo>
                <a:cubicBezTo>
                  <a:pt x="40" y="9"/>
                  <a:pt x="37" y="9"/>
                  <a:pt x="36" y="11"/>
                </a:cubicBezTo>
                <a:cubicBezTo>
                  <a:pt x="33" y="14"/>
                  <a:pt x="33" y="14"/>
                  <a:pt x="33" y="14"/>
                </a:cubicBezTo>
                <a:cubicBezTo>
                  <a:pt x="43" y="25"/>
                  <a:pt x="43" y="25"/>
                  <a:pt x="43" y="25"/>
                </a:cubicBezTo>
                <a:lnTo>
                  <a:pt x="47" y="2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7749583" y="1764096"/>
            <a:ext cx="1714500" cy="1636205"/>
            <a:chOff x="7749583" y="1764096"/>
            <a:chExt cx="1714500" cy="1636205"/>
          </a:xfrm>
        </p:grpSpPr>
        <p:sp>
          <p:nvSpPr>
            <p:cNvPr id="15" name="AutoShape 15"/>
            <p:cNvSpPr/>
            <p:nvPr/>
          </p:nvSpPr>
          <p:spPr>
            <a:xfrm rot="10800000">
              <a:off x="7749583" y="1764096"/>
              <a:ext cx="1714500" cy="1413415"/>
            </a:xfrm>
            <a:prstGeom prst="roundRect">
              <a:avLst>
                <a:gd name="adj" fmla="val 10000"/>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rot="10800000">
              <a:off x="7973896" y="2932147"/>
              <a:ext cx="1177100" cy="468154"/>
            </a:xfrm>
            <a:prstGeom prst="roundRect">
              <a:avLst>
                <a:gd name="adj" fmla="val 10000"/>
              </a:avLst>
            </a:prstGeom>
            <a:solidFill>
              <a:schemeClr val="accent4">
                <a:alpha val="100000"/>
              </a:schemeClr>
            </a:solid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7" name="Freeform 17"/>
          <p:cNvSpPr/>
          <p:nvPr/>
        </p:nvSpPr>
        <p:spPr>
          <a:xfrm>
            <a:off x="8319327" y="2241262"/>
            <a:ext cx="575012" cy="459106"/>
          </a:xfrm>
          <a:custGeom>
            <a:rect l="l" t="t" r="r" b="b"/>
            <a:pathLst>
              <a:path w="73" h="57">
                <a:moveTo>
                  <a:pt x="73" y="52"/>
                </a:moveTo>
                <a:cubicBezTo>
                  <a:pt x="73" y="55"/>
                  <a:pt x="71" y="58"/>
                  <a:pt x="67" y="58"/>
                </a:cubicBezTo>
                <a:cubicBezTo>
                  <a:pt x="7" y="58"/>
                  <a:pt x="7" y="58"/>
                  <a:pt x="7" y="58"/>
                </a:cubicBezTo>
                <a:cubicBezTo>
                  <a:pt x="3" y="58"/>
                  <a:pt x="0" y="55"/>
                  <a:pt x="0" y="52"/>
                </a:cubicBezTo>
                <a:cubicBezTo>
                  <a:pt x="0" y="6"/>
                  <a:pt x="0" y="6"/>
                  <a:pt x="0" y="6"/>
                </a:cubicBezTo>
                <a:cubicBezTo>
                  <a:pt x="0" y="2"/>
                  <a:pt x="3" y="0"/>
                  <a:pt x="7" y="0"/>
                </a:cubicBezTo>
                <a:cubicBezTo>
                  <a:pt x="67" y="0"/>
                  <a:pt x="67" y="0"/>
                  <a:pt x="67" y="0"/>
                </a:cubicBezTo>
                <a:cubicBezTo>
                  <a:pt x="71" y="0"/>
                  <a:pt x="73" y="2"/>
                  <a:pt x="73" y="6"/>
                </a:cubicBezTo>
                <a:lnTo>
                  <a:pt x="73" y="52"/>
                </a:lnTo>
                <a:close/>
                <a:moveTo>
                  <a:pt x="7" y="4"/>
                </a:moveTo>
                <a:cubicBezTo>
                  <a:pt x="6" y="4"/>
                  <a:pt x="5" y="5"/>
                  <a:pt x="5" y="6"/>
                </a:cubicBezTo>
                <a:cubicBezTo>
                  <a:pt x="5" y="52"/>
                  <a:pt x="5" y="52"/>
                  <a:pt x="5" y="52"/>
                </a:cubicBezTo>
                <a:cubicBezTo>
                  <a:pt x="5" y="52"/>
                  <a:pt x="6" y="53"/>
                  <a:pt x="7" y="53"/>
                </a:cubicBezTo>
                <a:cubicBezTo>
                  <a:pt x="67" y="53"/>
                  <a:pt x="67" y="53"/>
                  <a:pt x="67" y="53"/>
                </a:cubicBezTo>
                <a:cubicBezTo>
                  <a:pt x="68" y="53"/>
                  <a:pt x="68" y="52"/>
                  <a:pt x="68" y="52"/>
                </a:cubicBezTo>
                <a:cubicBezTo>
                  <a:pt x="68" y="6"/>
                  <a:pt x="68" y="6"/>
                  <a:pt x="68" y="6"/>
                </a:cubicBezTo>
                <a:cubicBezTo>
                  <a:pt x="68" y="5"/>
                  <a:pt x="68" y="4"/>
                  <a:pt x="67" y="4"/>
                </a:cubicBezTo>
                <a:lnTo>
                  <a:pt x="7" y="4"/>
                </a:lnTo>
                <a:close/>
                <a:moveTo>
                  <a:pt x="17" y="24"/>
                </a:moveTo>
                <a:cubicBezTo>
                  <a:pt x="13" y="24"/>
                  <a:pt x="10" y="21"/>
                  <a:pt x="10" y="17"/>
                </a:cubicBezTo>
                <a:cubicBezTo>
                  <a:pt x="10" y="13"/>
                  <a:pt x="13" y="9"/>
                  <a:pt x="17" y="9"/>
                </a:cubicBezTo>
                <a:cubicBezTo>
                  <a:pt x="21" y="9"/>
                  <a:pt x="25" y="13"/>
                  <a:pt x="25" y="17"/>
                </a:cubicBezTo>
                <a:cubicBezTo>
                  <a:pt x="25" y="21"/>
                  <a:pt x="21" y="24"/>
                  <a:pt x="17" y="24"/>
                </a:cubicBezTo>
                <a:close/>
                <a:moveTo>
                  <a:pt x="64" y="48"/>
                </a:moveTo>
                <a:cubicBezTo>
                  <a:pt x="10" y="48"/>
                  <a:pt x="10" y="48"/>
                  <a:pt x="10" y="48"/>
                </a:cubicBezTo>
                <a:cubicBezTo>
                  <a:pt x="10" y="41"/>
                  <a:pt x="10" y="41"/>
                  <a:pt x="10" y="41"/>
                </a:cubicBezTo>
                <a:cubicBezTo>
                  <a:pt x="22" y="29"/>
                  <a:pt x="22" y="29"/>
                  <a:pt x="22" y="29"/>
                </a:cubicBezTo>
                <a:cubicBezTo>
                  <a:pt x="28" y="35"/>
                  <a:pt x="28" y="35"/>
                  <a:pt x="28" y="35"/>
                </a:cubicBezTo>
                <a:cubicBezTo>
                  <a:pt x="48" y="15"/>
                  <a:pt x="48" y="15"/>
                  <a:pt x="48" y="15"/>
                </a:cubicBezTo>
                <a:cubicBezTo>
                  <a:pt x="64" y="31"/>
                  <a:pt x="64" y="31"/>
                  <a:pt x="64" y="31"/>
                </a:cubicBezTo>
                <a:lnTo>
                  <a:pt x="64" y="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10111306" y="1764096"/>
            <a:ext cx="1714500" cy="1636205"/>
            <a:chOff x="10111306" y="1764096"/>
            <a:chExt cx="1714500" cy="1636205"/>
          </a:xfrm>
        </p:grpSpPr>
        <p:sp>
          <p:nvSpPr>
            <p:cNvPr id="19" name="AutoShape 19"/>
            <p:cNvSpPr/>
            <p:nvPr/>
          </p:nvSpPr>
          <p:spPr>
            <a:xfrm rot="10800000">
              <a:off x="10111306" y="1764096"/>
              <a:ext cx="1714500" cy="1413415"/>
            </a:xfrm>
            <a:prstGeom prst="roundRect">
              <a:avLst>
                <a:gd name="adj" fmla="val 10000"/>
              </a:avLst>
            </a:prstGeom>
            <a:no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rot="10800000">
              <a:off x="10380769" y="2932147"/>
              <a:ext cx="1175575" cy="468154"/>
            </a:xfrm>
            <a:prstGeom prst="roundRect">
              <a:avLst>
                <a:gd name="adj" fmla="val 10000"/>
              </a:avLst>
            </a:prstGeom>
            <a:solidFill>
              <a:schemeClr val="accent5">
                <a:alpha val="100000"/>
              </a:schemeClr>
            </a:solidFill>
            <a:ln w="9525">
              <a:solidFill>
                <a:schemeClr val="accent5">
                  <a:alpha val="100000"/>
                </a:schemeClr>
              </a:solidFill>
              <a:prstDash val="solid"/>
            </a:ln>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21" name="Group 21"/>
          <p:cNvGrpSpPr/>
          <p:nvPr/>
        </p:nvGrpSpPr>
        <p:grpSpPr>
          <a:xfrm>
            <a:off x="10760435" y="2227297"/>
            <a:ext cx="416242" cy="487108"/>
            <a:chOff x="10760435" y="2227297"/>
            <a:chExt cx="416242" cy="487108"/>
          </a:xfrm>
        </p:grpSpPr>
        <p:sp>
          <p:nvSpPr>
            <p:cNvPr id="22" name="Freeform 22"/>
            <p:cNvSpPr/>
            <p:nvPr/>
          </p:nvSpPr>
          <p:spPr>
            <a:xfrm>
              <a:off x="10777008" y="2227297"/>
              <a:ext cx="399669" cy="383762"/>
            </a:xfrm>
            <a:custGeom>
              <a:rect l="l" t="t" r="r" b="b"/>
              <a:pathLst>
                <a:path w="262" h="251">
                  <a:moveTo>
                    <a:pt x="242" y="40"/>
                  </a:moveTo>
                  <a:cubicBezTo>
                    <a:pt x="253" y="40"/>
                    <a:pt x="262" y="31"/>
                    <a:pt x="262" y="20"/>
                  </a:cubicBezTo>
                  <a:cubicBezTo>
                    <a:pt x="262" y="9"/>
                    <a:pt x="253" y="0"/>
                    <a:pt x="242" y="0"/>
                  </a:cubicBezTo>
                  <a:cubicBezTo>
                    <a:pt x="231" y="0"/>
                    <a:pt x="222" y="9"/>
                    <a:pt x="222" y="20"/>
                  </a:cubicBezTo>
                  <a:cubicBezTo>
                    <a:pt x="222" y="24"/>
                    <a:pt x="224" y="28"/>
                    <a:pt x="226" y="31"/>
                  </a:cubicBezTo>
                  <a:cubicBezTo>
                    <a:pt x="126" y="98"/>
                    <a:pt x="126" y="98"/>
                    <a:pt x="126" y="98"/>
                  </a:cubicBezTo>
                  <a:cubicBezTo>
                    <a:pt x="36" y="8"/>
                    <a:pt x="36" y="8"/>
                    <a:pt x="36" y="8"/>
                  </a:cubicBezTo>
                  <a:cubicBezTo>
                    <a:pt x="30" y="2"/>
                    <a:pt x="21" y="0"/>
                    <a:pt x="13" y="3"/>
                  </a:cubicBezTo>
                  <a:cubicBezTo>
                    <a:pt x="5" y="6"/>
                    <a:pt x="0" y="14"/>
                    <a:pt x="0" y="22"/>
                  </a:cubicBezTo>
                  <a:cubicBezTo>
                    <a:pt x="0" y="82"/>
                    <a:pt x="22" y="141"/>
                    <a:pt x="67" y="185"/>
                  </a:cubicBezTo>
                  <a:cubicBezTo>
                    <a:pt x="111" y="230"/>
                    <a:pt x="170" y="252"/>
                    <a:pt x="230" y="252"/>
                  </a:cubicBezTo>
                  <a:cubicBezTo>
                    <a:pt x="238" y="252"/>
                    <a:pt x="246" y="247"/>
                    <a:pt x="249" y="239"/>
                  </a:cubicBezTo>
                  <a:cubicBezTo>
                    <a:pt x="252" y="231"/>
                    <a:pt x="250" y="222"/>
                    <a:pt x="244" y="216"/>
                  </a:cubicBezTo>
                  <a:cubicBezTo>
                    <a:pt x="164" y="136"/>
                    <a:pt x="164" y="136"/>
                    <a:pt x="164" y="136"/>
                  </a:cubicBezTo>
                  <a:cubicBezTo>
                    <a:pt x="231" y="36"/>
                    <a:pt x="231" y="36"/>
                    <a:pt x="231" y="36"/>
                  </a:cubicBezTo>
                  <a:cubicBezTo>
                    <a:pt x="234" y="38"/>
                    <a:pt x="238" y="40"/>
                    <a:pt x="242" y="40"/>
                  </a:cubicBez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760435" y="2539431"/>
              <a:ext cx="197930" cy="174974"/>
            </a:xfrm>
            <a:custGeom>
              <a:rect l="l" t="t" r="r" b="b"/>
              <a:pathLst>
                <a:path w="130" h="115">
                  <a:moveTo>
                    <a:pt x="113" y="44"/>
                  </a:moveTo>
                  <a:cubicBezTo>
                    <a:pt x="112" y="42"/>
                    <a:pt x="110" y="39"/>
                    <a:pt x="108" y="38"/>
                  </a:cubicBezTo>
                  <a:cubicBezTo>
                    <a:pt x="90" y="28"/>
                    <a:pt x="73" y="16"/>
                    <a:pt x="58" y="0"/>
                  </a:cubicBezTo>
                  <a:cubicBezTo>
                    <a:pt x="57" y="0"/>
                    <a:pt x="57" y="0"/>
                    <a:pt x="57" y="0"/>
                  </a:cubicBezTo>
                  <a:cubicBezTo>
                    <a:pt x="57" y="0"/>
                    <a:pt x="57" y="0"/>
                    <a:pt x="57" y="0"/>
                  </a:cubicBezTo>
                  <a:cubicBezTo>
                    <a:pt x="1" y="100"/>
                    <a:pt x="1" y="100"/>
                    <a:pt x="1" y="100"/>
                  </a:cubicBezTo>
                  <a:cubicBezTo>
                    <a:pt x="0" y="103"/>
                    <a:pt x="0" y="107"/>
                    <a:pt x="1" y="110"/>
                  </a:cubicBezTo>
                  <a:cubicBezTo>
                    <a:pt x="3" y="113"/>
                    <a:pt x="6" y="115"/>
                    <a:pt x="10" y="115"/>
                  </a:cubicBezTo>
                  <a:cubicBezTo>
                    <a:pt x="120" y="115"/>
                    <a:pt x="120" y="115"/>
                    <a:pt x="120" y="115"/>
                  </a:cubicBezTo>
                  <a:cubicBezTo>
                    <a:pt x="123" y="115"/>
                    <a:pt x="126" y="114"/>
                    <a:pt x="128" y="111"/>
                  </a:cubicBezTo>
                  <a:cubicBezTo>
                    <a:pt x="130" y="109"/>
                    <a:pt x="130" y="105"/>
                    <a:pt x="129" y="102"/>
                  </a:cubicBezTo>
                  <a:lnTo>
                    <a:pt x="113" y="44"/>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TextBox 24"/>
          <p:cNvSpPr txBox="1"/>
          <p:nvPr/>
        </p:nvSpPr>
        <p:spPr>
          <a:xfrm>
            <a:off x="813478" y="2898857"/>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25" name="TextBox 25"/>
          <p:cNvSpPr txBox="1"/>
          <p:nvPr/>
        </p:nvSpPr>
        <p:spPr>
          <a:xfrm>
            <a:off x="3327554"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26" name="TextBox 26"/>
          <p:cNvSpPr txBox="1"/>
          <p:nvPr/>
        </p:nvSpPr>
        <p:spPr>
          <a:xfrm>
            <a:off x="5761334" y="2927670"/>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27" name="TextBox 27"/>
          <p:cNvSpPr txBox="1"/>
          <p:nvPr/>
        </p:nvSpPr>
        <p:spPr>
          <a:xfrm>
            <a:off x="8177256"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04</a:t>
            </a:r>
          </a:p>
        </p:txBody>
      </p:sp>
      <p:sp>
        <p:nvSpPr>
          <p:cNvPr id="28" name="TextBox 28"/>
          <p:cNvSpPr txBox="1"/>
          <p:nvPr/>
        </p:nvSpPr>
        <p:spPr>
          <a:xfrm>
            <a:off x="10538979" y="2908239"/>
            <a:ext cx="859155" cy="5486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EFE">
                    <a:alpha val="100000"/>
                  </a:srgbClr>
                </a:solidFill>
                <a:latin typeface="Microsoft Yahei"/>
                <a:ea typeface="Microsoft Yahei"/>
                <a:cs typeface="Microsoft Yahei"/>
              </a:rPr>
              <a:t>05</a:t>
            </a:r>
          </a:p>
        </p:txBody>
      </p:sp>
      <p:sp>
        <p:nvSpPr>
          <p:cNvPr id="29" name="TextBox 29"/>
          <p:cNvSpPr txBox="1"/>
          <p:nvPr/>
        </p:nvSpPr>
        <p:spPr>
          <a:xfrm>
            <a:off x="319130" y="374005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肾小球肾炎</a:t>
            </a:r>
          </a:p>
        </p:txBody>
      </p:sp>
      <p:sp>
        <p:nvSpPr>
          <p:cNvPr id="30" name="TextBox 30"/>
          <p:cNvSpPr txBox="1"/>
          <p:nvPr/>
        </p:nvSpPr>
        <p:spPr>
          <a:xfrm>
            <a:off x="271414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肾病综合征</a:t>
            </a:r>
          </a:p>
        </p:txBody>
      </p:sp>
      <p:sp>
        <p:nvSpPr>
          <p:cNvPr id="31" name="TextBox 31"/>
          <p:cNvSpPr txBox="1"/>
          <p:nvPr/>
        </p:nvSpPr>
        <p:spPr>
          <a:xfrm>
            <a:off x="5147924"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肾衰竭</a:t>
            </a:r>
          </a:p>
        </p:txBody>
      </p:sp>
      <p:sp>
        <p:nvSpPr>
          <p:cNvPr id="32" name="TextBox 32"/>
          <p:cNvSpPr txBox="1"/>
          <p:nvPr/>
        </p:nvSpPr>
        <p:spPr>
          <a:xfrm>
            <a:off x="7563845"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糖尿病肾病</a:t>
            </a:r>
          </a:p>
        </p:txBody>
      </p:sp>
      <p:sp>
        <p:nvSpPr>
          <p:cNvPr id="33" name="TextBox 33"/>
          <p:cNvSpPr txBox="1"/>
          <p:nvPr/>
        </p:nvSpPr>
        <p:spPr>
          <a:xfrm>
            <a:off x="9925569" y="3740054"/>
            <a:ext cx="208597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5">
                    <a:alpha val="100000"/>
                  </a:schemeClr>
                </a:solidFill>
                <a:latin typeface="Microsoft Yahei"/>
                <a:ea typeface="Microsoft Yahei"/>
                <a:cs typeface="Microsoft Yahei"/>
              </a:rPr>
              <a:t>高血压肾病</a:t>
            </a:r>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常见肾病类型及其特点</a:t>
              </a:r>
            </a:p>
          </p:txBody>
        </p:sp>
      </p:grpSp>
      <p:sp>
        <p:nvSpPr>
          <p:cNvPr id="56" name="TextBox 56"/>
          <p:cNvSpPr txBox="1"/>
          <p:nvPr/>
        </p:nvSpPr>
        <p:spPr>
          <a:xfrm>
            <a:off x="200068"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以肾小球损害为主的变态反应性炎症，临床表现为肾炎综合征，如血尿、蛋白尿、水肿和高血压等。</a:t>
            </a:r>
          </a:p>
        </p:txBody>
      </p:sp>
      <p:sp>
        <p:nvSpPr>
          <p:cNvPr id="57" name="TextBox 57"/>
          <p:cNvSpPr txBox="1"/>
          <p:nvPr/>
        </p:nvSpPr>
        <p:spPr>
          <a:xfrm>
            <a:off x="271414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由多种病因引起的以肾小球基膜通透性增加为主要病变的一组临床综合征，表现为大量蛋白尿、低蛋白血症、高度水肿、高脂血症等。</a:t>
            </a:r>
          </a:p>
        </p:txBody>
      </p:sp>
      <p:sp>
        <p:nvSpPr>
          <p:cNvPr id="58" name="TextBox 58"/>
          <p:cNvSpPr txBox="1"/>
          <p:nvPr/>
        </p:nvSpPr>
        <p:spPr>
          <a:xfrm>
            <a:off x="5147924"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指各种原因导致的肾功能下降，分为急性和慢性两种。急性肾衰竭发病急骤，肾功能突然下降；慢性肾衰竭则是肾功能逐渐减退的过程。</a:t>
            </a:r>
          </a:p>
        </p:txBody>
      </p:sp>
      <p:sp>
        <p:nvSpPr>
          <p:cNvPr id="59" name="TextBox 59"/>
          <p:cNvSpPr txBox="1"/>
          <p:nvPr/>
        </p:nvSpPr>
        <p:spPr>
          <a:xfrm>
            <a:off x="7563845"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糖尿病引起的肾脏病变，是糖尿病最常见的微血管并发症之一。早期表现为微量白蛋白尿，随着病情进展可出现大量蛋白尿、水肿、高血压等症状。</a:t>
            </a:r>
          </a:p>
        </p:txBody>
      </p:sp>
      <p:sp>
        <p:nvSpPr>
          <p:cNvPr id="60" name="TextBox 60"/>
          <p:cNvSpPr txBox="1"/>
          <p:nvPr/>
        </p:nvSpPr>
        <p:spPr>
          <a:xfrm>
            <a:off x="9925569" y="4148223"/>
            <a:ext cx="2085975" cy="19526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长期高血压导致的肾脏损害，主要表现为夜尿增多、蛋白尿、肾功能减退等。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黄芪在各类肾病治疗中的应用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66" r="5266"/>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黄芪能够减轻急性肾炎患者的炎症反应，降低尿蛋白水平，改善肾功能。</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在急性肾炎治疗中，黄芪常与其他药物联合使用，如金银花、连翘等，以增强疗效。</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黄芪对急性肾炎患者的免疫系统具有调节作用，能够增强机体的免疫力，减少感染的发生。</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急性肾炎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https://d.book118.com/388107003065006032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2024-09-10T00:40:35.818</cp:lastPrinted>
  <dcterms:created xsi:type="dcterms:W3CDTF">2024-09-09T16:40:35Z</dcterms:created>
  <dcterms:modified xsi:type="dcterms:W3CDTF">2024-09-09T16:40:37Z</dcterms:modified>
</cp:coreProperties>
</file>