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290C6C1A-0463-42CB-BA90-259FA1B22362}"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1" name="PlaceHolder 1"/>
          <p:cNvSpPr>
            <a:spLocks noGrp="1"/>
          </p:cNvSpPr>
          <p:nvPr>
            <p:ph type="sldImg"/>
          </p:nvPr>
        </p:nvSpPr>
        <p:spPr>
          <a:xfrm>
            <a:off x="685800" y="1143000"/>
            <a:ext cx="5486040" cy="3085920"/>
          </a:xfrm>
          <a:prstGeom prst="rect">
            <a:avLst/>
          </a:prstGeom>
          <a:ln w="0">
            <a:noFill/>
          </a:ln>
        </p:spPr>
      </p:sp>
      <p:sp>
        <p:nvSpPr>
          <p:cNvPr id="33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4" name="PlaceHolder 1"/>
          <p:cNvSpPr>
            <a:spLocks noGrp="1"/>
          </p:cNvSpPr>
          <p:nvPr>
            <p:ph type="sldImg"/>
          </p:nvPr>
        </p:nvSpPr>
        <p:spPr>
          <a:xfrm>
            <a:off x="685800" y="1143000"/>
            <a:ext cx="5486040" cy="3085920"/>
          </a:xfrm>
          <a:prstGeom prst="rect">
            <a:avLst/>
          </a:prstGeom>
          <a:ln w="0">
            <a:noFill/>
          </a:ln>
        </p:spPr>
      </p:sp>
      <p:sp>
        <p:nvSpPr>
          <p:cNvPr id="33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7" name="PlaceHolder 1"/>
          <p:cNvSpPr>
            <a:spLocks noGrp="1"/>
          </p:cNvSpPr>
          <p:nvPr>
            <p:ph type="sldImg"/>
          </p:nvPr>
        </p:nvSpPr>
        <p:spPr>
          <a:xfrm>
            <a:off x="685800" y="1143000"/>
            <a:ext cx="5486040" cy="3085920"/>
          </a:xfrm>
          <a:prstGeom prst="rect">
            <a:avLst/>
          </a:prstGeom>
          <a:ln w="0">
            <a:noFill/>
          </a:ln>
        </p:spPr>
      </p:sp>
      <p:sp>
        <p:nvSpPr>
          <p:cNvPr id="33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0" name="PlaceHolder 1"/>
          <p:cNvSpPr>
            <a:spLocks noGrp="1"/>
          </p:cNvSpPr>
          <p:nvPr>
            <p:ph type="sldImg"/>
          </p:nvPr>
        </p:nvSpPr>
        <p:spPr>
          <a:xfrm>
            <a:off x="685800" y="1143000"/>
            <a:ext cx="5486040" cy="3085920"/>
          </a:xfrm>
          <a:prstGeom prst="rect">
            <a:avLst/>
          </a:prstGeom>
          <a:ln w="0">
            <a:noFill/>
          </a:ln>
        </p:spPr>
      </p:sp>
      <p:sp>
        <p:nvSpPr>
          <p:cNvPr id="34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3" name="PlaceHolder 1"/>
          <p:cNvSpPr>
            <a:spLocks noGrp="1"/>
          </p:cNvSpPr>
          <p:nvPr>
            <p:ph type="sldImg"/>
          </p:nvPr>
        </p:nvSpPr>
        <p:spPr>
          <a:xfrm>
            <a:off x="685800" y="1143000"/>
            <a:ext cx="5486040" cy="3085920"/>
          </a:xfrm>
          <a:prstGeom prst="rect">
            <a:avLst/>
          </a:prstGeom>
          <a:ln w="0">
            <a:noFill/>
          </a:ln>
        </p:spPr>
      </p:sp>
      <p:sp>
        <p:nvSpPr>
          <p:cNvPr id="34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6" name="PlaceHolder 1"/>
          <p:cNvSpPr>
            <a:spLocks noGrp="1"/>
          </p:cNvSpPr>
          <p:nvPr>
            <p:ph type="sldImg"/>
          </p:nvPr>
        </p:nvSpPr>
        <p:spPr>
          <a:xfrm>
            <a:off x="685800" y="1143000"/>
            <a:ext cx="5486040" cy="3085920"/>
          </a:xfrm>
          <a:prstGeom prst="rect">
            <a:avLst/>
          </a:prstGeom>
          <a:ln w="0">
            <a:noFill/>
          </a:ln>
        </p:spPr>
      </p:sp>
      <p:sp>
        <p:nvSpPr>
          <p:cNvPr id="347"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8"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A6D3EC4-47BD-482A-B835-A329CCBC51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522705-0EC1-4E91-84EE-8847C243F5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50DE49B-ED27-4564-B92E-750CE6054A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C6958E4-D6D1-43BE-90E7-2B2D232F00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44E9852-A5FD-47C8-AFDB-0C3D2126D87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05EC07D-9B01-4DCB-B471-086590B511D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277320E-783A-4385-A9BD-A3E539D846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EB95DA-3514-49F8-A352-E0205F9DF9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464CDF-3883-46E3-A793-33C1B3B631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553DB3-717C-4641-8AAE-796F8FAEFA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92F56F-1FB4-46BA-BAEE-9DCDDD5777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FCC7D5CF-2FF3-42B2-87AA-EC2F1BEB3F02}"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C123459D-B791-4827-8E54-915B6C5CEB9B}"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8111051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安全管理问题分析</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安全管理问题概述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安全管理问题的现状分析</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安全管理问题的解决措施</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安全管理问题的未来展望</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安全管理问题的应急处置</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安全管理问题的总结与展望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安全管理问题概述</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什么是安全管理问题</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安全管理问题是指在组织、团体或个人生活和工作中可能影响安全的各类隐患和风险。安全管理问题的存在可能导致人员伤亡、财产损失等严重后果。了解和解决安全管理问题对于保障社会稳定和人民生命财产安全至关重要。</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安全管理问题的影响</a:t>
            </a:r>
            <a:endParaRPr lang="en-US" sz="3600" b="0" strike="noStrike" spc="-1">
              <a:solidFill>
                <a:schemeClr val="dk1"/>
              </a:solidFill>
              <a:latin typeface="Arial"/>
            </a:endParaRPr>
          </a:p>
        </p:txBody>
      </p:sp>
      <p:sp>
        <p:nvSpPr>
          <p:cNvPr id="8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可能导致生命安全受到威胁，身体遭受损伤，心理受到创伤</a:t>
            </a:r>
            <a:endParaRPr lang="en-US" sz="1500" b="0" strike="noStrike" spc="-1">
              <a:solidFill>
                <a:srgbClr val="000000"/>
              </a:solidFill>
              <a:latin typeface="Arial"/>
            </a:endParaRPr>
          </a:p>
        </p:txBody>
      </p:sp>
      <p:sp>
        <p:nvSpPr>
          <p:cNvPr id="8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对个体</a:t>
            </a:r>
            <a:endParaRPr lang="en-US" sz="2200" b="0" strike="noStrike" spc="-1">
              <a:solidFill>
                <a:srgbClr val="000000"/>
              </a:solidFill>
              <a:latin typeface="Arial"/>
            </a:endParaRPr>
          </a:p>
        </p:txBody>
      </p:sp>
      <p:sp>
        <p:nvSpPr>
          <p:cNvPr id="8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可能导致生产经营受阻，形象受损，承担法律责任</a:t>
            </a:r>
            <a:endParaRPr lang="en-US" sz="1500" b="0" strike="noStrike" spc="-1">
              <a:solidFill>
                <a:srgbClr val="000000"/>
              </a:solidFill>
              <a:latin typeface="Arial"/>
            </a:endParaRPr>
          </a:p>
        </p:txBody>
      </p:sp>
      <p:sp>
        <p:nvSpPr>
          <p:cNvPr id="8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对企业</a:t>
            </a:r>
            <a:endParaRPr lang="en-US" sz="2200" b="0" strike="noStrike" spc="-1">
              <a:solidFill>
                <a:srgbClr val="000000"/>
              </a:solidFill>
              <a:latin typeface="Arial"/>
            </a:endParaRPr>
          </a:p>
        </p:txBody>
      </p:sp>
      <p:sp>
        <p:nvSpPr>
          <p:cNvPr id="8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可能导致社会秩序混乱，影响公众安全感，加重社会负担</a:t>
            </a:r>
            <a:endParaRPr lang="en-US" sz="1500" b="0" strike="noStrike" spc="-1">
              <a:solidFill>
                <a:srgbClr val="000000"/>
              </a:solidFill>
              <a:latin typeface="Arial"/>
            </a:endParaRPr>
          </a:p>
        </p:txBody>
      </p:sp>
      <p:sp>
        <p:nvSpPr>
          <p:cNvPr id="8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对社会</a:t>
            </a:r>
            <a:endParaRPr lang="en-US" sz="2200" b="0" strike="noStrike" spc="-1">
              <a:solidFill>
                <a:srgbClr val="000000"/>
              </a:solidFill>
              <a:latin typeface="Arial"/>
            </a:endParaRPr>
          </a:p>
        </p:txBody>
      </p:sp>
      <p:sp>
        <p:nvSpPr>
          <p:cNvPr id="8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安全管理问题的分类</a:t>
            </a:r>
            <a:endParaRPr lang="en-US" sz="3500" b="0" strike="noStrike" spc="-1">
              <a:solidFill>
                <a:srgbClr val="000000"/>
              </a:solidFill>
              <a:latin typeface="Arial"/>
            </a:endParaRPr>
          </a:p>
        </p:txBody>
      </p:sp>
      <p:sp>
        <p:nvSpPr>
          <p:cNvPr id="9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r>
              <a:rPr lang="en-US" sz="2500" b="0" strike="noStrike" spc="148">
                <a:solidFill>
                  <a:schemeClr val="dk1"/>
                </a:solidFill>
                <a:latin typeface="Arial"/>
                <a:ea typeface="微软雅黑"/>
              </a:rPr>
              <a:t>1. </a:t>
            </a:r>
            <a:r>
              <a:rPr lang="zh-CN" sz="2500" b="0" strike="noStrike" spc="148">
                <a:solidFill>
                  <a:schemeClr val="dk1"/>
                </a:solidFill>
                <a:latin typeface="Arial"/>
                <a:ea typeface="微软雅黑"/>
              </a:rPr>
              <a:t>人为因素：如员工失误、管理不规范等</a:t>
            </a:r>
            <a:endParaRPr lang="en-US" sz="2500" b="0" strike="noStrike" spc="-1">
              <a:solidFill>
                <a:srgbClr val="000000"/>
              </a:solidFill>
              <a:latin typeface="Arial"/>
            </a:endParaRPr>
          </a:p>
          <a:p>
            <a:r>
              <a:rPr lang="en-US" sz="2500" b="0" strike="noStrike" spc="148">
                <a:solidFill>
                  <a:schemeClr val="dk1"/>
                </a:solidFill>
                <a:latin typeface="Arial"/>
                <a:ea typeface="微软雅黑"/>
              </a:rPr>
              <a:t>2. </a:t>
            </a:r>
            <a:r>
              <a:rPr lang="zh-CN" sz="2500" b="0" strike="noStrike" spc="148">
                <a:solidFill>
                  <a:schemeClr val="dk1"/>
                </a:solidFill>
                <a:latin typeface="Arial"/>
                <a:ea typeface="微软雅黑"/>
              </a:rPr>
              <a:t>物质因素：如设备故障、场地环境不安全等</a:t>
            </a:r>
            <a:endParaRPr lang="en-US" sz="2500" b="0" strike="noStrike" spc="-1">
              <a:solidFill>
                <a:srgbClr val="000000"/>
              </a:solidFill>
              <a:latin typeface="Arial"/>
            </a:endParaRPr>
          </a:p>
          <a:p>
            <a:pPr defTabSz="914400">
              <a:lnSpc>
                <a:spcPct val="130000"/>
              </a:lnSpc>
              <a:tabLst>
                <a:tab pos="0"/>
              </a:tabLst>
            </a:pPr>
            <a:r>
              <a:rPr lang="en-US" sz="2500" b="0" strike="noStrike" spc="148">
                <a:solidFill>
                  <a:schemeClr val="dk1"/>
                </a:solidFill>
                <a:latin typeface="Arial"/>
                <a:ea typeface="微软雅黑"/>
              </a:rPr>
              <a:t>3. </a:t>
            </a:r>
            <a:r>
              <a:rPr lang="zh-CN" sz="2500" b="0" strike="noStrike" spc="148">
                <a:solidFill>
                  <a:schemeClr val="dk1"/>
                </a:solidFill>
                <a:latin typeface="Arial"/>
                <a:ea typeface="微软雅黑"/>
              </a:rPr>
              <a:t>自然灾害：如地震、风暴等自然灾害引发的安全问题</a:t>
            </a:r>
            <a:endParaRPr lang="en-US" sz="2500" b="0" strike="noStrike" spc="-1">
              <a:solidFill>
                <a:srgbClr val="000000"/>
              </a:solidFill>
              <a:latin typeface="Arial"/>
            </a:endParaRPr>
          </a:p>
        </p:txBody>
      </p:sp>
      <p:sp>
        <p:nvSpPr>
          <p:cNvPr id="9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整体协调</a:t>
            </a:r>
            <a:endParaRPr lang="en-US" sz="2200" b="0" strike="noStrike" spc="-1">
              <a:solidFill>
                <a:srgbClr val="000000"/>
              </a:solidFill>
              <a:latin typeface="Arial"/>
            </a:endParaRPr>
          </a:p>
        </p:txBody>
      </p:sp>
      <p:sp>
        <p:nvSpPr>
          <p:cNvPr id="9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强调整体安全管理，各部门密切配合</a:t>
            </a:r>
            <a:endParaRPr lang="en-US" sz="1500" b="0" strike="noStrike" spc="-1">
              <a:solidFill>
                <a:srgbClr val="000000"/>
              </a:solidFill>
              <a:latin typeface="Arial"/>
            </a:endParaRPr>
          </a:p>
        </p:txBody>
      </p:sp>
      <p:sp>
        <p:nvSpPr>
          <p:cNvPr id="9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连续改进</a:t>
            </a:r>
            <a:endParaRPr lang="en-US" sz="2200" b="0" strike="noStrike" spc="-1">
              <a:solidFill>
                <a:srgbClr val="000000"/>
              </a:solidFill>
              <a:latin typeface="Arial"/>
            </a:endParaRPr>
          </a:p>
        </p:txBody>
      </p:sp>
      <p:sp>
        <p:nvSpPr>
          <p:cNvPr id="10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持续监测评估，及时改进安全管理措施</a:t>
            </a:r>
            <a:endParaRPr lang="en-US" sz="1500" b="0" strike="noStrike" spc="-1">
              <a:solidFill>
                <a:srgbClr val="000000"/>
              </a:solidFill>
              <a:latin typeface="Arial"/>
            </a:endParaRPr>
          </a:p>
        </p:txBody>
      </p:sp>
      <p:sp>
        <p:nvSpPr>
          <p:cNvPr id="10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法律遵从</a:t>
            </a:r>
            <a:endParaRPr lang="en-US" sz="2200" b="0" strike="noStrike" spc="-1">
              <a:solidFill>
                <a:srgbClr val="000000"/>
              </a:solidFill>
              <a:latin typeface="Arial"/>
            </a:endParaRPr>
          </a:p>
        </p:txBody>
      </p:sp>
      <p:sp>
        <p:nvSpPr>
          <p:cNvPr id="10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严格遵守国家法律法规，保证合法合规</a:t>
            </a:r>
            <a:endParaRPr lang="en-US" sz="1500" b="0" strike="noStrike" spc="-1">
              <a:solidFill>
                <a:srgbClr val="000000"/>
              </a:solidFill>
              <a:latin typeface="Arial"/>
            </a:endParaRPr>
          </a:p>
        </p:txBody>
      </p:sp>
      <p:sp>
        <p:nvSpPr>
          <p:cNvPr id="10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安全管理问题的管理原则</a:t>
            </a:r>
            <a:endParaRPr lang="en-US" sz="3600" b="0" strike="noStrike" spc="-1">
              <a:solidFill>
                <a:schemeClr val="dk1"/>
              </a:solidFill>
              <a:latin typeface="Arial"/>
            </a:endParaRPr>
          </a:p>
        </p:txBody>
      </p:sp>
      <p:sp>
        <p:nvSpPr>
          <p:cNvPr id="10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预防为主</a:t>
            </a:r>
            <a:endParaRPr lang="en-US" sz="2200" b="0" strike="noStrike" spc="-1">
              <a:solidFill>
                <a:srgbClr val="000000"/>
              </a:solidFill>
              <a:latin typeface="Arial"/>
            </a:endParaRPr>
          </a:p>
        </p:txBody>
      </p:sp>
      <p:sp>
        <p:nvSpPr>
          <p:cNvPr id="10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注重事前的风险预防和防范措施</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0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0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安全管理问题的现状分析</a:t>
            </a:r>
            <a:endParaRPr lang="en-US" sz="3600" b="0" strike="noStrike" spc="-1">
              <a:solidFill>
                <a:schemeClr val="dk1"/>
              </a:solidFill>
              <a:latin typeface="Arial"/>
            </a:endParaRPr>
          </a:p>
        </p:txBody>
      </p:sp>
      <p:sp>
        <p:nvSpPr>
          <p:cNvPr id="11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规章制度不健全</a:t>
            </a:r>
            <a:endParaRPr lang="en-US" sz="2200" b="0" strike="noStrike" spc="-1">
              <a:solidFill>
                <a:srgbClr val="000000"/>
              </a:solidFill>
              <a:latin typeface="Arial"/>
            </a:endParaRPr>
          </a:p>
        </p:txBody>
      </p:sp>
      <p:sp>
        <p:nvSpPr>
          <p:cNvPr id="11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相关法规政策不够完善</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执行不到位</a:t>
            </a:r>
            <a:endParaRPr lang="en-US" sz="1500" b="0" strike="noStrike" spc="-1">
              <a:solidFill>
                <a:srgbClr val="000000"/>
              </a:solidFill>
              <a:latin typeface="Arial"/>
            </a:endParaRPr>
          </a:p>
        </p:txBody>
      </p:sp>
      <p:sp>
        <p:nvSpPr>
          <p:cNvPr id="11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信息共享不畅</a:t>
            </a:r>
            <a:endParaRPr lang="en-US" sz="2200" b="0" strike="noStrike" spc="-1">
              <a:solidFill>
                <a:srgbClr val="000000"/>
              </a:solidFill>
              <a:latin typeface="Arial"/>
            </a:endParaRPr>
          </a:p>
        </p:txBody>
      </p:sp>
      <p:sp>
        <p:nvSpPr>
          <p:cNvPr id="11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安全风险信息无法及时准确传递</a:t>
            </a:r>
            <a:endParaRPr lang="en-US" sz="1500" b="0" strike="noStrike" spc="-1">
              <a:solidFill>
                <a:srgbClr val="000000"/>
              </a:solidFill>
              <a:latin typeface="Arial"/>
            </a:endParaRPr>
          </a:p>
        </p:txBody>
      </p:sp>
      <p:sp>
        <p:nvSpPr>
          <p:cNvPr id="11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1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当前安全管理问题普遍存在的原因</a:t>
            </a:r>
            <a:endParaRPr lang="en-US" sz="3600" b="0" strike="noStrike" spc="-1">
              <a:solidFill>
                <a:schemeClr val="dk1"/>
              </a:solidFill>
              <a:latin typeface="Arial"/>
            </a:endParaRPr>
          </a:p>
        </p:txBody>
      </p:sp>
      <p:sp>
        <p:nvSpPr>
          <p:cNvPr id="12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缺乏安全意识</a:t>
            </a:r>
            <a:endParaRPr lang="en-US" sz="2200" b="0" strike="noStrike" spc="-1">
              <a:solidFill>
                <a:srgbClr val="000000"/>
              </a:solidFill>
              <a:latin typeface="Arial"/>
            </a:endParaRPr>
          </a:p>
        </p:txBody>
      </p:sp>
      <p:sp>
        <p:nvSpPr>
          <p:cNvPr id="12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个人、企业和社会对安全重视程度不够</a:t>
            </a:r>
            <a:endParaRPr lang="en-US" sz="15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安全管理问题的类型与分布</a:t>
            </a:r>
            <a:endParaRPr lang="en-US" sz="3600" b="0" strike="noStrike" spc="-1">
              <a:solidFill>
                <a:schemeClr val="dk1"/>
              </a:solidFill>
              <a:latin typeface="Arial"/>
            </a:endParaRPr>
          </a:p>
        </p:txBody>
      </p:sp>
      <p:sp>
        <p:nvSpPr>
          <p:cNvPr id="12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道路交通事故频发，交通违法现象严重</a:t>
            </a:r>
            <a:endParaRPr lang="en-US" sz="1500" b="0" strike="noStrike" spc="-1">
              <a:solidFill>
                <a:srgbClr val="000000"/>
              </a:solidFill>
              <a:latin typeface="Arial"/>
            </a:endParaRPr>
          </a:p>
        </p:txBody>
      </p:sp>
      <p:sp>
        <p:nvSpPr>
          <p:cNvPr id="12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交通安全问题</a:t>
            </a:r>
            <a:endParaRPr lang="en-US" sz="2200" b="0" strike="noStrike" spc="-1">
              <a:solidFill>
                <a:srgbClr val="000000"/>
              </a:solidFill>
              <a:latin typeface="Arial"/>
            </a:endParaRPr>
          </a:p>
        </p:txBody>
      </p:sp>
      <p:sp>
        <p:nvSpPr>
          <p:cNvPr id="12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火灾隐患存在，消防设施不完善</a:t>
            </a:r>
            <a:endParaRPr lang="en-US" sz="1500" b="0" strike="noStrike" spc="-1">
              <a:solidFill>
                <a:srgbClr val="000000"/>
              </a:solidFill>
              <a:latin typeface="Arial"/>
            </a:endParaRPr>
          </a:p>
        </p:txBody>
      </p:sp>
      <p:sp>
        <p:nvSpPr>
          <p:cNvPr id="12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火灾安全问题</a:t>
            </a:r>
            <a:endParaRPr lang="en-US" sz="2200" b="0" strike="noStrike" spc="-1">
              <a:solidFill>
                <a:srgbClr val="000000"/>
              </a:solidFill>
              <a:latin typeface="Arial"/>
            </a:endParaRPr>
          </a:p>
        </p:txBody>
      </p:sp>
      <p:sp>
        <p:nvSpPr>
          <p:cNvPr id="12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应急响应系统薄弱，处理效率低</a:t>
            </a:r>
            <a:endParaRPr lang="en-US" sz="1500" b="0" strike="noStrike" spc="-1">
              <a:solidFill>
                <a:srgbClr val="000000"/>
              </a:solidFill>
              <a:latin typeface="Arial"/>
            </a:endParaRPr>
          </a:p>
        </p:txBody>
      </p:sp>
      <p:sp>
        <p:nvSpPr>
          <p:cNvPr id="13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突发事件处理问题</a:t>
            </a:r>
            <a:endParaRPr lang="en-US" sz="2200" b="0" strike="noStrike" spc="-1">
              <a:solidFill>
                <a:srgbClr val="000000"/>
              </a:solidFill>
              <a:latin typeface="Arial"/>
            </a:endParaRPr>
          </a:p>
        </p:txBody>
      </p:sp>
      <p:sp>
        <p:nvSpPr>
          <p:cNvPr id="13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安全管理问题的典型案例</a:t>
            </a:r>
            <a:endParaRPr lang="en-US" sz="3500" b="0" strike="noStrike" spc="-1">
              <a:solidFill>
                <a:srgbClr val="000000"/>
              </a:solidFill>
              <a:latin typeface="Arial"/>
            </a:endParaRPr>
          </a:p>
        </p:txBody>
      </p:sp>
      <p:sp>
        <p:nvSpPr>
          <p:cNvPr id="13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某工厂因设备故障引发火灾，造成数十名员工伤亡。某高速公路交通事故频发，多次发生重大碰撞事故。</a:t>
            </a:r>
            <a:endParaRPr lang="en-US" sz="2500" b="0" strike="noStrike" spc="-1">
              <a:solidFill>
                <a:srgbClr val="000000"/>
              </a:solidFill>
              <a:latin typeface="Arial"/>
            </a:endParaRPr>
          </a:p>
        </p:txBody>
      </p:sp>
      <p:sp>
        <p:nvSpPr>
          <p:cNvPr id="13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安全管理问题的发展趋势</a:t>
            </a:r>
            <a:endParaRPr lang="en-US" sz="3600" b="0" strike="noStrike" spc="-1">
              <a:solidFill>
                <a:schemeClr val="dk1"/>
              </a:solidFill>
              <a:latin typeface="Arial"/>
            </a:endParaRPr>
          </a:p>
        </p:txBody>
      </p:sp>
      <p:sp>
        <p:nvSpPr>
          <p:cNvPr id="13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社会危机多发，安全隐患增加</a:t>
            </a:r>
            <a:endParaRPr lang="en-US" sz="1500" b="0" strike="noStrike" spc="-1">
              <a:solidFill>
                <a:srgbClr val="000000"/>
              </a:solidFill>
              <a:latin typeface="Arial"/>
            </a:endParaRPr>
          </a:p>
        </p:txBody>
      </p:sp>
      <p:sp>
        <p:nvSpPr>
          <p:cNvPr id="13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风险增加</a:t>
            </a:r>
            <a:endParaRPr lang="en-US" sz="2200" b="0" strike="noStrike" spc="-1">
              <a:solidFill>
                <a:srgbClr val="000000"/>
              </a:solidFill>
              <a:latin typeface="Arial"/>
            </a:endParaRPr>
          </a:p>
        </p:txBody>
      </p:sp>
      <p:sp>
        <p:nvSpPr>
          <p:cNvPr id="14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不同领域、不同层级的安全问题交织复杂</a:t>
            </a:r>
            <a:endParaRPr lang="en-US" sz="1500" b="0" strike="noStrike" spc="-1">
              <a:solidFill>
                <a:srgbClr val="000000"/>
              </a:solidFill>
              <a:latin typeface="Arial"/>
            </a:endParaRPr>
          </a:p>
        </p:txBody>
      </p:sp>
      <p:sp>
        <p:nvSpPr>
          <p:cNvPr id="14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多元化</a:t>
            </a:r>
            <a:endParaRPr lang="en-US" sz="2200" b="0" strike="noStrike" spc="-1">
              <a:solidFill>
                <a:srgbClr val="000000"/>
              </a:solidFill>
              <a:latin typeface="Arial"/>
            </a:endParaRPr>
          </a:p>
        </p:txBody>
      </p:sp>
      <p:sp>
        <p:nvSpPr>
          <p:cNvPr id="14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互联网、大数据等技术改变安全管理方式</a:t>
            </a:r>
            <a:endParaRPr lang="en-US" sz="1500" b="0" strike="noStrike" spc="-1">
              <a:solidFill>
                <a:srgbClr val="000000"/>
              </a:solidFill>
              <a:latin typeface="Arial"/>
            </a:endParaRPr>
          </a:p>
        </p:txBody>
      </p:sp>
      <p:sp>
        <p:nvSpPr>
          <p:cNvPr id="14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信息化</a:t>
            </a:r>
            <a:endParaRPr lang="en-US" sz="2200" b="0" strike="noStrike" spc="-1">
              <a:solidFill>
                <a:srgbClr val="000000"/>
              </a:solidFill>
              <a:latin typeface="Arial"/>
            </a:endParaRPr>
          </a:p>
        </p:txBody>
      </p:sp>
      <p:sp>
        <p:nvSpPr>
          <p:cNvPr id="14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安全管理问题的现状分析</a:t>
            </a:r>
            <a:endParaRPr lang="en-US" sz="3600" b="0" strike="noStrike" spc="-1">
              <a:solidFill>
                <a:schemeClr val="dk1"/>
              </a:solidFill>
              <a:latin typeface="Arial"/>
            </a:endParaRPr>
          </a:p>
        </p:txBody>
      </p:sp>
      <p:sp>
        <p:nvSpPr>
          <p:cNvPr id="14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个人、企业和社会对安全重视程度不够</a:t>
            </a:r>
            <a:endParaRPr lang="en-US" sz="2000" b="0" strike="noStrike" spc="-1">
              <a:solidFill>
                <a:srgbClr val="000000"/>
              </a:solidFill>
              <a:latin typeface="Arial"/>
            </a:endParaRPr>
          </a:p>
        </p:txBody>
      </p:sp>
      <p:sp>
        <p:nvSpPr>
          <p:cNvPr id="14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缺乏安全意识</a:t>
            </a:r>
            <a:endParaRPr lang="en-US" sz="3000" b="0" strike="noStrike" spc="-1">
              <a:solidFill>
                <a:srgbClr val="000000"/>
              </a:solidFill>
              <a:latin typeface="Arial"/>
            </a:endParaRPr>
          </a:p>
        </p:txBody>
      </p:sp>
      <p:sp>
        <p:nvSpPr>
          <p:cNvPr id="14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安全风险信息无法及时准确传递</a:t>
            </a:r>
            <a:endParaRPr lang="en-US" sz="2000" b="0" strike="noStrike" spc="-1">
              <a:solidFill>
                <a:srgbClr val="000000"/>
              </a:solidFill>
              <a:latin typeface="Arial"/>
            </a:endParaRPr>
          </a:p>
        </p:txBody>
      </p:sp>
      <p:sp>
        <p:nvSpPr>
          <p:cNvPr id="15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信息共享不畅</a:t>
            </a:r>
            <a:endParaRPr lang="en-US" sz="3000" b="0" strike="noStrike" spc="-1">
              <a:solidFill>
                <a:srgbClr val="000000"/>
              </a:solidFill>
              <a:latin typeface="Arial"/>
            </a:endParaRPr>
          </a:p>
        </p:txBody>
      </p:sp>
      <p:sp>
        <p:nvSpPr>
          <p:cNvPr id="15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相关法规政策不够完善</a:t>
            </a:r>
            <a:endParaRPr lang="en-US" sz="2000" b="0" strike="noStrike" spc="-1">
              <a:solidFill>
                <a:srgbClr val="000000"/>
              </a:solidFill>
              <a:latin typeface="Arial"/>
            </a:endParaRPr>
          </a:p>
        </p:txBody>
      </p:sp>
      <p:sp>
        <p:nvSpPr>
          <p:cNvPr id="15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规章制度不健全</a:t>
            </a:r>
            <a:endParaRPr lang="en-US" sz="3000" b="0" strike="noStrike" spc="-1">
              <a:solidFill>
                <a:srgbClr val="000000"/>
              </a:solidFill>
              <a:latin typeface="Arial"/>
            </a:endParaRPr>
          </a:p>
        </p:txBody>
      </p:sp>
      <p:sp>
        <p:nvSpPr>
          <p:cNvPr id="155"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安全管理问题的解决措施</a:t>
            </a:r>
            <a:endParaRPr lang="en-US" sz="3600" b="0" strike="noStrike" spc="-1">
              <a:solidFill>
                <a:schemeClr val="dk1"/>
              </a:solidFill>
              <a:latin typeface="Arial"/>
            </a:endParaRPr>
          </a:p>
        </p:txBody>
      </p:sp>
      <p:sp>
        <p:nvSpPr>
          <p:cNvPr id="15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政府层面的安全管理政策</a:t>
            </a:r>
            <a:endParaRPr lang="en-US" sz="3500" b="0" strike="noStrike" spc="-1">
              <a:solidFill>
                <a:srgbClr val="000000"/>
              </a:solidFill>
              <a:latin typeface="Arial"/>
            </a:endParaRPr>
          </a:p>
        </p:txBody>
      </p:sp>
      <p:sp>
        <p:nvSpPr>
          <p:cNvPr id="16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政府层面的安全管理政策包括制定相关法规，完善交通安全、消防安全等方面的法规政策，强化监管力度，加大对企业、组织的安全管理监督力度，以及加强宣传教育，提升公众安全意识，推动全民安全责任感。</a:t>
            </a:r>
            <a:endParaRPr lang="en-US" sz="2500" b="0" strike="noStrike" spc="-1">
              <a:solidFill>
                <a:srgbClr val="000000"/>
              </a:solidFill>
              <a:latin typeface="Arial"/>
            </a:endParaRPr>
          </a:p>
        </p:txBody>
      </p:sp>
      <p:sp>
        <p:nvSpPr>
          <p:cNvPr id="16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企业层面的安全管理举措</a:t>
            </a:r>
            <a:endParaRPr lang="en-US" sz="3600" b="0" strike="noStrike" spc="-1">
              <a:solidFill>
                <a:schemeClr val="dk1"/>
              </a:solidFill>
              <a:latin typeface="Arial"/>
            </a:endParaRPr>
          </a:p>
        </p:txBody>
      </p:sp>
      <p:sp>
        <p:nvSpPr>
          <p:cNvPr id="16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设立安全管理部门，制定安全管理制度</a:t>
            </a:r>
            <a:endParaRPr lang="en-US" sz="1500" b="0" strike="noStrike" spc="-1">
              <a:solidFill>
                <a:srgbClr val="000000"/>
              </a:solidFill>
              <a:latin typeface="Arial"/>
            </a:endParaRPr>
          </a:p>
        </p:txBody>
      </p:sp>
      <p:sp>
        <p:nvSpPr>
          <p:cNvPr id="16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建立安全管理体系</a:t>
            </a:r>
            <a:endParaRPr lang="en-US" sz="2200" b="0" strike="noStrike" spc="-1">
              <a:solidFill>
                <a:srgbClr val="000000"/>
              </a:solidFill>
              <a:latin typeface="Arial"/>
            </a:endParaRPr>
          </a:p>
        </p:txBody>
      </p:sp>
      <p:sp>
        <p:nvSpPr>
          <p:cNvPr id="16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定期进行安全培训，提高员工安全意识</a:t>
            </a:r>
            <a:endParaRPr lang="en-US" sz="1500" b="0" strike="noStrike" spc="-1">
              <a:solidFill>
                <a:srgbClr val="000000"/>
              </a:solidFill>
              <a:latin typeface="Arial"/>
            </a:endParaRPr>
          </a:p>
        </p:txBody>
      </p:sp>
      <p:sp>
        <p:nvSpPr>
          <p:cNvPr id="16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人员培训</a:t>
            </a:r>
            <a:endParaRPr lang="en-US" sz="2200" b="0" strike="noStrike" spc="-1">
              <a:solidFill>
                <a:srgbClr val="000000"/>
              </a:solidFill>
              <a:latin typeface="Arial"/>
            </a:endParaRPr>
          </a:p>
        </p:txBody>
      </p:sp>
      <p:sp>
        <p:nvSpPr>
          <p:cNvPr id="16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购买安全防护设备，确保员工安全</a:t>
            </a:r>
            <a:endParaRPr lang="en-US" sz="1500" b="0" strike="noStrike" spc="-1">
              <a:solidFill>
                <a:srgbClr val="000000"/>
              </a:solidFill>
              <a:latin typeface="Arial"/>
            </a:endParaRPr>
          </a:p>
        </p:txBody>
      </p:sp>
      <p:sp>
        <p:nvSpPr>
          <p:cNvPr id="16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投入安全设备</a:t>
            </a:r>
            <a:endParaRPr lang="en-US" sz="2200" b="0" strike="noStrike" spc="-1">
              <a:solidFill>
                <a:srgbClr val="000000"/>
              </a:solidFill>
              <a:latin typeface="Arial"/>
            </a:endParaRPr>
          </a:p>
        </p:txBody>
      </p:sp>
      <p:sp>
        <p:nvSpPr>
          <p:cNvPr id="17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参与公共安全事务</a:t>
            </a:r>
            <a:endParaRPr lang="en-US" sz="2200" b="0" strike="noStrike" spc="-1">
              <a:solidFill>
                <a:srgbClr val="000000"/>
              </a:solidFill>
              <a:latin typeface="Arial"/>
            </a:endParaRPr>
          </a:p>
        </p:txBody>
      </p:sp>
      <p:sp>
        <p:nvSpPr>
          <p:cNvPr id="17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举报违法行为</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积极参与社会安全管理</a:t>
            </a:r>
            <a:endParaRPr lang="en-US" sz="1500" b="0" strike="noStrike" spc="-1">
              <a:solidFill>
                <a:srgbClr val="000000"/>
              </a:solidFill>
              <a:latin typeface="Arial"/>
            </a:endParaRPr>
          </a:p>
        </p:txBody>
      </p:sp>
      <p:sp>
        <p:nvSpPr>
          <p:cNvPr id="17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积极参与安全应急演练</a:t>
            </a:r>
            <a:endParaRPr lang="en-US" sz="2200" b="0" strike="noStrike" spc="-1">
              <a:solidFill>
                <a:srgbClr val="000000"/>
              </a:solidFill>
              <a:latin typeface="Arial"/>
            </a:endParaRPr>
          </a:p>
        </p:txBody>
      </p:sp>
      <p:sp>
        <p:nvSpPr>
          <p:cNvPr id="17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提高危机应对能力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熟悉应急流程</a:t>
            </a:r>
            <a:endParaRPr lang="en-US" sz="1500" b="0" strike="noStrike" spc="-1">
              <a:solidFill>
                <a:srgbClr val="000000"/>
              </a:solidFill>
              <a:latin typeface="Arial"/>
            </a:endParaRPr>
          </a:p>
        </p:txBody>
      </p:sp>
      <p:sp>
        <p:nvSpPr>
          <p:cNvPr id="17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公众层面的安全管理参与</a:t>
            </a:r>
            <a:endParaRPr lang="en-US" sz="3600" b="0" strike="noStrike" spc="-1">
              <a:solidFill>
                <a:schemeClr val="dk1"/>
              </a:solidFill>
              <a:latin typeface="Arial"/>
            </a:endParaRPr>
          </a:p>
        </p:txBody>
      </p:sp>
      <p:sp>
        <p:nvSpPr>
          <p:cNvPr id="18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加强自我保护意识</a:t>
            </a:r>
            <a:endParaRPr lang="en-US" sz="2200" b="0" strike="noStrike" spc="-1">
              <a:solidFill>
                <a:srgbClr val="000000"/>
              </a:solidFill>
              <a:latin typeface="Arial"/>
            </a:endParaRPr>
          </a:p>
        </p:txBody>
      </p:sp>
      <p:sp>
        <p:nvSpPr>
          <p:cNvPr id="18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提升对自己的安全意识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提高家人的安全保护</a:t>
            </a:r>
            <a:endParaRPr lang="en-US" sz="15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跨界合作的安全管理机制</a:t>
            </a:r>
            <a:endParaRPr lang="en-US" sz="3600" b="0" strike="noStrike" spc="-1">
              <a:solidFill>
                <a:schemeClr val="dk1"/>
              </a:solidFill>
              <a:latin typeface="Arial"/>
            </a:endParaRPr>
          </a:p>
        </p:txBody>
      </p:sp>
      <p:sp>
        <p:nvSpPr>
          <p:cNvPr id="18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建立政府企业安全合作机制，共同推动安全管理</a:t>
            </a:r>
            <a:endParaRPr lang="en-US" sz="2000" b="0" strike="noStrike" spc="-1">
              <a:solidFill>
                <a:srgbClr val="000000"/>
              </a:solidFill>
              <a:latin typeface="Arial"/>
            </a:endParaRPr>
          </a:p>
        </p:txBody>
      </p:sp>
      <p:sp>
        <p:nvSpPr>
          <p:cNvPr id="18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政府与企业</a:t>
            </a:r>
            <a:endParaRPr lang="en-US" sz="3000" b="0" strike="noStrike" spc="-1">
              <a:solidFill>
                <a:srgbClr val="000000"/>
              </a:solidFill>
              <a:latin typeface="Arial"/>
            </a:endParaRPr>
          </a:p>
        </p:txBody>
      </p:sp>
      <p:sp>
        <p:nvSpPr>
          <p:cNvPr id="18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加强国际间安全信息共享，共同维护全球安全</a:t>
            </a:r>
            <a:endParaRPr lang="en-US" sz="2000" b="0" strike="noStrike" spc="-1">
              <a:solidFill>
                <a:srgbClr val="000000"/>
              </a:solidFill>
              <a:latin typeface="Arial"/>
            </a:endParaRPr>
          </a:p>
        </p:txBody>
      </p:sp>
      <p:sp>
        <p:nvSpPr>
          <p:cNvPr id="19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国际合作</a:t>
            </a:r>
            <a:endParaRPr lang="en-US" sz="3000" b="0" strike="noStrike" spc="-1">
              <a:solidFill>
                <a:srgbClr val="000000"/>
              </a:solidFill>
              <a:latin typeface="Arial"/>
            </a:endParaRPr>
          </a:p>
        </p:txBody>
      </p:sp>
      <p:sp>
        <p:nvSpPr>
          <p:cNvPr id="19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不同行业间相互借鉴经验，共同解决安全问题</a:t>
            </a:r>
            <a:endParaRPr lang="en-US" sz="2000" b="0" strike="noStrike" spc="-1">
              <a:solidFill>
                <a:srgbClr val="000000"/>
              </a:solidFill>
              <a:latin typeface="Arial"/>
            </a:endParaRPr>
          </a:p>
        </p:txBody>
      </p:sp>
      <p:sp>
        <p:nvSpPr>
          <p:cNvPr id="19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跨行业合作</a:t>
            </a:r>
            <a:endParaRPr lang="en-US" sz="3000" b="0" strike="noStrike" spc="-1">
              <a:solidFill>
                <a:srgbClr val="000000"/>
              </a:solidFill>
              <a:latin typeface="Arial"/>
            </a:endParaRPr>
          </a:p>
        </p:txBody>
      </p:sp>
      <p:sp>
        <p:nvSpPr>
          <p:cNvPr id="194"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5"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结语</a:t>
            </a:r>
            <a:endParaRPr lang="en-US" sz="3600" b="0" strike="noStrike" spc="-1">
              <a:solidFill>
                <a:schemeClr val="dk1"/>
              </a:solidFill>
              <a:latin typeface="Arial"/>
            </a:endParaRPr>
          </a:p>
        </p:txBody>
      </p:sp>
      <p:sp>
        <p:nvSpPr>
          <p:cNvPr id="196"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通过政府、企业、公众和跨界合作的安全管理措施，我们可以共同推动安全意识的提高，有效应对各种安全风险。安全管理是一个持续改进的过程，需要多方共同努力，让我们共同为安全建设贡献力量。</a:t>
            </a:r>
            <a:endParaRPr lang="en-US" sz="2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https://d.book118.com/388111051010006050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123</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安全管理问题分析</vt:lpstr>
      <vt:lpstr>目录</vt:lpstr>
      <vt:lpstr>第1章 安全管理问题概述</vt:lpstr>
      <vt:lpstr>什么是安全管理问题</vt:lpstr>
      <vt:lpstr>安全管理问题的影响</vt:lpstr>
      <vt:lpstr> </vt:lpstr>
      <vt:lpstr>安全管理问题的管理原则</vt:lpstr>
      <vt:lpstr>第2章 安全管理问题的现状分析</vt:lpstr>
      <vt:lpstr>当前安全管理问题普遍存在的原因</vt:lpstr>
      <vt:lpstr>安全管理问题的类型与分布</vt:lpstr>
      <vt:lpstr> </vt:lpstr>
      <vt:lpstr>安全管理问题的发展趋势</vt:lpstr>
      <vt:lpstr>安全管理问题的现状分析</vt:lpstr>
      <vt:lpstr>第3章 安全管理问题的解决措施</vt:lpstr>
      <vt:lpstr> </vt:lpstr>
      <vt:lpstr>企业层面的安全管理举措</vt:lpstr>
      <vt:lpstr>公众层面的安全管理参与</vt:lpstr>
      <vt:lpstr>跨界合作的安全管理机制</vt:lpstr>
      <vt:lpstr>结语</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2024-09-29T14:26:51.170</cp:lastPrinted>
  <dcterms:created xsi:type="dcterms:W3CDTF">2024-09-29T06:26:51Z</dcterms:created>
  <dcterms:modified xsi:type="dcterms:W3CDTF">2024-09-29T06:26:53Z</dcterms:modified>
</cp:coreProperties>
</file>