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D98890-0197-4C9B-A64F-470C43176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74A0DF-EC3F-4EB7-8E79-2BB0110CF0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4B7B6E-6A97-4887-9076-F5D1163906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446EEF-2951-43CF-A5AC-F6E2B90CBA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90E85C-D39A-4174-982D-D1401C4B19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C685DC-0240-4CDD-A160-BCB6831D86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5C2C1F-9398-4C2E-8E0C-03B63B0414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0E8D5D-5CDD-4299-8EA1-844CE0A79F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0D1E8A-B5C7-436D-86BB-2EBC19C6B0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C0ED39-F6D8-4B60-825A-71D5DCDB6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675A5F-2CFE-416D-B617-AC66FE632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type="title">
  <p:cSld name="标题幻灯片">
    <p:bg>
      <p:bgPr>
        <a:solidFill>
          <a:schemeClr val="bg1"/>
        </a:solidFill>
        <a:effectLst/>
      </p:bgPr>
    </p:bg>
    <p:spTree>
      <p:nvGrpSpPr>
        <p:cNvPr id="1" name=""/>
        <p:cNvGrpSpPr/>
        <p:nvPr/>
      </p:nvGrpSpPr>
      <p:grpSpPr/>
      <p:grpSp>
        <p:nvGrpSpPr>
          <p:cNvPr id="2050" name="组合 2049"/>
          <p:cNvGrpSpPr/>
          <p:nvPr/>
        </p:nvGrpSpPr>
        <p:grpSpPr>
          <a:xfrm>
            <a:off x="1658938" y="1600200"/>
            <a:ext cx="6837362" cy="3200400"/>
            <a:chOff x="1045" y="1008"/>
            <a:chExt cx="4307" cy="2016"/>
          </a:xfrm>
        </p:grpSpPr>
        <p:sp>
          <p:nvSpPr>
            <p:cNvPr id="2051" name="椭圆 2050"/>
            <p:cNvSpPr/>
            <p:nvPr/>
          </p:nvSpPr>
          <p:spPr>
            <a:xfrm flipH="1">
              <a:off x="4392" y="1008"/>
              <a:ext cx="960" cy="960"/>
            </a:xfrm>
            <a:prstGeom prst="ellipse">
              <a:avLst/>
            </a:prstGeom>
            <a:solidFill>
              <a:srgbClr val="D9D8EC"/>
            </a:solidFill>
            <a:ln w="952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lvl="0" algn="ctr" eaLnBrk="1" hangingPunct="1"/>
              <a:endParaRPr lang="zh-CN" altLang="en-US" b="0">
                <a:latin typeface="Times New Roman" panose="02020603050405020304" pitchFamily="18" charset="0"/>
              </a:endParaRPr>
            </a:p>
          </p:txBody>
        </p:sp>
        <p:sp>
          <p:nvSpPr>
            <p:cNvPr id="2052" name="椭圆 2051"/>
            <p:cNvSpPr/>
            <p:nvPr/>
          </p:nvSpPr>
          <p:spPr>
            <a:xfrm flipH="1">
              <a:off x="3264" y="1008"/>
              <a:ext cx="960" cy="960"/>
            </a:xfrm>
            <a:prstGeom prst="ellipse">
              <a:avLst/>
            </a:prstGeom>
            <a:solidFill>
              <a:srgbClr val="D9D8EC"/>
            </a:solidFill>
            <a:ln w="952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lvl="0" algn="ctr" eaLnBrk="1" hangingPunct="1"/>
              <a:endParaRPr lang="zh-CN" altLang="en-US" b="0">
                <a:latin typeface="Times New Roman" panose="02020603050405020304" pitchFamily="18" charset="0"/>
              </a:endParaRPr>
            </a:p>
          </p:txBody>
        </p:sp>
        <p:sp>
          <p:nvSpPr>
            <p:cNvPr id="2053" name="椭圆 2052"/>
            <p:cNvSpPr/>
            <p:nvPr/>
          </p:nvSpPr>
          <p:spPr>
            <a:xfrm flipH="1">
              <a:off x="2136" y="1008"/>
              <a:ext cx="960" cy="960"/>
            </a:xfrm>
            <a:prstGeom prst="ellipse">
              <a:avLst/>
            </a:prstGeom>
            <a:noFill/>
            <a:ln w="28575" cap="flat" cmpd="sng">
              <a:solidFill>
                <a:srgbClr val="D9D8EC"/>
              </a:solidFill>
              <a:prstDash val="soli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lvl="0" algn="ctr" eaLnBrk="1" hangingPunct="1"/>
              <a:endParaRPr lang="zh-CN" altLang="en-US" b="0">
                <a:latin typeface="Times New Roman" panose="02020603050405020304" pitchFamily="18" charset="0"/>
              </a:endParaRPr>
            </a:p>
          </p:txBody>
        </p:sp>
        <p:sp>
          <p:nvSpPr>
            <p:cNvPr id="2054" name="椭圆 2053"/>
            <p:cNvSpPr/>
            <p:nvPr/>
          </p:nvSpPr>
          <p:spPr>
            <a:xfrm flipH="1">
              <a:off x="2136" y="2064"/>
              <a:ext cx="960" cy="960"/>
            </a:xfrm>
            <a:prstGeom prst="ellipse">
              <a:avLst/>
            </a:prstGeom>
            <a:solidFill>
              <a:srgbClr val="D9D8EC"/>
            </a:solidFill>
            <a:ln w="2857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lvl="0" algn="ctr" eaLnBrk="1" hangingPunct="1"/>
              <a:endParaRPr lang="zh-CN" altLang="en-US" b="0">
                <a:latin typeface="Times New Roman" panose="02020603050405020304" pitchFamily="18" charset="0"/>
              </a:endParaRPr>
            </a:p>
          </p:txBody>
        </p:sp>
        <p:sp>
          <p:nvSpPr>
            <p:cNvPr id="2055" name="椭圆 2054"/>
            <p:cNvSpPr/>
            <p:nvPr/>
          </p:nvSpPr>
          <p:spPr>
            <a:xfrm flipH="1">
              <a:off x="1045" y="2064"/>
              <a:ext cx="960" cy="960"/>
            </a:xfrm>
            <a:prstGeom prst="ellipse">
              <a:avLst/>
            </a:prstGeom>
            <a:solidFill>
              <a:srgbClr val="D9D8EC"/>
            </a:solidFill>
            <a:ln w="952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lvl="0" algn="ctr" eaLnBrk="1" hangingPunct="1"/>
              <a:endParaRPr lang="zh-CN" altLang="en-US" b="0">
                <a:latin typeface="Times New Roman" panose="02020603050405020304" pitchFamily="18" charset="0"/>
              </a:endParaRPr>
            </a:p>
          </p:txBody>
        </p:sp>
        <p:sp>
          <p:nvSpPr>
            <p:cNvPr id="2056" name="椭圆 2055"/>
            <p:cNvSpPr/>
            <p:nvPr/>
          </p:nvSpPr>
          <p:spPr>
            <a:xfrm flipH="1">
              <a:off x="4392" y="2064"/>
              <a:ext cx="960" cy="960"/>
            </a:xfrm>
            <a:prstGeom prst="ellipse">
              <a:avLst/>
            </a:prstGeom>
            <a:noFill/>
            <a:ln w="28575" cap="flat" cmpd="sng">
              <a:solidFill>
                <a:srgbClr val="D9D8EC"/>
              </a:solidFill>
              <a:prstDash val="soli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lvl="0" algn="ctr" eaLnBrk="1" hangingPunct="1"/>
              <a:endParaRPr lang="zh-CN" altLang="en-US" b="0">
                <a:latin typeface="Times New Roman" panose="02020603050405020304" pitchFamily="18" charset="0"/>
              </a:endParaRPr>
            </a:p>
          </p:txBody>
        </p:sp>
      </p:grpSp>
      <p:sp>
        <p:nvSpPr>
          <p:cNvPr id="2057" name="日期占位符 2056"/>
          <p:cNvSpPr/>
          <p:nvPr>
            <p:ph type="dt" sz="half"/>
          </p:nvPr>
        </p:nvSpPr>
        <p:spPr>
          <a:xfrm>
            <a:off x="457200" y="6248400"/>
            <a:ext cx="2133600" cy="457200"/>
          </a:xfrm>
          <a:prstGeom prst="rect">
            <a:avLst/>
          </a:prstGeom>
          <a:noFill/>
          <a:ln w="9525">
            <a:noFill/>
          </a:ln>
        </p:spPr>
        <p:txBody>
          <a:bodyPr anchor="t" anchorCtr="0"/>
          <a:lstStyle>
            <a:lvl1pPr>
              <a:defRPr sz="1000" b="0">
                <a:latin typeface="Arial" pitchFamily="34" charset="0"/>
              </a:defRPr>
            </a:lvl1pPr>
          </a:lstStyle>
          <a:p>
            <a:pPr eaLnBrk="1" hangingPunct="1"/>
            <a:fld id="{BB962C8B-B14F-4D97-AF65-F5344CB8AC3E}" type="datetime1">
              <a:rPr lang="zh-CN" altLang="en-US"/>
              <a:t/>
            </a:fld>
            <a:endParaRPr lang="zh-CN" altLang="en-US">
              <a:latin typeface="Times New Roman" panose="02020603050405020304" pitchFamily="18" charset="0"/>
            </a:endParaRPr>
          </a:p>
        </p:txBody>
      </p:sp>
      <p:sp>
        <p:nvSpPr>
          <p:cNvPr id="2058" name="页脚占位符 2057"/>
          <p:cNvSpPr/>
          <p:nvPr>
            <p:ph type="ftr" sz="quarter" idx="1"/>
          </p:nvPr>
        </p:nvSpPr>
        <p:spPr>
          <a:xfrm>
            <a:off x="3124200" y="6248400"/>
            <a:ext cx="2895600" cy="457200"/>
          </a:xfrm>
          <a:prstGeom prst="rect">
            <a:avLst/>
          </a:prstGeom>
          <a:noFill/>
          <a:ln w="9525">
            <a:noFill/>
          </a:ln>
        </p:spPr>
        <p:txBody>
          <a:bodyPr anchor="t" anchorCtr="0"/>
          <a:lstStyle>
            <a:lvl1pPr algn="ctr">
              <a:defRPr sz="1000" b="0">
                <a:latin typeface="Arial" pitchFamily="34" charset="0"/>
              </a:defRPr>
            </a:lvl1pPr>
          </a:lstStyle>
          <a:p>
            <a:pPr eaLnBrk="1" hangingPunct="1"/>
            <a:r>
              <a:rPr lang="zh-CN" altLang="en-US"/>
              <a:t>最新版整理ppt</a:t>
            </a:r>
            <a:endParaRPr lang="zh-CN" altLang="en-US">
              <a:latin typeface="Arial" pitchFamily="34" charset="0"/>
            </a:endParaRPr>
          </a:p>
        </p:txBody>
      </p:sp>
      <p:sp>
        <p:nvSpPr>
          <p:cNvPr id="2059" name="灯片编号占位符 2058"/>
          <p:cNvSpPr/>
          <p:nvPr>
            <p:ph type="sldNum" sz="quarter" idx="2"/>
          </p:nvPr>
        </p:nvSpPr>
        <p:spPr>
          <a:xfrm>
            <a:off x="6553200" y="6248400"/>
            <a:ext cx="2133600" cy="457200"/>
          </a:xfrm>
          <a:prstGeom prst="rect">
            <a:avLst/>
          </a:prstGeom>
          <a:noFill/>
          <a:ln w="9525">
            <a:noFill/>
          </a:ln>
        </p:spPr>
        <p:txBody>
          <a:bodyPr anchor="t" anchorCtr="0"/>
          <a:lstStyle>
            <a:lvl1pPr algn="r">
              <a:defRPr sz="1000" b="0">
                <a:latin typeface="Arial" pitchFamily="34" charset="0"/>
              </a:defRPr>
            </a:lvl1pPr>
          </a:lstStyle>
          <a:p>
            <a:pPr eaLnBrk="1" hangingPunct="1"/>
            <a:fld id="{9A0DB2DC-4C9A-4742-B13C-FB6460FD3503}" type="slidenum">
              <a:rPr lang="zh-CN" altLang="en-US"/>
              <a:t/>
            </a:fld>
            <a:endParaRPr lang="zh-CN" altLang="en-US">
              <a:latin typeface="Arial" pitchFamily="34" charset="0"/>
            </a:endParaRPr>
          </a:p>
        </p:txBody>
      </p:sp>
      <p:sp>
        <p:nvSpPr>
          <p:cNvPr id="2060" name="标题 2059"/>
          <p:cNvSpPr/>
          <p:nvPr>
            <p:ph type="ctrTitle" idx="3"/>
          </p:nvPr>
        </p:nvSpPr>
        <p:spPr>
          <a:xfrm>
            <a:off x="685800" y="1219200"/>
            <a:ext cx="7772400" cy="1933575"/>
          </a:xfrm>
          <a:prstGeom prst="rect">
            <a:avLst/>
          </a:prstGeom>
          <a:noFill/>
          <a:ln w="9525">
            <a:noFill/>
          </a:ln>
        </p:spPr>
        <p:txBody>
          <a:bodyPr anchor="b" anchorCtr="0"/>
          <a:lstStyle>
            <a:lvl1pPr marL="0" lvl="0" indent="0" algn="r" defTabSz="914400" rtl="0" eaLnBrk="1" fontAlgn="base" latinLnBrk="0" hangingPunct="1">
              <a:lnSpc>
                <a:spcPct val="100000"/>
              </a:lnSpc>
              <a:spcBef>
                <a:spcPct val="0"/>
              </a:spcBef>
              <a:spcAft>
                <a:spcPct val="0"/>
              </a:spcAft>
              <a:buClrTx/>
              <a:buSzTx/>
              <a:buFontTx/>
              <a:buNone/>
              <a:defRPr sz="4400" b="0" i="0" u="none">
                <a:solidFill>
                  <a:schemeClr val="tx2"/>
                </a:solidFill>
                <a:latin typeface="Arial" pitchFamily="34" charset="0"/>
                <a:ea typeface="宋体" panose="02010600030101010101" pitchFamily="2" charset="-122"/>
              </a:defRPr>
            </a:lvl1pPr>
          </a:lstStyle>
          <a:p>
            <a:pPr lvl="0"/>
            <a:r>
              <a:rPr lang="zh-CN" altLang="en-US"/>
              <a:t>单击此处编辑母版标题样式</a:t>
            </a:r>
            <a:endParaRPr lang="zh-CN" altLang="en-US"/>
          </a:p>
        </p:txBody>
      </p:sp>
      <p:sp>
        <p:nvSpPr>
          <p:cNvPr id="2061" name="副标题 2060"/>
          <p:cNvSpPr/>
          <p:nvPr>
            <p:ph type="subTitle" idx="4"/>
          </p:nvPr>
        </p:nvSpPr>
        <p:spPr>
          <a:xfrm>
            <a:off x="2057400" y="3505200"/>
            <a:ext cx="6400800" cy="1752600"/>
          </a:xfrm>
          <a:prstGeom prst="rect">
            <a:avLst/>
          </a:prstGeom>
          <a:noFill/>
          <a:ln w="9525">
            <a:noFill/>
          </a:ln>
        </p:spPr>
        <p:txBody>
          <a:bodyPr anchor="t" anchorCtr="0"/>
          <a:lstStyle>
            <a:lvl1pPr marL="0" lvl="0" indent="0" algn="r"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None/>
              <a:defRPr sz="3200" b="0" i="0" u="none">
                <a:solidFill>
                  <a:schemeClr val="tx1"/>
                </a:solidFill>
                <a:latin typeface="Arial" pitchFamily="34" charset="0"/>
                <a:ea typeface="宋体" panose="02010600030101010101" pitchFamily="2" charset="-122"/>
              </a:defRPr>
            </a:lvl1pPr>
            <a:lvl2pPr marL="457200" lvl="1" indent="0" algn="ctr" defTabSz="914400" rtl="0" eaLnBrk="1" fontAlgn="base" latinLnBrk="0" hangingPunct="1">
              <a:lnSpc>
                <a:spcPct val="100000"/>
              </a:lnSpc>
              <a:spcBef>
                <a:spcPct val="20000"/>
              </a:spcBef>
              <a:spcAft>
                <a:spcPct val="0"/>
              </a:spcAft>
              <a:buClr>
                <a:schemeClr val="accent1"/>
              </a:buClr>
              <a:buSzPct val="70000"/>
              <a:buFont typeface="Wingdings" panose="05000000000000000000" pitchFamily="2" charset="2"/>
              <a:buNone/>
              <a:defRPr sz="2700" b="0" i="0" u="none">
                <a:solidFill>
                  <a:schemeClr val="tx1"/>
                </a:solidFill>
                <a:latin typeface="Arial" pitchFamily="34" charset="0"/>
                <a:ea typeface="宋体" panose="02010600030101010101" pitchFamily="2" charset="-122"/>
              </a:defRPr>
            </a:lvl2pPr>
            <a:lvl3pPr marL="914400" lvl="2" indent="0" algn="ctr"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None/>
              <a:defRPr sz="2300" b="0" i="0" u="none">
                <a:solidFill>
                  <a:schemeClr val="tx1"/>
                </a:solidFill>
                <a:latin typeface="Arial" pitchFamily="34" charset="0"/>
                <a:ea typeface="宋体" panose="02010600030101010101" pitchFamily="2" charset="-122"/>
              </a:defRPr>
            </a:lvl3pPr>
            <a:lvl4pPr marL="1371600" lvl="3" indent="0" algn="ctr" defTabSz="914400" rtl="0" eaLnBrk="1" fontAlgn="base" latinLnBrk="0" hangingPunct="1">
              <a:lnSpc>
                <a:spcPct val="100000"/>
              </a:lnSpc>
              <a:spcBef>
                <a:spcPct val="20000"/>
              </a:spcBef>
              <a:spcAft>
                <a:spcPct val="0"/>
              </a:spcAft>
              <a:buClr>
                <a:schemeClr val="accent1"/>
              </a:buClr>
              <a:buSzTx/>
              <a:buFontTx/>
              <a:buNone/>
              <a:defRPr sz="2000" b="0" i="0" u="none">
                <a:solidFill>
                  <a:schemeClr val="tx1"/>
                </a:solidFill>
                <a:latin typeface="Arial" pitchFamily="34" charset="0"/>
                <a:ea typeface="宋体" panose="02010600030101010101" pitchFamily="2" charset="-122"/>
              </a:defRPr>
            </a:lvl4pPr>
            <a:lvl5pPr marL="1828800" lvl="4" indent="0" algn="ctr" defTabSz="914400" rtl="0" eaLnBrk="1" fontAlgn="base" latinLnBrk="0" hangingPunct="1">
              <a:lnSpc>
                <a:spcPct val="100000"/>
              </a:lnSpc>
              <a:spcBef>
                <a:spcPct val="20000"/>
              </a:spcBef>
              <a:spcAft>
                <a:spcPct val="0"/>
              </a:spcAft>
              <a:buClr>
                <a:schemeClr val="accent1"/>
              </a:buClr>
              <a:buSzTx/>
              <a:buFont typeface="Wingdings" panose="05000000000000000000" pitchFamily="2" charset="2"/>
              <a:buNone/>
              <a:defRPr sz="2000" b="0" i="0" u="none">
                <a:solidFill>
                  <a:schemeClr val="tx1"/>
                </a:solidFill>
                <a:latin typeface="Arial" pitchFamily="34" charset="0"/>
                <a:ea typeface="宋体" panose="02010600030101010101" pitchFamily="2" charset="-122"/>
              </a:defRPr>
            </a:lvl5pPr>
          </a:lstStyle>
          <a:p>
            <a:pPr lvl="0"/>
            <a:r>
              <a:rPr lang="zh-CN" altLang="en-US"/>
              <a:t>单击此处编辑母版副标题样式</a:t>
            </a:r>
            <a:endParaRPr lang="zh-CN" altLang="en-US"/>
          </a:p>
        </p:txBody>
      </p:sp>
      <p:pic>
        <p:nvPicPr>
          <p:cNvPr id="2062" name="图片 7" descr="outofureyes_gif"/>
          <p:cNvPicPr>
            <a:picLocks noChangeAspect="1"/>
          </p:cNvPicPr>
          <p:nvPr/>
        </p:nvPicPr>
        <p:blipFill>
          <a:blip r:embed="rId1"/>
          <a:stretch>
            <a:fillRect/>
          </a:stretch>
        </p:blipFill>
        <p:spPr>
          <a:xfrm>
            <a:off x="0" y="44450"/>
            <a:ext cx="9144000" cy="6813550"/>
          </a:xfrm>
          <a:prstGeom prst="rect">
            <a:avLst/>
          </a:prstGeom>
          <a:noFill/>
          <a:ln w="9525">
            <a:noFill/>
          </a:ln>
        </p:spPr>
      </p:pic>
    </p:spTree>
  </p:cSld>
  <p:clrMapOvr>
    <a:masterClrMapping/>
  </p:clrMapOvr>
  <p:transition/>
  <p:timing/>
  <p:hf hd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fld id="{BB962C8B-B14F-4D97-AF65-F5344CB8AC3E}" type="datetime1">
              <a:rPr lang="zh-CN" altLang="en-US"/>
              <a:t/>
            </a:fld>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
            </a:fld>
            <a:endParaRPr lang="zh-CN" altLang="en-US" sz="1000" b="0">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eaLnBrk="1" hangingPunct="1"/>
            <a:fld id="{BB962C8B-B14F-4D97-AF65-F5344CB8AC3E}" type="datetime1">
              <a:rPr lang="zh-CN" altLang="en-US"/>
              <a:t/>
            </a:fld>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
            </a:fld>
            <a:endParaRPr lang="zh-CN" altLang="en-US" sz="1000" b="0">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2504" cy="453072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54296" y="1600200"/>
            <a:ext cx="4032504" cy="453072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eaLnBrk="1" hangingPunct="1"/>
            <a:fld id="{BB962C8B-B14F-4D97-AF65-F5344CB8AC3E}" type="datetime1">
              <a:rPr lang="zh-CN" altLang="en-US"/>
              <a:t/>
            </a:fld>
            <a:endParaRPr lang="zh-CN" altLang="en-US">
              <a:latin typeface="Times New Roman" panose="02020603050405020304" pitchFamily="18" charset="0"/>
            </a:endParaRPr>
          </a:p>
        </p:txBody>
      </p:sp>
      <p:sp>
        <p:nvSpPr>
          <p:cNvPr id="6" name="页脚占位符 5"/>
          <p:cNvSpPr>
            <a:spLocks noGrp="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t/>
            </a:fld>
            <a:endParaRPr lang="zh-CN" altLang="en-US" sz="1000" b="0">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eaLnBrk="1" hangingPunct="1"/>
            <a:fld id="{BB962C8B-B14F-4D97-AF65-F5344CB8AC3E}" type="datetime1">
              <a:rPr lang="zh-CN" altLang="en-US"/>
              <a:t/>
            </a:fld>
            <a:endParaRPr lang="zh-CN" altLang="en-US">
              <a:latin typeface="Times New Roman" panose="02020603050405020304" pitchFamily="18" charset="0"/>
            </a:endParaRPr>
          </a:p>
        </p:txBody>
      </p:sp>
      <p:sp>
        <p:nvSpPr>
          <p:cNvPr id="8" name="页脚占位符 7"/>
          <p:cNvSpPr>
            <a:spLocks noGrp="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9" name="灯片编号占位符 8"/>
          <p:cNvSpPr>
            <a:spLocks noGrp="1"/>
          </p:cNvSpPr>
          <p:nvPr>
            <p:ph type="sldNum" sz="quarter" idx="12"/>
          </p:nvPr>
        </p:nvSpPr>
        <p:spPr/>
        <p:txBody>
          <a:bodyPr/>
          <a:lstStyle/>
          <a:p>
            <a:pPr lvl="0" eaLnBrk="1" hangingPunct="1"/>
            <a:fld id="{9A0DB2DC-4C9A-4742-B13C-FB6460FD3503}" type="slidenum">
              <a:rPr lang="zh-CN" altLang="en-US"/>
              <a:t/>
            </a:fld>
            <a:endParaRPr lang="zh-CN" altLang="en-US" sz="1000" b="0">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eaLnBrk="1" hangingPunct="1"/>
            <a:fld id="{BB962C8B-B14F-4D97-AF65-F5344CB8AC3E}" type="datetime1">
              <a:rPr lang="zh-CN" altLang="en-US"/>
              <a:t/>
            </a:fld>
            <a:endParaRPr lang="zh-CN" altLang="en-US">
              <a:latin typeface="Times New Roman" panose="02020603050405020304" pitchFamily="18" charset="0"/>
            </a:endParaRPr>
          </a:p>
        </p:txBody>
      </p:sp>
      <p:sp>
        <p:nvSpPr>
          <p:cNvPr id="4" name="页脚占位符 3"/>
          <p:cNvSpPr>
            <a:spLocks noGrp="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5" name="灯片编号占位符 4"/>
          <p:cNvSpPr>
            <a:spLocks noGrp="1"/>
          </p:cNvSpPr>
          <p:nvPr>
            <p:ph type="sldNum" sz="quarter" idx="12"/>
          </p:nvPr>
        </p:nvSpPr>
        <p:spPr/>
        <p:txBody>
          <a:bodyPr/>
          <a:lstStyle/>
          <a:p>
            <a:pPr lvl="0" eaLnBrk="1" hangingPunct="1"/>
            <a:fld id="{9A0DB2DC-4C9A-4742-B13C-FB6460FD3503}" type="slidenum">
              <a:rPr lang="zh-CN" altLang="en-US"/>
              <a:t/>
            </a:fld>
            <a:endParaRPr lang="zh-CN" altLang="en-US" sz="1000" b="0">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eaLnBrk="1" hangingPunct="1"/>
            <a:fld id="{BB962C8B-B14F-4D97-AF65-F5344CB8AC3E}" type="datetime1">
              <a:rPr lang="zh-CN" altLang="en-US"/>
              <a:t/>
            </a:fld>
            <a:endParaRPr lang="zh-CN" altLang="en-US">
              <a:latin typeface="Times New Roman" panose="02020603050405020304" pitchFamily="18" charset="0"/>
            </a:endParaRPr>
          </a:p>
        </p:txBody>
      </p:sp>
      <p:sp>
        <p:nvSpPr>
          <p:cNvPr id="3" name="页脚占位符 2"/>
          <p:cNvSpPr>
            <a:spLocks noGrp="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4" name="灯片编号占位符 3"/>
          <p:cNvSpPr>
            <a:spLocks noGrp="1"/>
          </p:cNvSpPr>
          <p:nvPr>
            <p:ph type="sldNum" sz="quarter" idx="12"/>
          </p:nvPr>
        </p:nvSpPr>
        <p:spPr/>
        <p:txBody>
          <a:bodyPr/>
          <a:lstStyle/>
          <a:p>
            <a:pPr lvl="0" eaLnBrk="1" hangingPunct="1"/>
            <a:fld id="{9A0DB2DC-4C9A-4742-B13C-FB6460FD3503}" type="slidenum">
              <a:rPr lang="zh-CN" altLang="en-US"/>
              <a:t/>
            </a:fld>
            <a:endParaRPr lang="zh-CN" altLang="en-US" sz="1000" b="0">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eaLnBrk="1" hangingPunct="1"/>
            <a:fld id="{BB962C8B-B14F-4D97-AF65-F5344CB8AC3E}" type="datetime1">
              <a:rPr lang="zh-CN" altLang="en-US"/>
              <a:t/>
            </a:fld>
            <a:endParaRPr lang="zh-CN" altLang="en-US">
              <a:latin typeface="Times New Roman" panose="02020603050405020304" pitchFamily="18" charset="0"/>
            </a:endParaRPr>
          </a:p>
        </p:txBody>
      </p:sp>
      <p:sp>
        <p:nvSpPr>
          <p:cNvPr id="6" name="页脚占位符 5"/>
          <p:cNvSpPr>
            <a:spLocks noGrp="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t/>
            </a:fld>
            <a:endParaRPr lang="zh-CN" altLang="en-US" sz="1000" b="0">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eaLnBrk="1" hangingPunct="1"/>
            <a:fld id="{BB962C8B-B14F-4D97-AF65-F5344CB8AC3E}" type="datetime1">
              <a:rPr lang="zh-CN" altLang="en-US"/>
              <a:t/>
            </a:fld>
            <a:endParaRPr lang="zh-CN" altLang="en-US">
              <a:latin typeface="Times New Roman" panose="02020603050405020304" pitchFamily="18" charset="0"/>
            </a:endParaRPr>
          </a:p>
        </p:txBody>
      </p:sp>
      <p:sp>
        <p:nvSpPr>
          <p:cNvPr id="6" name="页脚占位符 5"/>
          <p:cNvSpPr>
            <a:spLocks noGrp="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t/>
            </a:fld>
            <a:endParaRPr lang="zh-CN" altLang="en-US" sz="1000" b="0">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fld id="{BB962C8B-B14F-4D97-AF65-F5344CB8AC3E}" type="datetime1">
              <a:rPr lang="zh-CN" altLang="en-US"/>
              <a:t/>
            </a:fld>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
            </a:fld>
            <a:endParaRPr lang="zh-CN" altLang="en-US" sz="1000" b="0">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6287"/>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52930" cy="5856287"/>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fld id="{BB962C8B-B14F-4D97-AF65-F5344CB8AC3E}" type="datetime1">
              <a:rPr lang="zh-CN" altLang="en-US"/>
              <a:t/>
            </a:fld>
            <a:endParaRPr lang="zh-CN" altLang="en-US">
              <a:latin typeface="Times New Roman" panose="02020603050405020304" pitchFamily="18" charset="0"/>
            </a:endParaRPr>
          </a:p>
        </p:txBody>
      </p:sp>
      <p:sp>
        <p:nvSpPr>
          <p:cNvPr id="5" name="页脚占位符 4"/>
          <p:cNvSpPr>
            <a:spLocks noGrp="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
            </a:fld>
            <a:endParaRPr lang="zh-CN" altLang="en-US" sz="1000" b="0">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grpSp>
        <p:nvGrpSpPr>
          <p:cNvPr id="1026" name="组合 1025"/>
          <p:cNvGrpSpPr/>
          <p:nvPr/>
        </p:nvGrpSpPr>
        <p:grpSpPr>
          <a:xfrm>
            <a:off x="1071563" y="304800"/>
            <a:ext cx="7615237" cy="1106488"/>
            <a:chOff x="675" y="192"/>
            <a:chExt cx="4797" cy="697"/>
          </a:xfrm>
        </p:grpSpPr>
        <p:sp>
          <p:nvSpPr>
            <p:cNvPr id="1027" name="椭圆 1026"/>
            <p:cNvSpPr/>
            <p:nvPr/>
          </p:nvSpPr>
          <p:spPr>
            <a:xfrm flipH="1">
              <a:off x="3067" y="192"/>
              <a:ext cx="696" cy="696"/>
            </a:xfrm>
            <a:prstGeom prst="ellipse">
              <a:avLst/>
            </a:prstGeom>
            <a:solidFill>
              <a:srgbClr val="D9D8EC"/>
            </a:solidFill>
            <a:ln w="2857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lvl="0" algn="ctr" eaLnBrk="1" hangingPunct="1"/>
              <a:endParaRPr lang="zh-CN" altLang="en-US" b="0">
                <a:latin typeface="Times New Roman" panose="02020603050405020304" pitchFamily="18" charset="0"/>
              </a:endParaRPr>
            </a:p>
          </p:txBody>
        </p:sp>
        <p:sp>
          <p:nvSpPr>
            <p:cNvPr id="1028" name="椭圆 1027"/>
            <p:cNvSpPr/>
            <p:nvPr/>
          </p:nvSpPr>
          <p:spPr>
            <a:xfrm flipH="1">
              <a:off x="4777" y="192"/>
              <a:ext cx="695" cy="696"/>
            </a:xfrm>
            <a:prstGeom prst="ellipse">
              <a:avLst/>
            </a:prstGeom>
            <a:solidFill>
              <a:srgbClr val="D9D8EC"/>
            </a:solidFill>
            <a:ln w="2857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lvl="0" algn="ctr" eaLnBrk="1" hangingPunct="1"/>
              <a:endParaRPr lang="zh-CN" altLang="en-US" b="0">
                <a:latin typeface="Times New Roman" panose="02020603050405020304" pitchFamily="18" charset="0"/>
              </a:endParaRPr>
            </a:p>
          </p:txBody>
        </p:sp>
        <p:sp>
          <p:nvSpPr>
            <p:cNvPr id="1029" name="椭圆 1028"/>
            <p:cNvSpPr/>
            <p:nvPr/>
          </p:nvSpPr>
          <p:spPr>
            <a:xfrm flipH="1">
              <a:off x="675" y="193"/>
              <a:ext cx="695" cy="696"/>
            </a:xfrm>
            <a:prstGeom prst="ellipse">
              <a:avLst/>
            </a:prstGeom>
            <a:solidFill>
              <a:srgbClr val="D9D8EC"/>
            </a:solidFill>
            <a:ln w="2857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lvl="0" algn="ctr" eaLnBrk="1" hangingPunct="1"/>
              <a:endParaRPr lang="zh-CN" altLang="en-US" b="0">
                <a:latin typeface="Times New Roman" panose="02020603050405020304" pitchFamily="18" charset="0"/>
              </a:endParaRPr>
            </a:p>
          </p:txBody>
        </p:sp>
        <p:sp>
          <p:nvSpPr>
            <p:cNvPr id="1030" name="椭圆 1029"/>
            <p:cNvSpPr/>
            <p:nvPr/>
          </p:nvSpPr>
          <p:spPr>
            <a:xfrm flipH="1">
              <a:off x="3984" y="192"/>
              <a:ext cx="695" cy="696"/>
            </a:xfrm>
            <a:prstGeom prst="ellipse">
              <a:avLst/>
            </a:prstGeom>
            <a:noFill/>
            <a:ln w="28575" cap="flat" cmpd="sng">
              <a:solidFill>
                <a:srgbClr val="D9D8EC"/>
              </a:solidFill>
              <a:prstDash val="soli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lvl="0" algn="ctr" eaLnBrk="1" hangingPunct="1"/>
              <a:endParaRPr lang="zh-CN" altLang="en-US" b="0">
                <a:latin typeface="Times New Roman" panose="02020603050405020304" pitchFamily="18" charset="0"/>
              </a:endParaRPr>
            </a:p>
          </p:txBody>
        </p:sp>
        <p:sp>
          <p:nvSpPr>
            <p:cNvPr id="1031" name="椭圆 1030"/>
            <p:cNvSpPr/>
            <p:nvPr/>
          </p:nvSpPr>
          <p:spPr>
            <a:xfrm flipH="1">
              <a:off x="1486" y="192"/>
              <a:ext cx="695" cy="696"/>
            </a:xfrm>
            <a:prstGeom prst="ellipse">
              <a:avLst/>
            </a:prstGeom>
            <a:noFill/>
            <a:ln w="28575" cap="flat" cmpd="sng">
              <a:solidFill>
                <a:srgbClr val="D9D8EC"/>
              </a:solidFill>
              <a:prstDash val="soli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lvl="0" algn="ctr" eaLnBrk="1" hangingPunct="1"/>
              <a:endParaRPr lang="zh-CN" altLang="en-US" b="0">
                <a:latin typeface="Times New Roman" panose="02020603050405020304" pitchFamily="18" charset="0"/>
              </a:endParaRPr>
            </a:p>
          </p:txBody>
        </p:sp>
      </p:grpSp>
      <p:sp>
        <p:nvSpPr>
          <p:cNvPr id="1032" name="文本占位符 1031"/>
          <p:cNvSpPr/>
          <p:nvPr>
            <p:ph type="body"/>
          </p:nvPr>
        </p:nvSpPr>
        <p:spPr>
          <a:xfrm>
            <a:off x="457200" y="1600200"/>
            <a:ext cx="8229600" cy="4530725"/>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33" name="日期占位符 1032"/>
          <p:cNvSpPr/>
          <p:nvPr>
            <p:ph type="dt" sz="half" idx="1"/>
          </p:nvPr>
        </p:nvSpPr>
        <p:spPr>
          <a:xfrm>
            <a:off x="457200" y="6248400"/>
            <a:ext cx="2133600" cy="457200"/>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10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lvl="0" eaLnBrk="1" hangingPunct="1"/>
            <a:fld id="{BB962C8B-B14F-4D97-AF65-F5344CB8AC3E}" type="datetime1">
              <a:rPr lang="zh-CN" altLang="en-US"/>
              <a:t/>
            </a:fld>
            <a:endParaRPr lang="zh-CN" altLang="en-US">
              <a:latin typeface="Times New Roman" panose="02020603050405020304" pitchFamily="18" charset="0"/>
            </a:endParaRPr>
          </a:p>
        </p:txBody>
      </p:sp>
      <p:sp>
        <p:nvSpPr>
          <p:cNvPr id="1034" name="页脚占位符 1033"/>
          <p:cNvSpPr/>
          <p:nvPr>
            <p:ph type="ftr" sz="quarter" idx="2"/>
          </p:nvPr>
        </p:nvSpPr>
        <p:spPr>
          <a:xfrm>
            <a:off x="3124200" y="6248400"/>
            <a:ext cx="2895600" cy="457200"/>
          </a:xfrm>
          <a:prstGeom prst="rect">
            <a:avLst/>
          </a:prstGeom>
          <a:noFill/>
          <a:ln w="9525">
            <a:noFill/>
          </a:ln>
        </p:spPr>
        <p:txBody>
          <a:bodyPr/>
          <a:lstStyle>
            <a:defPPr>
              <a:defRPr lang="ru-RU"/>
            </a:defPPr>
            <a:lvl1pPr marL="0" lvl="0" indent="0" algn="ctr" defTabSz="914400" rtl="0" eaLnBrk="1" fontAlgn="base" latinLnBrk="0" hangingPunct="1">
              <a:lnSpc>
                <a:spcPct val="100000"/>
              </a:lnSpc>
              <a:spcBef>
                <a:spcPct val="0"/>
              </a:spcBef>
              <a:spcAft>
                <a:spcPct val="0"/>
              </a:spcAft>
              <a:buSzTx/>
              <a:buNone/>
              <a:defRPr sz="10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lvl="0" eaLnBrk="1" hangingPunct="1"/>
            <a:r>
              <a:rPr lang="zh-CN" altLang="en-US"/>
              <a:t>最新版整理ppt</a:t>
            </a:r>
            <a:endParaRPr lang="zh-CN" altLang="en-US" sz="1000" b="0">
              <a:latin typeface="Arial" pitchFamily="34" charset="0"/>
            </a:endParaRPr>
          </a:p>
        </p:txBody>
      </p:sp>
      <p:sp>
        <p:nvSpPr>
          <p:cNvPr id="1035" name="灯片编号占位符 1034"/>
          <p:cNvSpPr/>
          <p:nvPr>
            <p:ph type="sldNum" sz="quarter" idx="3"/>
          </p:nvPr>
        </p:nvSpPr>
        <p:spPr>
          <a:xfrm>
            <a:off x="6553200" y="6248400"/>
            <a:ext cx="2133600" cy="457200"/>
          </a:xfrm>
          <a:prstGeom prst="rect">
            <a:avLst/>
          </a:prstGeom>
          <a:noFill/>
          <a:ln w="9525">
            <a:noFill/>
          </a:ln>
        </p:spPr>
        <p:txBody>
          <a:bodyPr/>
          <a:lstStyle>
            <a:defPPr>
              <a:defRPr lang="ru-RU"/>
            </a:defPPr>
            <a:lvl1pPr marL="0" lvl="0" indent="0" algn="r" defTabSz="914400" rtl="0" eaLnBrk="1" fontAlgn="base" latinLnBrk="0" hangingPunct="1">
              <a:lnSpc>
                <a:spcPct val="100000"/>
              </a:lnSpc>
              <a:spcBef>
                <a:spcPct val="0"/>
              </a:spcBef>
              <a:spcAft>
                <a:spcPct val="0"/>
              </a:spcAft>
              <a:buSzTx/>
              <a:buNone/>
              <a:defRPr sz="10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lvl="0" eaLnBrk="1" hangingPunct="1"/>
            <a:fld id="{9A0DB2DC-4C9A-4742-B13C-FB6460FD3503}" type="slidenum">
              <a:rPr lang="zh-CN" altLang="en-US"/>
              <a:t/>
            </a:fld>
            <a:endParaRPr lang="zh-CN" altLang="en-US" sz="1000" b="0">
              <a:latin typeface="Arial" pitchFamily="34" charset="0"/>
            </a:endParaRPr>
          </a:p>
        </p:txBody>
      </p:sp>
      <p:sp>
        <p:nvSpPr>
          <p:cNvPr id="1036" name="标题 1035"/>
          <p:cNvSpPr/>
          <p:nvPr>
            <p:ph type="title" idx="4"/>
          </p:nvPr>
        </p:nvSpPr>
        <p:spPr>
          <a:xfrm>
            <a:off x="457200" y="274638"/>
            <a:ext cx="8229600" cy="1143000"/>
          </a:xfrm>
          <a:prstGeom prst="rect">
            <a:avLst/>
          </a:prstGeom>
          <a:noFill/>
          <a:ln w="9525">
            <a:noFill/>
          </a:ln>
        </p:spPr>
        <p:txBody>
          <a:bodyPr anchor="ctr" anchorCtr="0"/>
          <a:lstStyle/>
          <a:p>
            <a:pPr lvl="0"/>
            <a:r>
              <a:rPr lang="zh-CN" altLang="en-US"/>
              <a:t>单击此处编辑母版标题样式</a:t>
            </a:r>
            <a:endParaRPr lang="zh-CN" altLang="en-US"/>
          </a:p>
        </p:txBody>
      </p:sp>
      <p:pic>
        <p:nvPicPr>
          <p:cNvPr id="1037" name="图片 7" descr="outofureyes_gif"/>
          <p:cNvPicPr>
            <a:picLocks noChangeAspect="1"/>
          </p:cNvPicPr>
          <p:nvPr/>
        </p:nvPicPr>
        <p:blipFill>
          <a:blip r:embed="rId12"/>
          <a:stretch>
            <a:fillRect/>
          </a:stretch>
        </p:blipFill>
        <p:spPr>
          <a:xfrm>
            <a:off x="0" y="44450"/>
            <a:ext cx="9144000" cy="6813550"/>
          </a:xfrm>
          <a:prstGeom prst="rect">
            <a:avLst/>
          </a:prstGeom>
          <a:noFill/>
          <a:ln w="9525">
            <a:noFill/>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hf hdr="0" dt="0"/>
  <p:txStyles>
    <p:titleStyle>
      <a:lvl1pPr marL="0" lvl="0" indent="0" algn="l" defTabSz="914400" rtl="0" eaLnBrk="1" fontAlgn="base" latinLnBrk="0" hangingPunct="1">
        <a:lnSpc>
          <a:spcPct val="100000"/>
        </a:lnSpc>
        <a:spcBef>
          <a:spcPct val="0"/>
        </a:spcBef>
        <a:spcAft>
          <a:spcPct val="0"/>
        </a:spcAft>
        <a:buSzTx/>
        <a:buNone/>
        <a:defRPr sz="3800" b="0" i="0" u="none" kern="120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
          <a:schemeClr val="accent1"/>
        </a:buClr>
        <a:buSzPct val="80000"/>
        <a:buFont typeface="Wingdings" panose="05000000000000000000" pitchFamily="2" charset="2"/>
        <a:buChar char="l"/>
        <a:defRPr sz="3200" b="0" i="0" u="none" kern="120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
          <a:schemeClr val="accent1"/>
        </a:buClr>
        <a:buSzPct val="70000"/>
        <a:buFont typeface="Wingdings" panose="05000000000000000000" pitchFamily="2" charset="2"/>
        <a:buChar char="¡"/>
        <a:defRPr sz="2700" b="0" i="0" u="none" kern="120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
          <a:schemeClr val="accent1"/>
        </a:buClr>
        <a:buSzPct val="65000"/>
        <a:buFont typeface="Wingdings" panose="05000000000000000000" pitchFamily="2" charset="2"/>
        <a:buChar char="l"/>
        <a:defRPr sz="2300" b="0" i="0" u="none" kern="120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
          <a:schemeClr val="accent1"/>
        </a:buClr>
        <a:buSzTx/>
        <a:buFontTx/>
        <a:buChar char="•"/>
        <a:defRPr sz="2000" b="0" i="0" u="none" kern="120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
          <a:schemeClr val="accent1"/>
        </a:buClr>
        <a:buSzTx/>
        <a:buFont typeface="Wingdings" panose="05000000000000000000" pitchFamily="2" charset="2"/>
        <a:buChar char=""/>
        <a:defRPr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
          <a:schemeClr val="accent1"/>
        </a:buClr>
        <a:buSzTx/>
        <a:buFont typeface="Wingdings" panose="05000000000000000000" pitchFamily="2" charset="2"/>
        <a:buChar char=""/>
        <a:defRPr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
          <a:schemeClr val="accent1"/>
        </a:buClr>
        <a:buSzTx/>
        <a:buFont typeface="Wingdings" panose="05000000000000000000" pitchFamily="2" charset="2"/>
        <a:buChar char=""/>
        <a:defRPr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
          <a:schemeClr val="accent1"/>
        </a:buClr>
        <a:buSzTx/>
        <a:buFont typeface="Wingdings" panose="05000000000000000000" pitchFamily="2" charset="2"/>
        <a:buChar char=""/>
        <a:defRPr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
          <a:schemeClr val="accent1"/>
        </a:buClr>
        <a:buSzTx/>
        <a:buFont typeface="Wingdings" panose="05000000000000000000" pitchFamily="2" charset="2"/>
        <a:buChar char=""/>
        <a:defRPr sz="2000" b="0" i="0" u="none" kern="1200">
          <a:solidFill>
            <a:schemeClr val="tx1"/>
          </a:solidFill>
          <a:latin typeface="Arial" pitchFamily="34" charset="0"/>
          <a:ea typeface="宋体" panose="02010600030101010101" pitchFamily="2" charset="-122"/>
          <a:cs typeface="+mn-cs"/>
        </a:defRPr>
      </a:lvl9pPr>
    </p:bodyStyle>
    <p:otherStyle>
      <a:lvl1pPr lvl="0">
        <a:buNone/>
        <a:defRPr sz="1200" kern="1200">
          <a:latin typeface="+mn-lt"/>
          <a:ea typeface="+mn-ea"/>
          <a:cs typeface="+mn-cs"/>
        </a:defRPr>
      </a:lvl1pPr>
      <a:lvl2pPr marL="742950" lvl="1" indent="-742950">
        <a:buNone/>
        <a:defRPr sz="1200" kern="1200">
          <a:latin typeface="+mn-lt"/>
          <a:ea typeface="+mn-ea"/>
          <a:cs typeface="+mn-cs"/>
        </a:defRPr>
      </a:lvl2pPr>
      <a:lvl3pPr marL="1143000" lvl="2" indent="-1143000">
        <a:buNone/>
        <a:defRPr sz="1200" kern="1200">
          <a:latin typeface="+mn-lt"/>
          <a:ea typeface="+mn-ea"/>
          <a:cs typeface="+mn-cs"/>
        </a:defRPr>
      </a:lvl3pPr>
      <a:lvl4pPr marL="1600200" lvl="3" indent="-1600200">
        <a:buNone/>
        <a:defRPr sz="1200" kern="1200">
          <a:latin typeface="+mn-lt"/>
          <a:ea typeface="+mn-ea"/>
          <a:cs typeface="+mn-cs"/>
        </a:defRPr>
      </a:lvl4pPr>
      <a:lvl5pPr marL="2057400" lvl="4" indent="-2057400">
        <a:buNone/>
        <a:defRPr sz="1200" kern="1200">
          <a:latin typeface="+mn-lt"/>
          <a:ea typeface="+mn-ea"/>
          <a:cs typeface="+mn-cs"/>
        </a:defRPr>
      </a:lvl5pPr>
      <a:lvl6pPr marL="2286000" lvl="5" indent="-2057400">
        <a:buNone/>
        <a:defRPr sz="1200" kern="1200">
          <a:latin typeface="+mn-lt"/>
          <a:ea typeface="+mn-ea"/>
          <a:cs typeface="+mn-cs"/>
        </a:defRPr>
      </a:lvl6pPr>
      <a:lvl7pPr marL="2743200" lvl="6" indent="-2057400">
        <a:buNone/>
        <a:defRPr sz="1200" kern="1200">
          <a:latin typeface="+mn-lt"/>
          <a:ea typeface="+mn-ea"/>
          <a:cs typeface="+mn-cs"/>
        </a:defRPr>
      </a:lvl7pPr>
      <a:lvl8pPr marL="3200400" lvl="7" indent="-2057400">
        <a:buNone/>
        <a:defRPr sz="1200" kern="1200">
          <a:latin typeface="+mn-lt"/>
          <a:ea typeface="+mn-ea"/>
          <a:cs typeface="+mn-cs"/>
        </a:defRPr>
      </a:lvl8pPr>
      <a:lvl9pPr marL="3657600" lvl="8" indent="-2057400">
        <a:buNone/>
        <a:defRPr sz="1200" kern="1200">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gif"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gif"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1612503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1</a:t>
            </a:fld>
            <a:endParaRPr lang="zh-CN" altLang="en-US" sz="1000" b="0">
              <a:latin typeface="Arial" pitchFamily="34" charset="0"/>
            </a:endParaRPr>
          </a:p>
        </p:txBody>
      </p:sp>
      <p:sp>
        <p:nvSpPr>
          <p:cNvPr id="2065" name="矩形 2064"/>
          <p:cNvSpPr/>
          <p:nvPr/>
        </p:nvSpPr>
        <p:spPr>
          <a:xfrm>
            <a:off x="1258888" y="5210175"/>
            <a:ext cx="182562" cy="457200"/>
          </a:xfrm>
          <a:prstGeom prst="rect">
            <a:avLst/>
          </a:prstGeom>
          <a:noFill/>
          <a:ln w="28575">
            <a:noFill/>
          </a:ln>
        </p:spPr>
        <p:txBody>
          <a:bodyPr wrap="none"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Arial" pitchFamily="34" charset="0"/>
              <a:ea typeface="新宋体" panose="02010609030101010101" charset="-122"/>
            </a:endParaRPr>
          </a:p>
        </p:txBody>
      </p:sp>
      <p:sp>
        <p:nvSpPr>
          <p:cNvPr id="2066" name="矩形 2065"/>
          <p:cNvSpPr/>
          <p:nvPr/>
        </p:nvSpPr>
        <p:spPr>
          <a:xfrm>
            <a:off x="395288" y="1681163"/>
            <a:ext cx="8080375" cy="1830387"/>
          </a:xfrm>
          <a:prstGeom prst="rect">
            <a:avLst/>
          </a:prstGeom>
          <a:noFill/>
          <a:ln w="57150">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zh-CN" altLang="en-US" sz="4800">
                <a:solidFill>
                  <a:srgbClr val="009900"/>
                </a:solidFill>
                <a:latin typeface="Arial" pitchFamily="34" charset="0"/>
                <a:ea typeface="新宋体" panose="02010609030101010101" charset="-122"/>
              </a:rPr>
              <a:t>后进生的转化</a:t>
            </a:r>
            <a:r>
              <a:rPr lang="zh-CN" altLang="en-US" sz="4400">
                <a:latin typeface="Arial" pitchFamily="34" charset="0"/>
                <a:ea typeface="新宋体" panose="02010609030101010101" charset="-122"/>
              </a:rPr>
              <a:t> </a:t>
            </a:r>
            <a:endParaRPr lang="zh-CN" altLang="en-US" sz="4400">
              <a:latin typeface="Arial" pitchFamily="34" charset="0"/>
              <a:ea typeface="新宋体" panose="02010609030101010101" charset="-122"/>
            </a:endParaRPr>
          </a:p>
          <a:p>
            <a:pPr>
              <a:spcBef>
                <a:spcPct val="50000"/>
              </a:spcBef>
            </a:pPr>
            <a:r>
              <a:rPr lang="en-US" altLang="zh-CN" sz="4000">
                <a:latin typeface="Arial" pitchFamily="34" charset="0"/>
                <a:ea typeface="新宋体" panose="02010609030101010101" charset="-122"/>
              </a:rPr>
              <a:t>       </a:t>
            </a:r>
            <a:r>
              <a:rPr lang="en-US" altLang="zh-CN" sz="4400">
                <a:latin typeface="Arial" pitchFamily="34" charset="0"/>
                <a:ea typeface="新宋体" panose="02010609030101010101" charset="-122"/>
              </a:rPr>
              <a:t>——</a:t>
            </a:r>
            <a:r>
              <a:rPr lang="zh-CN" altLang="en-US" sz="4400">
                <a:latin typeface="Arial" pitchFamily="34" charset="0"/>
                <a:ea typeface="新宋体" panose="02010609030101010101" charset="-122"/>
              </a:rPr>
              <a:t>是教师不可推卸的责任</a:t>
            </a:r>
            <a:r>
              <a:rPr lang="zh-CN" altLang="en-US" sz="4000">
                <a:latin typeface="Arial" pitchFamily="34" charset="0"/>
                <a:ea typeface="新宋体" panose="02010609030101010101" charset="-122"/>
              </a:rPr>
              <a:t> </a:t>
            </a:r>
            <a:endParaRPr lang="zh-CN" altLang="en-US" sz="4000">
              <a:latin typeface="Arial" pitchFamily="34" charset="0"/>
              <a:ea typeface="新宋体" panose="02010609030101010101" charset="-122"/>
            </a:endParaRPr>
          </a:p>
        </p:txBody>
      </p:sp>
      <p:pic>
        <p:nvPicPr>
          <p:cNvPr id="2067" name="图片 9" descr="Pixel019"/>
          <p:cNvPicPr>
            <a:picLocks noChangeAspect="1"/>
          </p:cNvPicPr>
          <p:nvPr/>
        </p:nvPicPr>
        <p:blipFill>
          <a:blip r:embed="rId2"/>
          <a:stretch>
            <a:fillRect/>
          </a:stretch>
        </p:blipFill>
        <p:spPr>
          <a:xfrm>
            <a:off x="684213" y="4221163"/>
            <a:ext cx="2952750" cy="2152650"/>
          </a:xfrm>
          <a:prstGeom prst="rect">
            <a:avLst/>
          </a:prstGeom>
          <a:noFill/>
          <a:ln w="9525">
            <a:noFill/>
          </a:ln>
        </p:spPr>
      </p:pic>
      <p:pic>
        <p:nvPicPr>
          <p:cNvPr id="2068" name="图片 9" descr="Pixel019"/>
          <p:cNvPicPr>
            <a:picLocks noChangeAspect="1"/>
          </p:cNvPicPr>
          <p:nvPr/>
        </p:nvPicPr>
        <p:blipFill>
          <a:blip r:embed="rId2"/>
          <a:stretch>
            <a:fillRect/>
          </a:stretch>
        </p:blipFill>
        <p:spPr>
          <a:xfrm>
            <a:off x="5795963" y="333375"/>
            <a:ext cx="3024187" cy="2203450"/>
          </a:xfrm>
          <a:prstGeom prst="rect">
            <a:avLst/>
          </a:prstGeom>
          <a:noFill/>
          <a:ln w="9525">
            <a:noFill/>
          </a:ln>
        </p:spPr>
      </p:pic>
      <p:sp>
        <p:nvSpPr>
          <p:cNvPr id="2069" name="矩形 2068"/>
          <p:cNvSpPr/>
          <p:nvPr/>
        </p:nvSpPr>
        <p:spPr>
          <a:xfrm>
            <a:off x="4356100" y="5157788"/>
            <a:ext cx="4186238" cy="519112"/>
          </a:xfrm>
          <a:prstGeom prst="rect">
            <a:avLst/>
          </a:prstGeom>
          <a:noFill/>
          <a:ln w="57150" cap="flat" cmpd="thickThin">
            <a:solidFill>
              <a:srgbClr val="009900"/>
            </a:solidFill>
            <a:prstDash val="solid"/>
            <a:miter/>
            <a:headEnd type="none" w="med" len="med"/>
            <a:tailEnd type="none" w="med" len="med"/>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zh-CN" altLang="en-US" sz="2800">
                <a:solidFill>
                  <a:srgbClr val="0000FF"/>
                </a:solidFill>
                <a:latin typeface="Arial" pitchFamily="34" charset="0"/>
                <a:ea typeface="新宋体" panose="02010609030101010101" charset="-122"/>
              </a:rPr>
              <a:t>砚山县民族中学</a:t>
            </a:r>
            <a:r>
              <a:rPr lang="en-US" altLang="zh-CN" sz="2800">
                <a:solidFill>
                  <a:srgbClr val="0000FF"/>
                </a:solidFill>
                <a:latin typeface="Arial" pitchFamily="34" charset="0"/>
                <a:ea typeface="新宋体" panose="02010609030101010101" charset="-122"/>
              </a:rPr>
              <a:t>—</a:t>
            </a:r>
            <a:r>
              <a:rPr lang="zh-CN" altLang="en-US" sz="2800">
                <a:solidFill>
                  <a:srgbClr val="FF3300"/>
                </a:solidFill>
                <a:latin typeface="Arial" pitchFamily="34" charset="0"/>
                <a:ea typeface="新宋体" panose="02010609030101010101" charset="-122"/>
              </a:rPr>
              <a:t>李采辑</a:t>
            </a:r>
            <a:endParaRPr lang="zh-CN" altLang="en-US" sz="2800">
              <a:solidFill>
                <a:srgbClr val="FF3300"/>
              </a:solidFill>
              <a:latin typeface="Arial" pitchFamily="34" charset="0"/>
              <a:ea typeface="新宋体" panose="02010609030101010101" charset="-122"/>
            </a:endParaRPr>
          </a:p>
        </p:txBody>
      </p:sp>
      <p:sp>
        <p:nvSpPr>
          <p:cNvPr id="2070" name="TextBox 2069"/>
          <p:cNvSpPr txBox="1"/>
          <p:nvPr/>
        </p:nvSpPr>
        <p:spPr>
          <a:xfrm>
            <a:off x="914400" y="914400"/>
            <a:ext cx="1371600" cy="320040"/>
          </a:xfrm>
          <a:prstGeom prst="rect">
            <a:avLst/>
          </a:prstGeom>
          <a:noFill/>
        </p:spPr>
        <p:txBody>
          <a:bodyPr wrap="none">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2</a:t>
            </a:fld>
            <a:endParaRPr lang="zh-CN" altLang="en-US" sz="1000" b="0">
              <a:latin typeface="Arial" pitchFamily="34" charset="0"/>
            </a:endParaRPr>
          </a:p>
        </p:txBody>
      </p:sp>
      <p:sp>
        <p:nvSpPr>
          <p:cNvPr id="2072" name="文本占位符 2071"/>
          <p:cNvSpPr/>
          <p:nvPr>
            <p:ph type="body" idx="4294967295"/>
          </p:nvPr>
        </p:nvSpPr>
        <p:spPr>
          <a:xfrm>
            <a:off x="179388" y="2282825"/>
            <a:ext cx="8353425" cy="4530725"/>
          </a:xfrm>
        </p:spPr>
        <p:txBody>
          <a:bodyPr/>
          <a:lstStyle/>
          <a:p>
            <a:pPr>
              <a:lnSpc>
                <a:spcPct val="90000"/>
              </a:lnSpc>
              <a:buClr>
                <a:schemeClr val="accent1"/>
              </a:buClr>
              <a:buNone/>
            </a:pPr>
            <a:r>
              <a:rPr lang="zh-CN" altLang="en-US" b="1">
                <a:ea typeface="新宋体" panose="02010609030101010101" charset="-122"/>
              </a:rPr>
              <a:t>          我们当教师的人应当记住：对于每一个学习困难的孩子、不管他已经被耽误到了什么程度，我们都应当让他在公民的、劳动的、精神的生活道路上站住脚。我们的崇高的使命就在于：要使我们的每一个学生选择这样一条生活道路和这样一条专业，它不仅是供给他一块够吃的面包，而且能给予他生活的欢乐，给予他一种</a:t>
            </a:r>
            <a:r>
              <a:rPr lang="zh-CN" altLang="en-US" b="1">
                <a:solidFill>
                  <a:srgbClr val="009900"/>
                </a:solidFill>
                <a:ea typeface="新宋体" panose="02010609030101010101" charset="-122"/>
              </a:rPr>
              <a:t>自尊感</a:t>
            </a:r>
            <a:r>
              <a:rPr lang="zh-CN" altLang="en-US" b="1">
                <a:ea typeface="新宋体" panose="02010609030101010101" charset="-122"/>
              </a:rPr>
              <a:t>。</a:t>
            </a:r>
            <a:endParaRPr lang="zh-CN" altLang="en-US" b="1">
              <a:ea typeface="新宋体" panose="02010609030101010101" charset="-122"/>
            </a:endParaRPr>
          </a:p>
          <a:p>
            <a:pPr>
              <a:lnSpc>
                <a:spcPct val="90000"/>
              </a:lnSpc>
              <a:buClr>
                <a:schemeClr val="accent1"/>
              </a:buClr>
              <a:buNone/>
            </a:pPr>
            <a:r>
              <a:rPr lang="en-US" altLang="zh-CN" b="1">
                <a:ea typeface="新宋体" panose="02010609030101010101" charset="-122"/>
              </a:rPr>
              <a:t>                        </a:t>
            </a:r>
            <a:r>
              <a:rPr lang="en-US" altLang="zh-CN" b="1">
                <a:solidFill>
                  <a:srgbClr val="0000FF"/>
                </a:solidFill>
                <a:ea typeface="新宋体" panose="02010609030101010101" charset="-122"/>
              </a:rPr>
              <a:t>——[</a:t>
            </a:r>
            <a:r>
              <a:rPr lang="zh-CN" altLang="en-US" b="1">
                <a:solidFill>
                  <a:srgbClr val="0000FF"/>
                </a:solidFill>
                <a:ea typeface="新宋体" panose="02010609030101010101" charset="-122"/>
              </a:rPr>
              <a:t>苏</a:t>
            </a:r>
            <a:r>
              <a:rPr lang="en-US" altLang="zh-CN" b="1">
                <a:solidFill>
                  <a:srgbClr val="0000FF"/>
                </a:solidFill>
                <a:ea typeface="新宋体" panose="02010609030101010101" charset="-122"/>
              </a:rPr>
              <a:t>]B.A.</a:t>
            </a:r>
            <a:r>
              <a:rPr lang="zh-CN" altLang="en-US" b="1">
                <a:solidFill>
                  <a:srgbClr val="0000FF"/>
                </a:solidFill>
                <a:ea typeface="新宋体" panose="02010609030101010101" charset="-122"/>
              </a:rPr>
              <a:t>苏霍姆林斯基 </a:t>
            </a:r>
            <a:endParaRPr lang="zh-CN" altLang="en-US" b="1">
              <a:solidFill>
                <a:srgbClr val="0000FF"/>
              </a:solidFill>
              <a:ea typeface="新宋体" panose="02010609030101010101" charset="-122"/>
            </a:endParaRPr>
          </a:p>
        </p:txBody>
      </p:sp>
      <p:grpSp>
        <p:nvGrpSpPr>
          <p:cNvPr id="2073" name="组合 2072"/>
          <p:cNvGrpSpPr/>
          <p:nvPr/>
        </p:nvGrpSpPr>
        <p:grpSpPr>
          <a:xfrm>
            <a:off x="0" y="0"/>
            <a:ext cx="4392613" cy="2087563"/>
            <a:chOff x="340" y="119"/>
            <a:chExt cx="2585" cy="1225"/>
          </a:xfrm>
        </p:grpSpPr>
        <p:sp>
          <p:nvSpPr>
            <p:cNvPr id="2074" name="云形标注 2073"/>
            <p:cNvSpPr/>
            <p:nvPr/>
          </p:nvSpPr>
          <p:spPr>
            <a:xfrm>
              <a:off x="340" y="119"/>
              <a:ext cx="2585" cy="1225"/>
            </a:xfrm>
            <a:prstGeom prst="cloudCallout">
              <a:avLst>
                <a:gd name="adj1" fmla="val -43306"/>
                <a:gd name="adj2" fmla="val 36204"/>
              </a:avLst>
            </a:prstGeom>
            <a:gradFill rotWithShape="1">
              <a:gsLst>
                <a:gs pos="0">
                  <a:srgbClr val="CCCCFF">
                    <a:alpha val="100000"/>
                  </a:srgbClr>
                </a:gs>
                <a:gs pos="50000">
                  <a:srgbClr val="FFFFFF">
                    <a:alpha val="100000"/>
                  </a:srgbClr>
                </a:gs>
                <a:gs pos="100000">
                  <a:srgbClr val="CCCCFF"/>
                </a:gs>
              </a:gsLst>
              <a:lin ang="5400000"/>
            </a:gradFill>
            <a:ln w="28575" cap="flat" cmpd="sng">
              <a:solidFill>
                <a:srgbClr val="000000"/>
              </a:solidFill>
              <a:prstDash val="solid"/>
              <a:headEnd type="none" w="med" len="med"/>
              <a:tailEnd type="none" w="med" len="med"/>
            </a:ln>
          </p:spPr>
          <p:txBody>
            <a:bodyPr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sz="1600">
                <a:latin typeface="Arial" pitchFamily="34" charset="0"/>
                <a:ea typeface="新宋体" panose="02010609030101010101" charset="-122"/>
              </a:endParaRPr>
            </a:p>
          </p:txBody>
        </p:sp>
        <p:sp>
          <p:nvSpPr>
            <p:cNvPr id="2075" name="矩形 2074"/>
            <p:cNvSpPr/>
            <p:nvPr/>
          </p:nvSpPr>
          <p:spPr>
            <a:xfrm>
              <a:off x="521" y="346"/>
              <a:ext cx="2136" cy="698"/>
            </a:xfrm>
            <a:prstGeom prst="rect">
              <a:avLst/>
            </a:prstGeom>
            <a:noFill/>
            <a:ln w="2857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r>
                <a:rPr lang="zh-CN" altLang="en-US">
                  <a:solidFill>
                    <a:srgbClr val="009900"/>
                  </a:solidFill>
                  <a:latin typeface="Arial" pitchFamily="34" charset="0"/>
                  <a:ea typeface="新宋体" panose="02010609030101010101" charset="-122"/>
                </a:rPr>
                <a:t>       自尊心是一个人灵魂中的伟大杠杆。</a:t>
              </a:r>
              <a:endParaRPr lang="zh-CN" altLang="en-US">
                <a:solidFill>
                  <a:srgbClr val="009900"/>
                </a:solidFill>
                <a:latin typeface="Arial" pitchFamily="34" charset="0"/>
                <a:ea typeface="新宋体" panose="02010609030101010101" charset="-122"/>
              </a:endParaRPr>
            </a:p>
            <a:p>
              <a:r>
                <a:rPr lang="en-US" altLang="zh-CN">
                  <a:solidFill>
                    <a:srgbClr val="009900"/>
                  </a:solidFill>
                  <a:latin typeface="Arial" pitchFamily="34" charset="0"/>
                  <a:ea typeface="新宋体" panose="02010609030101010101" charset="-122"/>
                </a:rPr>
                <a:t>       </a:t>
              </a:r>
              <a:r>
                <a:rPr lang="en-US" altLang="zh-CN">
                  <a:solidFill>
                    <a:srgbClr val="0000FF"/>
                  </a:solidFill>
                  <a:latin typeface="Arial" pitchFamily="34" charset="0"/>
                  <a:ea typeface="新宋体" panose="02010609030101010101" charset="-122"/>
                </a:rPr>
                <a:t>—</a:t>
              </a:r>
              <a:r>
                <a:rPr lang="zh-CN" altLang="en-US">
                  <a:solidFill>
                    <a:srgbClr val="0000FF"/>
                  </a:solidFill>
                  <a:latin typeface="Arial" pitchFamily="34" charset="0"/>
                  <a:ea typeface="新宋体" panose="02010609030101010101" charset="-122"/>
                </a:rPr>
                <a:t>（俄）别林斯基</a:t>
              </a:r>
              <a:endParaRPr lang="zh-CN" altLang="en-US">
                <a:solidFill>
                  <a:srgbClr val="0000FF"/>
                </a:solidFill>
                <a:latin typeface="Arial" pitchFamily="34" charset="0"/>
                <a:ea typeface="新宋体" panose="02010609030101010101" charset="-122"/>
              </a:endParaRPr>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3</a:t>
            </a:fld>
            <a:endParaRPr lang="zh-CN" altLang="en-US" sz="1000" b="0">
              <a:latin typeface="Arial" pitchFamily="34" charset="0"/>
            </a:endParaRPr>
          </a:p>
        </p:txBody>
      </p:sp>
      <p:sp>
        <p:nvSpPr>
          <p:cNvPr id="2078" name="矩形 4"/>
          <p:cNvSpPr/>
          <p:nvPr/>
        </p:nvSpPr>
        <p:spPr>
          <a:xfrm>
            <a:off x="3052763" y="1049338"/>
            <a:ext cx="3030537" cy="579437"/>
          </a:xfrm>
          <a:prstGeom prst="rect">
            <a:avLst/>
          </a:prstGeom>
          <a:gradFill rotWithShape="0">
            <a:gsLst>
              <a:gs pos="0">
                <a:srgbClr val="9900CC">
                  <a:alpha val="100000"/>
                </a:srgbClr>
              </a:gs>
              <a:gs pos="50000">
                <a:srgbClr val="99CCFF">
                  <a:alpha val="100000"/>
                </a:srgbClr>
              </a:gs>
              <a:gs pos="100000">
                <a:srgbClr val="9900CC"/>
              </a:gs>
            </a:gsLst>
            <a:lin ang="5400000"/>
          </a:gradFill>
          <a:ln w="952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r" eaLnBrk="0" hangingPunct="0"/>
            <a:r>
              <a:rPr lang="zh-CN" altLang="en-US" sz="3200">
                <a:solidFill>
                  <a:srgbClr val="003366"/>
                </a:solidFill>
                <a:latin typeface="Times New Roman" panose="02020603050405020304" pitchFamily="18" charset="0"/>
                <a:ea typeface="新宋体" panose="02010609030101010101" charset="-122"/>
              </a:rPr>
              <a:t>传   统   定  义</a:t>
            </a:r>
            <a:endParaRPr lang="zh-CN" altLang="en-US" sz="3200">
              <a:solidFill>
                <a:srgbClr val="003366"/>
              </a:solidFill>
              <a:latin typeface="Times New Roman" panose="02020603050405020304" pitchFamily="18" charset="0"/>
              <a:ea typeface="新宋体" panose="02010609030101010101" charset="-122"/>
            </a:endParaRPr>
          </a:p>
        </p:txBody>
      </p:sp>
      <p:sp>
        <p:nvSpPr>
          <p:cNvPr id="2079" name="矩形​​ 15"/>
          <p:cNvSpPr/>
          <p:nvPr/>
        </p:nvSpPr>
        <p:spPr>
          <a:xfrm>
            <a:off x="1042988" y="1700213"/>
            <a:ext cx="7432675" cy="946150"/>
          </a:xfrm>
          <a:prstGeom prst="rect">
            <a:avLst/>
          </a:prstGeom>
          <a:noFill/>
          <a:ln w="952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800">
                <a:latin typeface="Times New Roman" panose="02020603050405020304" pitchFamily="18" charset="0"/>
                <a:ea typeface="新宋体" panose="02010609030101010101" charset="-122"/>
              </a:rPr>
              <a:t>差生：</a:t>
            </a:r>
            <a:r>
              <a:rPr lang="zh-CN" altLang="zh-CN" sz="2800">
                <a:latin typeface="Times New Roman" panose="02020603050405020304" pitchFamily="18" charset="0"/>
                <a:ea typeface="新宋体" panose="02010609030101010101" charset="-122"/>
              </a:rPr>
              <a:t>在</a:t>
            </a:r>
            <a:r>
              <a:rPr lang="zh-CN" altLang="en-US" sz="2800">
                <a:latin typeface="Times New Roman" panose="02020603050405020304" pitchFamily="18" charset="0"/>
                <a:ea typeface="新宋体" panose="02010609030101010101" charset="-122"/>
              </a:rPr>
              <a:t>以</a:t>
            </a:r>
            <a:r>
              <a:rPr lang="zh-CN" altLang="zh-CN" sz="2800">
                <a:latin typeface="Times New Roman" panose="02020603050405020304" pitchFamily="18" charset="0"/>
                <a:ea typeface="新宋体" panose="02010609030101010101" charset="-122"/>
              </a:rPr>
              <a:t>成绩评判学生优劣的环境中</a:t>
            </a:r>
            <a:r>
              <a:rPr lang="zh-CN" altLang="en-US" sz="2800">
                <a:latin typeface="Times New Roman" panose="02020603050405020304" pitchFamily="18" charset="0"/>
                <a:ea typeface="新宋体" panose="02010609030101010101" charset="-122"/>
              </a:rPr>
              <a:t>,</a:t>
            </a:r>
            <a:r>
              <a:rPr lang="zh-CN" altLang="zh-CN" sz="2800">
                <a:latin typeface="Times New Roman" panose="02020603050405020304" pitchFamily="18" charset="0"/>
                <a:ea typeface="新宋体" panose="02010609030101010101" charset="-122"/>
              </a:rPr>
              <a:t>学习</a:t>
            </a:r>
            <a:r>
              <a:rPr lang="zh-CN" altLang="zh-CN" sz="2800">
                <a:solidFill>
                  <a:srgbClr val="FF3300"/>
                </a:solidFill>
                <a:latin typeface="Times New Roman" panose="02020603050405020304" pitchFamily="18" charset="0"/>
                <a:ea typeface="新宋体" panose="02010609030101010101" charset="-122"/>
              </a:rPr>
              <a:t>成</a:t>
            </a:r>
            <a:r>
              <a:rPr lang="en-US" altLang="zh-CN" sz="2800">
                <a:solidFill>
                  <a:srgbClr val="FF3300"/>
                </a:solidFill>
                <a:latin typeface="Times New Roman" panose="02020603050405020304" pitchFamily="18" charset="0"/>
                <a:ea typeface="新宋体" panose="02010609030101010101" charset="-122"/>
              </a:rPr>
              <a:t> </a:t>
            </a:r>
            <a:endParaRPr lang="en-US" altLang="zh-CN" sz="2800">
              <a:solidFill>
                <a:srgbClr val="FF3300"/>
              </a:solidFill>
              <a:latin typeface="Times New Roman" panose="02020603050405020304" pitchFamily="18" charset="0"/>
              <a:ea typeface="新宋体" panose="02010609030101010101" charset="-122"/>
            </a:endParaRPr>
          </a:p>
          <a:p>
            <a:r>
              <a:rPr lang="en-US" altLang="zh-CN" sz="2800">
                <a:solidFill>
                  <a:srgbClr val="FF3300"/>
                </a:solidFill>
                <a:latin typeface="Times New Roman" panose="02020603050405020304" pitchFamily="18" charset="0"/>
                <a:ea typeface="新宋体" panose="02010609030101010101" charset="-122"/>
              </a:rPr>
              <a:t>            </a:t>
            </a:r>
            <a:r>
              <a:rPr lang="zh-CN" altLang="zh-CN" sz="2800">
                <a:solidFill>
                  <a:srgbClr val="FF3300"/>
                </a:solidFill>
                <a:latin typeface="Times New Roman" panose="02020603050405020304" pitchFamily="18" charset="0"/>
                <a:ea typeface="新宋体" panose="02010609030101010101" charset="-122"/>
              </a:rPr>
              <a:t>绩</a:t>
            </a:r>
            <a:r>
              <a:rPr lang="zh-CN" altLang="en-US" sz="2800">
                <a:latin typeface="Times New Roman" panose="02020603050405020304" pitchFamily="18" charset="0"/>
                <a:ea typeface="新宋体" panose="02010609030101010101" charset="-122"/>
              </a:rPr>
              <a:t>处</a:t>
            </a:r>
            <a:r>
              <a:rPr lang="zh-CN" altLang="zh-CN" sz="2800">
                <a:latin typeface="Times New Roman" panose="02020603050405020304" pitchFamily="18" charset="0"/>
                <a:ea typeface="新宋体" panose="02010609030101010101" charset="-122"/>
              </a:rPr>
              <a:t>于劣势的学生。</a:t>
            </a:r>
            <a:endParaRPr lang="zh-CN" altLang="zh-CN" sz="2800">
              <a:latin typeface="Times New Roman" panose="02020603050405020304" pitchFamily="18" charset="0"/>
              <a:ea typeface="新宋体" panose="02010609030101010101" charset="-122"/>
            </a:endParaRPr>
          </a:p>
        </p:txBody>
      </p:sp>
      <p:pic>
        <p:nvPicPr>
          <p:cNvPr id="2080" name="图片 1"/>
          <p:cNvPicPr>
            <a:picLocks noChangeAspect="1"/>
          </p:cNvPicPr>
          <p:nvPr/>
        </p:nvPicPr>
        <p:blipFill>
          <a:blip r:embed="rId2"/>
          <a:stretch>
            <a:fillRect/>
          </a:stretch>
        </p:blipFill>
        <p:spPr>
          <a:xfrm>
            <a:off x="973138" y="2708275"/>
            <a:ext cx="6911975" cy="3902075"/>
          </a:xfrm>
          <a:prstGeom prst="rect">
            <a:avLst/>
          </a:prstGeom>
          <a:noFill/>
          <a:ln w="9525">
            <a:noFill/>
          </a:ln>
        </p:spPr>
      </p:pic>
      <p:sp>
        <p:nvSpPr>
          <p:cNvPr id="2081" name="矩形 2080"/>
          <p:cNvSpPr/>
          <p:nvPr/>
        </p:nvSpPr>
        <p:spPr>
          <a:xfrm>
            <a:off x="176213" y="134938"/>
            <a:ext cx="4724400" cy="701675"/>
          </a:xfrm>
          <a:prstGeom prst="rect">
            <a:avLst/>
          </a:prstGeom>
          <a:noFill/>
          <a:ln w="57150" cap="flat" cmpd="thinThick">
            <a:solidFill>
              <a:srgbClr val="0000FF"/>
            </a:solidFill>
            <a:prstDash val="solid"/>
            <a:miter/>
            <a:headEnd type="none" w="med" len="med"/>
            <a:tailEnd type="none" w="med" len="med"/>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latinLnBrk="1">
              <a:spcBef>
                <a:spcPct val="50000"/>
              </a:spcBef>
            </a:pPr>
            <a:r>
              <a:rPr lang="zh-CN" altLang="en-US" sz="4000">
                <a:solidFill>
                  <a:srgbClr val="000066"/>
                </a:solidFill>
                <a:latin typeface="黑体" panose="02010609060101010101" pitchFamily="2" charset="-122"/>
                <a:ea typeface="新宋体" panose="02010609030101010101" charset="-122"/>
              </a:rPr>
              <a:t>一、后进生的定义</a:t>
            </a:r>
            <a:endParaRPr lang="zh-CN" altLang="en-US" sz="4000">
              <a:solidFill>
                <a:srgbClr val="000066"/>
              </a:solidFill>
              <a:latin typeface="黑体" panose="02010609060101010101" pitchFamily="2" charset="-122"/>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additive="base">
                                        <p:cTn id="6" dur="1" fill="hold">
                                          <p:stCondLst>
                                            <p:cond delay="0"/>
                                          </p:stCondLst>
                                        </p:cTn>
                                        <p:tgtEl>
                                          <p:spTgt spid="2078"/>
                                        </p:tgtEl>
                                        <p:attrNameLst>
                                          <p:attrName>style.visibility</p:attrName>
                                        </p:attrNameLst>
                                      </p:cBhvr>
                                      <p:to>
                                        <p:strVal val="visible"/>
                                      </p:to>
                                    </p:set>
                                    <p:animEffect transition="in" filter="barn(inVertical)">
                                      <p:cBhvr additive="base">
                                        <p:cTn id="7" dur="500"/>
                                        <p:tgtEl>
                                          <p:spTgt spid="20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4</a:t>
            </a:fld>
            <a:endParaRPr lang="zh-CN" altLang="en-US" sz="1000" b="0">
              <a:latin typeface="Arial" pitchFamily="34" charset="0"/>
            </a:endParaRPr>
          </a:p>
        </p:txBody>
      </p:sp>
      <p:pic>
        <p:nvPicPr>
          <p:cNvPr id="2084" name="图片 4" descr="4B2686448"/>
          <p:cNvPicPr>
            <a:picLocks noChangeAspect="1"/>
          </p:cNvPicPr>
          <p:nvPr/>
        </p:nvPicPr>
        <p:blipFill>
          <a:blip r:embed="rId2"/>
          <a:stretch>
            <a:fillRect/>
          </a:stretch>
        </p:blipFill>
        <p:spPr>
          <a:xfrm>
            <a:off x="755650" y="1916113"/>
            <a:ext cx="7848600" cy="261937"/>
          </a:xfrm>
          <a:prstGeom prst="rect">
            <a:avLst/>
          </a:prstGeom>
          <a:noFill/>
          <a:ln w="9525">
            <a:noFill/>
          </a:ln>
        </p:spPr>
      </p:pic>
      <p:pic>
        <p:nvPicPr>
          <p:cNvPr id="2085" name="图片 5" descr="4B2686448"/>
          <p:cNvPicPr>
            <a:picLocks noChangeAspect="1"/>
          </p:cNvPicPr>
          <p:nvPr/>
        </p:nvPicPr>
        <p:blipFill>
          <a:blip r:embed="rId2"/>
          <a:stretch>
            <a:fillRect/>
          </a:stretch>
        </p:blipFill>
        <p:spPr>
          <a:xfrm>
            <a:off x="684213" y="5516563"/>
            <a:ext cx="7848600" cy="261937"/>
          </a:xfrm>
          <a:prstGeom prst="rect">
            <a:avLst/>
          </a:prstGeom>
          <a:noFill/>
          <a:ln w="9525">
            <a:noFill/>
          </a:ln>
        </p:spPr>
      </p:pic>
      <p:sp>
        <p:nvSpPr>
          <p:cNvPr id="2086" name="TextBox 1"/>
          <p:cNvSpPr/>
          <p:nvPr/>
        </p:nvSpPr>
        <p:spPr>
          <a:xfrm>
            <a:off x="395288" y="2852738"/>
            <a:ext cx="7640637" cy="2532062"/>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r>
              <a:rPr lang="zh-CN" altLang="en-US" sz="3200">
                <a:latin typeface="Times New Roman" panose="02020603050405020304" pitchFamily="18" charset="0"/>
                <a:ea typeface="新宋体" panose="02010609030101010101" charset="-122"/>
              </a:rPr>
              <a:t>后进生：</a:t>
            </a:r>
            <a:endParaRPr lang="zh-CN" altLang="en-US" sz="3200">
              <a:latin typeface="Times New Roman" panose="02020603050405020304" pitchFamily="18" charset="0"/>
              <a:ea typeface="新宋体" panose="02010609030101010101" charset="-122"/>
            </a:endParaRPr>
          </a:p>
          <a:p>
            <a:r>
              <a:rPr lang="zh-CN" altLang="en-US" sz="3200">
                <a:latin typeface="Times New Roman" panose="02020603050405020304" pitchFamily="18" charset="0"/>
                <a:ea typeface="新宋体" panose="02010609030101010101" charset="-122"/>
              </a:rPr>
              <a:t>　  在班级中经常违反</a:t>
            </a:r>
            <a:r>
              <a:rPr lang="zh-CN" altLang="en-US" sz="3200" u="sng">
                <a:solidFill>
                  <a:srgbClr val="FF3300"/>
                </a:solidFill>
                <a:latin typeface="Times New Roman" panose="02020603050405020304" pitchFamily="18" charset="0"/>
                <a:ea typeface="新宋体" panose="02010609030101010101" charset="-122"/>
              </a:rPr>
              <a:t>道德原则</a:t>
            </a:r>
            <a:r>
              <a:rPr lang="zh-CN" altLang="en-US" sz="3200">
                <a:latin typeface="Times New Roman" panose="02020603050405020304" pitchFamily="18" charset="0"/>
                <a:ea typeface="新宋体" panose="02010609030101010101" charset="-122"/>
              </a:rPr>
              <a:t>，或者有严重过错的学生。</a:t>
            </a:r>
            <a:endParaRPr lang="zh-CN" altLang="en-US" sz="3200">
              <a:latin typeface="Times New Roman" panose="02020603050405020304" pitchFamily="18" charset="0"/>
              <a:ea typeface="新宋体" panose="02010609030101010101" charset="-122"/>
            </a:endParaRPr>
          </a:p>
          <a:p>
            <a:r>
              <a:rPr lang="en-US" altLang="zh-CN" sz="3200">
                <a:latin typeface="Times New Roman" panose="02020603050405020304" pitchFamily="18" charset="0"/>
                <a:ea typeface="新宋体" panose="02010609030101010101" charset="-122"/>
              </a:rPr>
              <a:t>      </a:t>
            </a:r>
            <a:r>
              <a:rPr lang="zh-CN" altLang="en-US" sz="3200">
                <a:latin typeface="Times New Roman" panose="02020603050405020304" pitchFamily="18" charset="0"/>
                <a:ea typeface="新宋体" panose="02010609030101010101" charset="-122"/>
              </a:rPr>
              <a:t>他们常常表现为思想觉悟低，不遵守纪律，不能完成学习任务。</a:t>
            </a:r>
            <a:endParaRPr lang="zh-CN" altLang="en-US" sz="3200">
              <a:latin typeface="Times New Roman" panose="02020603050405020304" pitchFamily="18" charset="0"/>
              <a:ea typeface="新宋体" panose="02010609030101010101" charset="-122"/>
            </a:endParaRPr>
          </a:p>
        </p:txBody>
      </p:sp>
      <p:sp>
        <p:nvSpPr>
          <p:cNvPr id="2087" name="矩形 4"/>
          <p:cNvSpPr/>
          <p:nvPr/>
        </p:nvSpPr>
        <p:spPr>
          <a:xfrm>
            <a:off x="3052763" y="692150"/>
            <a:ext cx="2741612" cy="579438"/>
          </a:xfrm>
          <a:prstGeom prst="rect">
            <a:avLst/>
          </a:prstGeom>
          <a:gradFill rotWithShape="0">
            <a:gsLst>
              <a:gs pos="0">
                <a:srgbClr val="9900CC">
                  <a:alpha val="100000"/>
                </a:srgbClr>
              </a:gs>
              <a:gs pos="50000">
                <a:srgbClr val="99CCFF">
                  <a:alpha val="100000"/>
                </a:srgbClr>
              </a:gs>
              <a:gs pos="100000">
                <a:srgbClr val="9900CC"/>
              </a:gs>
            </a:gsLst>
            <a:lin ang="5400000"/>
          </a:gradFill>
          <a:ln w="952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r" eaLnBrk="0" hangingPunct="0"/>
            <a:r>
              <a:rPr lang="zh-CN" altLang="en-US" sz="3200">
                <a:solidFill>
                  <a:srgbClr val="003366"/>
                </a:solidFill>
                <a:latin typeface="Times New Roman" panose="02020603050405020304" pitchFamily="18" charset="0"/>
                <a:ea typeface="新宋体" panose="02010609030101010101" charset="-122"/>
              </a:rPr>
              <a:t>教育词典定义 </a:t>
            </a:r>
            <a:endParaRPr lang="zh-CN" altLang="en-US" sz="3200">
              <a:solidFill>
                <a:srgbClr val="003366"/>
              </a:solidFill>
              <a:latin typeface="Times New Roman" panose="02020603050405020304" pitchFamily="18"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8" presetClass="entr" presetSubtype="12" dur="500" fill="hold" nodeType="afterEffect">
                                  <p:stCondLst>
                                    <p:cond delay="0"/>
                                  </p:stCondLst>
                                  <p:childTnLst>
                                    <p:set>
                                      <p:cBhvr additive="base">
                                        <p:cTn id="6" dur="1" fill="hold">
                                          <p:stCondLst>
                                            <p:cond delay="0"/>
                                          </p:stCondLst>
                                        </p:cTn>
                                        <p:tgtEl>
                                          <p:spTgt spid="2084"/>
                                        </p:tgtEl>
                                        <p:attrNameLst>
                                          <p:attrName>style.visibility</p:attrName>
                                        </p:attrNameLst>
                                      </p:cBhvr>
                                      <p:to>
                                        <p:strVal val="visible"/>
                                      </p:to>
                                    </p:set>
                                    <p:animEffect transition="in" filter="strips(downLeft)">
                                      <p:cBhvr additive="base">
                                        <p:cTn id="7" dur="500"/>
                                        <p:tgtEl>
                                          <p:spTgt spid="2084"/>
                                        </p:tgtEl>
                                      </p:cBhvr>
                                    </p:animEffect>
                                  </p:childTnLst>
                                </p:cTn>
                              </p:par>
                            </p:childTnLst>
                          </p:cTn>
                        </p:par>
                        <p:par>
                          <p:cTn id="8" fill="hold" nodeType="afterGroup">
                            <p:stCondLst>
                              <p:cond delay="500"/>
                            </p:stCondLst>
                            <p:childTnLst>
                              <p:par>
                                <p:cTn id="9" presetID="9" presetClass="entr" presetSubtype="0" dur="500" fill="hold" nodeType="afterEffect">
                                  <p:stCondLst>
                                    <p:cond delay="500"/>
                                  </p:stCondLst>
                                  <p:childTnLst>
                                    <p:set>
                                      <p:cBhvr additive="base">
                                        <p:cTn id="10" dur="1" fill="hold">
                                          <p:stCondLst>
                                            <p:cond delay="0"/>
                                          </p:stCondLst>
                                        </p:cTn>
                                        <p:tgtEl>
                                          <p:spTgt spid="2085"/>
                                        </p:tgtEl>
                                        <p:attrNameLst>
                                          <p:attrName>style.visibility</p:attrName>
                                        </p:attrNameLst>
                                      </p:cBhvr>
                                      <p:to>
                                        <p:strVal val="visible"/>
                                      </p:to>
                                    </p:set>
                                    <p:animEffect transition="in" filter="dissolve">
                                      <p:cBhvr additive="base">
                                        <p:cTn id="11" dur="500"/>
                                        <p:tgtEl>
                                          <p:spTgt spid="2085"/>
                                        </p:tgtEl>
                                      </p:cBhvr>
                                    </p:animEffect>
                                  </p:childTnLst>
                                </p:cTn>
                              </p:par>
                            </p:childTnLst>
                          </p:cTn>
                        </p:par>
                        <p:par>
                          <p:cTn id="12" fill="hold" nodeType="afterGroup">
                            <p:stCondLst>
                              <p:cond delay="1500"/>
                            </p:stCondLst>
                            <p:childTnLst>
                              <p:par>
                                <p:cTn id="13" presetID="16" presetClass="entr" presetSubtype="21" dur="500" fill="hold" grpId="0" nodeType="afterEffect">
                                  <p:stCondLst>
                                    <p:cond delay="1000"/>
                                  </p:stCondLst>
                                  <p:childTnLst>
                                    <p:set>
                                      <p:cBhvr additive="base">
                                        <p:cTn id="14" dur="1" fill="hold">
                                          <p:stCondLst>
                                            <p:cond delay="0"/>
                                          </p:stCondLst>
                                        </p:cTn>
                                        <p:tgtEl>
                                          <p:spTgt spid="2087"/>
                                        </p:tgtEl>
                                        <p:attrNameLst>
                                          <p:attrName>style.visibility</p:attrName>
                                        </p:attrNameLst>
                                      </p:cBhvr>
                                      <p:to>
                                        <p:strVal val="visible"/>
                                      </p:to>
                                    </p:set>
                                    <p:animEffect transition="in" filter="barn(inVertical)">
                                      <p:cBhvr additive="base">
                                        <p:cTn id="15" dur="500"/>
                                        <p:tgtEl>
                                          <p:spTgt spid="20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5</a:t>
            </a:fld>
            <a:endParaRPr lang="zh-CN" altLang="en-US" sz="1000" b="0">
              <a:latin typeface="Arial" pitchFamily="34" charset="0"/>
            </a:endParaRPr>
          </a:p>
        </p:txBody>
      </p:sp>
      <p:pic>
        <p:nvPicPr>
          <p:cNvPr id="2090" name="图片 2089"/>
          <p:cNvPicPr>
            <a:picLocks noChangeAspect="1"/>
          </p:cNvPicPr>
          <p:nvPr/>
        </p:nvPicPr>
        <p:blipFill>
          <a:blip r:embed="rId2"/>
          <a:stretch>
            <a:fillRect/>
          </a:stretch>
        </p:blipFill>
        <p:spPr>
          <a:xfrm>
            <a:off x="5219700" y="188913"/>
            <a:ext cx="3816350" cy="2724150"/>
          </a:xfrm>
          <a:prstGeom prst="rect">
            <a:avLst/>
          </a:prstGeom>
          <a:noFill/>
          <a:ln w="38100" cap="flat" cmpd="dbl">
            <a:solidFill>
              <a:srgbClr val="0000FF"/>
            </a:solidFill>
            <a:prstDash val="solid"/>
            <a:miter/>
            <a:headEnd type="none" w="med" len="med"/>
            <a:tailEnd type="none" w="med" len="med"/>
          </a:ln>
        </p:spPr>
      </p:pic>
      <p:sp>
        <p:nvSpPr>
          <p:cNvPr id="2091" name="矩形 4"/>
          <p:cNvSpPr/>
          <p:nvPr/>
        </p:nvSpPr>
        <p:spPr>
          <a:xfrm>
            <a:off x="249238" y="620713"/>
            <a:ext cx="2725737" cy="579437"/>
          </a:xfrm>
          <a:prstGeom prst="rect">
            <a:avLst/>
          </a:prstGeom>
          <a:gradFill rotWithShape="0">
            <a:gsLst>
              <a:gs pos="0">
                <a:srgbClr val="9900CC">
                  <a:alpha val="100000"/>
                </a:srgbClr>
              </a:gs>
              <a:gs pos="50000">
                <a:srgbClr val="99CCFF">
                  <a:alpha val="100000"/>
                </a:srgbClr>
              </a:gs>
              <a:gs pos="100000">
                <a:srgbClr val="9900CC"/>
              </a:gs>
            </a:gsLst>
            <a:lin ang="5400000"/>
          </a:gradFill>
          <a:ln w="9525">
            <a:noFill/>
          </a:ln>
        </p:spPr>
        <p:txBody>
          <a:bodyPr wrap="none">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r" eaLnBrk="0" hangingPunct="0"/>
            <a:r>
              <a:rPr lang="zh-CN" altLang="en-US" sz="3200">
                <a:solidFill>
                  <a:srgbClr val="003366"/>
                </a:solidFill>
                <a:latin typeface="Times New Roman" panose="02020603050405020304" pitchFamily="18" charset="0"/>
                <a:ea typeface="新宋体" panose="02010609030101010101" charset="-122"/>
              </a:rPr>
              <a:t>后进生的界定 </a:t>
            </a:r>
            <a:endParaRPr lang="zh-CN" altLang="en-US" sz="3200">
              <a:solidFill>
                <a:srgbClr val="003366"/>
              </a:solidFill>
              <a:latin typeface="Times New Roman" panose="02020603050405020304" pitchFamily="18" charset="0"/>
              <a:ea typeface="新宋体" panose="02010609030101010101" charset="-122"/>
            </a:endParaRPr>
          </a:p>
        </p:txBody>
      </p:sp>
      <p:sp>
        <p:nvSpPr>
          <p:cNvPr id="2092" name="TextBox 1"/>
          <p:cNvSpPr/>
          <p:nvPr/>
        </p:nvSpPr>
        <p:spPr>
          <a:xfrm>
            <a:off x="827088" y="3994150"/>
            <a:ext cx="5629275" cy="549275"/>
          </a:xfrm>
          <a:prstGeom prst="rect">
            <a:avLst/>
          </a:prstGeom>
          <a:noFill/>
          <a:ln w="38100" cap="flat" cmpd="dbl">
            <a:solidFill>
              <a:srgbClr val="000000"/>
            </a:solidFill>
            <a:prstDash val="solid"/>
            <a:miter/>
            <a:headEnd type="none" w="med" len="med"/>
            <a:tailEnd type="none" w="med" len="med"/>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r>
              <a:rPr lang="en-US" altLang="zh-CN" sz="3000">
                <a:solidFill>
                  <a:srgbClr val="660066"/>
                </a:solidFill>
                <a:latin typeface="黑体" panose="02010609060101010101" pitchFamily="2" charset="-122"/>
                <a:ea typeface="新宋体" panose="02010609030101010101" charset="-122"/>
              </a:rPr>
              <a:t>2</a:t>
            </a:r>
            <a:r>
              <a:rPr lang="zh-CN" altLang="en-US" sz="3000">
                <a:solidFill>
                  <a:srgbClr val="660066"/>
                </a:solidFill>
                <a:latin typeface="方正舒体" panose="02010601030101010101" pitchFamily="2" charset="-122"/>
                <a:ea typeface="新宋体" panose="02010609030101010101" charset="-122"/>
              </a:rPr>
              <a:t>、学习能力差：</a:t>
            </a:r>
            <a:r>
              <a:rPr lang="zh-CN" altLang="en-US" b="0">
                <a:solidFill>
                  <a:srgbClr val="003300"/>
                </a:solidFill>
                <a:latin typeface="方正舒体" panose="02010601030101010101" pitchFamily="2" charset="-122"/>
                <a:ea typeface="新宋体" panose="02010609030101010101" charset="-122"/>
              </a:rPr>
              <a:t>时间和精力花费多</a:t>
            </a:r>
            <a:endParaRPr lang="zh-CN" altLang="en-US" b="0">
              <a:solidFill>
                <a:srgbClr val="003300"/>
              </a:solidFill>
              <a:latin typeface="方正舒体" panose="02010601030101010101" pitchFamily="2" charset="-122"/>
              <a:ea typeface="新宋体" panose="02010609030101010101" charset="-122"/>
            </a:endParaRPr>
          </a:p>
        </p:txBody>
      </p:sp>
      <p:sp>
        <p:nvSpPr>
          <p:cNvPr id="2093" name="TextBox 2"/>
          <p:cNvSpPr/>
          <p:nvPr/>
        </p:nvSpPr>
        <p:spPr>
          <a:xfrm>
            <a:off x="825500" y="4951413"/>
            <a:ext cx="8188325" cy="549275"/>
          </a:xfrm>
          <a:prstGeom prst="rect">
            <a:avLst/>
          </a:prstGeom>
          <a:noFill/>
          <a:ln w="38100" cap="flat" cmpd="dbl">
            <a:solidFill>
              <a:srgbClr val="000000"/>
            </a:solidFill>
            <a:prstDash val="solid"/>
            <a:miter/>
            <a:headEnd type="none" w="med" len="med"/>
            <a:tailEnd type="none" w="med" len="med"/>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r>
              <a:rPr lang="en-US" altLang="zh-CN" sz="3000">
                <a:solidFill>
                  <a:srgbClr val="660066"/>
                </a:solidFill>
                <a:latin typeface="Times New Roman" panose="02020603050405020304" pitchFamily="18" charset="0"/>
                <a:ea typeface="新宋体" panose="02010609030101010101" charset="-122"/>
              </a:rPr>
              <a:t> 3</a:t>
            </a:r>
            <a:r>
              <a:rPr lang="zh-CN" altLang="en-US" sz="3000">
                <a:solidFill>
                  <a:srgbClr val="660066"/>
                </a:solidFill>
                <a:latin typeface="Times New Roman" panose="02020603050405020304" pitchFamily="18" charset="0"/>
                <a:ea typeface="新宋体" panose="02010609030101010101" charset="-122"/>
              </a:rPr>
              <a:t>、成绩品行双差：</a:t>
            </a:r>
            <a:r>
              <a:rPr lang="zh-CN" altLang="en-US" b="0">
                <a:solidFill>
                  <a:srgbClr val="003300"/>
                </a:solidFill>
                <a:latin typeface="Times New Roman" panose="02020603050405020304" pitchFamily="18" charset="0"/>
                <a:ea typeface="新宋体" panose="02010609030101010101" charset="-122"/>
              </a:rPr>
              <a:t>行为规范、基本知识和技能不合格</a:t>
            </a:r>
            <a:endParaRPr lang="zh-CN" altLang="en-US" b="0">
              <a:solidFill>
                <a:srgbClr val="003300"/>
              </a:solidFill>
              <a:latin typeface="Times New Roman" panose="02020603050405020304" pitchFamily="18" charset="0"/>
              <a:ea typeface="新宋体" panose="02010609030101010101" charset="-122"/>
            </a:endParaRPr>
          </a:p>
        </p:txBody>
      </p:sp>
      <p:sp>
        <p:nvSpPr>
          <p:cNvPr id="2094" name="矩形 2093"/>
          <p:cNvSpPr/>
          <p:nvPr/>
        </p:nvSpPr>
        <p:spPr>
          <a:xfrm>
            <a:off x="827088" y="3187700"/>
            <a:ext cx="5918200" cy="519113"/>
          </a:xfrm>
          <a:prstGeom prst="rect">
            <a:avLst/>
          </a:prstGeom>
          <a:noFill/>
          <a:ln w="38100" cap="flat" cmpd="dbl">
            <a:solidFill>
              <a:srgbClr val="000000"/>
            </a:solidFill>
            <a:prstDash val="solid"/>
            <a:miter/>
            <a:headEnd type="none" w="med" len="med"/>
            <a:tailEnd type="none" w="med" len="med"/>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en-US" altLang="zh-CN" sz="2800">
                <a:solidFill>
                  <a:srgbClr val="660066"/>
                </a:solidFill>
                <a:latin typeface="Arial" pitchFamily="34" charset="0"/>
                <a:ea typeface="新宋体" panose="02010609030101010101" charset="-122"/>
              </a:rPr>
              <a:t>1</a:t>
            </a:r>
            <a:r>
              <a:rPr lang="zh-CN" altLang="en-US" sz="2800">
                <a:solidFill>
                  <a:srgbClr val="660066"/>
                </a:solidFill>
                <a:latin typeface="Arial" pitchFamily="34" charset="0"/>
                <a:ea typeface="新宋体" panose="02010609030101010101" charset="-122"/>
              </a:rPr>
              <a:t>、学习成绩差：</a:t>
            </a:r>
            <a:r>
              <a:rPr lang="zh-CN" altLang="en-US" b="0">
                <a:solidFill>
                  <a:srgbClr val="003300"/>
                </a:solidFill>
                <a:latin typeface="Arial" pitchFamily="34" charset="0"/>
                <a:ea typeface="新宋体" panose="02010609030101010101" charset="-122"/>
              </a:rPr>
              <a:t>分数低</a:t>
            </a:r>
            <a:r>
              <a:rPr lang="en-US" altLang="zh-CN" b="0">
                <a:solidFill>
                  <a:srgbClr val="003300"/>
                </a:solidFill>
                <a:latin typeface="Arial" pitchFamily="34" charset="0"/>
                <a:ea typeface="新宋体" panose="02010609030101010101" charset="-122"/>
              </a:rPr>
              <a:t>-----</a:t>
            </a:r>
            <a:r>
              <a:rPr lang="zh-CN" altLang="en-US" b="0">
                <a:solidFill>
                  <a:srgbClr val="003300"/>
                </a:solidFill>
                <a:latin typeface="Arial" pitchFamily="34" charset="0"/>
                <a:ea typeface="新宋体" panose="02010609030101010101" charset="-122"/>
              </a:rPr>
              <a:t>学习后进生</a:t>
            </a:r>
            <a:endParaRPr lang="zh-CN" altLang="en-US" b="0">
              <a:solidFill>
                <a:srgbClr val="003300"/>
              </a:solidFill>
              <a:latin typeface="Arial" pitchFamily="34"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additive="base">
                                        <p:cTn id="6" dur="1" fill="hold">
                                          <p:stCondLst>
                                            <p:cond delay="0"/>
                                          </p:stCondLst>
                                        </p:cTn>
                                        <p:tgtEl>
                                          <p:spTgt spid="2091"/>
                                        </p:tgtEl>
                                        <p:attrNameLst>
                                          <p:attrName>style.visibility</p:attrName>
                                        </p:attrNameLst>
                                      </p:cBhvr>
                                      <p:to>
                                        <p:strVal val="visible"/>
                                      </p:to>
                                    </p:set>
                                    <p:animEffect transition="in" filter="barn(inVertical)">
                                      <p:cBhvr additive="base">
                                        <p:cTn id="7" dur="500"/>
                                        <p:tgtEl>
                                          <p:spTgt spid="20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1"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6</a:t>
            </a:fld>
            <a:endParaRPr lang="zh-CN" altLang="en-US" sz="1000" b="0">
              <a:latin typeface="Arial" pitchFamily="34" charset="0"/>
            </a:endParaRPr>
          </a:p>
        </p:txBody>
      </p:sp>
      <p:sp>
        <p:nvSpPr>
          <p:cNvPr id="2097" name="横卷形 2096"/>
          <p:cNvSpPr/>
          <p:nvPr/>
        </p:nvSpPr>
        <p:spPr>
          <a:xfrm>
            <a:off x="323850" y="692150"/>
            <a:ext cx="8640763" cy="2592388"/>
          </a:xfrm>
          <a:prstGeom prst="horizontalScroll">
            <a:avLst>
              <a:gd name="adj" fmla="val 12500"/>
            </a:avLst>
          </a:prstGeom>
          <a:blipFill rotWithShape="1">
            <a:blip r:embed="rId2"/>
            <a:stretch>
              <a:fillRect/>
            </a:stretch>
          </a:blipFill>
          <a:ln w="28575" cap="flat" cmpd="sng">
            <a:solidFill>
              <a:srgbClr val="000000"/>
            </a:solidFill>
            <a:prstDash val="solid"/>
            <a:headEnd type="none" w="med" len="med"/>
            <a:tailEnd type="none" w="med" len="med"/>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098" name="标题 2097"/>
          <p:cNvSpPr/>
          <p:nvPr>
            <p:ph type="title" idx="4294967295"/>
          </p:nvPr>
        </p:nvSpPr>
        <p:spPr>
          <a:xfrm>
            <a:off x="107950" y="115888"/>
            <a:ext cx="4608513" cy="779462"/>
          </a:xfrm>
          <a:ln w="57150" cmpd="thinThick">
            <a:solidFill>
              <a:srgbClr val="0000FF"/>
            </a:solidFill>
            <a:miter/>
          </a:ln>
        </p:spPr>
        <p:txBody>
          <a:bodyPr lIns="95782" tIns="47891" rIns="95782" bIns="47891" anchor="ctr" anchorCtr="0"/>
          <a:lstStyle/>
          <a:p>
            <a:r>
              <a:rPr lang="zh-CN" altLang="en-US" sz="4000" b="1">
                <a:ea typeface="新宋体" panose="02010609030101010101" charset="-122"/>
              </a:rPr>
              <a:t>二、后进生的特点</a:t>
            </a:r>
            <a:endParaRPr lang="zh-CN" altLang="en-US" sz="4000" b="1">
              <a:ea typeface="新宋体" panose="02010609030101010101" charset="-122"/>
            </a:endParaRPr>
          </a:p>
        </p:txBody>
      </p:sp>
      <p:sp>
        <p:nvSpPr>
          <p:cNvPr id="2099" name="矩形 2098"/>
          <p:cNvSpPr/>
          <p:nvPr/>
        </p:nvSpPr>
        <p:spPr>
          <a:xfrm>
            <a:off x="827088" y="1268413"/>
            <a:ext cx="7937500" cy="1677987"/>
          </a:xfrm>
          <a:prstGeom prst="rect">
            <a:avLst/>
          </a:prstGeom>
          <a:noFill/>
          <a:ln w="2857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en-US" altLang="zh-CN">
                <a:solidFill>
                  <a:srgbClr val="0000FF"/>
                </a:solidFill>
                <a:latin typeface="Arial" pitchFamily="34" charset="0"/>
                <a:ea typeface="新宋体" panose="02010609030101010101" charset="-122"/>
              </a:rPr>
              <a:t>1</a:t>
            </a:r>
            <a:r>
              <a:rPr lang="zh-CN" altLang="en-US">
                <a:solidFill>
                  <a:srgbClr val="0000FF"/>
                </a:solidFill>
                <a:latin typeface="Arial" pitchFamily="34" charset="0"/>
                <a:ea typeface="新宋体" panose="02010609030101010101" charset="-122"/>
              </a:rPr>
              <a:t>、自卑心理严重。</a:t>
            </a:r>
            <a:r>
              <a:rPr lang="zh-CN" altLang="en-US" sz="2000">
                <a:latin typeface="Arial" pitchFamily="34" charset="0"/>
                <a:ea typeface="新宋体" panose="02010609030101010101" charset="-122"/>
              </a:rPr>
              <a:t>后进生尚处于心理发展不成熟阶段，此时他们的自尊心特别敏感。他们往往因功课不好，或违纪等受到批评较多，父母的训斥、怒骂，同学的讽刺、挖苦，加上某些教师的“另眼看待”，使他们经常处于“冷”环境氛围中，感觉低人一等，在班级里感到抬不起头，不如别人，进而自暴自弃。</a:t>
            </a:r>
            <a:endParaRPr lang="zh-CN" altLang="en-US" sz="2000">
              <a:latin typeface="Arial" pitchFamily="34" charset="0"/>
              <a:ea typeface="新宋体" panose="02010609030101010101" charset="-122"/>
            </a:endParaRPr>
          </a:p>
        </p:txBody>
      </p:sp>
      <p:sp>
        <p:nvSpPr>
          <p:cNvPr id="2100" name="横卷形 2099"/>
          <p:cNvSpPr/>
          <p:nvPr/>
        </p:nvSpPr>
        <p:spPr>
          <a:xfrm>
            <a:off x="322263" y="2997200"/>
            <a:ext cx="8642350" cy="3860800"/>
          </a:xfrm>
          <a:prstGeom prst="horizontalScroll">
            <a:avLst>
              <a:gd name="adj" fmla="val 12500"/>
            </a:avLst>
          </a:prstGeom>
          <a:blipFill rotWithShape="1">
            <a:blip r:embed="rId2"/>
            <a:stretch>
              <a:fillRect/>
            </a:stretch>
          </a:blipFill>
          <a:ln w="28575" cap="flat" cmpd="sng">
            <a:solidFill>
              <a:srgbClr val="000000"/>
            </a:solidFill>
            <a:prstDash val="solid"/>
            <a:headEnd type="none" w="med" len="med"/>
            <a:tailEnd type="none" w="med" len="med"/>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01" name="矩形 2100"/>
          <p:cNvSpPr/>
          <p:nvPr/>
        </p:nvSpPr>
        <p:spPr>
          <a:xfrm>
            <a:off x="827088" y="3573463"/>
            <a:ext cx="8008937" cy="2593975"/>
          </a:xfrm>
          <a:prstGeom prst="rect">
            <a:avLst/>
          </a:prstGeom>
          <a:noFill/>
          <a:ln w="2857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en-US" altLang="zh-CN">
                <a:solidFill>
                  <a:srgbClr val="0000FF"/>
                </a:solidFill>
                <a:latin typeface="Arial" pitchFamily="34" charset="0"/>
                <a:ea typeface="新宋体" panose="02010609030101010101" charset="-122"/>
              </a:rPr>
              <a:t>2</a:t>
            </a:r>
            <a:r>
              <a:rPr lang="zh-CN" altLang="en-US">
                <a:solidFill>
                  <a:srgbClr val="0000FF"/>
                </a:solidFill>
                <a:latin typeface="Arial" pitchFamily="34" charset="0"/>
                <a:ea typeface="新宋体" panose="02010609030101010101" charset="-122"/>
              </a:rPr>
              <a:t>、 逆反心理较强。</a:t>
            </a:r>
            <a:r>
              <a:rPr lang="zh-CN" altLang="en-US" sz="2000">
                <a:latin typeface="Arial" pitchFamily="34" charset="0"/>
                <a:ea typeface="新宋体" panose="02010609030101010101" charset="-122"/>
              </a:rPr>
              <a:t>在他们的主观愿望和客观现实发生矛盾并不断加剧时，容易产生逆反心理，再加上自我意识觉醒、成人感的追求与社会对其要求的矛盾，思维的独立性与看问题的主观、片面、偏激的矛盾，憧憬未来、富于理想与知识贫乏、缺乏辨别是非能力的矛盾等等，使得一部分学生的逆反心理相当普遍和严重。有时为求心理满足，就设法从另一方面表现自己，不专心听讲、做小动作，或对老师的批评教育充耳不闻甚至反感顶撞，或通过恶作剧让别人出洋相，从心底里产生对抗情绪、行为，以解心头闷气，从而获得心理平衡。</a:t>
            </a:r>
            <a:endParaRPr lang="zh-CN" altLang="en-US" sz="2000">
              <a:latin typeface="Arial" pitchFamily="34" charset="0"/>
              <a:ea typeface="新宋体" panose="02010609030101010101"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7</a:t>
            </a:fld>
            <a:endParaRPr lang="zh-CN" altLang="en-US" sz="1000" b="0">
              <a:latin typeface="Arial" pitchFamily="34" charset="0"/>
            </a:endParaRPr>
          </a:p>
        </p:txBody>
      </p:sp>
      <p:sp>
        <p:nvSpPr>
          <p:cNvPr id="2104" name="横卷形 2103"/>
          <p:cNvSpPr/>
          <p:nvPr/>
        </p:nvSpPr>
        <p:spPr>
          <a:xfrm>
            <a:off x="395288" y="404813"/>
            <a:ext cx="8353425" cy="5832475"/>
          </a:xfrm>
          <a:prstGeom prst="horizontalScroll">
            <a:avLst>
              <a:gd name="adj" fmla="val 12500"/>
            </a:avLst>
          </a:prstGeom>
          <a:blipFill rotWithShape="1">
            <a:blip r:embed="rId2"/>
            <a:stretch>
              <a:fillRect/>
            </a:stretch>
          </a:blipFill>
          <a:ln w="19050" cap="flat" cmpd="sng">
            <a:solidFill>
              <a:srgbClr val="000000"/>
            </a:solidFill>
            <a:prstDash val="solid"/>
            <a:headEnd type="none" w="med" len="med"/>
            <a:tailEnd type="none" w="med" len="med"/>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05" name="矩形 2104"/>
          <p:cNvSpPr/>
          <p:nvPr/>
        </p:nvSpPr>
        <p:spPr>
          <a:xfrm>
            <a:off x="1403350" y="1158875"/>
            <a:ext cx="7069138" cy="4729163"/>
          </a:xfrm>
          <a:prstGeom prst="rect">
            <a:avLst/>
          </a:prstGeom>
          <a:noFill/>
          <a:ln w="2857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spcBef>
                <a:spcPct val="20000"/>
              </a:spcBef>
              <a:buClr>
                <a:schemeClr val="hlink"/>
              </a:buClr>
              <a:buFont typeface="Wingdings" panose="05000000000000000000" pitchFamily="2" charset="2"/>
            </a:pPr>
            <a:r>
              <a:rPr lang="en-US" altLang="zh-CN" sz="2800">
                <a:solidFill>
                  <a:srgbClr val="0000FF"/>
                </a:solidFill>
                <a:latin typeface="Arial" pitchFamily="34" charset="0"/>
                <a:ea typeface="新宋体" panose="02010609030101010101" charset="-122"/>
              </a:rPr>
              <a:t>3</a:t>
            </a:r>
            <a:r>
              <a:rPr lang="zh-CN" altLang="en-US" sz="2800">
                <a:solidFill>
                  <a:srgbClr val="0000FF"/>
                </a:solidFill>
                <a:latin typeface="Arial" pitchFamily="34" charset="0"/>
                <a:ea typeface="新宋体" panose="02010609030101010101" charset="-122"/>
              </a:rPr>
              <a:t>、戒备封闭心理。</a:t>
            </a:r>
            <a:r>
              <a:rPr lang="zh-CN" altLang="en-US">
                <a:latin typeface="Arial" pitchFamily="34" charset="0"/>
                <a:ea typeface="新宋体" panose="02010609030101010101" charset="-122"/>
              </a:rPr>
              <a:t>后进生由于多次失败，屡遭挫折，有时成绩有了进步，没有得到应有的表扬与肯定。可是一旦出错，又容易受到批评和训斥。因此感到自己不行，自认为是班上多余的人，再努力也是枉然，思想常处于猜疑紧张状态。他们怕老师批评、训斥，怕同学讽刺挖苦，怕家长责罚等。尤其性格内向的后进生心理压力更大，做错了事，就不愿意让老师知道，避而远之，不敢回答老师的问话，或推托，或搪塞，或撒谎，心里矛盾重重。久而久之，戒备封闭心理自生，听不进正确教育，甚至有意躲避教师。</a:t>
            </a:r>
            <a:endParaRPr lang="zh-CN" altLang="en-US">
              <a:latin typeface="Arial" pitchFamily="34" charset="0"/>
              <a:ea typeface="新宋体" panose="02010609030101010101" charset="-122"/>
            </a:endParaRPr>
          </a:p>
          <a:p>
            <a:pPr>
              <a:spcBef>
                <a:spcPct val="50000"/>
              </a:spcBef>
            </a:pPr>
            <a:endParaRPr lang="zh-CN" altLang="en-US">
              <a:latin typeface="Arial" pitchFamily="34" charset="0"/>
              <a:ea typeface="新宋体" panose="02010609030101010101"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8</a:t>
            </a:fld>
            <a:endParaRPr lang="zh-CN" altLang="en-US" sz="1000" b="0">
              <a:latin typeface="Arial" pitchFamily="34" charset="0"/>
            </a:endParaRPr>
          </a:p>
        </p:txBody>
      </p:sp>
      <p:pic>
        <p:nvPicPr>
          <p:cNvPr id="2108" name="图片 2107"/>
          <p:cNvPicPr>
            <a:picLocks noChangeAspect="1"/>
          </p:cNvPicPr>
          <p:nvPr/>
        </p:nvPicPr>
        <p:blipFill>
          <a:blip r:embed="rId2"/>
          <a:stretch>
            <a:fillRect/>
          </a:stretch>
        </p:blipFill>
        <p:spPr>
          <a:xfrm>
            <a:off x="684213" y="2349500"/>
            <a:ext cx="6767512" cy="4510088"/>
          </a:xfrm>
          <a:prstGeom prst="rect">
            <a:avLst/>
          </a:prstGeom>
          <a:noFill/>
          <a:ln w="9525">
            <a:noFill/>
          </a:ln>
        </p:spPr>
      </p:pic>
      <p:sp>
        <p:nvSpPr>
          <p:cNvPr id="2109" name="矩形 2108"/>
          <p:cNvSpPr/>
          <p:nvPr/>
        </p:nvSpPr>
        <p:spPr>
          <a:xfrm>
            <a:off x="971550" y="720725"/>
            <a:ext cx="7432675" cy="1555750"/>
          </a:xfrm>
          <a:prstGeom prst="rect">
            <a:avLst/>
          </a:prstGeom>
          <a:noFill/>
          <a:ln w="38100" cap="flat" cmpd="dbl">
            <a:solidFill>
              <a:srgbClr val="000000"/>
            </a:solidFill>
            <a:prstDash val="solid"/>
            <a:miter/>
            <a:headEnd type="none" w="med" len="med"/>
            <a:tailEnd type="none" w="med" len="med"/>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zh-CN" altLang="en-US" sz="4000">
                <a:latin typeface="Arial" pitchFamily="34" charset="0"/>
                <a:ea typeface="新宋体" panose="02010609030101010101" charset="-122"/>
              </a:rPr>
              <a:t>案例：</a:t>
            </a:r>
            <a:r>
              <a:rPr lang="zh-CN" altLang="en-US" sz="2800">
                <a:latin typeface="Arial" pitchFamily="34" charset="0"/>
                <a:ea typeface="新宋体" panose="02010609030101010101" charset="-122"/>
              </a:rPr>
              <a:t>杭州一名小学生因成绩差，被安排在教室最后一桌。</a:t>
            </a:r>
            <a:r>
              <a:rPr lang="en-US" altLang="zh-CN" sz="2800">
                <a:latin typeface="Arial" pitchFamily="34" charset="0"/>
                <a:ea typeface="新宋体" panose="02010609030101010101" charset="-122"/>
              </a:rPr>
              <a:t>10</a:t>
            </a:r>
            <a:r>
              <a:rPr lang="zh-CN" altLang="en-US" sz="2800">
                <a:latin typeface="Arial" pitchFamily="34" charset="0"/>
                <a:ea typeface="新宋体" panose="02010609030101010101" charset="-122"/>
              </a:rPr>
              <a:t>岁的他，耗时</a:t>
            </a:r>
            <a:r>
              <a:rPr lang="en-US" altLang="zh-CN" sz="2800">
                <a:latin typeface="Arial" pitchFamily="34" charset="0"/>
                <a:ea typeface="新宋体" panose="02010609030101010101" charset="-122"/>
              </a:rPr>
              <a:t>5</a:t>
            </a:r>
            <a:r>
              <a:rPr lang="zh-CN" altLang="en-US" sz="2800">
                <a:latin typeface="Arial" pitchFamily="34" charset="0"/>
                <a:ea typeface="新宋体" panose="02010609030101010101" charset="-122"/>
              </a:rPr>
              <a:t>个月，在教室墙上挖出</a:t>
            </a:r>
            <a:r>
              <a:rPr lang="en-US" altLang="zh-CN" sz="2800">
                <a:latin typeface="Arial" pitchFamily="34" charset="0"/>
                <a:ea typeface="新宋体" panose="02010609030101010101" charset="-122"/>
              </a:rPr>
              <a:t>46</a:t>
            </a:r>
            <a:r>
              <a:rPr lang="zh-CN" altLang="en-US" sz="2800">
                <a:latin typeface="Arial" pitchFamily="34" charset="0"/>
                <a:ea typeface="新宋体" panose="02010609030101010101" charset="-122"/>
              </a:rPr>
              <a:t>厘米深洞。（成都商报）</a:t>
            </a:r>
            <a:r>
              <a:rPr lang="zh-CN" altLang="en-US" sz="2800" b="0">
                <a:latin typeface="Arial" pitchFamily="34" charset="0"/>
                <a:ea typeface="新宋体" panose="02010609030101010101" charset="-122"/>
              </a:rPr>
              <a:t> </a:t>
            </a:r>
            <a:r>
              <a:rPr lang="zh-CN" altLang="en-US" sz="2800">
                <a:latin typeface="Arial" pitchFamily="34" charset="0"/>
                <a:ea typeface="新宋体" panose="02010609030101010101" charset="-122"/>
              </a:rPr>
              <a:t>    </a:t>
            </a:r>
            <a:endParaRPr lang="zh-CN" altLang="en-US" sz="2800">
              <a:latin typeface="Arial" pitchFamily="34" charset="0"/>
              <a:ea typeface="新宋体" panose="02010609030101010101"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9</a:t>
            </a:fld>
            <a:endParaRPr lang="zh-CN" altLang="en-US" sz="1000" b="0">
              <a:latin typeface="Arial" pitchFamily="34" charset="0"/>
            </a:endParaRPr>
          </a:p>
        </p:txBody>
      </p:sp>
      <p:sp>
        <p:nvSpPr>
          <p:cNvPr id="2112" name="标题 2111"/>
          <p:cNvSpPr/>
          <p:nvPr>
            <p:ph type="title" idx="4294967295"/>
          </p:nvPr>
        </p:nvSpPr>
        <p:spPr>
          <a:xfrm>
            <a:off x="107950" y="128588"/>
            <a:ext cx="4559300" cy="708025"/>
          </a:xfrm>
          <a:ln w="57150" cmpd="thinThick">
            <a:solidFill>
              <a:srgbClr val="0000FF"/>
            </a:solidFill>
            <a:miter/>
          </a:ln>
        </p:spPr>
        <p:txBody>
          <a:bodyPr lIns="95782" tIns="47891" rIns="95782" bIns="47891" anchor="ctr" anchorCtr="0"/>
          <a:lstStyle/>
          <a:p>
            <a:r>
              <a:rPr lang="zh-CN" altLang="en-US" sz="4000">
                <a:ea typeface="新宋体" panose="02010609030101010101" charset="-122"/>
              </a:rPr>
              <a:t>三、后进生的分类</a:t>
            </a:r>
            <a:endParaRPr lang="zh-CN" altLang="en-US" sz="4000">
              <a:ea typeface="新宋体" panose="02010609030101010101" charset="-122"/>
            </a:endParaRPr>
          </a:p>
        </p:txBody>
      </p:sp>
      <p:grpSp>
        <p:nvGrpSpPr>
          <p:cNvPr id="2113" name="组合 2112"/>
          <p:cNvGrpSpPr/>
          <p:nvPr/>
        </p:nvGrpSpPr>
        <p:grpSpPr>
          <a:xfrm>
            <a:off x="539750" y="1700213"/>
            <a:ext cx="7993063" cy="4032250"/>
            <a:chOff x="550" y="1434"/>
            <a:chExt cx="4752" cy="2112"/>
          </a:xfrm>
        </p:grpSpPr>
        <p:cxnSp>
          <p:nvCxnSpPr>
            <p:cNvPr id="2114" name="直接连接符 2113"/>
            <p:cNvCxnSpPr/>
            <p:nvPr/>
          </p:nvCxnSpPr>
          <p:spPr>
            <a:xfrm flipH="1">
              <a:off x="550" y="3541"/>
              <a:ext cx="1044" cy="1"/>
            </a:xfrm>
            <a:prstGeom prst="line">
              <a:avLst/>
            </a:prstGeom>
            <a:ln w="9525" cap="flat" cmpd="sng">
              <a:solidFill>
                <a:srgbClr val="000000"/>
              </a:solidFill>
              <a:prstDash val="solid"/>
              <a:headEnd type="none" w="med" len="med"/>
              <a:tailEnd type="none" w="med" len="med"/>
            </a:ln>
          </p:spPr>
        </p:cxnSp>
        <p:cxnSp>
          <p:nvCxnSpPr>
            <p:cNvPr id="2115" name="直接连接符 2114"/>
            <p:cNvCxnSpPr/>
            <p:nvPr/>
          </p:nvCxnSpPr>
          <p:spPr>
            <a:xfrm flipH="1">
              <a:off x="550" y="3013"/>
              <a:ext cx="1536" cy="0"/>
            </a:xfrm>
            <a:prstGeom prst="line">
              <a:avLst/>
            </a:prstGeom>
            <a:ln w="9525" cap="flat" cmpd="sng">
              <a:solidFill>
                <a:srgbClr val="000000"/>
              </a:solidFill>
              <a:prstDash val="solid"/>
              <a:headEnd type="none" w="med" len="med"/>
              <a:tailEnd type="none" w="med" len="med"/>
            </a:ln>
          </p:spPr>
        </p:cxnSp>
        <p:cxnSp>
          <p:nvCxnSpPr>
            <p:cNvPr id="2116" name="直接连接符 2115"/>
            <p:cNvCxnSpPr/>
            <p:nvPr/>
          </p:nvCxnSpPr>
          <p:spPr>
            <a:xfrm flipH="1">
              <a:off x="550" y="2490"/>
              <a:ext cx="2112" cy="0"/>
            </a:xfrm>
            <a:prstGeom prst="line">
              <a:avLst/>
            </a:prstGeom>
            <a:ln w="9525" cap="flat" cmpd="sng">
              <a:solidFill>
                <a:srgbClr val="000000"/>
              </a:solidFill>
              <a:prstDash val="solid"/>
              <a:headEnd type="none" w="med" len="med"/>
              <a:tailEnd type="none" w="med" len="med"/>
            </a:ln>
          </p:spPr>
        </p:cxnSp>
        <p:cxnSp>
          <p:nvCxnSpPr>
            <p:cNvPr id="2117" name="直接连接符 2116"/>
            <p:cNvCxnSpPr/>
            <p:nvPr/>
          </p:nvCxnSpPr>
          <p:spPr>
            <a:xfrm flipH="1">
              <a:off x="550" y="1968"/>
              <a:ext cx="2624" cy="0"/>
            </a:xfrm>
            <a:prstGeom prst="line">
              <a:avLst/>
            </a:prstGeom>
            <a:ln w="9525" cap="flat" cmpd="sng">
              <a:solidFill>
                <a:srgbClr val="000000"/>
              </a:solidFill>
              <a:prstDash val="solid"/>
              <a:headEnd type="none" w="med" len="med"/>
              <a:tailEnd type="none" w="med" len="med"/>
            </a:ln>
          </p:spPr>
        </p:cxnSp>
        <p:cxnSp>
          <p:nvCxnSpPr>
            <p:cNvPr id="2118" name="直接连接符 2117"/>
            <p:cNvCxnSpPr/>
            <p:nvPr/>
          </p:nvCxnSpPr>
          <p:spPr>
            <a:xfrm flipH="1" flipV="1">
              <a:off x="550" y="1438"/>
              <a:ext cx="3171" cy="0"/>
            </a:xfrm>
            <a:prstGeom prst="line">
              <a:avLst/>
            </a:prstGeom>
            <a:ln w="9525" cap="flat" cmpd="sng">
              <a:solidFill>
                <a:srgbClr val="000000"/>
              </a:solidFill>
              <a:prstDash val="solid"/>
              <a:headEnd type="none" w="med" len="med"/>
              <a:tailEnd type="none" w="med" len="med"/>
            </a:ln>
          </p:spPr>
        </p:cxnSp>
        <p:cxnSp>
          <p:nvCxnSpPr>
            <p:cNvPr id="2119" name="直接连接符 2118"/>
            <p:cNvCxnSpPr/>
            <p:nvPr/>
          </p:nvCxnSpPr>
          <p:spPr>
            <a:xfrm flipH="1">
              <a:off x="646" y="1434"/>
              <a:ext cx="0" cy="549"/>
            </a:xfrm>
            <a:prstGeom prst="line">
              <a:avLst/>
            </a:prstGeom>
            <a:ln w="9525" cap="flat" cmpd="sng">
              <a:solidFill>
                <a:srgbClr val="000000"/>
              </a:solidFill>
              <a:prstDash val="solid"/>
              <a:headEnd type="triangle" w="med" len="med"/>
              <a:tailEnd type="triangle" w="med" len="med"/>
            </a:ln>
          </p:spPr>
        </p:cxnSp>
        <p:cxnSp>
          <p:nvCxnSpPr>
            <p:cNvPr id="2120" name="直接连接符 2119"/>
            <p:cNvCxnSpPr/>
            <p:nvPr/>
          </p:nvCxnSpPr>
          <p:spPr>
            <a:xfrm flipH="1">
              <a:off x="646" y="1983"/>
              <a:ext cx="0" cy="515"/>
            </a:xfrm>
            <a:prstGeom prst="line">
              <a:avLst/>
            </a:prstGeom>
            <a:ln w="9525" cap="flat" cmpd="sng">
              <a:solidFill>
                <a:srgbClr val="000000"/>
              </a:solidFill>
              <a:prstDash val="solid"/>
              <a:headEnd type="triangle" w="med" len="med"/>
              <a:tailEnd type="triangle" w="med" len="med"/>
            </a:ln>
          </p:spPr>
        </p:cxnSp>
        <p:cxnSp>
          <p:nvCxnSpPr>
            <p:cNvPr id="2121" name="直接连接符 2120"/>
            <p:cNvCxnSpPr/>
            <p:nvPr/>
          </p:nvCxnSpPr>
          <p:spPr>
            <a:xfrm flipH="1">
              <a:off x="646" y="2498"/>
              <a:ext cx="0" cy="514"/>
            </a:xfrm>
            <a:prstGeom prst="line">
              <a:avLst/>
            </a:prstGeom>
            <a:ln w="9525" cap="flat" cmpd="sng">
              <a:solidFill>
                <a:srgbClr val="000000"/>
              </a:solidFill>
              <a:prstDash val="solid"/>
              <a:headEnd type="triangle" w="med" len="med"/>
              <a:tailEnd type="triangle" w="med" len="med"/>
            </a:ln>
          </p:spPr>
        </p:cxnSp>
        <p:cxnSp>
          <p:nvCxnSpPr>
            <p:cNvPr id="2122" name="直接连接符 2121"/>
            <p:cNvCxnSpPr/>
            <p:nvPr/>
          </p:nvCxnSpPr>
          <p:spPr>
            <a:xfrm flipH="1">
              <a:off x="646" y="3013"/>
              <a:ext cx="0" cy="514"/>
            </a:xfrm>
            <a:prstGeom prst="line">
              <a:avLst/>
            </a:prstGeom>
            <a:ln w="9525" cap="flat" cmpd="sng">
              <a:solidFill>
                <a:srgbClr val="000000"/>
              </a:solidFill>
              <a:prstDash val="solid"/>
              <a:headEnd type="triangle" w="med" len="med"/>
              <a:tailEnd type="triangle" w="med" len="med"/>
            </a:ln>
          </p:spPr>
        </p:cxnSp>
        <p:sp>
          <p:nvSpPr>
            <p:cNvPr id="2123" name="矩形 2122"/>
            <p:cNvSpPr/>
            <p:nvPr/>
          </p:nvSpPr>
          <p:spPr>
            <a:xfrm>
              <a:off x="742" y="2147"/>
              <a:ext cx="1081" cy="178"/>
            </a:xfrm>
            <a:prstGeom prst="rect">
              <a:avLst/>
            </a:prstGeom>
            <a:noFill/>
            <a:ln w="9525">
              <a:noFill/>
            </a:ln>
          </p:spPr>
          <p:txBody>
            <a:bodyPr wrap="none" lIns="95782" tIns="47891" rIns="95782" bIns="47891"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defTabSz="957580" eaLnBrk="0" hangingPunct="0"/>
              <a:r>
                <a:rPr lang="zh-CN" altLang="en-US" sz="1600">
                  <a:latin typeface="Verdana" panose="020b0604030504040204" pitchFamily="34" charset="0"/>
                  <a:ea typeface="新宋体" panose="02010609030101010101" charset="-122"/>
                </a:rPr>
                <a:t>占后进生比例很小</a:t>
              </a:r>
              <a:endParaRPr lang="zh-CN" altLang="en-US" sz="1600">
                <a:latin typeface="Verdana" panose="020b0604030504040204" pitchFamily="34" charset="0"/>
                <a:ea typeface="新宋体" panose="02010609030101010101" charset="-122"/>
              </a:endParaRPr>
            </a:p>
          </p:txBody>
        </p:sp>
        <p:sp>
          <p:nvSpPr>
            <p:cNvPr id="2124" name="矩形 2123"/>
            <p:cNvSpPr/>
            <p:nvPr/>
          </p:nvSpPr>
          <p:spPr>
            <a:xfrm>
              <a:off x="742" y="2699"/>
              <a:ext cx="1473" cy="178"/>
            </a:xfrm>
            <a:prstGeom prst="rect">
              <a:avLst/>
            </a:prstGeom>
            <a:noFill/>
            <a:ln w="9525">
              <a:noFill/>
            </a:ln>
          </p:spPr>
          <p:txBody>
            <a:bodyPr wrap="none" lIns="95782" tIns="47891" rIns="95782" bIns="47891"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defTabSz="957580" eaLnBrk="0" hangingPunct="0"/>
              <a:r>
                <a:rPr lang="zh-CN" altLang="en-US" sz="1600">
                  <a:latin typeface="Arial" pitchFamily="34" charset="0"/>
                  <a:ea typeface="新宋体" panose="02010609030101010101" charset="-122"/>
                </a:rPr>
                <a:t>占总后进生人数半数以上</a:t>
              </a:r>
              <a:r>
                <a:rPr lang="zh-CN" altLang="en-US" sz="1400" b="0">
                  <a:latin typeface="Arial" pitchFamily="34" charset="0"/>
                  <a:ea typeface="新宋体" panose="02010609030101010101" charset="-122"/>
                </a:rPr>
                <a:t> </a:t>
              </a:r>
              <a:endParaRPr lang="zh-CN" altLang="en-US" sz="1400" b="0">
                <a:latin typeface="Arial" pitchFamily="34" charset="0"/>
                <a:ea typeface="新宋体" panose="02010609030101010101" charset="-122"/>
              </a:endParaRPr>
            </a:p>
          </p:txBody>
        </p:sp>
        <p:grpSp>
          <p:nvGrpSpPr>
            <p:cNvPr id="2125" name="组合 2124"/>
            <p:cNvGrpSpPr/>
            <p:nvPr/>
          </p:nvGrpSpPr>
          <p:grpSpPr>
            <a:xfrm>
              <a:off x="1632" y="1440"/>
              <a:ext cx="3670" cy="2106"/>
              <a:chOff x="1514" y="1446"/>
              <a:chExt cx="3670" cy="2106"/>
            </a:xfrm>
          </p:grpSpPr>
          <p:sp>
            <p:nvSpPr>
              <p:cNvPr id="2126" name="矩形 2125"/>
              <p:cNvSpPr/>
              <p:nvPr/>
            </p:nvSpPr>
            <p:spPr>
              <a:xfrm>
                <a:off x="4817" y="1446"/>
                <a:ext cx="363" cy="533"/>
              </a:xfrm>
              <a:gradFill rotWithShape="1">
                <a:gsLst>
                  <a:gs pos="0">
                    <a:srgbClr val="66656F">
                      <a:alpha val="100000"/>
                    </a:srgbClr>
                  </a:gs>
                  <a:gs pos="50000">
                    <a:srgbClr val="D9D8EC">
                      <a:alpha val="100000"/>
                    </a:srgbClr>
                  </a:gs>
                  <a:gs pos="100000">
                    <a:srgbClr val="66656F"/>
                  </a:gs>
                </a:gsLst>
                <a:lin ang="2700000"/>
              </a:gra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27" name="矩形 2126"/>
              <p:cNvSpPr/>
              <p:nvPr/>
            </p:nvSpPr>
            <p:spPr>
              <a:xfrm>
                <a:off x="3078" y="1446"/>
                <a:ext cx="2106" cy="341"/>
              </a:xfrm>
              <a:solidFill>
                <a:srgbClr val="D9D8EC"/>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28" name="矩形 2127"/>
              <p:cNvSpPr/>
              <p:nvPr/>
            </p:nvSpPr>
            <p:spPr>
              <a:xfrm>
                <a:off x="4452" y="1970"/>
                <a:ext cx="363" cy="530"/>
              </a:xfrm>
              <a:gradFill rotWithShape="1">
                <a:gsLst>
                  <a:gs pos="0">
                    <a:srgbClr val="2F2F78">
                      <a:alpha val="100000"/>
                    </a:srgbClr>
                  </a:gs>
                  <a:gs pos="50000">
                    <a:srgbClr val="6767FF">
                      <a:alpha val="100000"/>
                    </a:srgbClr>
                  </a:gs>
                  <a:gs pos="100000">
                    <a:srgbClr val="2F2F78"/>
                  </a:gs>
                </a:gsLst>
                <a:lin ang="2700000"/>
              </a:gra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29" name="矩形 2128"/>
              <p:cNvSpPr/>
              <p:nvPr/>
            </p:nvSpPr>
            <p:spPr>
              <a:xfrm>
                <a:off x="2555" y="1970"/>
                <a:ext cx="2264" cy="340"/>
              </a:xfrm>
              <a:solidFill>
                <a:srgbClr val="6767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30" name="矩形 2129"/>
              <p:cNvSpPr/>
              <p:nvPr/>
            </p:nvSpPr>
            <p:spPr>
              <a:xfrm>
                <a:off x="4086" y="2494"/>
                <a:ext cx="361" cy="532"/>
              </a:xfrm>
              <a:gradFill rotWithShape="1">
                <a:gsLst>
                  <a:gs pos="0">
                    <a:srgbClr val="471778">
                      <a:alpha val="100000"/>
                    </a:srgbClr>
                  </a:gs>
                  <a:gs pos="50000">
                    <a:srgbClr val="9933FF">
                      <a:alpha val="100000"/>
                    </a:srgbClr>
                  </a:gs>
                  <a:gs pos="100000">
                    <a:srgbClr val="471778"/>
                  </a:gs>
                </a:gsLst>
                <a:lin ang="2700000"/>
              </a:gra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31" name="矩形 2130"/>
              <p:cNvSpPr/>
              <p:nvPr/>
            </p:nvSpPr>
            <p:spPr>
              <a:xfrm>
                <a:off x="3722" y="3019"/>
                <a:ext cx="364" cy="533"/>
              </a:xfrm>
              <a:gradFill rotWithShape="1">
                <a:gsLst>
                  <a:gs pos="0">
                    <a:srgbClr val="000000">
                      <a:alpha val="100000"/>
                    </a:srgbClr>
                  </a:gs>
                  <a:gs pos="50000">
                    <a:srgbClr val="000000">
                      <a:alpha val="100000"/>
                    </a:srgbClr>
                  </a:gs>
                </a:gsLst>
                <a:lin ang="2700000"/>
              </a:gra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32" name="矩形 2131"/>
              <p:cNvSpPr/>
              <p:nvPr/>
            </p:nvSpPr>
            <p:spPr>
              <a:xfrm>
                <a:off x="1515" y="3022"/>
                <a:ext cx="2571" cy="340"/>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33" name="矩形 2132"/>
              <p:cNvSpPr/>
              <p:nvPr/>
            </p:nvSpPr>
            <p:spPr>
              <a:xfrm>
                <a:off x="1888" y="1543"/>
                <a:ext cx="1158" cy="1715"/>
              </a:xfrm>
              <a:gradFill rotWithShape="1">
                <a:gsLst>
                  <a:gs pos="0">
                    <a:srgbClr val="D11364"/>
                  </a:gs>
                  <a:gs pos="100000">
                    <a:srgbClr val="62082E"/>
                  </a:gs>
                </a:gsLst>
                <a:lin ang="5400000"/>
              </a:gra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34" name="矩形 2133"/>
              <p:cNvSpPr/>
              <p:nvPr/>
            </p:nvSpPr>
            <p:spPr>
              <a:xfrm>
                <a:off x="3082" y="1787"/>
                <a:ext cx="1743" cy="192"/>
              </a:xfrm>
              <a:prstGeom prst="rect">
                <a:avLst/>
              </a:prstGeom>
              <a:gradFill rotWithShape="1">
                <a:gsLst>
                  <a:gs pos="0">
                    <a:srgbClr val="9F9EAD">
                      <a:alpha val="100000"/>
                    </a:srgbClr>
                  </a:gs>
                  <a:gs pos="50000">
                    <a:srgbClr val="D9D8EC">
                      <a:alpha val="100000"/>
                    </a:srgbClr>
                  </a:gs>
                  <a:gs pos="100000">
                    <a:srgbClr val="9F9EAD"/>
                  </a:gs>
                </a:gsLst>
                <a:lin ang="2700000"/>
              </a:gradFill>
              <a:ln w="9525">
                <a:noFill/>
              </a:ln>
            </p:spPr>
            <p:txBody>
              <a:bodyPr wrap="none" lIns="95782" tIns="47891" rIns="95782" bIns="47891"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defTabSz="957580" eaLnBrk="0" hangingPunct="0"/>
                <a:r>
                  <a:rPr lang="zh-CN" altLang="en-US" sz="1900">
                    <a:solidFill>
                      <a:schemeClr val="bg1"/>
                    </a:solidFill>
                    <a:latin typeface="Arial" pitchFamily="34" charset="0"/>
                    <a:ea typeface="新宋体" panose="02010609030101010101" charset="-122"/>
                  </a:rPr>
                  <a:t>暂时困难型</a:t>
                </a:r>
                <a:r>
                  <a:rPr lang="zh-CN" altLang="en-US" sz="1900" b="0">
                    <a:solidFill>
                      <a:schemeClr val="bg1"/>
                    </a:solidFill>
                    <a:latin typeface="Arial" pitchFamily="34" charset="0"/>
                    <a:ea typeface="新宋体" panose="02010609030101010101" charset="-122"/>
                  </a:rPr>
                  <a:t> </a:t>
                </a:r>
                <a:endParaRPr lang="zh-CN" altLang="en-US" sz="1900" b="0">
                  <a:solidFill>
                    <a:schemeClr val="bg1"/>
                  </a:solidFill>
                  <a:latin typeface="Arial" pitchFamily="34" charset="0"/>
                  <a:ea typeface="新宋体" panose="02010609030101010101" charset="-122"/>
                </a:endParaRPr>
              </a:p>
            </p:txBody>
          </p:sp>
          <p:sp>
            <p:nvSpPr>
              <p:cNvPr id="2135" name="矩形 2134"/>
              <p:cNvSpPr/>
              <p:nvPr/>
            </p:nvSpPr>
            <p:spPr>
              <a:xfrm>
                <a:off x="2556" y="2310"/>
                <a:ext cx="1900" cy="188"/>
              </a:xfrm>
              <a:prstGeom prst="rect">
                <a:avLst/>
              </a:prstGeom>
              <a:gradFill rotWithShape="1">
                <a:gsLst>
                  <a:gs pos="0">
                    <a:srgbClr val="4B4BBB">
                      <a:alpha val="100000"/>
                    </a:srgbClr>
                  </a:gs>
                  <a:gs pos="50000">
                    <a:srgbClr val="6767FF">
                      <a:alpha val="100000"/>
                    </a:srgbClr>
                  </a:gs>
                  <a:gs pos="100000">
                    <a:srgbClr val="4B4BBB"/>
                  </a:gs>
                </a:gsLst>
                <a:lin ang="2700000"/>
              </a:gradFill>
              <a:ln w="9525">
                <a:noFill/>
              </a:ln>
            </p:spPr>
            <p:txBody>
              <a:bodyPr wrap="none" lIns="95782" tIns="47891" rIns="95782" bIns="47891"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defTabSz="957580" eaLnBrk="0" hangingPunct="0"/>
                <a:r>
                  <a:rPr lang="zh-CN" altLang="en-US" sz="1900">
                    <a:solidFill>
                      <a:schemeClr val="bg1"/>
                    </a:solidFill>
                    <a:latin typeface="Arial" pitchFamily="34" charset="0"/>
                    <a:ea typeface="新宋体" panose="02010609030101010101" charset="-122"/>
                  </a:rPr>
                  <a:t>能力不足型</a:t>
                </a:r>
                <a:r>
                  <a:rPr lang="zh-CN" altLang="en-US" sz="1900" b="0">
                    <a:solidFill>
                      <a:schemeClr val="bg1"/>
                    </a:solidFill>
                    <a:latin typeface="Arial" pitchFamily="34" charset="0"/>
                    <a:ea typeface="新宋体" panose="02010609030101010101" charset="-122"/>
                  </a:rPr>
                  <a:t> </a:t>
                </a:r>
                <a:endParaRPr lang="zh-CN" altLang="en-US" sz="1900" b="0">
                  <a:solidFill>
                    <a:schemeClr val="bg1"/>
                  </a:solidFill>
                  <a:latin typeface="Arial" pitchFamily="34" charset="0"/>
                  <a:ea typeface="新宋体" panose="02010609030101010101" charset="-122"/>
                </a:endParaRPr>
              </a:p>
            </p:txBody>
          </p:sp>
          <p:sp>
            <p:nvSpPr>
              <p:cNvPr id="2136" name="矩形 2135"/>
              <p:cNvSpPr/>
              <p:nvPr/>
            </p:nvSpPr>
            <p:spPr>
              <a:xfrm>
                <a:off x="2036" y="2494"/>
                <a:ext cx="2415" cy="343"/>
              </a:xfrm>
              <a:solidFill>
                <a:srgbClr val="9933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37" name="矩形 2136"/>
              <p:cNvSpPr/>
              <p:nvPr/>
            </p:nvSpPr>
            <p:spPr>
              <a:xfrm>
                <a:off x="2038" y="2836"/>
                <a:ext cx="2056" cy="188"/>
              </a:xfrm>
              <a:prstGeom prst="rect">
                <a:avLst/>
              </a:prstGeom>
              <a:gradFill rotWithShape="1">
                <a:gsLst>
                  <a:gs pos="0">
                    <a:srgbClr val="7025BB">
                      <a:alpha val="100000"/>
                    </a:srgbClr>
                  </a:gs>
                  <a:gs pos="50000">
                    <a:srgbClr val="9933FF">
                      <a:alpha val="100000"/>
                    </a:srgbClr>
                  </a:gs>
                  <a:gs pos="100000">
                    <a:srgbClr val="7025BB"/>
                  </a:gs>
                </a:gsLst>
                <a:lin ang="2700000"/>
              </a:gradFill>
              <a:ln w="9525">
                <a:noFill/>
              </a:ln>
            </p:spPr>
            <p:txBody>
              <a:bodyPr wrap="none" lIns="95782" tIns="47891" rIns="95782" bIns="47891"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defTabSz="957580" eaLnBrk="0" hangingPunct="0"/>
                <a:r>
                  <a:rPr lang="zh-CN" altLang="en-US" sz="1900">
                    <a:solidFill>
                      <a:schemeClr val="bg1"/>
                    </a:solidFill>
                    <a:latin typeface="Arial" pitchFamily="34" charset="0"/>
                    <a:ea typeface="新宋体" panose="02010609030101010101" charset="-122"/>
                  </a:rPr>
                  <a:t>动力不足型</a:t>
                </a:r>
                <a:r>
                  <a:rPr lang="zh-CN" altLang="en-US" sz="1900" b="0">
                    <a:solidFill>
                      <a:schemeClr val="bg1"/>
                    </a:solidFill>
                    <a:latin typeface="Arial" pitchFamily="34" charset="0"/>
                    <a:ea typeface="新宋体" panose="02010609030101010101" charset="-122"/>
                  </a:rPr>
                  <a:t> </a:t>
                </a:r>
                <a:endParaRPr lang="zh-CN" altLang="en-US" sz="1900" b="0">
                  <a:solidFill>
                    <a:schemeClr val="bg1"/>
                  </a:solidFill>
                  <a:latin typeface="Arial" pitchFamily="34" charset="0"/>
                  <a:ea typeface="新宋体" panose="02010609030101010101" charset="-122"/>
                </a:endParaRPr>
              </a:p>
            </p:txBody>
          </p:sp>
          <p:sp>
            <p:nvSpPr>
              <p:cNvPr id="2138" name="矩形 2137"/>
              <p:cNvSpPr/>
              <p:nvPr/>
            </p:nvSpPr>
            <p:spPr>
              <a:xfrm>
                <a:off x="1514" y="3363"/>
                <a:ext cx="2213" cy="187"/>
              </a:xfrm>
              <a:prstGeom prst="rect">
                <a:avLst/>
              </a:prstGeom>
              <a:gradFill rotWithShape="1">
                <a:gsLst>
                  <a:gs pos="0">
                    <a:srgbClr val="000000">
                      <a:alpha val="100000"/>
                    </a:srgbClr>
                  </a:gs>
                  <a:gs pos="50000">
                    <a:srgbClr val="000000">
                      <a:alpha val="100000"/>
                    </a:srgbClr>
                  </a:gs>
                </a:gsLst>
                <a:lin ang="2700000"/>
              </a:gradFill>
              <a:ln w="9525">
                <a:noFill/>
              </a:ln>
            </p:spPr>
            <p:txBody>
              <a:bodyPr wrap="none" lIns="95782" tIns="47891" rIns="95782" bIns="47891"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defTabSz="957580" eaLnBrk="0" hangingPunct="0"/>
                <a:r>
                  <a:rPr lang="zh-CN" altLang="en-US" sz="1900">
                    <a:solidFill>
                      <a:schemeClr val="bg1"/>
                    </a:solidFill>
                    <a:latin typeface="Arial" pitchFamily="34" charset="0"/>
                    <a:ea typeface="新宋体" panose="02010609030101010101" charset="-122"/>
                  </a:rPr>
                  <a:t>整体性困难型</a:t>
                </a:r>
                <a:r>
                  <a:rPr lang="zh-CN" altLang="en-US" sz="1900" b="0">
                    <a:solidFill>
                      <a:schemeClr val="bg1"/>
                    </a:solidFill>
                    <a:latin typeface="Arial" pitchFamily="34" charset="0"/>
                    <a:ea typeface="新宋体" panose="02010609030101010101" charset="-122"/>
                  </a:rPr>
                  <a:t> </a:t>
                </a:r>
                <a:endParaRPr lang="zh-CN" altLang="en-US" sz="1900" b="0">
                  <a:solidFill>
                    <a:schemeClr val="bg1"/>
                  </a:solidFill>
                  <a:latin typeface="Arial" pitchFamily="34" charset="0"/>
                  <a:ea typeface="新宋体" panose="02010609030101010101" charset="-122"/>
                </a:endParaRPr>
              </a:p>
            </p:txBody>
          </p:sp>
        </p:grpSp>
        <p:sp>
          <p:nvSpPr>
            <p:cNvPr id="2139" name="矩形 2138"/>
            <p:cNvSpPr/>
            <p:nvPr/>
          </p:nvSpPr>
          <p:spPr>
            <a:xfrm>
              <a:off x="768" y="1668"/>
              <a:ext cx="1444" cy="178"/>
            </a:xfrm>
            <a:prstGeom prst="rect">
              <a:avLst/>
            </a:prstGeom>
            <a:noFill/>
            <a:ln w="9525">
              <a:noFill/>
            </a:ln>
          </p:spPr>
          <p:txBody>
            <a:bodyPr wrap="none" lIns="95782" tIns="47891" rIns="95782" bIns="47891"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defTabSz="957580" eaLnBrk="0" hangingPunct="0"/>
              <a:r>
                <a:rPr lang="zh-CN" altLang="en-US" sz="1600">
                  <a:latin typeface="Verdana" panose="020b0604030504040204" pitchFamily="34" charset="0"/>
                  <a:ea typeface="新宋体" panose="02010609030101010101" charset="-122"/>
                </a:rPr>
                <a:t>数量占后进生的三分之一</a:t>
              </a:r>
              <a:endParaRPr lang="zh-CN" altLang="en-US" sz="1600">
                <a:latin typeface="Verdana" panose="020b0604030504040204" pitchFamily="34" charset="0"/>
                <a:ea typeface="新宋体" panose="02010609030101010101" charset="-122"/>
              </a:endParaRPr>
            </a:p>
          </p:txBody>
        </p:sp>
        <p:sp>
          <p:nvSpPr>
            <p:cNvPr id="2140" name="矩形 2139"/>
            <p:cNvSpPr/>
            <p:nvPr/>
          </p:nvSpPr>
          <p:spPr>
            <a:xfrm>
              <a:off x="624" y="3209"/>
              <a:ext cx="1081" cy="178"/>
            </a:xfrm>
            <a:prstGeom prst="rect">
              <a:avLst/>
            </a:prstGeom>
            <a:noFill/>
            <a:ln w="9525">
              <a:noFill/>
            </a:ln>
          </p:spPr>
          <p:txBody>
            <a:bodyPr wrap="none" lIns="95782" tIns="47891" rIns="95782" bIns="47891"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defTabSz="957580" eaLnBrk="0" hangingPunct="0"/>
              <a:r>
                <a:rPr lang="zh-CN" altLang="en-US" sz="1600">
                  <a:latin typeface="Verdana" panose="020b0604030504040204" pitchFamily="34" charset="0"/>
                  <a:ea typeface="新宋体" panose="02010609030101010101" charset="-122"/>
                </a:rPr>
                <a:t>占后进生比例很小</a:t>
              </a:r>
              <a:endParaRPr lang="zh-CN" altLang="en-US" sz="1600">
                <a:latin typeface="Verdana" panose="020b0604030504040204" pitchFamily="34" charset="0"/>
                <a:ea typeface="新宋体" panose="02010609030101010101"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10</a:t>
            </a:fld>
            <a:endParaRPr lang="zh-CN" altLang="en-US" sz="1000" b="0">
              <a:latin typeface="Arial" pitchFamily="34" charset="0"/>
            </a:endParaRPr>
          </a:p>
        </p:txBody>
      </p:sp>
      <p:sp>
        <p:nvSpPr>
          <p:cNvPr id="2143" name="横卷形 2142"/>
          <p:cNvSpPr/>
          <p:nvPr/>
        </p:nvSpPr>
        <p:spPr>
          <a:xfrm>
            <a:off x="468313" y="260350"/>
            <a:ext cx="8207375" cy="2879725"/>
          </a:xfrm>
          <a:prstGeom prst="horizontalScroll">
            <a:avLst>
              <a:gd name="adj" fmla="val 12500"/>
            </a:avLst>
          </a:prstGeom>
          <a:blipFill rotWithShape="1">
            <a:blip r:embed="rId2"/>
            <a:stretch>
              <a:fillRect/>
            </a:stretch>
          </a:blipFill>
          <a:ln w="19050" cap="flat" cmpd="sng">
            <a:solidFill>
              <a:srgbClr val="0000FF"/>
            </a:solidFill>
            <a:prstDash val="solid"/>
            <a:headEnd type="none" w="med" len="med"/>
            <a:tailEnd type="none" w="med" len="med"/>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44" name="横卷形 2143"/>
          <p:cNvSpPr/>
          <p:nvPr/>
        </p:nvSpPr>
        <p:spPr>
          <a:xfrm>
            <a:off x="539750" y="3213100"/>
            <a:ext cx="8135938" cy="2663825"/>
          </a:xfrm>
          <a:prstGeom prst="horizontalScroll">
            <a:avLst>
              <a:gd name="adj" fmla="val 12500"/>
            </a:avLst>
          </a:prstGeom>
          <a:blipFill rotWithShape="1">
            <a:blip r:embed="rId2"/>
            <a:stretch>
              <a:fillRect/>
            </a:stretch>
          </a:blipFill>
          <a:ln w="19050" cap="flat" cmpd="sng">
            <a:solidFill>
              <a:srgbClr val="0000FF"/>
            </a:solidFill>
            <a:prstDash val="solid"/>
            <a:headEnd type="none" w="med" len="med"/>
            <a:tailEnd type="none" w="med" len="med"/>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45" name="矩形 2144"/>
          <p:cNvSpPr/>
          <p:nvPr/>
        </p:nvSpPr>
        <p:spPr>
          <a:xfrm>
            <a:off x="827088" y="868363"/>
            <a:ext cx="7648575" cy="1617662"/>
          </a:xfrm>
          <a:prstGeom prst="rect">
            <a:avLst/>
          </a:prstGeom>
          <a:noFill/>
          <a:ln w="2857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800">
                <a:solidFill>
                  <a:srgbClr val="FF3300"/>
                </a:solidFill>
                <a:latin typeface="Arial" pitchFamily="34" charset="0"/>
                <a:ea typeface="新宋体" panose="02010609030101010101" charset="-122"/>
              </a:rPr>
              <a:t>１、暂时困难型</a:t>
            </a:r>
            <a:endParaRPr lang="zh-CN" altLang="en-US" sz="2800">
              <a:solidFill>
                <a:srgbClr val="FF3300"/>
              </a:solidFill>
              <a:latin typeface="Arial" pitchFamily="34" charset="0"/>
              <a:ea typeface="新宋体" panose="02010609030101010101" charset="-122"/>
            </a:endParaRPr>
          </a:p>
          <a:p>
            <a:r>
              <a:rPr lang="zh-CN" altLang="en-US">
                <a:latin typeface="Arial" pitchFamily="34" charset="0"/>
                <a:ea typeface="新宋体" panose="02010609030101010101" charset="-122"/>
              </a:rPr>
              <a:t>       这类学生一般占后进生的三分之一左右，他们各方面的能力均属中等水平，学习困难一般是非智力因素造成的，比如上课不专心听课，注意力不集中等。</a:t>
            </a:r>
            <a:endParaRPr lang="zh-CN" altLang="en-US">
              <a:latin typeface="Arial" pitchFamily="34" charset="0"/>
              <a:ea typeface="新宋体" panose="02010609030101010101" charset="-122"/>
            </a:endParaRPr>
          </a:p>
        </p:txBody>
      </p:sp>
      <p:sp>
        <p:nvSpPr>
          <p:cNvPr id="2146" name="矩形 2145"/>
          <p:cNvSpPr/>
          <p:nvPr/>
        </p:nvSpPr>
        <p:spPr>
          <a:xfrm>
            <a:off x="971550" y="3644900"/>
            <a:ext cx="7361238" cy="1617663"/>
          </a:xfrm>
          <a:prstGeom prst="rect">
            <a:avLst/>
          </a:prstGeom>
          <a:noFill/>
          <a:ln w="2857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800">
                <a:solidFill>
                  <a:srgbClr val="FF3300"/>
                </a:solidFill>
                <a:latin typeface="Arial" pitchFamily="34" charset="0"/>
                <a:ea typeface="新宋体" panose="02010609030101010101" charset="-122"/>
              </a:rPr>
              <a:t>２、能力不足型</a:t>
            </a:r>
            <a:endParaRPr lang="zh-CN" altLang="en-US" sz="2800">
              <a:solidFill>
                <a:srgbClr val="FF3300"/>
              </a:solidFill>
              <a:latin typeface="Arial" pitchFamily="34" charset="0"/>
              <a:ea typeface="新宋体" panose="02010609030101010101" charset="-122"/>
            </a:endParaRPr>
          </a:p>
          <a:p>
            <a:r>
              <a:rPr lang="zh-CN" altLang="en-US">
                <a:latin typeface="Arial" pitchFamily="34" charset="0"/>
                <a:ea typeface="新宋体" panose="02010609030101010101" charset="-122"/>
              </a:rPr>
              <a:t>        这类学生占后进生比例很小。他们的特点是：思维能力、语言表达能力及空间想象力都比较低。但学习习惯较好，意志较强，自我意识水平较高。</a:t>
            </a:r>
            <a:endParaRPr lang="zh-CN" altLang="en-US">
              <a:latin typeface="Arial" pitchFamily="34" charset="0"/>
              <a:ea typeface="新宋体" panose="02010609030101010101"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11</a:t>
            </a:fld>
            <a:endParaRPr lang="zh-CN" altLang="en-US" sz="1000" b="0">
              <a:latin typeface="Arial" pitchFamily="34" charset="0"/>
            </a:endParaRPr>
          </a:p>
        </p:txBody>
      </p:sp>
      <p:sp>
        <p:nvSpPr>
          <p:cNvPr id="2149" name="横卷形 2148"/>
          <p:cNvSpPr/>
          <p:nvPr/>
        </p:nvSpPr>
        <p:spPr>
          <a:xfrm>
            <a:off x="684213" y="3213100"/>
            <a:ext cx="7848600" cy="2879725"/>
          </a:xfrm>
          <a:prstGeom prst="horizontalScroll">
            <a:avLst>
              <a:gd name="adj" fmla="val 12500"/>
            </a:avLst>
          </a:prstGeom>
          <a:blipFill rotWithShape="1">
            <a:blip r:embed="rId2"/>
            <a:stretch>
              <a:fillRect/>
            </a:stretch>
          </a:blipFill>
          <a:ln w="19050" cap="flat" cmpd="sng">
            <a:solidFill>
              <a:srgbClr val="0000FF"/>
            </a:solidFill>
            <a:prstDash val="solid"/>
            <a:headEnd type="none" w="med" len="med"/>
            <a:tailEnd type="none" w="med" len="med"/>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50" name="横卷形 2149"/>
          <p:cNvSpPr/>
          <p:nvPr/>
        </p:nvSpPr>
        <p:spPr>
          <a:xfrm>
            <a:off x="684213" y="260350"/>
            <a:ext cx="7848600" cy="2881313"/>
          </a:xfrm>
          <a:prstGeom prst="horizontalScroll">
            <a:avLst>
              <a:gd name="adj" fmla="val 12500"/>
            </a:avLst>
          </a:prstGeom>
          <a:blipFill rotWithShape="1">
            <a:blip r:embed="rId2"/>
            <a:stretch>
              <a:fillRect/>
            </a:stretch>
          </a:blipFill>
          <a:ln w="19050" cap="flat" cmpd="sng">
            <a:solidFill>
              <a:srgbClr val="0000FF"/>
            </a:solidFill>
            <a:prstDash val="solid"/>
            <a:headEnd type="none" w="med" len="med"/>
            <a:tailEnd type="none" w="med" len="med"/>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51" name="矩形 2150"/>
          <p:cNvSpPr/>
          <p:nvPr/>
        </p:nvSpPr>
        <p:spPr>
          <a:xfrm>
            <a:off x="1116013" y="692150"/>
            <a:ext cx="7140575" cy="1982788"/>
          </a:xfrm>
          <a:prstGeom prst="rect">
            <a:avLst/>
          </a:prstGeom>
          <a:noFill/>
          <a:ln w="2857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800">
                <a:solidFill>
                  <a:srgbClr val="FF3300"/>
                </a:solidFill>
                <a:latin typeface="Arial" pitchFamily="34" charset="0"/>
                <a:ea typeface="新宋体" panose="02010609030101010101" charset="-122"/>
              </a:rPr>
              <a:t>３、动力不足型</a:t>
            </a:r>
            <a:endParaRPr lang="zh-CN" altLang="en-US" sz="2800">
              <a:solidFill>
                <a:srgbClr val="FF3300"/>
              </a:solidFill>
              <a:latin typeface="Arial" pitchFamily="34" charset="0"/>
              <a:ea typeface="新宋体" panose="02010609030101010101" charset="-122"/>
            </a:endParaRPr>
          </a:p>
          <a:p>
            <a:r>
              <a:rPr lang="zh-CN" altLang="en-US">
                <a:latin typeface="Arial" pitchFamily="34" charset="0"/>
                <a:ea typeface="新宋体" panose="02010609030101010101" charset="-122"/>
              </a:rPr>
              <a:t>       这类学生占总后进生人数半数以上，他们的能力水平基本属中等或偏上，但学习习惯、意志等明显低于第二类学生，因学习动力因素不足而导致学习困难的特征较明显。</a:t>
            </a:r>
            <a:endParaRPr lang="zh-CN" altLang="en-US">
              <a:latin typeface="Arial" pitchFamily="34" charset="0"/>
              <a:ea typeface="新宋体" panose="02010609030101010101" charset="-122"/>
            </a:endParaRPr>
          </a:p>
        </p:txBody>
      </p:sp>
      <p:sp>
        <p:nvSpPr>
          <p:cNvPr id="2152" name="矩形 2151"/>
          <p:cNvSpPr/>
          <p:nvPr/>
        </p:nvSpPr>
        <p:spPr>
          <a:xfrm>
            <a:off x="1258888" y="3759200"/>
            <a:ext cx="7070725" cy="1617663"/>
          </a:xfrm>
          <a:prstGeom prst="rect">
            <a:avLst/>
          </a:prstGeom>
          <a:noFill/>
          <a:ln w="2857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800">
                <a:solidFill>
                  <a:srgbClr val="FF3300"/>
                </a:solidFill>
                <a:latin typeface="Arial" pitchFamily="34" charset="0"/>
                <a:ea typeface="新宋体" panose="02010609030101010101" charset="-122"/>
              </a:rPr>
              <a:t>４、整体性困难型</a:t>
            </a:r>
            <a:endParaRPr lang="zh-CN" altLang="en-US" sz="2800">
              <a:solidFill>
                <a:srgbClr val="FF3300"/>
              </a:solidFill>
              <a:latin typeface="Arial" pitchFamily="34" charset="0"/>
              <a:ea typeface="新宋体" panose="02010609030101010101" charset="-122"/>
            </a:endParaRPr>
          </a:p>
          <a:p>
            <a:r>
              <a:rPr lang="zh-CN" altLang="en-US">
                <a:latin typeface="Arial" pitchFamily="34" charset="0"/>
                <a:ea typeface="新宋体" panose="02010609030101010101" charset="-122"/>
              </a:rPr>
              <a:t>       这类后进生人数比例也不高。他们的思维能力，理解能力较弱，求知欲、意志和好胜心不强。因而他们的能力和个性发展是明显低于其他学生。</a:t>
            </a:r>
            <a:endParaRPr lang="zh-CN" altLang="en-US">
              <a:latin typeface="Arial" pitchFamily="34" charset="0"/>
              <a:ea typeface="新宋体" panose="02010609030101010101"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12</a:t>
            </a:fld>
            <a:endParaRPr lang="zh-CN" altLang="en-US" sz="1000" b="0">
              <a:latin typeface="Arial" pitchFamily="34" charset="0"/>
            </a:endParaRPr>
          </a:p>
        </p:txBody>
      </p:sp>
      <p:sp>
        <p:nvSpPr>
          <p:cNvPr id="2155" name="矩形 4"/>
          <p:cNvSpPr/>
          <p:nvPr/>
        </p:nvSpPr>
        <p:spPr>
          <a:xfrm>
            <a:off x="1042988" y="1412875"/>
            <a:ext cx="1606550" cy="579438"/>
          </a:xfrm>
          <a:prstGeom prst="rect">
            <a:avLst/>
          </a:prstGeom>
          <a:noFill/>
          <a:ln w="9525">
            <a:noFill/>
          </a:ln>
        </p:spPr>
        <p:txBody>
          <a:bodyPr wrap="none">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r" eaLnBrk="0" hangingPunct="0"/>
            <a:r>
              <a:rPr lang="en-US" altLang="zh-CN" sz="3200">
                <a:solidFill>
                  <a:srgbClr val="000066"/>
                </a:solidFill>
                <a:latin typeface="方正粗活意简体" pitchFamily="65" charset="-122"/>
                <a:ea typeface="新宋体" panose="02010609030101010101" charset="-122"/>
              </a:rPr>
              <a:t>1</a:t>
            </a:r>
            <a:r>
              <a:rPr lang="zh-CN" altLang="en-US" sz="3200">
                <a:solidFill>
                  <a:srgbClr val="000066"/>
                </a:solidFill>
                <a:latin typeface="方正粗活意简体" pitchFamily="65" charset="-122"/>
                <a:ea typeface="新宋体" panose="02010609030101010101" charset="-122"/>
              </a:rPr>
              <a:t>、内因</a:t>
            </a:r>
            <a:endParaRPr lang="zh-CN" altLang="en-US" sz="3200">
              <a:solidFill>
                <a:srgbClr val="000066"/>
              </a:solidFill>
              <a:latin typeface="方正粗活意简体" pitchFamily="65" charset="-122"/>
              <a:ea typeface="新宋体" panose="02010609030101010101" charset="-122"/>
            </a:endParaRPr>
          </a:p>
        </p:txBody>
      </p:sp>
      <p:sp>
        <p:nvSpPr>
          <p:cNvPr id="2156" name="矩形 5"/>
          <p:cNvSpPr/>
          <p:nvPr/>
        </p:nvSpPr>
        <p:spPr>
          <a:xfrm>
            <a:off x="3851275" y="3429000"/>
            <a:ext cx="2444750" cy="579438"/>
          </a:xfrm>
          <a:prstGeom prst="rect">
            <a:avLst/>
          </a:prstGeom>
          <a:noFill/>
          <a:ln w="952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spcBef>
                <a:spcPct val="20000"/>
              </a:spcBef>
            </a:pPr>
            <a:r>
              <a:rPr lang="zh-CN" altLang="en-US" sz="3200">
                <a:latin typeface="方正舒体" panose="02010601030101010101" pitchFamily="2" charset="-122"/>
                <a:ea typeface="新宋体" panose="02010609030101010101" charset="-122"/>
              </a:rPr>
              <a:t>信心</a:t>
            </a:r>
            <a:endParaRPr lang="zh-CN" altLang="en-US" sz="3200">
              <a:latin typeface="方正舒体" panose="02010601030101010101" pitchFamily="2" charset="-122"/>
              <a:ea typeface="新宋体" panose="02010609030101010101" charset="-122"/>
            </a:endParaRPr>
          </a:p>
        </p:txBody>
      </p:sp>
      <p:sp>
        <p:nvSpPr>
          <p:cNvPr id="2157" name="自选图形 6"/>
          <p:cNvSpPr/>
          <p:nvPr/>
        </p:nvSpPr>
        <p:spPr>
          <a:xfrm>
            <a:off x="2411413" y="2276475"/>
            <a:ext cx="381000" cy="381000"/>
          </a:xfrm>
          <a:prstGeom prst="bevel">
            <a:avLst>
              <a:gd name="adj" fmla="val 8333"/>
            </a:avLst>
          </a:prstGeom>
          <a:gradFill rotWithShape="0">
            <a:gsLst>
              <a:gs pos="0">
                <a:srgbClr val="470018">
                  <a:alpha val="100000"/>
                </a:srgbClr>
              </a:gs>
              <a:gs pos="50000">
                <a:srgbClr val="990033">
                  <a:alpha val="100000"/>
                </a:srgbClr>
              </a:gs>
              <a:gs pos="100000">
                <a:srgbClr val="470018"/>
              </a:gs>
            </a:gsLst>
            <a:lin ang="2700000"/>
          </a:gradFill>
          <a:ln w="12700">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latinLnBrk="1"/>
            <a:r>
              <a:rPr lang="en-US" altLang="ko-KR" sz="2000">
                <a:solidFill>
                  <a:srgbClr val="FFFF00"/>
                </a:solidFill>
                <a:latin typeface="서울도시" pitchFamily="18" charset="-127"/>
                <a:ea typeface="新宋体" panose="02010609030101010101" charset="-122"/>
              </a:rPr>
              <a:t>1</a:t>
            </a:r>
            <a:endParaRPr lang="en-US" altLang="ko-KR" sz="2000">
              <a:solidFill>
                <a:srgbClr val="FFFF00"/>
              </a:solidFill>
              <a:latin typeface="서울도시" pitchFamily="18" charset="-127"/>
              <a:ea typeface="新宋体" panose="02010609030101010101" charset="-122"/>
            </a:endParaRPr>
          </a:p>
        </p:txBody>
      </p:sp>
      <p:sp>
        <p:nvSpPr>
          <p:cNvPr id="2158" name="自选图形 7"/>
          <p:cNvSpPr/>
          <p:nvPr/>
        </p:nvSpPr>
        <p:spPr>
          <a:xfrm>
            <a:off x="2771775" y="2924175"/>
            <a:ext cx="381000" cy="381000"/>
          </a:xfrm>
          <a:prstGeom prst="bevel">
            <a:avLst>
              <a:gd name="adj" fmla="val 8333"/>
            </a:avLst>
          </a:prstGeom>
          <a:gradFill rotWithShape="0">
            <a:gsLst>
              <a:gs pos="0">
                <a:srgbClr val="470018">
                  <a:alpha val="100000"/>
                </a:srgbClr>
              </a:gs>
              <a:gs pos="50000">
                <a:srgbClr val="990033">
                  <a:alpha val="100000"/>
                </a:srgbClr>
              </a:gs>
              <a:gs pos="100000">
                <a:srgbClr val="470018"/>
              </a:gs>
            </a:gsLst>
            <a:lin ang="2700000"/>
          </a:gradFill>
          <a:ln w="12700">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latinLnBrk="1"/>
            <a:r>
              <a:rPr lang="en-US" altLang="ko-KR" sz="2000">
                <a:solidFill>
                  <a:srgbClr val="FFFF00"/>
                </a:solidFill>
                <a:latin typeface="서울도시" pitchFamily="18" charset="-127"/>
                <a:ea typeface="新宋体" panose="02010609030101010101" charset="-122"/>
              </a:rPr>
              <a:t>2</a:t>
            </a:r>
            <a:endParaRPr lang="en-US" altLang="ko-KR" sz="2000">
              <a:solidFill>
                <a:srgbClr val="FFFF00"/>
              </a:solidFill>
              <a:latin typeface="서울도시" pitchFamily="18" charset="-127"/>
              <a:ea typeface="新宋体" panose="02010609030101010101" charset="-122"/>
            </a:endParaRPr>
          </a:p>
        </p:txBody>
      </p:sp>
      <p:sp>
        <p:nvSpPr>
          <p:cNvPr id="2159" name="自选图形 8"/>
          <p:cNvSpPr/>
          <p:nvPr/>
        </p:nvSpPr>
        <p:spPr>
          <a:xfrm>
            <a:off x="3276600" y="3573463"/>
            <a:ext cx="381000" cy="381000"/>
          </a:xfrm>
          <a:prstGeom prst="bevel">
            <a:avLst>
              <a:gd name="adj" fmla="val 8333"/>
            </a:avLst>
          </a:prstGeom>
          <a:gradFill rotWithShape="0">
            <a:gsLst>
              <a:gs pos="0">
                <a:srgbClr val="470018">
                  <a:alpha val="100000"/>
                </a:srgbClr>
              </a:gs>
              <a:gs pos="50000">
                <a:srgbClr val="990033">
                  <a:alpha val="100000"/>
                </a:srgbClr>
              </a:gs>
              <a:gs pos="100000">
                <a:srgbClr val="470018"/>
              </a:gs>
            </a:gsLst>
            <a:lin ang="2700000"/>
          </a:gradFill>
          <a:ln w="12700">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latinLnBrk="1"/>
            <a:r>
              <a:rPr lang="en-US" altLang="ko-KR" sz="2000">
                <a:solidFill>
                  <a:srgbClr val="FFFF00"/>
                </a:solidFill>
                <a:latin typeface="서울도시" pitchFamily="18" charset="-127"/>
                <a:ea typeface="新宋体" panose="02010609030101010101" charset="-122"/>
              </a:rPr>
              <a:t>3</a:t>
            </a:r>
            <a:endParaRPr lang="en-US" altLang="ko-KR" sz="2000">
              <a:solidFill>
                <a:srgbClr val="FFFF00"/>
              </a:solidFill>
              <a:latin typeface="서울도시" pitchFamily="18" charset="-127"/>
              <a:ea typeface="新宋体" panose="02010609030101010101" charset="-122"/>
            </a:endParaRPr>
          </a:p>
        </p:txBody>
      </p:sp>
      <p:sp>
        <p:nvSpPr>
          <p:cNvPr id="2160" name="矩形 9"/>
          <p:cNvSpPr/>
          <p:nvPr/>
        </p:nvSpPr>
        <p:spPr>
          <a:xfrm>
            <a:off x="3059113" y="2133600"/>
            <a:ext cx="996950" cy="579438"/>
          </a:xfrm>
          <a:prstGeom prst="rect">
            <a:avLst/>
          </a:prstGeom>
          <a:noFill/>
          <a:ln w="9525">
            <a:noFill/>
          </a:ln>
        </p:spPr>
        <p:txBody>
          <a:bodyPr wrap="none">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r" eaLnBrk="0" hangingPunct="0"/>
            <a:r>
              <a:rPr lang="zh-CN" altLang="en-US" sz="3200">
                <a:latin typeface="方正舒体" panose="02010601030101010101" pitchFamily="2" charset="-122"/>
                <a:ea typeface="新宋体" panose="02010609030101010101" charset="-122"/>
              </a:rPr>
              <a:t>性格</a:t>
            </a:r>
            <a:endParaRPr lang="zh-CN" altLang="en-US" sz="3200">
              <a:latin typeface="方正舒体" panose="02010601030101010101" pitchFamily="2" charset="-122"/>
              <a:ea typeface="新宋体" panose="02010609030101010101" charset="-122"/>
            </a:endParaRPr>
          </a:p>
        </p:txBody>
      </p:sp>
      <p:sp>
        <p:nvSpPr>
          <p:cNvPr id="2161" name="矩形 10"/>
          <p:cNvSpPr/>
          <p:nvPr/>
        </p:nvSpPr>
        <p:spPr>
          <a:xfrm>
            <a:off x="3233738" y="2781300"/>
            <a:ext cx="1098550" cy="579438"/>
          </a:xfrm>
          <a:prstGeom prst="rect">
            <a:avLst/>
          </a:prstGeom>
          <a:noFill/>
          <a:ln w="9525">
            <a:noFill/>
          </a:ln>
        </p:spPr>
        <p:txBody>
          <a:bodyPr wrap="none">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r" eaLnBrk="0" hangingPunct="0"/>
            <a:r>
              <a:rPr lang="en-US" altLang="zh-CN" sz="3200">
                <a:solidFill>
                  <a:srgbClr val="A50021"/>
                </a:solidFill>
                <a:latin typeface="方正舒体" panose="02010601030101010101" pitchFamily="2" charset="-122"/>
                <a:ea typeface="新宋体" panose="02010609030101010101" charset="-122"/>
              </a:rPr>
              <a:t> </a:t>
            </a:r>
            <a:r>
              <a:rPr lang="zh-CN" altLang="en-US" sz="3200">
                <a:latin typeface="方正舒体" panose="02010601030101010101" pitchFamily="2" charset="-122"/>
                <a:ea typeface="新宋体" panose="02010609030101010101" charset="-122"/>
              </a:rPr>
              <a:t>兴趣</a:t>
            </a:r>
            <a:endParaRPr lang="zh-CN" altLang="en-US" sz="3200">
              <a:latin typeface="方正舒体" panose="02010601030101010101" pitchFamily="2" charset="-122"/>
              <a:ea typeface="新宋体" panose="02010609030101010101" charset="-122"/>
            </a:endParaRPr>
          </a:p>
        </p:txBody>
      </p:sp>
      <p:grpSp>
        <p:nvGrpSpPr>
          <p:cNvPr id="2162" name="组合 2161"/>
          <p:cNvGrpSpPr/>
          <p:nvPr/>
        </p:nvGrpSpPr>
        <p:grpSpPr>
          <a:xfrm>
            <a:off x="2051050" y="5084763"/>
            <a:ext cx="5473700" cy="1223962"/>
            <a:chOff x="612" y="3095"/>
            <a:chExt cx="4240" cy="848"/>
          </a:xfrm>
        </p:grpSpPr>
        <p:sp>
          <p:nvSpPr>
            <p:cNvPr id="2163" name="椭圆 12"/>
            <p:cNvSpPr/>
            <p:nvPr/>
          </p:nvSpPr>
          <p:spPr>
            <a:xfrm>
              <a:off x="612" y="3121"/>
              <a:ext cx="873" cy="822"/>
            </a:xfrm>
            <a:prstGeom prst="ellipse">
              <a:avLst/>
            </a:prstGeom>
            <a:gradFill rotWithShape="1">
              <a:gsLst>
                <a:gs pos="0">
                  <a:srgbClr val="99CCFF">
                    <a:alpha val="65097"/>
                  </a:srgbClr>
                </a:gs>
                <a:gs pos="100000">
                  <a:srgbClr val="475E76"/>
                </a:gs>
              </a:gsLst>
              <a:lin ang="5400000"/>
            </a:gradFill>
            <a:ln w="952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latinLnBrk="1"/>
              <a:r>
                <a:rPr lang="zh-CN" altLang="en-US">
                  <a:solidFill>
                    <a:srgbClr val="660066"/>
                  </a:solidFill>
                  <a:latin typeface="黑体" panose="02010609060101010101" pitchFamily="2" charset="-122"/>
                  <a:ea typeface="新宋体" panose="02010609030101010101" charset="-122"/>
                </a:rPr>
                <a:t>社会</a:t>
              </a:r>
              <a:endParaRPr lang="zh-CN" altLang="en-US">
                <a:solidFill>
                  <a:srgbClr val="660066"/>
                </a:solidFill>
                <a:latin typeface="黑体" panose="02010609060101010101" pitchFamily="2" charset="-122"/>
                <a:ea typeface="新宋体" panose="02010609030101010101" charset="-122"/>
              </a:endParaRPr>
            </a:p>
          </p:txBody>
        </p:sp>
        <p:sp>
          <p:nvSpPr>
            <p:cNvPr id="2164" name="椭圆 13"/>
            <p:cNvSpPr/>
            <p:nvPr/>
          </p:nvSpPr>
          <p:spPr>
            <a:xfrm>
              <a:off x="2400" y="3120"/>
              <a:ext cx="865" cy="813"/>
            </a:xfrm>
            <a:prstGeom prst="ellipse">
              <a:avLst/>
            </a:prstGeom>
            <a:gradFill rotWithShape="1">
              <a:gsLst>
                <a:gs pos="0">
                  <a:srgbClr val="76762F"/>
                </a:gs>
                <a:gs pos="100000">
                  <a:srgbClr val="FFFF66">
                    <a:alpha val="67058"/>
                  </a:srgbClr>
                </a:gs>
              </a:gsLst>
              <a:lin ang="5400000"/>
            </a:gradFill>
            <a:ln w="952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latinLnBrk="1"/>
              <a:r>
                <a:rPr lang="zh-CN" altLang="en-US">
                  <a:solidFill>
                    <a:schemeClr val="tx2"/>
                  </a:solidFill>
                  <a:latin typeface="서울도시" pitchFamily="18" charset="-127"/>
                  <a:ea typeface="新宋体" panose="02010609030101010101" charset="-122"/>
                </a:rPr>
                <a:t>家庭</a:t>
              </a:r>
              <a:endParaRPr lang="zh-CN" altLang="en-US">
                <a:solidFill>
                  <a:schemeClr val="tx2"/>
                </a:solidFill>
                <a:latin typeface="서울도시" pitchFamily="18" charset="-127"/>
                <a:ea typeface="新宋体" panose="02010609030101010101" charset="-122"/>
              </a:endParaRPr>
            </a:p>
          </p:txBody>
        </p:sp>
        <p:sp>
          <p:nvSpPr>
            <p:cNvPr id="2165" name="椭圆 14"/>
            <p:cNvSpPr/>
            <p:nvPr/>
          </p:nvSpPr>
          <p:spPr>
            <a:xfrm>
              <a:off x="1833" y="3430"/>
              <a:ext cx="241" cy="241"/>
            </a:xfrm>
            <a:prstGeom prst="ellipse">
              <a:avLst/>
            </a:prstGeom>
            <a:solidFill>
              <a:srgbClr val="000000">
                <a:alpha val="70195"/>
              </a:srgbClr>
            </a:solidFill>
            <a:ln w="952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latinLnBrk="1"/>
              <a:r>
                <a:rPr lang="en-US" altLang="ko-KR">
                  <a:solidFill>
                    <a:schemeClr val="bg1"/>
                  </a:solidFill>
                  <a:latin typeface="서울도시" pitchFamily="18" charset="-127"/>
                  <a:ea typeface="新宋体" panose="02010609030101010101" charset="-122"/>
                </a:rPr>
                <a:t>+</a:t>
              </a:r>
              <a:endParaRPr lang="en-US" altLang="ko-KR">
                <a:solidFill>
                  <a:schemeClr val="bg1"/>
                </a:solidFill>
                <a:latin typeface="서울도시" pitchFamily="18" charset="-127"/>
                <a:ea typeface="新宋体" panose="02010609030101010101" charset="-122"/>
              </a:endParaRPr>
            </a:p>
          </p:txBody>
        </p:sp>
        <p:sp>
          <p:nvSpPr>
            <p:cNvPr id="2166" name="椭圆 15"/>
            <p:cNvSpPr/>
            <p:nvPr/>
          </p:nvSpPr>
          <p:spPr>
            <a:xfrm>
              <a:off x="3987" y="3095"/>
              <a:ext cx="865" cy="813"/>
            </a:xfrm>
            <a:prstGeom prst="ellipse">
              <a:avLst/>
            </a:prstGeom>
            <a:gradFill rotWithShape="1">
              <a:gsLst>
                <a:gs pos="0">
                  <a:srgbClr val="47005E">
                    <a:alpha val="100000"/>
                  </a:srgbClr>
                </a:gs>
                <a:gs pos="50000">
                  <a:srgbClr val="9900CC">
                    <a:alpha val="100000"/>
                  </a:srgbClr>
                </a:gs>
                <a:gs pos="100000">
                  <a:srgbClr val="47005E"/>
                </a:gs>
              </a:gsLst>
              <a:lin ang="5400000"/>
            </a:gradFill>
            <a:ln w="952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latinLnBrk="1"/>
              <a:r>
                <a:rPr lang="zh-CN" altLang="en-US">
                  <a:solidFill>
                    <a:schemeClr val="bg1"/>
                  </a:solidFill>
                  <a:latin typeface="서울도시" pitchFamily="18" charset="-127"/>
                  <a:ea typeface="新宋体" panose="02010609030101010101" charset="-122"/>
                </a:rPr>
                <a:t>学校</a:t>
              </a:r>
              <a:endParaRPr lang="zh-CN" altLang="en-US">
                <a:solidFill>
                  <a:schemeClr val="bg1"/>
                </a:solidFill>
                <a:latin typeface="서울도시" pitchFamily="18" charset="-127"/>
                <a:ea typeface="新宋体" panose="02010609030101010101" charset="-122"/>
              </a:endParaRPr>
            </a:p>
          </p:txBody>
        </p:sp>
        <p:sp>
          <p:nvSpPr>
            <p:cNvPr id="2167" name="椭圆 16"/>
            <p:cNvSpPr/>
            <p:nvPr/>
          </p:nvSpPr>
          <p:spPr>
            <a:xfrm>
              <a:off x="3460" y="3380"/>
              <a:ext cx="241" cy="241"/>
            </a:xfrm>
            <a:prstGeom prst="ellipse">
              <a:avLst/>
            </a:prstGeom>
            <a:solidFill>
              <a:srgbClr val="000000">
                <a:alpha val="70195"/>
              </a:srgbClr>
            </a:solidFill>
            <a:ln w="952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latinLnBrk="1"/>
              <a:r>
                <a:rPr lang="en-US" altLang="ko-KR">
                  <a:solidFill>
                    <a:schemeClr val="bg1"/>
                  </a:solidFill>
                  <a:latin typeface="서울도시" pitchFamily="18" charset="-127"/>
                  <a:ea typeface="新宋体" panose="02010609030101010101" charset="-122"/>
                </a:rPr>
                <a:t>+</a:t>
              </a:r>
              <a:endParaRPr lang="en-US" altLang="ko-KR">
                <a:solidFill>
                  <a:schemeClr val="bg1"/>
                </a:solidFill>
                <a:latin typeface="서울도시" pitchFamily="18" charset="-127"/>
                <a:ea typeface="新宋体" panose="02010609030101010101" charset="-122"/>
              </a:endParaRPr>
            </a:p>
          </p:txBody>
        </p:sp>
      </p:grpSp>
      <p:sp>
        <p:nvSpPr>
          <p:cNvPr id="2168" name="自选图形 7"/>
          <p:cNvSpPr/>
          <p:nvPr/>
        </p:nvSpPr>
        <p:spPr>
          <a:xfrm>
            <a:off x="3708400" y="4221163"/>
            <a:ext cx="381000" cy="381000"/>
          </a:xfrm>
          <a:prstGeom prst="bevel">
            <a:avLst>
              <a:gd name="adj" fmla="val 8333"/>
            </a:avLst>
          </a:prstGeom>
          <a:gradFill rotWithShape="0">
            <a:gsLst>
              <a:gs pos="0">
                <a:srgbClr val="470018">
                  <a:alpha val="100000"/>
                </a:srgbClr>
              </a:gs>
              <a:gs pos="50000">
                <a:srgbClr val="990033">
                  <a:alpha val="100000"/>
                </a:srgbClr>
              </a:gs>
              <a:gs pos="100000">
                <a:srgbClr val="470018"/>
              </a:gs>
            </a:gsLst>
            <a:lin ang="2700000"/>
          </a:gradFill>
          <a:ln w="12700">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latinLnBrk="1"/>
            <a:r>
              <a:rPr lang="en-US" altLang="zh-CN" sz="2000">
                <a:solidFill>
                  <a:srgbClr val="FFFF00"/>
                </a:solidFill>
                <a:latin typeface="서울도시" pitchFamily="18" charset="-127"/>
                <a:ea typeface="新宋体" panose="02010609030101010101" charset="-122"/>
              </a:rPr>
              <a:t>4</a:t>
            </a:r>
            <a:endParaRPr lang="en-US" altLang="zh-CN" sz="2000">
              <a:solidFill>
                <a:srgbClr val="FFFF00"/>
              </a:solidFill>
              <a:latin typeface="서울도시" pitchFamily="18" charset="-127"/>
              <a:ea typeface="新宋体" panose="02010609030101010101" charset="-122"/>
            </a:endParaRPr>
          </a:p>
        </p:txBody>
      </p:sp>
      <p:sp>
        <p:nvSpPr>
          <p:cNvPr id="2169" name="矩形 2168"/>
          <p:cNvSpPr/>
          <p:nvPr/>
        </p:nvSpPr>
        <p:spPr>
          <a:xfrm>
            <a:off x="4211638" y="4076700"/>
            <a:ext cx="1227137" cy="579438"/>
          </a:xfrm>
          <a:prstGeom prst="rect">
            <a:avLst/>
          </a:prstGeom>
          <a:noFill/>
          <a:ln w="2857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latinLnBrk="1">
              <a:spcBef>
                <a:spcPct val="50000"/>
              </a:spcBef>
            </a:pPr>
            <a:r>
              <a:rPr lang="zh-CN" altLang="en-US" sz="3200">
                <a:latin typeface="新宋体" panose="02010609030101010101" charset="-122"/>
                <a:ea typeface="新宋体" panose="02010609030101010101" charset="-122"/>
              </a:rPr>
              <a:t>动机</a:t>
            </a:r>
            <a:endParaRPr lang="zh-CN" altLang="en-US" sz="3200">
              <a:latin typeface="新宋体" panose="02010609030101010101" charset="-122"/>
              <a:ea typeface="新宋体" panose="02010609030101010101" charset="-122"/>
            </a:endParaRPr>
          </a:p>
        </p:txBody>
      </p:sp>
      <p:sp>
        <p:nvSpPr>
          <p:cNvPr id="2170" name="矩形 2169"/>
          <p:cNvSpPr/>
          <p:nvPr/>
        </p:nvSpPr>
        <p:spPr>
          <a:xfrm>
            <a:off x="176213" y="4508500"/>
            <a:ext cx="3317875" cy="579438"/>
          </a:xfrm>
          <a:prstGeom prst="rect">
            <a:avLst/>
          </a:prstGeom>
          <a:noFill/>
          <a:ln w="2857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latinLnBrk="1">
              <a:spcBef>
                <a:spcPct val="50000"/>
              </a:spcBef>
            </a:pPr>
            <a:r>
              <a:rPr lang="en-US" altLang="zh-CN" sz="3200">
                <a:solidFill>
                  <a:srgbClr val="000066"/>
                </a:solidFill>
                <a:latin typeface="方正粗活意简体" pitchFamily="65" charset="-122"/>
                <a:ea typeface="新宋体" panose="02010609030101010101" charset="-122"/>
              </a:rPr>
              <a:t>2</a:t>
            </a:r>
            <a:r>
              <a:rPr lang="zh-CN" altLang="en-US" sz="3200">
                <a:solidFill>
                  <a:srgbClr val="000066"/>
                </a:solidFill>
                <a:latin typeface="方正粗活意简体" pitchFamily="65" charset="-122"/>
                <a:ea typeface="新宋体" panose="02010609030101010101" charset="-122"/>
              </a:rPr>
              <a:t>、外因</a:t>
            </a:r>
            <a:endParaRPr lang="zh-CN" altLang="en-US" sz="3200">
              <a:solidFill>
                <a:srgbClr val="000066"/>
              </a:solidFill>
              <a:latin typeface="方正粗活意简体" pitchFamily="65" charset="-122"/>
              <a:ea typeface="新宋体" panose="02010609030101010101" charset="-122"/>
            </a:endParaRPr>
          </a:p>
        </p:txBody>
      </p:sp>
      <p:sp>
        <p:nvSpPr>
          <p:cNvPr id="2171" name="矩形 2170"/>
          <p:cNvSpPr/>
          <p:nvPr/>
        </p:nvSpPr>
        <p:spPr>
          <a:xfrm>
            <a:off x="104775" y="260350"/>
            <a:ext cx="4616450" cy="701675"/>
          </a:xfrm>
          <a:prstGeom prst="rect">
            <a:avLst/>
          </a:prstGeom>
          <a:noFill/>
          <a:ln w="57150" cap="flat" cmpd="thinThick">
            <a:solidFill>
              <a:srgbClr val="0000FF"/>
            </a:solidFill>
            <a:prstDash val="solid"/>
            <a:miter/>
            <a:headEnd type="none" w="med" len="med"/>
            <a:tailEnd type="none" w="med" len="med"/>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lgn="ctr" latinLnBrk="1">
              <a:spcBef>
                <a:spcPct val="50000"/>
              </a:spcBef>
            </a:pPr>
            <a:r>
              <a:rPr lang="zh-CN" altLang="en-US" sz="4000">
                <a:solidFill>
                  <a:srgbClr val="000066"/>
                </a:solidFill>
                <a:latin typeface="黑体" panose="02010609060101010101" pitchFamily="2" charset="-122"/>
                <a:ea typeface="新宋体" panose="02010609030101010101" charset="-122"/>
              </a:rPr>
              <a:t>四、后进生的成因</a:t>
            </a:r>
            <a:endParaRPr lang="zh-CN" altLang="en-US" sz="4000">
              <a:solidFill>
                <a:srgbClr val="000066"/>
              </a:solidFill>
              <a:latin typeface="黑体" panose="02010609060101010101" pitchFamily="2" charset="-122"/>
              <a:ea typeface="新宋体" panose="02010609030101010101" charset="-122"/>
            </a:endParaRPr>
          </a:p>
        </p:txBody>
      </p:sp>
      <p:sp>
        <p:nvSpPr>
          <p:cNvPr id="2172" name="矩形 2171"/>
          <p:cNvSpPr/>
          <p:nvPr/>
        </p:nvSpPr>
        <p:spPr>
          <a:xfrm>
            <a:off x="2555875" y="1484313"/>
            <a:ext cx="2527300" cy="457200"/>
          </a:xfrm>
          <a:prstGeom prst="rect">
            <a:avLst/>
          </a:prstGeom>
          <a:noFill/>
          <a:ln w="2857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en-US" altLang="zh-CN">
                <a:solidFill>
                  <a:srgbClr val="000066"/>
                </a:solidFill>
                <a:latin typeface="Arial" pitchFamily="34" charset="0"/>
                <a:ea typeface="新宋体" panose="02010609030101010101" charset="-122"/>
              </a:rPr>
              <a:t>—</a:t>
            </a:r>
            <a:r>
              <a:rPr lang="zh-CN" altLang="en-US">
                <a:solidFill>
                  <a:srgbClr val="000066"/>
                </a:solidFill>
                <a:latin typeface="Arial" pitchFamily="34" charset="0"/>
                <a:ea typeface="新宋体" panose="02010609030101010101" charset="-122"/>
              </a:rPr>
              <a:t>学生自身原因</a:t>
            </a:r>
            <a:endParaRPr lang="zh-CN" altLang="en-US">
              <a:solidFill>
                <a:srgbClr val="000066"/>
              </a:solidFill>
              <a:latin typeface="Arial" pitchFamily="34" charset="0"/>
              <a:ea typeface="新宋体" panose="02010609030101010101"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13</a:t>
            </a:fld>
            <a:endParaRPr lang="zh-CN" altLang="en-US" sz="1000" b="0">
              <a:latin typeface="Arial" pitchFamily="34" charset="0"/>
            </a:endParaRPr>
          </a:p>
        </p:txBody>
      </p:sp>
      <p:sp>
        <p:nvSpPr>
          <p:cNvPr id="2175" name="横卷形 2174"/>
          <p:cNvSpPr/>
          <p:nvPr/>
        </p:nvSpPr>
        <p:spPr>
          <a:xfrm>
            <a:off x="323850" y="44450"/>
            <a:ext cx="8351838" cy="3671888"/>
          </a:xfrm>
          <a:prstGeom prst="horizontalScroll">
            <a:avLst>
              <a:gd name="adj" fmla="val 12500"/>
            </a:avLst>
          </a:prstGeom>
          <a:blipFill rotWithShape="1">
            <a:blip r:embed="rId2"/>
            <a:stretch>
              <a:fillRect/>
            </a:stretch>
          </a:blipFill>
          <a:ln w="19050" cap="flat" cmpd="sng">
            <a:solidFill>
              <a:srgbClr val="0000FF"/>
            </a:solidFill>
            <a:prstDash val="solid"/>
            <a:headEnd type="none" w="med" len="med"/>
            <a:tailEnd type="none" w="med" len="med"/>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76" name="矩形 2175"/>
          <p:cNvSpPr/>
          <p:nvPr/>
        </p:nvSpPr>
        <p:spPr>
          <a:xfrm>
            <a:off x="1042988" y="620713"/>
            <a:ext cx="7432675" cy="2654300"/>
          </a:xfrm>
          <a:prstGeom prst="rect">
            <a:avLst/>
          </a:prstGeom>
          <a:noFill/>
          <a:ln w="2857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spcBef>
                <a:spcPct val="20000"/>
              </a:spcBef>
              <a:buClr>
                <a:schemeClr val="hlink"/>
              </a:buClr>
              <a:buFont typeface="Wingdings" panose="05000000000000000000" pitchFamily="2" charset="2"/>
              <a:buChar char="v"/>
            </a:pPr>
            <a:r>
              <a:rPr lang="en-US" altLang="zh-CN">
                <a:solidFill>
                  <a:srgbClr val="FF3300"/>
                </a:solidFill>
                <a:latin typeface="Arial" pitchFamily="34" charset="0"/>
                <a:ea typeface="新宋体" panose="02010609030101010101" charset="-122"/>
              </a:rPr>
              <a:t>1</a:t>
            </a:r>
            <a:r>
              <a:rPr lang="zh-CN" altLang="en-US">
                <a:solidFill>
                  <a:srgbClr val="FF3300"/>
                </a:solidFill>
                <a:latin typeface="Arial" pitchFamily="34" charset="0"/>
                <a:ea typeface="新宋体" panose="02010609030101010101" charset="-122"/>
              </a:rPr>
              <a:t>、家庭环境因素：</a:t>
            </a:r>
            <a:r>
              <a:rPr lang="zh-CN" altLang="en-US">
                <a:latin typeface="Arial" pitchFamily="34" charset="0"/>
                <a:ea typeface="新宋体" panose="02010609030101010101" charset="-122"/>
              </a:rPr>
              <a:t>有的家长望子成龙，但缺乏科学的教育方法，不能给孩子提供宽松的学习环境，一味的实行高压政策，使得孩子对学习丧失兴趣，且易产生逆反心理；有的家长由于工作压力大或是家庭关系不和睦等原因造成对孩子关心不够，放任自流；有的家庭成员对孩子太过于溺爱，导致学生心理扭曲，自我约束力差，缺乏自我解决问题的能力。</a:t>
            </a:r>
            <a:endParaRPr lang="zh-CN" altLang="en-US">
              <a:latin typeface="Arial" pitchFamily="34" charset="0"/>
              <a:ea typeface="新宋体" panose="02010609030101010101" charset="-122"/>
            </a:endParaRPr>
          </a:p>
        </p:txBody>
      </p:sp>
      <p:sp>
        <p:nvSpPr>
          <p:cNvPr id="2177" name="横卷形 2176"/>
          <p:cNvSpPr/>
          <p:nvPr/>
        </p:nvSpPr>
        <p:spPr>
          <a:xfrm>
            <a:off x="395288" y="3357563"/>
            <a:ext cx="8353425" cy="3500437"/>
          </a:xfrm>
          <a:prstGeom prst="horizontalScroll">
            <a:avLst>
              <a:gd name="adj" fmla="val 12500"/>
            </a:avLst>
          </a:prstGeom>
          <a:blipFill rotWithShape="1">
            <a:blip r:embed="rId2"/>
            <a:stretch>
              <a:fillRect/>
            </a:stretch>
          </a:blipFill>
          <a:ln w="19050" cap="flat" cmpd="sng">
            <a:solidFill>
              <a:srgbClr val="0000FF"/>
            </a:solidFill>
            <a:prstDash val="solid"/>
            <a:headEnd type="none" w="med" len="med"/>
            <a:tailEnd type="none" w="med" len="med"/>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78" name="矩形 2177"/>
          <p:cNvSpPr/>
          <p:nvPr/>
        </p:nvSpPr>
        <p:spPr>
          <a:xfrm>
            <a:off x="755650" y="4005263"/>
            <a:ext cx="7864475" cy="2287587"/>
          </a:xfrm>
          <a:prstGeom prst="rect">
            <a:avLst/>
          </a:prstGeom>
          <a:noFill/>
          <a:ln w="2857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spcBef>
                <a:spcPct val="20000"/>
              </a:spcBef>
              <a:buClr>
                <a:schemeClr val="hlink"/>
              </a:buClr>
              <a:buFont typeface="Wingdings" panose="05000000000000000000" pitchFamily="2" charset="2"/>
              <a:buChar char="v"/>
            </a:pPr>
            <a:r>
              <a:rPr lang="en-US" altLang="zh-CN">
                <a:solidFill>
                  <a:srgbClr val="FF3300"/>
                </a:solidFill>
                <a:latin typeface="Arial" pitchFamily="34" charset="0"/>
                <a:ea typeface="新宋体" panose="02010609030101010101" charset="-122"/>
              </a:rPr>
              <a:t>2</a:t>
            </a:r>
            <a:r>
              <a:rPr lang="zh-CN" altLang="en-US">
                <a:solidFill>
                  <a:srgbClr val="FF3300"/>
                </a:solidFill>
                <a:latin typeface="Arial" pitchFamily="34" charset="0"/>
                <a:ea typeface="新宋体" panose="02010609030101010101" charset="-122"/>
              </a:rPr>
              <a:t>、学校周边环境因素（社会）：</a:t>
            </a:r>
            <a:r>
              <a:rPr lang="zh-CN" altLang="en-US">
                <a:latin typeface="Arial" pitchFamily="34" charset="0"/>
                <a:ea typeface="新宋体" panose="02010609030101010101" charset="-122"/>
              </a:rPr>
              <a:t>多数后进生对外界事物存在很大的好奇感，不能准确的辨别真假是非，加之社会上很多不良风气的侵蚀，以及校园周边的各类酒吧、网吧、歌舞厅等娱乐场所以各种广告形式吸引着他们长时间沉迷其中，在那里没有人了解他们的过去，他们感觉到在校园里不曾有过的轻松。</a:t>
            </a:r>
            <a:endParaRPr lang="zh-CN" altLang="en-US">
              <a:latin typeface="Arial" pitchFamily="34" charset="0"/>
              <a:ea typeface="新宋体" panose="02010609030101010101"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14</a:t>
            </a:fld>
            <a:endParaRPr lang="zh-CN" altLang="en-US" sz="1000" b="0">
              <a:latin typeface="Arial" pitchFamily="34" charset="0"/>
            </a:endParaRPr>
          </a:p>
        </p:txBody>
      </p:sp>
      <p:sp>
        <p:nvSpPr>
          <p:cNvPr id="2181" name="横卷形 2180"/>
          <p:cNvSpPr/>
          <p:nvPr/>
        </p:nvSpPr>
        <p:spPr>
          <a:xfrm>
            <a:off x="539750" y="476250"/>
            <a:ext cx="8064500" cy="5329238"/>
          </a:xfrm>
          <a:prstGeom prst="horizontalScroll">
            <a:avLst>
              <a:gd name="adj" fmla="val 12500"/>
            </a:avLst>
          </a:prstGeom>
          <a:blipFill rotWithShape="1">
            <a:blip r:embed="rId2"/>
            <a:stretch>
              <a:fillRect/>
            </a:stretch>
          </a:blipFill>
          <a:ln w="19050" cap="flat" cmpd="sng">
            <a:solidFill>
              <a:srgbClr val="0000FF"/>
            </a:solidFill>
            <a:prstDash val="solid"/>
            <a:headEnd type="none" w="med" len="med"/>
            <a:tailEnd type="none" w="med" len="med"/>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182" name="矩形 2181"/>
          <p:cNvSpPr/>
          <p:nvPr/>
        </p:nvSpPr>
        <p:spPr>
          <a:xfrm>
            <a:off x="1331913" y="1341438"/>
            <a:ext cx="7069137" cy="3752850"/>
          </a:xfrm>
          <a:prstGeom prst="rect">
            <a:avLst/>
          </a:prstGeom>
          <a:noFill/>
          <a:ln w="2857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pPr>
              <a:spcBef>
                <a:spcPct val="20000"/>
              </a:spcBef>
              <a:buClr>
                <a:schemeClr val="hlink"/>
              </a:buClr>
              <a:buFont typeface="Wingdings" panose="05000000000000000000" pitchFamily="2" charset="2"/>
              <a:buChar char="v"/>
            </a:pPr>
            <a:r>
              <a:rPr lang="en-US" altLang="zh-CN">
                <a:solidFill>
                  <a:srgbClr val="FF3300"/>
                </a:solidFill>
                <a:latin typeface="Arial" pitchFamily="34" charset="0"/>
                <a:ea typeface="新宋体" panose="02010609030101010101" charset="-122"/>
              </a:rPr>
              <a:t>3</a:t>
            </a:r>
            <a:r>
              <a:rPr lang="zh-CN" altLang="en-US">
                <a:solidFill>
                  <a:srgbClr val="FF3300"/>
                </a:solidFill>
                <a:latin typeface="Arial" pitchFamily="34" charset="0"/>
                <a:ea typeface="新宋体" panose="02010609030101010101" charset="-122"/>
              </a:rPr>
              <a:t>、学校内部因素：</a:t>
            </a:r>
            <a:r>
              <a:rPr lang="zh-CN" altLang="en-US">
                <a:latin typeface="Arial" pitchFamily="34" charset="0"/>
                <a:ea typeface="新宋体" panose="02010609030101010101" charset="-122"/>
              </a:rPr>
              <a:t>后进生总被老师和同学们认为是班级当中的反动分子，多数同学不愿与他们接近，他们往往也会试图好好表现，但他们的表现不但不会得到表扬，还有可能被人误会。被同学们嘲笑被老师批评对他们来讲就如同家常便饭，在这样的环境下，他们对同学和老师产生对抗心理，时时处处与学校规定相违背，他们想以此来掩饰自己空虚的内心，想用另外一种方式吸引周围人的注意，其实他们也想好好的表现，也想得到老师的表扬，也渴望友谊、理解、尊重、支持和信任。</a:t>
            </a:r>
            <a:endParaRPr lang="zh-CN" altLang="en-US">
              <a:latin typeface="Arial" pitchFamily="34" charset="0"/>
              <a:ea typeface="新宋体" panose="02010609030101010101"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15</a:t>
            </a:fld>
            <a:endParaRPr lang="zh-CN" altLang="en-US" sz="1000" b="0">
              <a:latin typeface="Arial" pitchFamily="34" charset="0"/>
            </a:endParaRPr>
          </a:p>
        </p:txBody>
      </p:sp>
      <p:pic>
        <p:nvPicPr>
          <p:cNvPr id="2185" name="图片 2184"/>
          <p:cNvPicPr>
            <a:picLocks noChangeAspect="1"/>
          </p:cNvPicPr>
          <p:nvPr/>
        </p:nvPicPr>
        <p:blipFill>
          <a:blip r:embed="rId2"/>
          <a:stretch>
            <a:fillRect/>
          </a:stretch>
        </p:blipFill>
        <p:spPr>
          <a:xfrm>
            <a:off x="0" y="-487362"/>
            <a:ext cx="9144000" cy="7345362"/>
          </a:xfrm>
          <a:prstGeom prst="rect">
            <a:avLst/>
          </a:prstGeom>
          <a:noFill/>
          <a:ln w="9525">
            <a:noFill/>
          </a:ln>
        </p:spPr>
      </p:pic>
      <p:sp>
        <p:nvSpPr>
          <p:cNvPr id="2186" name="标题 2185"/>
          <p:cNvSpPr/>
          <p:nvPr>
            <p:ph type="title" idx="4294967295"/>
          </p:nvPr>
        </p:nvSpPr>
        <p:spPr>
          <a:xfrm>
            <a:off x="468313" y="549275"/>
            <a:ext cx="8229600" cy="1143000"/>
          </a:xfrm>
        </p:spPr>
        <p:txBody>
          <a:bodyPr anchor="ctr" anchorCtr="0"/>
          <a:lstStyle/>
          <a:p>
            <a:r>
              <a:rPr lang="zh-CN" altLang="en-US" sz="6600" b="1">
                <a:solidFill>
                  <a:schemeClr val="tx1"/>
                </a:solidFill>
                <a:ea typeface="新宋体" panose="02010609030101010101" charset="-122"/>
              </a:rPr>
              <a:t>教师偏心现象</a:t>
            </a:r>
            <a:endParaRPr lang="zh-CN" altLang="en-US" sz="6600" b="1">
              <a:solidFill>
                <a:schemeClr val="tx1"/>
              </a:solidFill>
              <a:ea typeface="新宋体" panose="02010609030101010101"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16</a:t>
            </a:fld>
            <a:endParaRPr lang="zh-CN" altLang="en-US" sz="1000" b="0">
              <a:latin typeface="Arial" pitchFamily="34" charset="0"/>
            </a:endParaRPr>
          </a:p>
        </p:txBody>
      </p:sp>
      <p:sp>
        <p:nvSpPr>
          <p:cNvPr id="2189" name="矩形 2188"/>
          <p:cNvSpPr/>
          <p:nvPr/>
        </p:nvSpPr>
        <p:spPr>
          <a:xfrm>
            <a:off x="466725" y="1052513"/>
            <a:ext cx="8297863" cy="4546600"/>
          </a:xfrm>
          <a:prstGeom prst="rect">
            <a:avLst/>
          </a:prstGeom>
          <a:noFill/>
          <a:ln w="38100" cap="flat" cmpd="dbl">
            <a:solidFill>
              <a:srgbClr val="0000FF"/>
            </a:solidFill>
            <a:prstDash val="solid"/>
            <a:miter/>
            <a:headEnd type="none" w="med" len="med"/>
            <a:tailEnd type="none" w="med" len="med"/>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800">
                <a:solidFill>
                  <a:srgbClr val="FF3300"/>
                </a:solidFill>
                <a:latin typeface="Arial" pitchFamily="34" charset="0"/>
                <a:ea typeface="新宋体" panose="02010609030101010101" charset="-122"/>
              </a:rPr>
              <a:t>讨论一个问题：后进生是教师错误的积累。</a:t>
            </a:r>
            <a:endParaRPr lang="zh-CN" altLang="en-US" sz="2800">
              <a:solidFill>
                <a:srgbClr val="FF3300"/>
              </a:solidFill>
              <a:latin typeface="Arial" pitchFamily="34" charset="0"/>
              <a:ea typeface="新宋体" panose="02010609030101010101" charset="-122"/>
            </a:endParaRPr>
          </a:p>
          <a:p>
            <a:r>
              <a:rPr lang="zh-CN" altLang="en-US">
                <a:latin typeface="Arial" pitchFamily="34" charset="0"/>
                <a:ea typeface="新宋体" panose="02010609030101010101" charset="-122"/>
              </a:rPr>
              <a:t> </a:t>
            </a:r>
            <a:endParaRPr lang="zh-CN" altLang="en-US">
              <a:latin typeface="Arial" pitchFamily="34" charset="0"/>
              <a:ea typeface="新宋体" panose="02010609030101010101" charset="-122"/>
            </a:endParaRPr>
          </a:p>
          <a:p>
            <a:r>
              <a:rPr lang="zh-CN" altLang="en-US">
                <a:latin typeface="Arial" pitchFamily="34" charset="0"/>
                <a:ea typeface="新宋体" panose="02010609030101010101" charset="-122"/>
              </a:rPr>
              <a:t>       有的教师会想，谁说的？来教教我那几个试试？（原来我也是这样想的，但大家反过来想想，也不是没有道理，有的学生确实自己教不行，别人教了又有进步了）。是不是自己的方法确实有问题呢？在教育孩子的过程中确实有错误存在？这里的错误主要是指教育方法上的错误。一个后进生一个年级后进一点，那么三年下来他的后进累积将是滚雪球似的，越积越多。到最后对知识的学习已经麻木不仁了，这样再好的方法、再好的教师对他也没用。所以，有效放弃某某学生只能是说说而已，决不能用在实际中，如果这样最后是最没有效果的。</a:t>
            </a:r>
            <a:endParaRPr lang="zh-CN" altLang="en-US">
              <a:latin typeface="Arial" pitchFamily="34" charset="0"/>
              <a:ea typeface="新宋体" panose="02010609030101010101"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17</a:t>
            </a:fld>
            <a:endParaRPr lang="zh-CN" altLang="en-US" sz="1000" b="0">
              <a:latin typeface="Arial" pitchFamily="34" charset="0"/>
            </a:endParaRPr>
          </a:p>
        </p:txBody>
      </p:sp>
      <p:sp>
        <p:nvSpPr>
          <p:cNvPr id="2192" name="文本占位符 2191"/>
          <p:cNvSpPr/>
          <p:nvPr>
            <p:ph type="body" idx="4294967295"/>
          </p:nvPr>
        </p:nvSpPr>
        <p:spPr>
          <a:xfrm>
            <a:off x="179388" y="549275"/>
            <a:ext cx="8713787" cy="5327650"/>
          </a:xfrm>
          <a:ln w="57150" cmpd="thickThin">
            <a:solidFill>
              <a:srgbClr val="0000FF"/>
            </a:solidFill>
            <a:miter/>
          </a:ln>
        </p:spPr>
        <p:txBody>
          <a:bodyPr/>
          <a:lstStyle/>
          <a:p>
            <a:pPr>
              <a:lnSpc>
                <a:spcPct val="80000"/>
              </a:lnSpc>
              <a:buClr>
                <a:schemeClr val="accent1"/>
              </a:buClr>
              <a:buNone/>
            </a:pPr>
            <a:r>
              <a:rPr lang="zh-CN" altLang="en-US" sz="2400" b="1">
                <a:solidFill>
                  <a:srgbClr val="FF3300"/>
                </a:solidFill>
                <a:ea typeface="新宋体" panose="02010609030101010101" charset="-122"/>
              </a:rPr>
              <a:t>现象一：我们大家教师在一起谈论学生最多的是什么？</a:t>
            </a:r>
            <a:r>
              <a:rPr lang="zh-CN" altLang="en-US" sz="2400" b="1">
                <a:ea typeface="新宋体" panose="02010609030101010101" charset="-122"/>
              </a:rPr>
              <a:t> </a:t>
            </a:r>
            <a:endParaRPr lang="zh-CN" altLang="en-US" sz="2400" b="1">
              <a:ea typeface="新宋体" panose="02010609030101010101" charset="-122"/>
            </a:endParaRPr>
          </a:p>
          <a:p>
            <a:pPr>
              <a:lnSpc>
                <a:spcPct val="80000"/>
              </a:lnSpc>
              <a:buClr>
                <a:schemeClr val="accent1"/>
              </a:buClr>
              <a:buNone/>
            </a:pPr>
            <a:r>
              <a:rPr lang="zh-CN" altLang="en-US" sz="2400" b="1">
                <a:ea typeface="新宋体" panose="02010609030101010101" charset="-122"/>
              </a:rPr>
              <a:t>           我们班有多少多少个差生，差到怎么怎么样，一个比一个差，一个比一个这样不是，那样不是，没有一点优点，没有一点可以让教师赏识。比哪一个班的多。 就很少听说我是怎么把一个后进生如何转化过来的。或者说我们班某某学习倒不太可以，但是某一个方面又是可以的。所以，有一个误区：</a:t>
            </a:r>
            <a:r>
              <a:rPr lang="zh-CN" altLang="en-US" sz="2400" b="1">
                <a:solidFill>
                  <a:srgbClr val="0000FF"/>
                </a:solidFill>
                <a:ea typeface="新宋体" panose="02010609030101010101" charset="-122"/>
              </a:rPr>
              <a:t>很多教师只是关注于学生学习差的单个方面问题，忽略了后进生的其他方面。</a:t>
            </a:r>
            <a:r>
              <a:rPr lang="zh-CN" altLang="en-US" sz="2400" b="1">
                <a:ea typeface="新宋体" panose="02010609030101010101" charset="-122"/>
              </a:rPr>
              <a:t> </a:t>
            </a:r>
            <a:endParaRPr lang="zh-CN" altLang="en-US" sz="2400" b="1">
              <a:ea typeface="新宋体" panose="02010609030101010101" charset="-122"/>
            </a:endParaRPr>
          </a:p>
          <a:p>
            <a:pPr>
              <a:lnSpc>
                <a:spcPct val="80000"/>
              </a:lnSpc>
              <a:buClr>
                <a:schemeClr val="accent1"/>
              </a:buClr>
              <a:buNone/>
            </a:pPr>
            <a:endParaRPr lang="zh-CN" altLang="en-US" sz="2400" b="1">
              <a:ea typeface="新宋体" panose="02010609030101010101" charset="-122"/>
            </a:endParaRPr>
          </a:p>
          <a:p>
            <a:pPr>
              <a:lnSpc>
                <a:spcPct val="80000"/>
              </a:lnSpc>
              <a:buClr>
                <a:schemeClr val="accent1"/>
              </a:buClr>
              <a:buNone/>
            </a:pPr>
            <a:r>
              <a:rPr lang="zh-CN" altLang="en-US" sz="2400" b="1">
                <a:solidFill>
                  <a:srgbClr val="FF3300"/>
                </a:solidFill>
                <a:ea typeface="新宋体" panose="02010609030101010101" charset="-122"/>
              </a:rPr>
              <a:t>现象二：严而不爱</a:t>
            </a:r>
            <a:r>
              <a:rPr lang="zh-CN" altLang="en-US" sz="2400" b="1">
                <a:ea typeface="新宋体" panose="02010609030101010101" charset="-122"/>
              </a:rPr>
              <a:t> </a:t>
            </a:r>
            <a:endParaRPr lang="zh-CN" altLang="en-US" sz="2400" b="1">
              <a:ea typeface="新宋体" panose="02010609030101010101" charset="-122"/>
            </a:endParaRPr>
          </a:p>
          <a:p>
            <a:pPr>
              <a:lnSpc>
                <a:spcPct val="80000"/>
              </a:lnSpc>
              <a:buClr>
                <a:schemeClr val="accent1"/>
              </a:buClr>
              <a:buNone/>
            </a:pPr>
            <a:r>
              <a:rPr lang="zh-CN" altLang="en-US" sz="2400" b="1">
                <a:ea typeface="新宋体" panose="02010609030101010101" charset="-122"/>
              </a:rPr>
              <a:t>           每节课，每次作业点名批评的都是学习上跟不上的一些同学，总是说你怎么什么都不会，比教牛都难。对后进生不放过一点点错误，使学生在教师面前抬不起头。我们可不可以说“再试一试”，“再仔细读一读，你应该会的”。多给与他们一点微笑，多和他们聊聊，多给他们一些难得的爱。著名特级教师丁谷怡说过：爱心贴近童心，它会让学生爱学、乐学、好学。 </a:t>
            </a:r>
            <a:endParaRPr lang="zh-CN" altLang="en-US" sz="2400" b="1">
              <a:ea typeface="新宋体" panose="02010609030101010101"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eaLnBrk="1" hangingPunct="1"/>
            <a:r>
              <a:rPr lang="zh-CN" altLang="en-US"/>
              <a:t>最新版整理ppt</a:t>
            </a:r>
            <a:endParaRPr lang="zh-CN" altLang="en-US" sz="1000" b="0">
              <a:latin typeface="Arial" pitchFamily="34" charset="0"/>
            </a:endParaRPr>
          </a:p>
        </p:txBody>
      </p:sp>
      <p:sp>
        <p:nvSpPr>
          <p:cNvPr id="3" name="灯片编号占位符 2"/>
          <p:cNvSpPr/>
          <p:nvPr>
            <p:ph type="sldNum" sz="quarter" idx="12"/>
          </p:nvPr>
        </p:nvSpPr>
        <p:spPr/>
        <p:txBody>
          <a:bodyPr/>
          <a:lstStyle/>
          <a:p>
            <a:pPr lvl="0" eaLnBrk="1" hangingPunct="1"/>
            <a:fld id="{9A0DB2DC-4C9A-4742-B13C-FB6460FD3503}" type="slidenum">
              <a:rPr lang="zh-CN" altLang="en-US"/>
              <a:t>18</a:t>
            </a:fld>
            <a:endParaRPr lang="zh-CN" altLang="en-US" sz="1000" b="0">
              <a:latin typeface="Arial" pitchFamily="34" charset="0"/>
            </a:endParaRPr>
          </a:p>
        </p:txBody>
      </p:sp>
      <p:sp>
        <p:nvSpPr>
          <p:cNvPr id="2195" name="矩形 2194"/>
          <p:cNvSpPr/>
          <p:nvPr/>
        </p:nvSpPr>
        <p:spPr>
          <a:xfrm>
            <a:off x="179388" y="1212850"/>
            <a:ext cx="8804275" cy="4911725"/>
          </a:xfrm>
          <a:prstGeom prst="rect">
            <a:avLst/>
          </a:prstGeom>
          <a:noFill/>
          <a:ln w="57150" cap="flat" cmpd="thinThick">
            <a:solidFill>
              <a:srgbClr val="0000FF"/>
            </a:solidFill>
            <a:prstDash val="solid"/>
            <a:miter/>
            <a:headEnd type="none" w="med" len="med"/>
            <a:tailEnd type="none" w="med" len="med"/>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2400" b="1"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Tx/>
              <a:buNone/>
              <a:defRPr sz="2400" b="0" i="0" u="none" kern="1200">
                <a:solidFill>
                  <a:schemeClr val="tx1"/>
                </a:solidFill>
                <a:latin typeface="Times New Roman" panose="02020603050405020304" pitchFamily="18" charset="0"/>
                <a:ea typeface="宋体" panose="02010600030101010101" pitchFamily="2" charset="-122"/>
                <a:cs typeface="+mn-cs"/>
              </a:defRPr>
            </a:lvl9pPr>
          </a:lstStyle>
          <a:p>
            <a:r>
              <a:rPr lang="zh-CN" altLang="en-US" sz="2800">
                <a:solidFill>
                  <a:srgbClr val="FF3300"/>
                </a:solidFill>
                <a:latin typeface="Arial" pitchFamily="34" charset="0"/>
                <a:ea typeface="新宋体" panose="02010609030101010101" charset="-122"/>
              </a:rPr>
              <a:t>现象三：罚而不教</a:t>
            </a:r>
            <a:endParaRPr lang="zh-CN" altLang="en-US" sz="2800">
              <a:solidFill>
                <a:srgbClr val="FF3300"/>
              </a:solidFill>
              <a:latin typeface="Arial" pitchFamily="34" charset="0"/>
              <a:ea typeface="新宋体" panose="02010609030101010101" charset="-122"/>
            </a:endParaRPr>
          </a:p>
          <a:p>
            <a:r>
              <a:rPr lang="zh-CN" altLang="en-US">
                <a:latin typeface="Arial" pitchFamily="34" charset="0"/>
                <a:ea typeface="新宋体" panose="02010609030101010101" charset="-122"/>
              </a:rPr>
              <a:t> </a:t>
            </a:r>
            <a:endParaRPr lang="zh-CN" altLang="en-US">
              <a:latin typeface="Arial" pitchFamily="34" charset="0"/>
              <a:ea typeface="新宋体" panose="02010609030101010101" charset="-122"/>
            </a:endParaRPr>
          </a:p>
          <a:p>
            <a:r>
              <a:rPr lang="zh-CN" altLang="en-US">
                <a:latin typeface="Arial" pitchFamily="34" charset="0"/>
                <a:ea typeface="新宋体" panose="02010609030101010101" charset="-122"/>
              </a:rPr>
              <a:t>       在对后进生违反了校纪校规时，有些教师认为惩罚见效快，不是细心去教导而是简单地进行惩罚</a:t>
            </a:r>
            <a:r>
              <a:rPr lang="en-US" altLang="zh-CN">
                <a:latin typeface="Arial" pitchFamily="34" charset="0"/>
                <a:ea typeface="新宋体" panose="02010609030101010101" charset="-122"/>
              </a:rPr>
              <a:t>:</a:t>
            </a:r>
            <a:r>
              <a:rPr lang="zh-CN" altLang="en-US">
                <a:latin typeface="Arial" pitchFamily="34" charset="0"/>
                <a:ea typeface="新宋体" panose="02010609030101010101" charset="-122"/>
              </a:rPr>
              <a:t>一是语言惩罚，如学生答不出简单的问题就说“你父母一定是近亲结婚”，后进生屡犯错误就说</a:t>
            </a:r>
            <a:r>
              <a:rPr lang="en-US" altLang="zh-CN">
                <a:latin typeface="Arial" pitchFamily="34" charset="0"/>
                <a:ea typeface="新宋体" panose="02010609030101010101" charset="-122"/>
              </a:rPr>
              <a:t>:“</a:t>
            </a:r>
            <a:r>
              <a:rPr lang="zh-CN" altLang="en-US">
                <a:latin typeface="Arial" pitchFamily="34" charset="0"/>
                <a:ea typeface="新宋体" panose="02010609030101010101" charset="-122"/>
              </a:rPr>
              <a:t>你是不会听人话”，或是“你根本不是读书的料”，“下次还这样，我收拾你”等等。二是劳动惩罚，如拖欠作业罚打扫教室，罚抄，上课迟到罚冲厕所等。三是体能惩罚，如迟到一次几个俯卧撑，旷课蹲马步等。这样以惩罚代替教育，不但对后进生的转化收效甚微，反而会产生很大的负面影响</a:t>
            </a:r>
            <a:r>
              <a:rPr lang="en-US" altLang="zh-CN">
                <a:latin typeface="Arial" pitchFamily="34" charset="0"/>
                <a:ea typeface="新宋体" panose="02010609030101010101" charset="-122"/>
              </a:rPr>
              <a:t>:</a:t>
            </a:r>
            <a:r>
              <a:rPr lang="zh-CN" altLang="en-US">
                <a:latin typeface="Arial" pitchFamily="34" charset="0"/>
                <a:ea typeface="新宋体" panose="02010609030101010101" charset="-122"/>
              </a:rPr>
              <a:t>语言惩罚的冷嘲热讽、威胁恐吓会严重伤害学生的自尊心，使其心灵受到创伤；劳动惩罚则会改变学生的劳动观念，劳动在他们心中不再是崇高光荣的等等。</a:t>
            </a:r>
            <a:endParaRPr lang="zh-CN" altLang="en-US">
              <a:latin typeface="Arial" pitchFamily="34" charset="0"/>
              <a:ea typeface="新宋体" panose="02010609030101010101"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https://d.book118.com/388116125031006032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CCFF"/>
        </a:accent1>
        <a:accent2>
          <a:srgbClr val="D9D8EC"/>
        </a:accent2>
        <a:accent3>
          <a:srgbClr val="9BBB59"/>
        </a:accent3>
        <a:accent4>
          <a:srgbClr val="8064A2"/>
        </a:accent4>
        <a:accent5>
          <a:srgbClr val="4BACC6"/>
        </a:accent5>
        <a:accent6>
          <a:srgbClr val="F7964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666633"/>
        </a:dk2>
        <a:lt2>
          <a:srgbClr val="5F5F5F"/>
        </a:lt2>
        <a:accent1>
          <a:srgbClr val="FFCC00"/>
        </a:accent1>
        <a:accent2>
          <a:srgbClr val="EFF0B2"/>
        </a:accent2>
        <a:accent3>
          <a:srgbClr val="9BBB59"/>
        </a:accent3>
        <a:accent4>
          <a:srgbClr val="8064A2"/>
        </a:accent4>
        <a:accent5>
          <a:srgbClr val="4BACC6"/>
        </a:accent5>
        <a:accent6>
          <a:srgbClr val="F79646"/>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666699"/>
        </a:lt2>
        <a:accent1>
          <a:srgbClr val="9BB0CB"/>
        </a:accent1>
        <a:accent2>
          <a:srgbClr val="D1E0CE"/>
        </a:accent2>
        <a:accent3>
          <a:srgbClr val="9BBB59"/>
        </a:accent3>
        <a:accent4>
          <a:srgbClr val="8064A2"/>
        </a:accent4>
        <a:accent5>
          <a:srgbClr val="4BACC6"/>
        </a:accent5>
        <a:accent6>
          <a:srgbClr val="F79646"/>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36600"/>
        </a:lt1>
        <a:dk2>
          <a:srgbClr val="FFFFCC"/>
        </a:dk2>
        <a:lt2>
          <a:srgbClr val="333300"/>
        </a:lt2>
        <a:accent1>
          <a:srgbClr val="99CC00"/>
        </a:accent1>
        <a:accent2>
          <a:srgbClr val="669900"/>
        </a:accent2>
        <a:accent3>
          <a:srgbClr val="9BBB59"/>
        </a:accent3>
        <a:accent4>
          <a:srgbClr val="8064A2"/>
        </a:accent4>
        <a:accent5>
          <a:srgbClr val="4BACC6"/>
        </a:accent5>
        <a:accent6>
          <a:srgbClr val="F79646"/>
        </a:accent6>
        <a:hlink>
          <a:srgbClr val="CC99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004A48"/>
        </a:lt1>
        <a:dk2>
          <a:srgbClr val="FFFFFF"/>
        </a:dk2>
        <a:lt2>
          <a:srgbClr val="424458"/>
        </a:lt2>
        <a:accent1>
          <a:srgbClr val="83B200"/>
        </a:accent1>
        <a:accent2>
          <a:srgbClr val="006260"/>
        </a:accent2>
        <a:accent3>
          <a:srgbClr val="9BBB59"/>
        </a:accent3>
        <a:accent4>
          <a:srgbClr val="8064A2"/>
        </a:accent4>
        <a:accent5>
          <a:srgbClr val="4BACC6"/>
        </a:accent5>
        <a:accent6>
          <a:srgbClr val="F79646"/>
        </a:accent6>
        <a:hlink>
          <a:srgbClr val="6666FF"/>
        </a:hlink>
        <a:folHlink>
          <a:srgbClr val="B2B2B2"/>
        </a:folHlink>
      </a:clrScheme>
      <a:clrMap bg1="lt1" tx1="dk1" bg2="lt2" tx2="dk2" accent1="accent1" accent2="accent2" accent3="accent3" accent4="accent4" accent5="accent5" accent6="accent6" hlink="hlink" folHlink="folHlink"/>
    </a:extraClrScheme>
    <a:extraClrScheme>
      <a:clrScheme name="">
        <a:dk1>
          <a:srgbClr val="FFFFFF"/>
        </a:dk1>
        <a:lt1>
          <a:srgbClr val="1C2046"/>
        </a:lt1>
        <a:dk2>
          <a:srgbClr val="FFFFFF"/>
        </a:dk2>
        <a:lt2>
          <a:srgbClr val="000000"/>
        </a:lt2>
        <a:accent1>
          <a:srgbClr val="00CCFF"/>
        </a:accent1>
        <a:accent2>
          <a:srgbClr val="2D226E"/>
        </a:accent2>
        <a:accent3>
          <a:srgbClr val="9BBB59"/>
        </a:accent3>
        <a:accent4>
          <a:srgbClr val="8064A2"/>
        </a:accent4>
        <a:accent5>
          <a:srgbClr val="4BACC6"/>
        </a:accent5>
        <a:accent6>
          <a:srgbClr val="F7964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424458"/>
        </a:lt2>
        <a:accent1>
          <a:srgbClr val="6666FF"/>
        </a:accent1>
        <a:accent2>
          <a:srgbClr val="333399"/>
        </a:accent2>
        <a:accent3>
          <a:srgbClr val="9BBB59"/>
        </a:accent3>
        <a:accent4>
          <a:srgbClr val="8064A2"/>
        </a:accent4>
        <a:accent5>
          <a:srgbClr val="4BACC6"/>
        </a:accent5>
        <a:accent6>
          <a:srgbClr val="F79646"/>
        </a:accent6>
        <a:hlink>
          <a:srgbClr val="FF9900"/>
        </a:hlink>
        <a:folHlink>
          <a:srgbClr val="CCCC00"/>
        </a:folHlink>
      </a:clrScheme>
      <a:clrMap bg1="lt1" tx1="dk1" bg2="lt2" tx2="dk2" accent1="accent1" accent2="accent2" accent3="accent3" accent4="accent4" accent5="accent5" accent6="accent6" hlink="hlink" folHlink="folHlink"/>
    </a:extraClrScheme>
    <a:extraClrScheme>
      <a:clrScheme name="">
        <a:dk1>
          <a:srgbClr val="FFFFCC"/>
        </a:dk1>
        <a:lt1>
          <a:srgbClr val="390B20"/>
        </a:lt1>
        <a:dk2>
          <a:srgbClr val="FFFFCC"/>
        </a:dk2>
        <a:lt2>
          <a:srgbClr val="1C1C1C"/>
        </a:lt2>
        <a:accent1>
          <a:srgbClr val="FF916F"/>
        </a:accent1>
        <a:accent2>
          <a:srgbClr val="561450"/>
        </a:accent2>
        <a:accent3>
          <a:srgbClr val="9BBB59"/>
        </a:accent3>
        <a:accent4>
          <a:srgbClr val="8064A2"/>
        </a:accent4>
        <a:accent5>
          <a:srgbClr val="4BACC6"/>
        </a:accent5>
        <a:accent6>
          <a:srgbClr val="F79646"/>
        </a:accent6>
        <a:hlink>
          <a:srgbClr val="637D95"/>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722104"/>
        </a:lt1>
        <a:dk2>
          <a:srgbClr val="FFFFFF"/>
        </a:dk2>
        <a:lt2>
          <a:srgbClr val="4C0000"/>
        </a:lt2>
        <a:accent1>
          <a:srgbClr val="CC6600"/>
        </a:accent1>
        <a:accent2>
          <a:srgbClr val="8A2E00"/>
        </a:accent2>
        <a:accent3>
          <a:srgbClr val="9BBB59"/>
        </a:accent3>
        <a:accent4>
          <a:srgbClr val="8064A2"/>
        </a:accent4>
        <a:accent5>
          <a:srgbClr val="4BACC6"/>
        </a:accent5>
        <a:accent6>
          <a:srgbClr val="F79646"/>
        </a:accent6>
        <a:hlink>
          <a:srgbClr val="FFCC00"/>
        </a:hlink>
        <a:folHlink>
          <a:srgbClr val="FF99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19</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19</vt:i4>
      </vt:variant>
    </vt:vector>
  </HeadingPairs>
  <TitlesOfParts>
    <vt:vector baseType="lpstr" size="31">
      <vt:lpstr>Arial</vt:lpstr>
      <vt:lpstr>Calibri</vt:lpstr>
      <vt:lpstr>宋体</vt:lpstr>
      <vt:lpstr>Times New Roman</vt:lpstr>
      <vt:lpstr>Wingdings</vt:lpstr>
      <vt:lpstr>新宋体</vt:lpstr>
      <vt:lpstr>黑体</vt:lpstr>
      <vt:lpstr>方正舒体</vt:lpstr>
      <vt:lpstr>Verdana</vt:lpstr>
      <vt:lpstr>方正粗活意简体</vt:lpstr>
      <vt:lpstr>서울도시</vt:lpstr>
      <vt:lpstr>Office Theme</vt:lpstr>
      <vt:lpstr>PowerPoint Presentation</vt:lpstr>
      <vt:lpstr>PowerPoint Presentation</vt:lpstr>
      <vt:lpstr>PowerPoint Presentation</vt:lpstr>
      <vt:lpstr>PowerPoint Presentation</vt:lpstr>
      <vt:lpstr>PowerPoint Presentation</vt:lpstr>
      <vt:lpstr>二、后进生的特点</vt:lpstr>
      <vt:lpstr>PowerPoint Presentation</vt:lpstr>
      <vt:lpstr>PowerPoint Presentation</vt:lpstr>
      <vt:lpstr>三、后进生的分类</vt:lpstr>
      <vt:lpstr>PowerPoint Presentation</vt:lpstr>
      <vt:lpstr>PowerPoint Presentation</vt:lpstr>
      <vt:lpstr>PowerPoint Presentation</vt:lpstr>
      <vt:lpstr>PowerPoint Presentation</vt:lpstr>
      <vt:lpstr>PowerPoint Presentation</vt:lpstr>
      <vt:lpstr>教师偏心现象</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2024-09-09T13:10:52.983</cp:lastPrinted>
  <dcterms:created xsi:type="dcterms:W3CDTF">2024-09-09T05:10:53Z</dcterms:created>
  <dcterms:modified xsi:type="dcterms:W3CDTF">2024-09-09T05:10:54Z</dcterms:modified>
</cp:coreProperties>
</file>