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IDHAPR+MS-UIGothic"/>
      <p:regular r:id="rId15"/>
    </p:embeddedFont>
    <p:embeddedFont>
      <p:font typeface="THGKQO+NGTAHM+ArialMT"/>
      <p:regular r:id="rId16"/>
    </p:embeddedFont>
    <p:embeddedFont>
      <p:font typeface="MBPJSN+VKLGRC+MicrosoftYaHei-Bold"/>
      <p:regular r:id="rId17"/>
    </p:embeddedFont>
    <p:embeddedFont>
      <p:font typeface="ESBFPB+VVLAAJ+MicrosoftYaHei"/>
      <p:regular r:id="rId18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7D073E-0D95-4305-81A1-98B88A84A3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C793CE-710B-4DC6-B85C-2332EB30BE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B2B5C4-B87B-48D8-AB87-39061872A6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8CD947-FA14-490C-BA28-7839CEA653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5D36789-BFEE-42D8-845D-9836843976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95EBBB7-B5F9-4E53-A064-40736D44AA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150F90B-35D1-4E67-816F-8DF409A4C8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BAF395-B2A2-40C1-9B15-27AD408127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3DB1CE-4C97-4D80-86EE-79247EB9E8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7B4A1C-5526-4106-A23D-042F9B4EBC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FDE718-04A0-466D-AE86-99B757278F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8117074131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829050" y="1340552"/>
            <a:ext cx="5400675" cy="1285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050"/>
              </a:lnSpc>
              <a:spcBef>
                <a:spcPct val="0"/>
              </a:spcBef>
              <a:spcAft>
                <a:spcPct val="0"/>
              </a:spcAft>
            </a:pPr>
            <a:r>
              <a:rPr sz="4050">
                <a:solidFill>
                  <a:srgbClr val="FFFEFE"/>
                </a:solidFill>
                <a:latin typeface="IDHAPR+MS-UIGothic"/>
                <a:cs typeface="IDHAPR+MS-UIGothic"/>
              </a:rPr>
              <a:t>房屋装修十三种室内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086225" y="2080962"/>
            <a:ext cx="4886325" cy="1285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050"/>
              </a:lnSpc>
              <a:spcBef>
                <a:spcPct val="0"/>
              </a:spcBef>
              <a:spcAft>
                <a:spcPct val="0"/>
              </a:spcAft>
            </a:pPr>
            <a:r>
              <a:rPr sz="4050">
                <a:solidFill>
                  <a:srgbClr val="FFFEFE"/>
                </a:solidFill>
                <a:latin typeface="IDHAPR+MS-UIGothic"/>
                <a:cs typeface="IDHAPR+MS-UIGothic"/>
              </a:rPr>
              <a:t>色彩搭配技巧</a:t>
            </a:r>
            <a:r>
              <a:rPr sz="4050">
                <a:solidFill>
                  <a:srgbClr val="FFFEFE"/>
                </a:solidFill>
                <a:latin typeface="SimSun"/>
                <a:cs typeface="SimSun"/>
              </a:rPr>
              <a:t>课</a:t>
            </a:r>
            <a:r>
              <a:rPr sz="4050">
                <a:solidFill>
                  <a:srgbClr val="FFFEFE"/>
                </a:solidFill>
                <a:latin typeface="IDHAPR+MS-UIGothic"/>
                <a:cs typeface="IDHAPR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61414" y="717772"/>
            <a:ext cx="2122322" cy="139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00"/>
              </a:lnSpc>
              <a:spcBef>
                <a:spcPct val="0"/>
              </a:spcBef>
              <a:spcAft>
                <a:spcPct val="0"/>
              </a:spcAft>
            </a:pPr>
            <a:r>
              <a:rPr sz="4400">
                <a:solidFill>
                  <a:srgbClr val="FFFEFE"/>
                </a:solidFill>
                <a:latin typeface="IDHAPR+MS-UIGothic"/>
                <a:cs typeface="IDHAPR+MS-UIGothic"/>
              </a:rPr>
              <a:t>目</a:t>
            </a:r>
            <a:r>
              <a:rPr sz="4400" spc="210">
                <a:solidFill>
                  <a:srgbClr val="FFFEFE"/>
                </a:solidFill>
                <a:latin typeface="Times New Roman"/>
                <a:cs typeface="Times New Roman"/>
              </a:rPr>
              <a:t> </a:t>
            </a:r>
            <a:r>
              <a:rPr sz="4400">
                <a:solidFill>
                  <a:srgbClr val="FFFEFE"/>
                </a:solidFill>
                <a:latin typeface="SimSun"/>
                <a:cs typeface="SimSun"/>
              </a:rPr>
              <a:t> 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9975" y="2122360"/>
            <a:ext cx="2490509" cy="784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8D3300"/>
                </a:solidFill>
                <a:latin typeface="THGKQO+NGTAHM+ArialMT"/>
                <a:cs typeface="THGKQO+NGTAHM+ArialMT"/>
              </a:rPr>
              <a:t>•</a:t>
            </a:r>
            <a:r>
              <a:rPr sz="2450" spc="128">
                <a:solidFill>
                  <a:srgbClr val="8D33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8D3300"/>
                </a:solidFill>
                <a:latin typeface="IDHAPR+MS-UIGothic"/>
                <a:cs typeface="IDHAPR+MS-UIGothic"/>
              </a:rPr>
              <a:t>色彩搭配基</a:t>
            </a:r>
            <a:r>
              <a:rPr sz="2400">
                <a:solidFill>
                  <a:srgbClr val="8D3300"/>
                </a:solidFill>
                <a:latin typeface="SimSun"/>
                <a:cs typeface="SimSun"/>
              </a:rPr>
              <a:t>础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79975" y="2718625"/>
            <a:ext cx="4089341" cy="19760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8D3300"/>
                </a:solidFill>
                <a:latin typeface="THGKQO+NGTAHM+ArialMT"/>
                <a:cs typeface="THGKQO+NGTAHM+ArialMT"/>
              </a:rPr>
              <a:t>•</a:t>
            </a:r>
            <a:r>
              <a:rPr sz="2450" spc="128">
                <a:solidFill>
                  <a:srgbClr val="8D33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8D3300"/>
                </a:solidFill>
                <a:latin typeface="IDHAPR+MS-UIGothic"/>
                <a:cs typeface="IDHAPR+MS-UIGothic"/>
              </a:rPr>
              <a:t>常</a:t>
            </a:r>
            <a:r>
              <a:rPr sz="2400">
                <a:solidFill>
                  <a:srgbClr val="8D3300"/>
                </a:solidFill>
                <a:latin typeface="SimSun"/>
                <a:cs typeface="SimSun"/>
              </a:rPr>
              <a:t>见</a:t>
            </a:r>
            <a:r>
              <a:rPr sz="2400">
                <a:solidFill>
                  <a:srgbClr val="8D3300"/>
                </a:solidFill>
                <a:latin typeface="IDHAPR+MS-UIGothic"/>
                <a:cs typeface="IDHAPR+MS-UIGothic"/>
              </a:rPr>
              <a:t>室内色彩搭配方案</a:t>
            </a:r>
          </a:p>
          <a:p>
            <a:pPr marL="0" marR="0">
              <a:lnSpc>
                <a:spcPts val="2552"/>
              </a:lnSpc>
              <a:spcBef>
                <a:spcPts val="2092"/>
              </a:spcBef>
              <a:spcAft>
                <a:spcPct val="0"/>
              </a:spcAft>
            </a:pPr>
            <a:r>
              <a:rPr sz="2450">
                <a:solidFill>
                  <a:srgbClr val="8D3300"/>
                </a:solidFill>
                <a:latin typeface="THGKQO+NGTAHM+ArialMT"/>
                <a:cs typeface="THGKQO+NGTAHM+ArialMT"/>
              </a:rPr>
              <a:t>•</a:t>
            </a:r>
            <a:r>
              <a:rPr sz="2450" spc="128">
                <a:solidFill>
                  <a:srgbClr val="8D33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8D3300"/>
                </a:solidFill>
                <a:latin typeface="IDHAPR+MS-UIGothic"/>
                <a:cs typeface="IDHAPR+MS-UIGothic"/>
              </a:rPr>
              <a:t>个性化室内色彩搭配技巧</a:t>
            </a:r>
          </a:p>
          <a:p>
            <a:pPr marL="0" marR="0">
              <a:lnSpc>
                <a:spcPts val="2552"/>
              </a:lnSpc>
              <a:spcBef>
                <a:spcPts val="2142"/>
              </a:spcBef>
              <a:spcAft>
                <a:spcPct val="0"/>
              </a:spcAft>
            </a:pPr>
            <a:r>
              <a:rPr sz="2450">
                <a:solidFill>
                  <a:srgbClr val="8D3300"/>
                </a:solidFill>
                <a:latin typeface="THGKQO+NGTAHM+ArialMT"/>
                <a:cs typeface="THGKQO+NGTAHM+ArialMT"/>
              </a:rPr>
              <a:t>•</a:t>
            </a:r>
            <a:r>
              <a:rPr sz="2450" spc="128">
                <a:solidFill>
                  <a:srgbClr val="8D33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8D3300"/>
                </a:solidFill>
                <a:latin typeface="IDHAPR+MS-UIGothic"/>
                <a:cs typeface="IDHAPR+MS-UIGothic"/>
              </a:rPr>
              <a:t>色彩搭配</a:t>
            </a:r>
            <a:r>
              <a:rPr sz="2400">
                <a:solidFill>
                  <a:srgbClr val="8D3300"/>
                </a:solidFill>
                <a:latin typeface="SimSun"/>
                <a:cs typeface="SimSun"/>
              </a:rPr>
              <a:t>实</a:t>
            </a:r>
            <a:r>
              <a:rPr sz="2400">
                <a:solidFill>
                  <a:srgbClr val="8D3300"/>
                </a:solidFill>
                <a:latin typeface="IDHAPR+MS-UIGothic"/>
                <a:cs typeface="IDHAPR+MS-UIGothic"/>
              </a:rPr>
              <a:t>例解析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79975" y="4507420"/>
            <a:ext cx="4439861" cy="78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8D3300"/>
                </a:solidFill>
                <a:latin typeface="THGKQO+NGTAHM+ArialMT"/>
                <a:cs typeface="THGKQO+NGTAHM+ArialMT"/>
              </a:rPr>
              <a:t>•</a:t>
            </a:r>
            <a:r>
              <a:rPr sz="2450" spc="128">
                <a:solidFill>
                  <a:srgbClr val="8D33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8D3300"/>
                </a:solidFill>
                <a:latin typeface="IDHAPR+MS-UIGothic"/>
                <a:cs typeface="IDHAPR+MS-UIGothic"/>
              </a:rPr>
              <a:t>色彩搭配的注意事</a:t>
            </a:r>
            <a:r>
              <a:rPr sz="2400">
                <a:solidFill>
                  <a:srgbClr val="8D3300"/>
                </a:solidFill>
                <a:latin typeface="SimSun"/>
                <a:cs typeface="SimSun"/>
              </a:rPr>
              <a:t>项</a:t>
            </a:r>
            <a:r>
              <a:rPr sz="2400">
                <a:solidFill>
                  <a:srgbClr val="8D3300"/>
                </a:solidFill>
                <a:latin typeface="IDHAPR+MS-UIGothic"/>
                <a:cs typeface="IDHAPR+MS-UIGothic"/>
              </a:rPr>
              <a:t>与建</a:t>
            </a:r>
            <a:r>
              <a:rPr sz="2400">
                <a:solidFill>
                  <a:srgbClr val="8D3300"/>
                </a:solidFill>
                <a:latin typeface="SimSun"/>
                <a:cs typeface="SimSun"/>
              </a:rPr>
              <a:t>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253990" y="2790983"/>
            <a:ext cx="3429000" cy="1143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C76900"/>
                </a:solidFill>
                <a:latin typeface="IDHAPR+MS-UIGothic"/>
                <a:cs typeface="IDHAPR+MS-UIGothic"/>
              </a:rPr>
              <a:t>色彩搭配基</a:t>
            </a:r>
            <a:r>
              <a:rPr sz="3600">
                <a:solidFill>
                  <a:srgbClr val="C76900"/>
                </a:solidFill>
                <a:latin typeface="SimSun"/>
                <a:cs typeface="SimSun"/>
              </a:rPr>
              <a:t>础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814445" y="3179613"/>
            <a:ext cx="1041539" cy="96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FEFE"/>
                </a:solidFill>
                <a:latin typeface="MBPJSN+VKLGRC+MicrosoftYaHei-Bold"/>
                <a:cs typeface="MBPJSN+VKLGRC+MicrosoftYaHei-Bold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IDHAPR+MS-UIGothic"/>
                <a:cs typeface="IDHAPR+MS-UIGothic"/>
              </a:rPr>
              <a:t>色彩的种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类</a:t>
            </a:r>
            <a:r>
              <a:rPr sz="3000">
                <a:solidFill>
                  <a:srgbClr val="FF6D1B"/>
                </a:solidFill>
                <a:latin typeface="IDHAPR+MS-UIGothic"/>
                <a:cs typeface="IDHAPR+MS-UIGothic"/>
              </a:rPr>
              <a:t>与特性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956425" y="1574796"/>
            <a:ext cx="8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6D1B"/>
                </a:solidFill>
                <a:latin typeface="IDHAPR+MS-UIGothic"/>
                <a:cs typeface="IDHAPR+MS-UIGothic"/>
              </a:rPr>
              <a:t>暖色系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844540" y="1800821"/>
            <a:ext cx="916520" cy="8716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13"/>
              </a:lnSpc>
              <a:spcBef>
                <a:spcPct val="0"/>
              </a:spcBef>
              <a:spcAft>
                <a:spcPct val="0"/>
              </a:spcAft>
            </a:pPr>
            <a:r>
              <a:rPr sz="2700">
                <a:solidFill>
                  <a:srgbClr val="FFFEFE"/>
                </a:solidFill>
                <a:latin typeface="ESBFPB+VVLAAJ+MicrosoftYaHei"/>
                <a:cs typeface="ESBFPB+VVLAAJ+MicrosoftYaHei"/>
              </a:rPr>
              <a:t>01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52615" y="1931523"/>
            <a:ext cx="3743101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红</a:t>
            </a:r>
            <a:r>
              <a:rPr sz="1350">
                <a:solidFill>
                  <a:srgbClr val="000000"/>
                </a:solidFill>
                <a:latin typeface="IDHAPR+MS-UIGothic"/>
                <a:cs typeface="IDHAPR+MS-UIGothic"/>
              </a:rPr>
              <a:t>、橙、黄等，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给</a:t>
            </a:r>
            <a:r>
              <a:rPr sz="1350">
                <a:solidFill>
                  <a:srgbClr val="000000"/>
                </a:solidFill>
                <a:latin typeface="IDHAPR+MS-UIGothic"/>
                <a:cs typeface="IDHAPR+MS-UIGothic"/>
              </a:rPr>
              <a:t>人温暖、活力、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亲</a:t>
            </a:r>
            <a:r>
              <a:rPr sz="1350">
                <a:solidFill>
                  <a:srgbClr val="000000"/>
                </a:solidFill>
                <a:latin typeface="IDHAPR+MS-UIGothic"/>
                <a:cs typeface="IDHAPR+MS-UIGothic"/>
              </a:rPr>
              <a:t>近的感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觉</a:t>
            </a:r>
            <a:r>
              <a:rPr sz="1350">
                <a:solidFill>
                  <a:srgbClr val="000000"/>
                </a:solidFill>
                <a:latin typeface="IDHAPR+MS-UIGothic"/>
                <a:cs typeface="IDHAPR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273925" y="3330571"/>
            <a:ext cx="8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000"/>
                </a:solidFill>
                <a:latin typeface="IDHAPR+MS-UIGothic"/>
                <a:cs typeface="IDHAPR+MS-UIGothic"/>
              </a:rPr>
              <a:t>冷色系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267450" y="3551516"/>
            <a:ext cx="916520" cy="8716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13"/>
              </a:lnSpc>
              <a:spcBef>
                <a:spcPct val="0"/>
              </a:spcBef>
              <a:spcAft>
                <a:spcPct val="0"/>
              </a:spcAft>
            </a:pPr>
            <a:r>
              <a:rPr sz="2700">
                <a:solidFill>
                  <a:srgbClr val="FFFEFE"/>
                </a:solidFill>
                <a:latin typeface="ESBFPB+VVLAAJ+MicrosoftYaHei"/>
                <a:cs typeface="ESBFPB+VVLAAJ+MicrosoftYaHei"/>
              </a:rPr>
              <a:t>02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270115" y="3687298"/>
            <a:ext cx="3743101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蓝</a:t>
            </a:r>
            <a:r>
              <a:rPr sz="1350">
                <a:solidFill>
                  <a:srgbClr val="000000"/>
                </a:solidFill>
                <a:latin typeface="IDHAPR+MS-UIGothic"/>
                <a:cs typeface="IDHAPR+MS-UIGothic"/>
              </a:rPr>
              <a:t>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绿</a:t>
            </a:r>
            <a:r>
              <a:rPr sz="1350">
                <a:solidFill>
                  <a:srgbClr val="000000"/>
                </a:solidFill>
                <a:latin typeface="IDHAPR+MS-UIGothic"/>
                <a:cs typeface="IDHAPR+MS-UIGothic"/>
              </a:rPr>
              <a:t>、紫等，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给</a:t>
            </a:r>
            <a:r>
              <a:rPr sz="1350">
                <a:solidFill>
                  <a:srgbClr val="000000"/>
                </a:solidFill>
                <a:latin typeface="IDHAPR+MS-UIGothic"/>
                <a:cs typeface="IDHAPR+MS-UIGothic"/>
              </a:rPr>
              <a:t>人冷静、清新、疏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远</a:t>
            </a:r>
            <a:r>
              <a:rPr sz="1350">
                <a:solidFill>
                  <a:srgbClr val="000000"/>
                </a:solidFill>
                <a:latin typeface="IDHAPR+MS-UIGothic"/>
                <a:cs typeface="IDHAPR+MS-UIGothic"/>
              </a:rPr>
              <a:t>的感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觉</a:t>
            </a:r>
            <a:r>
              <a:rPr sz="1350">
                <a:solidFill>
                  <a:srgbClr val="000000"/>
                </a:solidFill>
                <a:latin typeface="IDHAPR+MS-UIGothic"/>
                <a:cs typeface="IDHAPR+MS-UIGothic"/>
              </a:rPr>
              <a:t>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352540" y="5032371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C76900"/>
                </a:solidFill>
                <a:latin typeface="IDHAPR+MS-UIGothic"/>
                <a:cs typeface="IDHAPR+MS-UIGothic"/>
              </a:rPr>
              <a:t>中性色系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210175" y="5232361"/>
            <a:ext cx="916520" cy="8716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13"/>
              </a:lnSpc>
              <a:spcBef>
                <a:spcPct val="0"/>
              </a:spcBef>
              <a:spcAft>
                <a:spcPct val="0"/>
              </a:spcAft>
            </a:pPr>
            <a:r>
              <a:rPr sz="2700">
                <a:solidFill>
                  <a:srgbClr val="FFFEFE"/>
                </a:solidFill>
                <a:latin typeface="ESBFPB+VVLAAJ+MicrosoftYaHei"/>
                <a:cs typeface="ESBFPB+VVLAAJ+MicrosoftYaHei"/>
              </a:rPr>
              <a:t>03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348729" y="5389098"/>
            <a:ext cx="3284071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IDHAPR+MS-UIGothic"/>
                <a:cs typeface="IDHAPR+MS-UIGothic"/>
              </a:rPr>
              <a:t>黑、白、灰等，起到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000"/>
                </a:solidFill>
                <a:latin typeface="IDHAPR+MS-UIGothic"/>
                <a:cs typeface="IDHAPR+MS-UIGothic"/>
              </a:rPr>
              <a:t>渡和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调</a:t>
            </a:r>
            <a:r>
              <a:rPr sz="1350">
                <a:solidFill>
                  <a:srgbClr val="000000"/>
                </a:solidFill>
                <a:latin typeface="IDHAPR+MS-UIGothic"/>
                <a:cs typeface="IDHAPR+MS-UIGothic"/>
              </a:rPr>
              <a:t>和的作用。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IDHAPR+MS-UIGothic"/>
                <a:cs typeface="IDHAPR+MS-UIGothic"/>
              </a:rPr>
              <a:t>色彩的心理学与情感表达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293620" y="4201790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EFE"/>
                </a:solidFill>
                <a:latin typeface="SimSun"/>
                <a:cs typeface="SimSun"/>
              </a:rPr>
              <a:t>红</a:t>
            </a:r>
            <a:r>
              <a:rPr sz="1550">
                <a:solidFill>
                  <a:srgbClr val="FFFEFE"/>
                </a:solidFill>
                <a:latin typeface="IDHAPR+MS-UIGothic"/>
                <a:cs typeface="IDHAPR+MS-UIGothic"/>
              </a:rPr>
              <a:t>色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684395" y="4201790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EFE"/>
                </a:solidFill>
                <a:latin typeface="SimSun"/>
                <a:cs typeface="SimSun"/>
              </a:rPr>
              <a:t>蓝</a:t>
            </a:r>
            <a:r>
              <a:rPr sz="1550">
                <a:solidFill>
                  <a:srgbClr val="FFFEFE"/>
                </a:solidFill>
                <a:latin typeface="IDHAPR+MS-UIGothic"/>
                <a:cs typeface="IDHAPR+MS-UIGothic"/>
              </a:rPr>
              <a:t>色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075169" y="4201790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EFE"/>
                </a:solidFill>
                <a:latin typeface="SimSun"/>
                <a:cs typeface="SimSun"/>
              </a:rPr>
              <a:t>绿</a:t>
            </a:r>
            <a:r>
              <a:rPr sz="1550">
                <a:solidFill>
                  <a:srgbClr val="FFFEFE"/>
                </a:solidFill>
                <a:latin typeface="IDHAPR+MS-UIGothic"/>
                <a:cs typeface="IDHAPR+MS-UIGothic"/>
              </a:rPr>
              <a:t>色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467850" y="4201790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EFE"/>
                </a:solidFill>
                <a:latin typeface="IDHAPR+MS-UIGothic"/>
                <a:cs typeface="IDHAPR+MS-UIGothic"/>
              </a:rPr>
              <a:t>黄色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503044" y="4693022"/>
            <a:ext cx="226263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代表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热</a:t>
            </a: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情、力量和独立。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893820" y="4693022"/>
            <a:ext cx="226263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代表平静、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稳</a:t>
            </a: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重和信任。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284595" y="4727313"/>
            <a:ext cx="226263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代表自然、舒适和和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谐</a:t>
            </a: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677275" y="4727313"/>
            <a:ext cx="2126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代表智慧、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乐观</a:t>
            </a: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创</a:t>
            </a: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造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677275" y="5070213"/>
            <a:ext cx="602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力。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IDHAPR+MS-UIGothic"/>
                <a:cs typeface="IDHAPR+MS-UIGothic"/>
              </a:rPr>
              <a:t>色彩的搭配原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 则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MBPJSN+VKLGRC+MicrosoftYaHei-Bold"/>
                <a:cs typeface="MBPJSN+VKLGRC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MBPJSN+VKLGRC+MicrosoftYaHei-Bold"/>
                <a:cs typeface="MBPJSN+VKLGRC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MBPJSN+VKLGRC+MicrosoftYaHei-Bold"/>
                <a:cs typeface="MBPJSN+VKLGRC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663699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6D1B"/>
                </a:solidFill>
                <a:latin typeface="SimSun"/>
                <a:cs typeface="SimSun"/>
              </a:rPr>
              <a:t>对</a:t>
            </a:r>
            <a:r>
              <a:rPr sz="2000" spc="25">
                <a:solidFill>
                  <a:srgbClr val="FF6D1B"/>
                </a:solidFill>
                <a:latin typeface="IDHAPR+MS-UIGothic"/>
                <a:cs typeface="IDHAPR+MS-UIGothic"/>
              </a:rPr>
              <a:t>比与</a:t>
            </a:r>
            <a:r>
              <a:rPr sz="2000" spc="23">
                <a:solidFill>
                  <a:srgbClr val="FF6D1B"/>
                </a:solidFill>
                <a:latin typeface="SimSun"/>
                <a:cs typeface="SimSun"/>
              </a:rPr>
              <a:t>调</a:t>
            </a:r>
            <a:r>
              <a:rPr sz="2000">
                <a:solidFill>
                  <a:srgbClr val="FF6D1B"/>
                </a:solidFill>
                <a:latin typeface="IDHAPR+MS-UIGothic"/>
                <a:cs typeface="IDHAPR+MS-UIGothic"/>
              </a:rPr>
              <a:t>和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6D1B"/>
                </a:solidFill>
                <a:latin typeface="SimSun"/>
                <a:cs typeface="SimSun"/>
              </a:rPr>
              <a:t>层</a:t>
            </a:r>
            <a:r>
              <a:rPr sz="2000" spc="25">
                <a:solidFill>
                  <a:srgbClr val="FF6D1B"/>
                </a:solidFill>
                <a:latin typeface="IDHAPR+MS-UIGothic"/>
                <a:cs typeface="IDHAPR+MS-UIGothic"/>
              </a:rPr>
              <a:t>次与重点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6D1B"/>
                </a:solidFill>
                <a:latin typeface="SimSun"/>
                <a:cs typeface="SimSun"/>
              </a:rPr>
              <a:t>统</a:t>
            </a:r>
            <a:r>
              <a:rPr sz="2000" spc="25">
                <a:solidFill>
                  <a:srgbClr val="FF6D1B"/>
                </a:solidFill>
                <a:latin typeface="IDHAPR+MS-UIGothic"/>
                <a:cs typeface="IDHAPR+MS-UIGothic"/>
              </a:rPr>
              <a:t>一与</a:t>
            </a:r>
            <a:r>
              <a:rPr sz="2000" spc="23">
                <a:solidFill>
                  <a:srgbClr val="FF6D1B"/>
                </a:solidFill>
                <a:latin typeface="SimSun"/>
                <a:cs typeface="SimSun"/>
              </a:rPr>
              <a:t>变</a:t>
            </a:r>
            <a:r>
              <a:rPr sz="2000">
                <a:solidFill>
                  <a:srgbClr val="FF6D1B"/>
                </a:solidFill>
                <a:latin typeface="IDHAPR+MS-UIGothic"/>
                <a:cs typeface="IDHAPR+MS-UIGothic"/>
              </a:rPr>
              <a:t>化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555304" cy="695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IDHAPR+MS-UIGothic"/>
                <a:cs typeface="IDHAPR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过对</a:t>
            </a:r>
            <a:r>
              <a:rPr sz="1500">
                <a:solidFill>
                  <a:srgbClr val="000000"/>
                </a:solidFill>
                <a:latin typeface="IDHAPR+MS-UIGothic"/>
                <a:cs typeface="IDHAPR+MS-UIGothic"/>
              </a:rPr>
              <a:t>比使色彩更加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鲜</a:t>
            </a:r>
            <a:r>
              <a:rPr sz="1500">
                <a:solidFill>
                  <a:srgbClr val="000000"/>
                </a:solidFill>
                <a:latin typeface="IDHAPR+MS-UIGothic"/>
                <a:cs typeface="IDHAPR+MS-UIGothic"/>
              </a:rPr>
              <a:t>明，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IDHAPR+MS-UIGothic"/>
                <a:cs typeface="IDHAPR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过调</a:t>
            </a:r>
            <a:r>
              <a:rPr sz="1500">
                <a:solidFill>
                  <a:srgbClr val="000000"/>
                </a:solidFill>
                <a:latin typeface="IDHAPR+MS-UIGothic"/>
                <a:cs typeface="IDHAPR+MS-UIGothic"/>
              </a:rPr>
              <a:t>和使色彩更加和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谐</a:t>
            </a:r>
            <a:r>
              <a:rPr sz="1500">
                <a:solidFill>
                  <a:srgbClr val="000000"/>
                </a:solidFill>
                <a:latin typeface="IDHAPR+MS-UIGothic"/>
                <a:cs typeface="IDHAPR+MS-UIGothic"/>
              </a:rPr>
              <a:t>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336229" cy="695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IDHAPR+MS-UIGothic"/>
                <a:cs typeface="IDHAPR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过层</a:t>
            </a:r>
            <a:r>
              <a:rPr sz="1500">
                <a:solidFill>
                  <a:srgbClr val="000000"/>
                </a:solidFill>
                <a:latin typeface="IDHAPR+MS-UIGothic"/>
                <a:cs typeface="IDHAPR+MS-UIGothic"/>
              </a:rPr>
              <a:t>次感突出重点，使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IDHAPR+MS-UIGothic"/>
                <a:cs typeface="IDHAPR+MS-UIGothic"/>
              </a:rPr>
              <a:t>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000000"/>
                </a:solidFill>
                <a:latin typeface="IDHAPR+MS-UIGothic"/>
                <a:cs typeface="IDHAPR+MS-UIGothic"/>
              </a:rPr>
              <a:t>更加有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层</a:t>
            </a:r>
            <a:r>
              <a:rPr sz="1500">
                <a:solidFill>
                  <a:srgbClr val="000000"/>
                </a:solidFill>
                <a:latin typeface="IDHAPR+MS-UIGothic"/>
                <a:cs typeface="IDHAPR+MS-UIGothic"/>
              </a:rPr>
              <a:t>次感。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336229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IDHAPR+MS-UIGothic"/>
                <a:cs typeface="IDHAPR+MS-UIGothic"/>
              </a:rPr>
              <a:t>保持整体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统</a:t>
            </a:r>
            <a:r>
              <a:rPr sz="1500">
                <a:solidFill>
                  <a:srgbClr val="000000"/>
                </a:solidFill>
                <a:latin typeface="IDHAPR+MS-UIGothic"/>
                <a:cs typeface="IDHAPR+MS-UIGothic"/>
              </a:rPr>
              <a:t>一，同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0000"/>
                </a:solidFill>
                <a:latin typeface="IDHAPR+MS-UIGothic"/>
                <a:cs typeface="IDHAPR+MS-UIGothic"/>
              </a:rPr>
              <a:t>注重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变</a:t>
            </a:r>
            <a:r>
              <a:rPr sz="1500">
                <a:solidFill>
                  <a:srgbClr val="000000"/>
                </a:solidFill>
                <a:latin typeface="IDHAPR+MS-UIGothic"/>
                <a:cs typeface="IDHAPR+MS-UIGothic"/>
              </a:rPr>
              <a:t>化，使空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000000"/>
                </a:solidFill>
                <a:latin typeface="IDHAPR+MS-UIGothic"/>
                <a:cs typeface="IDHAPR+MS-UIGothic"/>
              </a:rPr>
              <a:t>更加生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IDHAPR+MS-UIGothic"/>
                <a:cs typeface="IDHAPR+MS-UIGothic"/>
              </a:rPr>
              <a:t>有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IDHAPR+MS-UIGothic"/>
                <a:cs typeface="IDHAPR+MS-UIGothic"/>
              </a:rPr>
              <a:t>趣。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253990" y="2851943"/>
            <a:ext cx="5257800" cy="1143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C76900"/>
                </a:solidFill>
                <a:latin typeface="IDHAPR+MS-UIGothic"/>
                <a:cs typeface="IDHAPR+MS-UIGothic"/>
              </a:rPr>
              <a:t>常</a:t>
            </a:r>
            <a:r>
              <a:rPr sz="3600">
                <a:solidFill>
                  <a:srgbClr val="C76900"/>
                </a:solidFill>
                <a:latin typeface="SimSun"/>
                <a:cs typeface="SimSun"/>
              </a:rPr>
              <a:t>见</a:t>
            </a:r>
            <a:r>
              <a:rPr sz="3600">
                <a:solidFill>
                  <a:srgbClr val="C76900"/>
                </a:solidFill>
                <a:latin typeface="IDHAPR+MS-UIGothic"/>
                <a:cs typeface="IDHAPR+MS-UIGothic"/>
              </a:rPr>
              <a:t>室内色彩搭配方案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814445" y="3179613"/>
            <a:ext cx="1041539" cy="96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FEFE"/>
                </a:solidFill>
                <a:latin typeface="MBPJSN+VKLGRC+MicrosoftYaHei-Bold"/>
                <a:cs typeface="MBPJSN+VKLGRC+MicrosoftYaHei-Bold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IDHAPR+MS-UIGothic"/>
                <a:cs typeface="IDHAPR+MS-UIGothic"/>
              </a:rPr>
              <a:t>暖色系搭配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952615" y="1342243"/>
            <a:ext cx="4533312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IDHAPR+MS-UIGothic"/>
                <a:cs typeface="IDHAPR+MS-UIGothic"/>
              </a:rPr>
              <a:t>暖色系搭配能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营</a:t>
            </a:r>
            <a:r>
              <a:rPr sz="1350">
                <a:solidFill>
                  <a:srgbClr val="000000"/>
                </a:solidFill>
                <a:latin typeface="IDHAPR+MS-UIGothic"/>
                <a:cs typeface="IDHAPR+MS-UIGothic"/>
              </a:rPr>
              <a:t>造温馨、舒适、浪漫的氛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围</a:t>
            </a:r>
            <a:r>
              <a:rPr sz="1350">
                <a:solidFill>
                  <a:srgbClr val="000000"/>
                </a:solidFill>
                <a:latin typeface="IDHAPR+MS-UIGothic"/>
                <a:cs typeface="IDHAPR+MS-UIGothic"/>
              </a:rPr>
              <a:t>，适用于家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IDHAPR+MS-UIGothic"/>
                <a:cs typeface="IDHAPR+MS-UIGothic"/>
              </a:rPr>
              <a:t>庭、卧室、客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厅</a:t>
            </a:r>
            <a:r>
              <a:rPr sz="1350">
                <a:solidFill>
                  <a:srgbClr val="000000"/>
                </a:solidFill>
                <a:latin typeface="IDHAPR+MS-UIGothic"/>
                <a:cs typeface="IDHAPR+MS-UIGothic"/>
              </a:rPr>
              <a:t>等空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000000"/>
                </a:solidFill>
                <a:latin typeface="IDHAPR+MS-UIGothic"/>
                <a:cs typeface="IDHAPR+MS-UIGothic"/>
              </a:rPr>
              <a:t>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844540" y="1705571"/>
            <a:ext cx="916520" cy="8716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13"/>
              </a:lnSpc>
              <a:spcBef>
                <a:spcPct val="0"/>
              </a:spcBef>
              <a:spcAft>
                <a:spcPct val="0"/>
              </a:spcAft>
            </a:pPr>
            <a:r>
              <a:rPr sz="2700">
                <a:solidFill>
                  <a:srgbClr val="FFFEFE"/>
                </a:solidFill>
                <a:latin typeface="ESBFPB+VVLAAJ+MicrosoftYaHei"/>
                <a:cs typeface="ESBFPB+VVLAAJ+MicrosoftYaHei"/>
              </a:rPr>
              <a:t>01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70115" y="3173583"/>
            <a:ext cx="4565660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IDHAPR+MS-UIGothic"/>
                <a:cs typeface="IDHAPR+MS-UIGothic"/>
              </a:rPr>
              <a:t>常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见</a:t>
            </a:r>
            <a:r>
              <a:rPr sz="1350">
                <a:solidFill>
                  <a:srgbClr val="000000"/>
                </a:solidFill>
                <a:latin typeface="IDHAPR+MS-UIGothic"/>
                <a:cs typeface="IDHAPR+MS-UIGothic"/>
              </a:rPr>
              <a:t>暖色系包括：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红</a:t>
            </a:r>
            <a:r>
              <a:rPr sz="1350">
                <a:solidFill>
                  <a:srgbClr val="000000"/>
                </a:solidFill>
                <a:latin typeface="IDHAPR+MS-UIGothic"/>
                <a:cs typeface="IDHAPR+MS-UIGothic"/>
              </a:rPr>
              <a:t>色、橙色、黄色等，可以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单</a:t>
            </a:r>
            <a:r>
              <a:rPr sz="1350">
                <a:solidFill>
                  <a:srgbClr val="000000"/>
                </a:solidFill>
                <a:latin typeface="IDHAPR+MS-UIGothic"/>
                <a:cs typeface="IDHAPR+MS-UIGothic"/>
              </a:rPr>
              <a:t>一使用，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270115" y="3482193"/>
            <a:ext cx="157117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IDHAPR+MS-UIGothic"/>
                <a:cs typeface="IDHAPR+MS-UIGothic"/>
              </a:rPr>
              <a:t>也可以混合搭配。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267450" y="3551516"/>
            <a:ext cx="916520" cy="8716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13"/>
              </a:lnSpc>
              <a:spcBef>
                <a:spcPct val="0"/>
              </a:spcBef>
              <a:spcAft>
                <a:spcPct val="0"/>
              </a:spcAft>
            </a:pPr>
            <a:r>
              <a:rPr sz="2700">
                <a:solidFill>
                  <a:srgbClr val="FFFEFE"/>
                </a:solidFill>
                <a:latin typeface="ESBFPB+VVLAAJ+MicrosoftYaHei"/>
                <a:cs typeface="ESBFPB+VVLAAJ+MicrosoftYaHei"/>
              </a:rPr>
              <a:t>02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210300" y="5071598"/>
            <a:ext cx="4665784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IDHAPR+MS-UIGothic"/>
                <a:cs typeface="IDHAPR+MS-UIGothic"/>
              </a:rPr>
              <a:t>暖色系搭配要注意色彩的明度和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纯</a:t>
            </a:r>
            <a:r>
              <a:rPr sz="1350">
                <a:solidFill>
                  <a:srgbClr val="000000"/>
                </a:solidFill>
                <a:latin typeface="IDHAPR+MS-UIGothic"/>
                <a:cs typeface="IDHAPR+MS-UIGothic"/>
              </a:rPr>
              <a:t>度，避免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000"/>
                </a:solidFill>
                <a:latin typeface="IDHAPR+MS-UIGothic"/>
                <a:cs typeface="IDHAPR+MS-UIGothic"/>
              </a:rPr>
              <a:t>于刺眼或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000"/>
                </a:solidFill>
                <a:latin typeface="IDHAPR+MS-UIGothic"/>
                <a:cs typeface="IDHAPR+MS-UIGothic"/>
              </a:rPr>
              <a:t>于沉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闷</a:t>
            </a:r>
            <a:r>
              <a:rPr sz="1350">
                <a:solidFill>
                  <a:srgbClr val="000000"/>
                </a:solidFill>
                <a:latin typeface="IDHAPR+MS-UIGothic"/>
                <a:cs typeface="IDHAPR+MS-UIGothic"/>
              </a:rPr>
              <a:t>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210175" y="5413336"/>
            <a:ext cx="916520" cy="8716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13"/>
              </a:lnSpc>
              <a:spcBef>
                <a:spcPct val="0"/>
              </a:spcBef>
              <a:spcAft>
                <a:spcPct val="0"/>
              </a:spcAft>
            </a:pPr>
            <a:r>
              <a:rPr sz="2700">
                <a:solidFill>
                  <a:srgbClr val="FFFEFE"/>
                </a:solidFill>
                <a:latin typeface="ESBFPB+VVLAAJ+MicrosoftYaHei"/>
                <a:cs typeface="ESBFPB+VVLAAJ+Microsoft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IDHAPR+MS-UIGothic"/>
                <a:cs typeface="IDHAPR+MS-UIGothic"/>
              </a:rPr>
              <a:t>冷色系搭配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8364" y="4348853"/>
            <a:ext cx="2919858" cy="10248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冷色系搭配能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营</a:t>
            </a: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造清新、自然、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宁静的氛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围</a:t>
            </a: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，适用于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书</a:t>
            </a: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房、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办</a:t>
            </a: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公</a:t>
            </a:r>
          </a:p>
          <a:p>
            <a:pPr marL="57150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室、客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厅</a:t>
            </a: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等空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13604" y="4348853"/>
            <a:ext cx="2919858" cy="10248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常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见</a:t>
            </a: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冷色系包括：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蓝</a:t>
            </a: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色、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绿</a:t>
            </a: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色、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紫色等，可以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单</a:t>
            </a: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一使用，也可以</a:t>
            </a:r>
          </a:p>
          <a:p>
            <a:pPr marL="85725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混合搭配。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89315" y="4348853"/>
            <a:ext cx="306705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冷色系搭配要注意色彩的明度和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394065" y="4623172"/>
            <a:ext cx="313893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纯</a:t>
            </a: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度，避免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于刺眼或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于沉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闷</a:t>
            </a: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IDHAPR+MS-UIGothic"/>
                <a:cs typeface="IDHAPR+MS-UIGothic"/>
              </a:rPr>
              <a:t>中性色系搭配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3285" y="4651747"/>
            <a:ext cx="2774379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中性色系搭配能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营</a:t>
            </a: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造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简约</a:t>
            </a: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现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代、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尚的氛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围</a:t>
            </a: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，适用于各种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空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场</a:t>
            </a: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合。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09490" y="4651747"/>
            <a:ext cx="2664841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常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见</a:t>
            </a: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中性色系包括：白色、灰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色、黑色等，可以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单</a:t>
            </a: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一使用，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也可以与其他色彩搭配。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33155" y="4651747"/>
            <a:ext cx="2847975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中性色系搭配要注意色彩的明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度和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纯</a:t>
            </a: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度，通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过细节</a:t>
            </a: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的点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缀</a:t>
            </a: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来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IDHAPR+MS-UIGothic"/>
                <a:cs typeface="IDHAPR+MS-UIGothic"/>
              </a:rPr>
              <a:t>提升整体效果。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https://d.book118.com/388117074131006046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0">
      <vt:lpstr>Arial</vt:lpstr>
      <vt:lpstr>Calibri</vt:lpstr>
      <vt:lpstr>IDHAPR+MS-UIGothic</vt:lpstr>
      <vt:lpstr>SimSun</vt:lpstr>
      <vt:lpstr>Times New Roman</vt:lpstr>
      <vt:lpstr>THGKQO+NGTAHM+ArialMT</vt:lpstr>
      <vt:lpstr>MBPJSN+VKLGRC+MicrosoftYaHei-Bold</vt:lpstr>
      <vt:lpstr>ESBFPB+VVLAAJ+MicrosoftYaHei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2024-09-27T21:29:49.694</cp:lastPrinted>
  <dcterms:created xsi:type="dcterms:W3CDTF">2024-09-27T13:29:49Z</dcterms:created>
  <dcterms:modified xsi:type="dcterms:W3CDTF">2024-09-27T13:29:50Z</dcterms:modified>
</cp:coreProperties>
</file>