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GCLQC+MS-UIGothic"/>
      <p:regular r:id="rId18"/>
    </p:embeddedFont>
    <p:embeddedFont>
      <p:font typeface="WPISNV+KUNQTH+ArialMT"/>
      <p:regular r:id="rId19"/>
    </p:embeddedFont>
    <p:embeddedFont>
      <p:font typeface="GENAGL+CHWODS+MicrosoftYaHei-Bold"/>
      <p:regular r:id="rId20"/>
    </p:embeddedFont>
    <p:embeddedFont>
      <p:font typeface="WNUGSM+UKONOT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878AA-4C1F-4A27-85FE-7CFA49035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62D4-3A6C-44F5-81CD-ABD967F3E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5970F-03A1-45E2-90B7-F91BACB3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DDD93-22CD-4B9E-8491-688DFB713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E5129-DD18-495F-B25E-CB66AA984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983C5B-26C2-409A-9E7F-38C29011B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B1873-5CA6-44E3-9EFE-6DBF4CFE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62ABD-872B-40BF-9B30-FBCFD54F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8067-9C48-4BB4-861F-0BF001FA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F662C-B3FF-4702-A14A-A3BF442C2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50064-8251-4C8E-AA6D-225C87DB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6065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PGCLQC+MS-UIGothic"/>
                <a:cs typeface="PGCLQC+MS-UIGothic"/>
              </a:rPr>
              <a:t>大学生的情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绪</a:t>
            </a:r>
            <a:r>
              <a:rPr sz="5150" spc="25">
                <a:solidFill>
                  <a:srgbClr val="27DFF4"/>
                </a:solidFill>
                <a:latin typeface="PGCLQC+MS-UIGothic"/>
                <a:cs typeface="PGCLQC+MS-UIGothic"/>
              </a:rPr>
              <a:t>体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验</a:t>
            </a:r>
            <a:r>
              <a:rPr sz="5150">
                <a:solidFill>
                  <a:srgbClr val="27DFF4"/>
                </a:solidFill>
                <a:latin typeface="PGCLQC+MS-UIGothic"/>
                <a:cs typeface="PGCLQC+MS-UIGothic"/>
              </a:rPr>
              <a:t>及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PGCLQC+MS-UIGothic"/>
                <a:cs typeface="PGCLQC+MS-UIGothic"/>
              </a:rPr>
              <a:t>情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绪</a:t>
            </a:r>
            <a:r>
              <a:rPr sz="5150" spc="23">
                <a:solidFill>
                  <a:srgbClr val="27DFF4"/>
                </a:solidFill>
                <a:latin typeface="PGCLQC+MS-UIGothic"/>
                <a:cs typeface="PGCLQC+MS-UIGothic"/>
              </a:rPr>
              <a:t>管理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PGCLQC+MS-UIGothic"/>
                <a:cs typeface="PGCLQ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273123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PISNV+KUNQTH+ArialMT"/>
                <a:cs typeface="WPISNV+KUN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738822" cy="2978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PISNV+KUNQTH+ArialMT"/>
                <a:cs typeface="WPISNV+KUN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大学生的情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体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PISNV+KUNQTH+ArialMT"/>
                <a:cs typeface="WPISNV+KUN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管理的重要性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PISNV+KUNQTH+ArialMT"/>
                <a:cs typeface="WPISNV+KUN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管理的技巧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PISNV+KUNQTH+ArialMT"/>
                <a:cs typeface="WPISNV+KUN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大学生情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管理的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PISNV+KUNQTH+ArialMT"/>
                <a:cs typeface="WPISNV+KUNQT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PGCLQC+MS-UIGothic"/>
                <a:cs typeface="PGCLQC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PGCLQC+MS-UIGothic"/>
                <a:cs typeface="PGCLQC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ENAGL+CHWODS+MicrosoftYaHei-Bold"/>
                <a:cs typeface="GENAGL+CHWOD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PGCLQC+MS-UIGothic"/>
                <a:cs typeface="PGCLQC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大学生情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体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情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管理的重要性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程目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8235" y="178180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大学生的情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绪认</a:t>
            </a: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知能力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0615" y="178117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培养大学生的情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绪调节</a:t>
            </a: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27760" y="433577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提升大学生的情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绪应对</a:t>
            </a: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19015" y="433577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大学生的个人成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FFFFFF"/>
                </a:solidFill>
                <a:latin typeface="PGCLQC+MS-UIGothic"/>
                <a:cs typeface="PGCLQC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ENAGL+CHWODS+MicrosoftYaHei-Bold"/>
                <a:cs typeface="GENAGL+CHWOD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PGCLQC+MS-UIGothic"/>
                <a:cs typeface="PGCLQC+MS-UIGothic"/>
              </a:rPr>
              <a:t>大学生的情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绪</a:t>
            </a:r>
            <a:r>
              <a:rPr sz="3800" spc="27">
                <a:solidFill>
                  <a:srgbClr val="27DFF4"/>
                </a:solidFill>
                <a:latin typeface="PGCLQC+MS-UIGothic"/>
                <a:cs typeface="PGCLQC+MS-UIGothic"/>
              </a:rPr>
              <a:t>体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大学生常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的情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PGCLQC+MS-UIGothic"/>
                <a:cs typeface="PGCLQC+MS-UIGothic"/>
              </a:rPr>
              <a:t>悲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58405" y="189203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愤</a:t>
            </a:r>
            <a:r>
              <a:rPr sz="1500">
                <a:solidFill>
                  <a:srgbClr val="00B6FF"/>
                </a:solidFill>
                <a:latin typeface="PGCLQC+MS-UIGothic"/>
                <a:cs typeface="PGCLQC+MS-UIGothic"/>
              </a:rPr>
              <a:t>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35270" y="25975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PGCLQC+MS-UIGothic"/>
                <a:cs typeface="PGCLQC+MS-UIGothic"/>
              </a:rPr>
              <a:t>抑郁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08325" y="289724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PGCLQC+MS-UIGothic"/>
                <a:cs typeface="PGCLQC+MS-UIGothic"/>
              </a:rPr>
              <a:t>焦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3610" y="320775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PGCLQC+MS-UIGothic"/>
                <a:cs typeface="PGCLQC+MS-UIGothic"/>
              </a:rPr>
              <a:t>快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大学生情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的来源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GCLQC+MS-UIGothic"/>
                <a:cs typeface="PGCLQC+MS-UIGothic"/>
              </a:rPr>
              <a:t>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00B6FF"/>
                </a:solidFill>
                <a:latin typeface="PGCLQC+MS-UIGothic"/>
                <a:cs typeface="PGCLQC+MS-UIGothic"/>
              </a:rPr>
              <a:t>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GCLQC+MS-UIGothic"/>
                <a:cs typeface="PGCLQC+MS-UIGothic"/>
              </a:rPr>
              <a:t>社交需求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GCLQC+MS-UIGothic"/>
                <a:cs typeface="PGCLQC+MS-UIGothic"/>
              </a:rPr>
              <a:t>学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业压</a:t>
            </a:r>
            <a:r>
              <a:rPr sz="2300">
                <a:solidFill>
                  <a:srgbClr val="00B6FF"/>
                </a:solidFill>
                <a:latin typeface="PGCLQC+MS-UIGothic"/>
                <a:cs typeface="PGCLQC+MS-UIGothic"/>
              </a:rPr>
              <a:t> 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GCLQC+MS-UIGothic"/>
                <a:cs typeface="PGCLQC+MS-UIGothic"/>
              </a:rPr>
              <a:t>自我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300" spc="23">
                <a:solidFill>
                  <a:srgbClr val="00B6FF"/>
                </a:solidFill>
                <a:latin typeface="PGCLQC+MS-UIGothic"/>
                <a:cs typeface="PGCLQC+MS-UIGothic"/>
              </a:rPr>
              <a:t>同困惑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GCLQC+MS-UIGothic"/>
                <a:cs typeface="PGCLQC+MS-UIGothic"/>
              </a:rPr>
              <a:t>生理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00B6FF"/>
                </a:solidFill>
                <a:latin typeface="PGCLQC+MS-UIGothic"/>
                <a:cs typeface="PGCLQC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大学生情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定性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杂</a:t>
            </a:r>
            <a:r>
              <a:rPr sz="1550">
                <a:solidFill>
                  <a:srgbClr val="00B6FF"/>
                </a:solidFill>
                <a:latin typeface="PGCLQC+MS-UIGothic"/>
                <a:cs typeface="PGCLQC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GCLQC+MS-UIGothic"/>
                <a:cs typeface="PGCLQC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敏感性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冲突性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ENAGL+CHWODS+MicrosoftYaHei-Bold"/>
                <a:cs typeface="GENAGL+CHWOD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PGCLQC+MS-UIGothic"/>
                <a:cs typeface="PGCLQC+MS-UIGothic"/>
              </a:rPr>
              <a:t>情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绪</a:t>
            </a:r>
            <a:r>
              <a:rPr sz="3800" spc="25">
                <a:solidFill>
                  <a:srgbClr val="27DFF4"/>
                </a:solidFill>
                <a:latin typeface="PGCLQC+MS-UIGothic"/>
                <a:cs typeface="PGCLQC+MS-UIGothic"/>
              </a:rPr>
              <a:t>管理的重要性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绪对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大学生的影响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7054" y="21486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GCLQC+MS-UIGothic"/>
                <a:cs typeface="PGCLQC+MS-UIGothic"/>
              </a:rPr>
              <a:t>学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习压</a:t>
            </a:r>
            <a:r>
              <a:rPr sz="2300">
                <a:solidFill>
                  <a:srgbClr val="FFFFFF"/>
                </a:solidFill>
                <a:latin typeface="PGCLQC+MS-UIGothic"/>
                <a:cs typeface="PGCLQC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04509" y="21486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GCLQC+MS-UIGothic"/>
                <a:cs typeface="PGCLQC+MS-UIGothic"/>
              </a:rPr>
              <a:t>人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FFFFFF"/>
                </a:solidFill>
                <a:latin typeface="PGCLQC+MS-UIGothic"/>
                <a:cs typeface="PGCLQC+MS-UIGothic"/>
              </a:rPr>
              <a:t>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71965" y="21486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GCLQC+MS-UIGothic"/>
                <a:cs typeface="PGCLQC+MS-UIGothic"/>
              </a:rPr>
              <a:t>自我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2300">
                <a:solidFill>
                  <a:srgbClr val="FFFFFF"/>
                </a:solidFill>
                <a:latin typeface="PGCLQC+MS-UIGothic"/>
                <a:cs typeface="PGCLQC+MS-UIGothic"/>
              </a:rPr>
              <a:t>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大学生面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业压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力、考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等情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绪问题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，影响学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效果和心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理健康。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0670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大学生在校园生活中需要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理复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的人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关系，如室友关系、同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学关系等，情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态对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关系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有重要影响。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有助于大学生更好地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自己，了解自己的需求和价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个人成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PGCLQC+MS-UIGothic"/>
                <a:cs typeface="PGCLQ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管理的意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ENAGL+CHWODS+MicrosoftYaHei-Bold"/>
                <a:cs typeface="GENAGL+CHWOD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ENAGL+CHWODS+MicrosoftYaHei-Bold"/>
                <a:cs typeface="GENAGL+CHWOD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ENAGL+CHWODS+MicrosoftYaHei-Bold"/>
                <a:cs typeface="GENAGL+CHWOD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GCLQC+MS-UIGothic"/>
                <a:cs typeface="PGCLQC+MS-UIGothic"/>
              </a:rPr>
              <a:t>提升心理健康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GCLQC+MS-UIGothic"/>
                <a:cs typeface="PGCLQC+MS-UIGothic"/>
              </a:rPr>
              <a:t>提高生活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B6FF"/>
                </a:solidFill>
                <a:latin typeface="PGCLQC+MS-UIGothic"/>
                <a:cs typeface="PGCLQC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GCLQC+MS-UIGothic"/>
                <a:cs typeface="PGCLQC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B6FF"/>
                </a:solidFill>
                <a:latin typeface="PGCLQC+MS-UIGothic"/>
                <a:cs typeface="PGCLQC+MS-UIGothic"/>
              </a:rPr>
              <a:t>人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000" spc="25">
                <a:solidFill>
                  <a:srgbClr val="00B6FF"/>
                </a:solidFill>
                <a:latin typeface="PGCLQC+MS-UIGothic"/>
                <a:cs typeface="PGCLQC+MS-UIGothic"/>
              </a:rPr>
              <a:t>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提高情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00B6FF"/>
                </a:solidFill>
                <a:latin typeface="PGCLQC+MS-UIGothic"/>
                <a:cs typeface="PGCLQC+MS-UIGothic"/>
              </a:rPr>
              <a:t>管理能力的方法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UGSM+UKONOT+MicrosoftYaHei"/>
                <a:cs typeface="WNUGSM+UKONO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UGSM+UKONOT+MicrosoftYaHei"/>
                <a:cs typeface="WNUGSM+UKONO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UGSM+UKONOT+MicrosoftYaHei"/>
                <a:cs typeface="WNUGSM+UKONO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UGSM+UKONOT+MicrosoftYaHei"/>
                <a:cs typeface="WNUGSM+UKONO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00B6FF"/>
                </a:solidFill>
                <a:latin typeface="PGCLQC+MS-UIGothic"/>
                <a:cs typeface="PGCLQC+MS-UIGothic"/>
              </a:rPr>
              <a:t>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情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表达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自我关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寻</a:t>
            </a:r>
            <a:r>
              <a:rPr sz="1550" spc="25">
                <a:solidFill>
                  <a:srgbClr val="00B6FF"/>
                </a:solidFill>
                <a:latin typeface="PGCLQC+MS-UIGothic"/>
                <a:cs typeface="PGCLQC+MS-UIGothic"/>
              </a:rPr>
              <a:t>求支持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https://d.book118.com/388126065074006030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PGCLQC+MS-UIGothic</vt:lpstr>
      <vt:lpstr>SimSun</vt:lpstr>
      <vt:lpstr>WPISNV+KUNQTH+ArialMT</vt:lpstr>
      <vt:lpstr>Times New Roman</vt:lpstr>
      <vt:lpstr>GENAGL+CHWODS+MicrosoftYaHei-Bold</vt:lpstr>
      <vt:lpstr>WNUGSM+UKONOT+MicrosoftYaHei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2024-09-07T02:42:26.581</cp:lastPrinted>
  <dcterms:created xsi:type="dcterms:W3CDTF">2024-09-06T18:42:26Z</dcterms:created>
  <dcterms:modified xsi:type="dcterms:W3CDTF">2024-09-06T18:42:27Z</dcterms:modified>
</cp:coreProperties>
</file>