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384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11D95-007A-4100-B754-2B160AD86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FC7A1-E57A-4A27-AEBE-28111BF1C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136C0-6553-44C6-814A-E03992FCA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A0BB0-DA32-4BB7-9E44-283BFC864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92C876-4363-40E8-AC05-4698F544E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526339-22E3-45C7-9563-6797ABCF8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339FC9-6571-4541-87D0-3CD68674F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AAACC-86D0-41EE-94DF-FB382D499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706FA-BAED-47D6-8491-D43A97897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90D40-1B5C-47F5-8F4A-1894B0914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AA6EA-F0BF-4FBB-8BE9-FA3ACA863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789" r:id="rId2"/>
    <p:sldLayoutId id="2147485790" r:id="rId3"/>
    <p:sldLayoutId id="2147485791" r:id="rId4"/>
    <p:sldLayoutId id="2147485792" r:id="rId5"/>
    <p:sldLayoutId id="2147485793" r:id="rId6"/>
    <p:sldLayoutId id="2147485794" r:id="rId7"/>
    <p:sldLayoutId id="2147485795" r:id="rId8"/>
    <p:sldLayoutId id="2147485796" r:id="rId9"/>
    <p:sldLayoutId id="2147485797" r:id="rId10"/>
    <p:sldLayoutId id="214748579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23" Type="http://schemas.openxmlformats.org/officeDocument/2006/relationships/tags" Target="../tags/tag187.xml" /><Relationship Id="rId24" Type="http://schemas.openxmlformats.org/officeDocument/2006/relationships/tags" Target="../tags/tag188.xml" /><Relationship Id="rId25" Type="http://schemas.openxmlformats.org/officeDocument/2006/relationships/tags" Target="../tags/tag189.xml" /><Relationship Id="rId26" Type="http://schemas.openxmlformats.org/officeDocument/2006/relationships/tags" Target="../tags/tag190.xml" /><Relationship Id="rId27" Type="http://schemas.openxmlformats.org/officeDocument/2006/relationships/tags" Target="../tags/tag191.xml" /><Relationship Id="rId28" Type="http://schemas.openxmlformats.org/officeDocument/2006/relationships/tags" Target="../tags/tag192.xml" /><Relationship Id="rId29" Type="http://schemas.openxmlformats.org/officeDocument/2006/relationships/tags" Target="../tags/tag193.xml" /><Relationship Id="rId3" Type="http://schemas.openxmlformats.org/officeDocument/2006/relationships/tags" Target="../tags/tag167.xml" /><Relationship Id="rId30" Type="http://schemas.openxmlformats.org/officeDocument/2006/relationships/tags" Target="../tags/tag194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26" Type="http://schemas.openxmlformats.org/officeDocument/2006/relationships/tags" Target="../tags/tag222.xml" /><Relationship Id="rId27" Type="http://schemas.openxmlformats.org/officeDocument/2006/relationships/tags" Target="../tags/tag223.xml" /><Relationship Id="rId28" Type="http://schemas.openxmlformats.org/officeDocument/2006/relationships/tags" Target="../tags/tag224.xml" /><Relationship Id="rId29" Type="http://schemas.openxmlformats.org/officeDocument/2006/relationships/tags" Target="../tags/tag225.xml" /><Relationship Id="rId3" Type="http://schemas.openxmlformats.org/officeDocument/2006/relationships/tags" Target="../tags/tag199.xml" /><Relationship Id="rId30" Type="http://schemas.openxmlformats.org/officeDocument/2006/relationships/tags" Target="../tags/tag226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18" Type="http://schemas.openxmlformats.org/officeDocument/2006/relationships/tags" Target="../tags/tag267.xml" /><Relationship Id="rId19" Type="http://schemas.openxmlformats.org/officeDocument/2006/relationships/tags" Target="../tags/tag268.xml" /><Relationship Id="rId2" Type="http://schemas.openxmlformats.org/officeDocument/2006/relationships/tags" Target="../tags/tag251.xml" /><Relationship Id="rId20" Type="http://schemas.openxmlformats.org/officeDocument/2006/relationships/tags" Target="../tags/tag269.xml" /><Relationship Id="rId21" Type="http://schemas.openxmlformats.org/officeDocument/2006/relationships/tags" Target="../tags/tag270.xml" /><Relationship Id="rId22" Type="http://schemas.openxmlformats.org/officeDocument/2006/relationships/tags" Target="../tags/tag271.xml" /><Relationship Id="rId23" Type="http://schemas.openxmlformats.org/officeDocument/2006/relationships/tags" Target="../tags/tag272.xml" /><Relationship Id="rId24" Type="http://schemas.openxmlformats.org/officeDocument/2006/relationships/tags" Target="../tags/tag273.xml" /><Relationship Id="rId25" Type="http://schemas.openxmlformats.org/officeDocument/2006/relationships/tags" Target="../tags/tag274.xml" /><Relationship Id="rId26" Type="http://schemas.openxmlformats.org/officeDocument/2006/relationships/tags" Target="../tags/tag275.xml" /><Relationship Id="rId27" Type="http://schemas.openxmlformats.org/officeDocument/2006/relationships/tags" Target="../tags/tag276.xml" /><Relationship Id="rId28" Type="http://schemas.openxmlformats.org/officeDocument/2006/relationships/tags" Target="../tags/tag277.xml" /><Relationship Id="rId29" Type="http://schemas.openxmlformats.org/officeDocument/2006/relationships/tags" Target="../tags/tag278.xml" /><Relationship Id="rId3" Type="http://schemas.openxmlformats.org/officeDocument/2006/relationships/tags" Target="../tags/tag252.xml" /><Relationship Id="rId30" Type="http://schemas.openxmlformats.org/officeDocument/2006/relationships/tags" Target="../tags/tag279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12" Type="http://schemas.openxmlformats.org/officeDocument/2006/relationships/tags" Target="../tags/tag293.xml" /><Relationship Id="rId13" Type="http://schemas.openxmlformats.org/officeDocument/2006/relationships/tags" Target="../tags/tag294.xml" /><Relationship Id="rId14" Type="http://schemas.openxmlformats.org/officeDocument/2006/relationships/tags" Target="../tags/tag295.xml" /><Relationship Id="rId15" Type="http://schemas.openxmlformats.org/officeDocument/2006/relationships/tags" Target="../tags/tag296.xml" /><Relationship Id="rId16" Type="http://schemas.openxmlformats.org/officeDocument/2006/relationships/tags" Target="../tags/tag297.xml" /><Relationship Id="rId17" Type="http://schemas.openxmlformats.org/officeDocument/2006/relationships/tags" Target="../tags/tag298.xml" /><Relationship Id="rId18" Type="http://schemas.openxmlformats.org/officeDocument/2006/relationships/tags" Target="../tags/tag299.xml" /><Relationship Id="rId19" Type="http://schemas.openxmlformats.org/officeDocument/2006/relationships/tags" Target="../tags/tag300.xml" /><Relationship Id="rId2" Type="http://schemas.openxmlformats.org/officeDocument/2006/relationships/tags" Target="../tags/tag283.xml" /><Relationship Id="rId20" Type="http://schemas.openxmlformats.org/officeDocument/2006/relationships/tags" Target="../tags/tag301.xml" /><Relationship Id="rId21" Type="http://schemas.openxmlformats.org/officeDocument/2006/relationships/tags" Target="../tags/tag302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12" Type="http://schemas.openxmlformats.org/officeDocument/2006/relationships/tags" Target="../tags/tag313.xml" /><Relationship Id="rId13" Type="http://schemas.openxmlformats.org/officeDocument/2006/relationships/tags" Target="../tags/tag314.xml" /><Relationship Id="rId14" Type="http://schemas.openxmlformats.org/officeDocument/2006/relationships/tags" Target="../tags/tag315.xml" /><Relationship Id="rId15" Type="http://schemas.openxmlformats.org/officeDocument/2006/relationships/tags" Target="../tags/tag316.xml" /><Relationship Id="rId16" Type="http://schemas.openxmlformats.org/officeDocument/2006/relationships/tags" Target="../tags/tag317.xml" /><Relationship Id="rId17" Type="http://schemas.openxmlformats.org/officeDocument/2006/relationships/tags" Target="../tags/tag318.xml" /><Relationship Id="rId18" Type="http://schemas.openxmlformats.org/officeDocument/2006/relationships/tags" Target="../tags/tag319.xml" /><Relationship Id="rId19" Type="http://schemas.openxmlformats.org/officeDocument/2006/relationships/tags" Target="../tags/tag320.xml" /><Relationship Id="rId2" Type="http://schemas.openxmlformats.org/officeDocument/2006/relationships/tags" Target="../tags/tag303.xml" /><Relationship Id="rId20" Type="http://schemas.openxmlformats.org/officeDocument/2006/relationships/tags" Target="../tags/tag321.xml" /><Relationship Id="rId21" Type="http://schemas.openxmlformats.org/officeDocument/2006/relationships/tags" Target="../tags/tag322.xml" /><Relationship Id="rId22" Type="http://schemas.openxmlformats.org/officeDocument/2006/relationships/tags" Target="../tags/tag323.xml" /><Relationship Id="rId23" Type="http://schemas.openxmlformats.org/officeDocument/2006/relationships/tags" Target="../tags/tag324.xml" /><Relationship Id="rId24" Type="http://schemas.openxmlformats.org/officeDocument/2006/relationships/tags" Target="../tags/tag325.xml" /><Relationship Id="rId25" Type="http://schemas.openxmlformats.org/officeDocument/2006/relationships/tags" Target="../tags/tag326.xml" /><Relationship Id="rId26" Type="http://schemas.openxmlformats.org/officeDocument/2006/relationships/tags" Target="../tags/tag327.xml" /><Relationship Id="rId27" Type="http://schemas.openxmlformats.org/officeDocument/2006/relationships/tags" Target="../tags/tag328.xml" /><Relationship Id="rId28" Type="http://schemas.openxmlformats.org/officeDocument/2006/relationships/tags" Target="../tags/tag329.xml" /><Relationship Id="rId29" Type="http://schemas.openxmlformats.org/officeDocument/2006/relationships/tags" Target="../tags/tag330.xml" /><Relationship Id="rId3" Type="http://schemas.openxmlformats.org/officeDocument/2006/relationships/tags" Target="../tags/tag304.xml" /><Relationship Id="rId30" Type="http://schemas.openxmlformats.org/officeDocument/2006/relationships/tags" Target="../tags/tag331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tags" Target="../tags/tag31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12" Type="http://schemas.openxmlformats.org/officeDocument/2006/relationships/tags" Target="../tags/tag342.xml" /><Relationship Id="rId13" Type="http://schemas.openxmlformats.org/officeDocument/2006/relationships/tags" Target="../tags/tag343.xml" /><Relationship Id="rId2" Type="http://schemas.openxmlformats.org/officeDocument/2006/relationships/tags" Target="../tags/tag332.xml" /><Relationship Id="rId3" Type="http://schemas.openxmlformats.org/officeDocument/2006/relationships/tags" Target="../tags/tag333.xml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tags" Target="../tags/tag336.xml" /><Relationship Id="rId7" Type="http://schemas.openxmlformats.org/officeDocument/2006/relationships/tags" Target="../tags/tag337.xml" /><Relationship Id="rId8" Type="http://schemas.openxmlformats.org/officeDocument/2006/relationships/tags" Target="../tags/tag338.xml" /><Relationship Id="rId9" Type="http://schemas.openxmlformats.org/officeDocument/2006/relationships/tags" Target="../tags/tag33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12" Type="http://schemas.openxmlformats.org/officeDocument/2006/relationships/tags" Target="../tags/tag354.xml" /><Relationship Id="rId13" Type="http://schemas.openxmlformats.org/officeDocument/2006/relationships/tags" Target="../tags/tag355.xml" /><Relationship Id="rId14" Type="http://schemas.openxmlformats.org/officeDocument/2006/relationships/tags" Target="../tags/tag356.xml" /><Relationship Id="rId15" Type="http://schemas.openxmlformats.org/officeDocument/2006/relationships/tags" Target="../tags/tag357.xml" /><Relationship Id="rId16" Type="http://schemas.openxmlformats.org/officeDocument/2006/relationships/tags" Target="../tags/tag358.xml" /><Relationship Id="rId17" Type="http://schemas.openxmlformats.org/officeDocument/2006/relationships/tags" Target="../tags/tag359.xml" /><Relationship Id="rId18" Type="http://schemas.openxmlformats.org/officeDocument/2006/relationships/tags" Target="../tags/tag360.xml" /><Relationship Id="rId19" Type="http://schemas.openxmlformats.org/officeDocument/2006/relationships/tags" Target="../tags/tag361.xml" /><Relationship Id="rId2" Type="http://schemas.openxmlformats.org/officeDocument/2006/relationships/tags" Target="../tags/tag344.xml" /><Relationship Id="rId20" Type="http://schemas.openxmlformats.org/officeDocument/2006/relationships/tags" Target="../tags/tag362.xml" /><Relationship Id="rId21" Type="http://schemas.openxmlformats.org/officeDocument/2006/relationships/tags" Target="../tags/tag363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Relationship Id="rId6" Type="http://schemas.openxmlformats.org/officeDocument/2006/relationships/tags" Target="../tags/tag348.xml" /><Relationship Id="rId7" Type="http://schemas.openxmlformats.org/officeDocument/2006/relationships/tags" Target="../tags/tag349.xml" /><Relationship Id="rId8" Type="http://schemas.openxmlformats.org/officeDocument/2006/relationships/tags" Target="../tags/tag350.xml" /><Relationship Id="rId9" Type="http://schemas.openxmlformats.org/officeDocument/2006/relationships/tags" Target="../tags/tag35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72.xml" /><Relationship Id="rId11" Type="http://schemas.openxmlformats.org/officeDocument/2006/relationships/tags" Target="../tags/tag373.xml" /><Relationship Id="rId12" Type="http://schemas.openxmlformats.org/officeDocument/2006/relationships/tags" Target="../tags/tag374.xml" /><Relationship Id="rId13" Type="http://schemas.openxmlformats.org/officeDocument/2006/relationships/tags" Target="../tags/tag375.xml" /><Relationship Id="rId14" Type="http://schemas.openxmlformats.org/officeDocument/2006/relationships/tags" Target="../tags/tag376.xml" /><Relationship Id="rId15" Type="http://schemas.openxmlformats.org/officeDocument/2006/relationships/tags" Target="../tags/tag377.xml" /><Relationship Id="rId16" Type="http://schemas.openxmlformats.org/officeDocument/2006/relationships/tags" Target="../tags/tag378.xml" /><Relationship Id="rId17" Type="http://schemas.openxmlformats.org/officeDocument/2006/relationships/tags" Target="../tags/tag379.xml" /><Relationship Id="rId18" Type="http://schemas.openxmlformats.org/officeDocument/2006/relationships/tags" Target="../tags/tag380.xml" /><Relationship Id="rId19" Type="http://schemas.openxmlformats.org/officeDocument/2006/relationships/tags" Target="../tags/tag381.xml" /><Relationship Id="rId2" Type="http://schemas.openxmlformats.org/officeDocument/2006/relationships/tags" Target="../tags/tag364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3" Type="http://schemas.openxmlformats.org/officeDocument/2006/relationships/tags" Target="../tags/tag365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tags" Target="../tags/tag368.xml" /><Relationship Id="rId7" Type="http://schemas.openxmlformats.org/officeDocument/2006/relationships/tags" Target="../tags/tag369.xml" /><Relationship Id="rId8" Type="http://schemas.openxmlformats.org/officeDocument/2006/relationships/tags" Target="../tags/tag370.xml" /><Relationship Id="rId9" Type="http://schemas.openxmlformats.org/officeDocument/2006/relationships/tags" Target="../tags/tag37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27021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/>
          <a:lstStyle/>
          <a:p>
            <a:r>
              <a:rPr lang="zh-CN" altLang="en-US"/>
              <a:t>房地产开发经营与管理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房地产开发概述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房地产开发项目策划与决策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房地产开发项目管理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房地产市场营销与销售管理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房地产企业财务管理与资金运作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房地产开发概述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房地产开发定义</a:t>
            </a:r>
            <a:endParaRPr lang="zh-CN" altLang="en-US"/>
          </a:p>
        </p:txBody>
      </p:sp>
      <p:sp>
        <p:nvSpPr>
          <p:cNvPr id="1049014" name="任意多边形 35"/>
          <p:cNvSpPr/>
          <p:nvPr>
            <p:custDataLst>
              <p:tags r:id="rId2"/>
            </p:custDataLst>
          </p:nvPr>
        </p:nvSpPr>
        <p:spPr>
          <a:xfrm>
            <a:off x="694800" y="1378274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6" name="任意多边形 39"/>
          <p:cNvSpPr/>
          <p:nvPr>
            <p:custDataLst>
              <p:tags r:id="rId3"/>
            </p:custDataLst>
          </p:nvPr>
        </p:nvSpPr>
        <p:spPr>
          <a:xfrm>
            <a:off x="776746" y="1467101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2237" y="1687292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8" name="正文"/>
          <p:cNvSpPr txBox="1"/>
          <p:nvPr>
            <p:custDataLst>
              <p:tags r:id="rId5"/>
            </p:custDataLst>
          </p:nvPr>
        </p:nvSpPr>
        <p:spPr>
          <a:xfrm>
            <a:off x="2321837" y="1452714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房地产开发是指企业或个人通过获取土地、投资建设、销售商品住宅等经营活动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2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67" y="1448960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22" name="任意多边形 45"/>
          <p:cNvSpPr/>
          <p:nvPr>
            <p:custDataLst>
              <p:tags r:id="rId7"/>
            </p:custDataLst>
          </p:nvPr>
        </p:nvSpPr>
        <p:spPr>
          <a:xfrm>
            <a:off x="694800" y="2596831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4" name="任意多边形 46"/>
          <p:cNvSpPr/>
          <p:nvPr>
            <p:custDataLst>
              <p:tags r:id="rId8"/>
            </p:custDataLst>
          </p:nvPr>
        </p:nvSpPr>
        <p:spPr>
          <a:xfrm>
            <a:off x="776746" y="2685659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2237" y="2905850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6" name="正文"/>
          <p:cNvSpPr txBox="1"/>
          <p:nvPr>
            <p:custDataLst>
              <p:tags r:id="rId10"/>
            </p:custDataLst>
          </p:nvPr>
        </p:nvSpPr>
        <p:spPr>
          <a:xfrm>
            <a:off x="2321837" y="2671271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房地产开发涉及土地、规划、建设、销售等多个环节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2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67" y="2667518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30" name="任意多边形 51"/>
          <p:cNvSpPr/>
          <p:nvPr>
            <p:custDataLst>
              <p:tags r:id="rId12"/>
            </p:custDataLst>
          </p:nvPr>
        </p:nvSpPr>
        <p:spPr>
          <a:xfrm>
            <a:off x="694800" y="3815389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32" name="任意多边形 52"/>
          <p:cNvSpPr/>
          <p:nvPr>
            <p:custDataLst>
              <p:tags r:id="rId13"/>
            </p:custDataLst>
          </p:nvPr>
        </p:nvSpPr>
        <p:spPr>
          <a:xfrm>
            <a:off x="776746" y="3904216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2237" y="4124407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4" name="正文"/>
          <p:cNvSpPr txBox="1"/>
          <p:nvPr>
            <p:custDataLst>
              <p:tags r:id="rId15"/>
            </p:custDataLst>
          </p:nvPr>
        </p:nvSpPr>
        <p:spPr>
          <a:xfrm>
            <a:off x="2321837" y="3889829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房地产开发的主要目的是获取利润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3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67" y="3886075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38" name="任意多边形 57"/>
          <p:cNvSpPr/>
          <p:nvPr>
            <p:custDataLst>
              <p:tags r:id="rId17"/>
            </p:custDataLst>
          </p:nvPr>
        </p:nvSpPr>
        <p:spPr>
          <a:xfrm>
            <a:off x="694800" y="5033947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40" name="任意多边形 58"/>
          <p:cNvSpPr/>
          <p:nvPr>
            <p:custDataLst>
              <p:tags r:id="rId18"/>
            </p:custDataLst>
          </p:nvPr>
        </p:nvSpPr>
        <p:spPr>
          <a:xfrm>
            <a:off x="776746" y="5122774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2237" y="5342965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2" name="正文"/>
          <p:cNvSpPr txBox="1"/>
          <p:nvPr>
            <p:custDataLst>
              <p:tags r:id="rId20"/>
            </p:custDataLst>
          </p:nvPr>
        </p:nvSpPr>
        <p:spPr>
          <a:xfrm>
            <a:off x="2321837" y="5108386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房地产开发对城市发展、经济增长和就业具有重要作用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4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67" y="5104633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房地产开发流程</a:t>
            </a:r>
            <a:endParaRPr lang="zh-CN" altLang="en-US"/>
          </a:p>
        </p:txBody>
      </p:sp>
      <p:sp>
        <p:nvSpPr>
          <p:cNvPr id="1049080" name="矩形: 圆角 2"/>
          <p:cNvSpPr/>
          <p:nvPr>
            <p:custDataLst>
              <p:tags r:id="rId2"/>
            </p:custDataLst>
          </p:nvPr>
        </p:nvSpPr>
        <p:spPr>
          <a:xfrm>
            <a:off x="694800" y="1377225"/>
            <a:ext cx="4983150" cy="1362068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082" name="Freeform 6"/>
          <p:cNvSpPr/>
          <p:nvPr>
            <p:custDataLst>
              <p:tags r:id="rId3"/>
            </p:custDataLst>
          </p:nvPr>
        </p:nvSpPr>
        <p:spPr bwMode="auto">
          <a:xfrm>
            <a:off x="694800" y="1474409"/>
            <a:ext cx="1007904" cy="116853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4" name="正文"/>
          <p:cNvSpPr txBox="1"/>
          <p:nvPr>
            <p:custDataLst>
              <p:tags r:id="rId4"/>
            </p:custDataLst>
          </p:nvPr>
        </p:nvSpPr>
        <p:spPr>
          <a:xfrm>
            <a:off x="1721818" y="1387257"/>
            <a:ext cx="3640882" cy="134201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土地获取：通过招标、拍卖或协议等方式取得土地使用权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86" name="矩形: 圆角 61"/>
          <p:cNvSpPr/>
          <p:nvPr>
            <p:custDataLst>
              <p:tags r:id="rId5"/>
            </p:custDataLst>
          </p:nvPr>
        </p:nvSpPr>
        <p:spPr>
          <a:xfrm>
            <a:off x="6513316" y="1377225"/>
            <a:ext cx="4983150" cy="1362068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088" name="Freeform 6"/>
          <p:cNvSpPr/>
          <p:nvPr>
            <p:custDataLst>
              <p:tags r:id="rId6"/>
            </p:custDataLst>
          </p:nvPr>
        </p:nvSpPr>
        <p:spPr bwMode="auto">
          <a:xfrm>
            <a:off x="6513316" y="1474409"/>
            <a:ext cx="1007904" cy="116853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0" name="正文"/>
          <p:cNvSpPr txBox="1"/>
          <p:nvPr>
            <p:custDataLst>
              <p:tags r:id="rId7"/>
            </p:custDataLst>
          </p:nvPr>
        </p:nvSpPr>
        <p:spPr>
          <a:xfrm>
            <a:off x="7540335" y="1387257"/>
            <a:ext cx="3640882" cy="134201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市场调研：分析市场需求、竞争态势和政策环境等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92" name="矩形: 圆角 99"/>
          <p:cNvSpPr/>
          <p:nvPr>
            <p:custDataLst>
              <p:tags r:id="rId8"/>
            </p:custDataLst>
          </p:nvPr>
        </p:nvSpPr>
        <p:spPr>
          <a:xfrm>
            <a:off x="694800" y="3039390"/>
            <a:ext cx="4983150" cy="1362068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094" name="Freeform 6"/>
          <p:cNvSpPr/>
          <p:nvPr>
            <p:custDataLst>
              <p:tags r:id="rId9"/>
            </p:custDataLst>
          </p:nvPr>
        </p:nvSpPr>
        <p:spPr bwMode="auto">
          <a:xfrm>
            <a:off x="694800" y="3135947"/>
            <a:ext cx="1007904" cy="116853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6" name="正文"/>
          <p:cNvSpPr txBox="1"/>
          <p:nvPr>
            <p:custDataLst>
              <p:tags r:id="rId10"/>
            </p:custDataLst>
          </p:nvPr>
        </p:nvSpPr>
        <p:spPr>
          <a:xfrm>
            <a:off x="1721818" y="3049422"/>
            <a:ext cx="3640882" cy="134201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规划设计：根据市场调研结果，进行项目规划和建筑设计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98" name="矩形: 圆角 95"/>
          <p:cNvSpPr/>
          <p:nvPr>
            <p:custDataLst>
              <p:tags r:id="rId11"/>
            </p:custDataLst>
          </p:nvPr>
        </p:nvSpPr>
        <p:spPr>
          <a:xfrm>
            <a:off x="6513316" y="3039390"/>
            <a:ext cx="4983150" cy="1362068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100" name="Freeform 6"/>
          <p:cNvSpPr/>
          <p:nvPr>
            <p:custDataLst>
              <p:tags r:id="rId12"/>
            </p:custDataLst>
          </p:nvPr>
        </p:nvSpPr>
        <p:spPr bwMode="auto">
          <a:xfrm>
            <a:off x="6513316" y="3135947"/>
            <a:ext cx="1007904" cy="116853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2" name="正文"/>
          <p:cNvSpPr txBox="1"/>
          <p:nvPr>
            <p:custDataLst>
              <p:tags r:id="rId13"/>
            </p:custDataLst>
          </p:nvPr>
        </p:nvSpPr>
        <p:spPr>
          <a:xfrm>
            <a:off x="7540335" y="3049422"/>
            <a:ext cx="3640882" cy="134201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建设施工：按照规划设计要求，进行建筑工程施工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4" name="矩形: 圆角 110"/>
          <p:cNvSpPr/>
          <p:nvPr>
            <p:custDataLst>
              <p:tags r:id="rId14"/>
            </p:custDataLst>
          </p:nvPr>
        </p:nvSpPr>
        <p:spPr>
          <a:xfrm>
            <a:off x="694800" y="4701554"/>
            <a:ext cx="4983150" cy="1362068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106" name="Freeform 6"/>
          <p:cNvSpPr/>
          <p:nvPr>
            <p:custDataLst>
              <p:tags r:id="rId15"/>
            </p:custDataLst>
          </p:nvPr>
        </p:nvSpPr>
        <p:spPr bwMode="auto">
          <a:xfrm>
            <a:off x="694800" y="4798111"/>
            <a:ext cx="1007904" cy="116853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8" name="正文"/>
          <p:cNvSpPr txBox="1"/>
          <p:nvPr>
            <p:custDataLst>
              <p:tags r:id="rId16"/>
            </p:custDataLst>
          </p:nvPr>
        </p:nvSpPr>
        <p:spPr>
          <a:xfrm>
            <a:off x="1721818" y="4711586"/>
            <a:ext cx="3640882" cy="134201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销售推广：通过各种渠道进行项目宣传和销售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0" name="矩形: 圆角 106"/>
          <p:cNvSpPr/>
          <p:nvPr>
            <p:custDataLst>
              <p:tags r:id="rId17"/>
            </p:custDataLst>
          </p:nvPr>
        </p:nvSpPr>
        <p:spPr>
          <a:xfrm>
            <a:off x="6513316" y="4701554"/>
            <a:ext cx="4983150" cy="1362068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112" name="Freeform 6"/>
          <p:cNvSpPr/>
          <p:nvPr>
            <p:custDataLst>
              <p:tags r:id="rId18"/>
            </p:custDataLst>
          </p:nvPr>
        </p:nvSpPr>
        <p:spPr bwMode="auto">
          <a:xfrm>
            <a:off x="6513316" y="4798111"/>
            <a:ext cx="1007904" cy="116853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14" name="正文"/>
          <p:cNvSpPr txBox="1"/>
          <p:nvPr>
            <p:custDataLst>
              <p:tags r:id="rId19"/>
            </p:custDataLst>
          </p:nvPr>
        </p:nvSpPr>
        <p:spPr>
          <a:xfrm>
            <a:off x="7540335" y="4711586"/>
            <a:ext cx="3640882" cy="134201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物业管理：提供物业服务，确保项目正常运行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房地产开发参与者</a:t>
            </a:r>
            <a:endParaRPr lang="zh-CN" altLang="en-US"/>
          </a:p>
        </p:txBody>
      </p:sp>
      <p:sp>
        <p:nvSpPr>
          <p:cNvPr id="1049150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开发商：负责项目策划、融资、建设等全过程的主体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6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建筑承包商：负责项目建设的主体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2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销售代理商：负责销售的主体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8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物业管理公司：负责物业后期运营管理的主体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房地产开发经营与管理的重要性</a:t>
            </a:r>
            <a:endParaRPr lang="zh-CN" altLang="en-US"/>
          </a:p>
        </p:txBody>
      </p:sp>
      <p:sp>
        <p:nvSpPr>
          <p:cNvPr id="1049208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2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6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4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8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8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0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2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促进经济增长：房地产开发是国民经济的重要支柱产业，对经济增长有显著的推动作用。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优化城市环境：房地产开发不仅包括住宅建设，还包括商业、文化等设施的建设，有助于提升城市形象和优化城市环境。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创造就业机会：房地产开发涉及多个行业，如建筑、金融、服务等，可以创造大量的就业机会。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改善居住条件：通过房地产开发，可以建设更多高品质的住宅，提升人们的居住条件和生活品质。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8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房地产开发项目策划与决策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市场调研与分析</a:t>
            </a:r>
            <a:endParaRPr lang="zh-CN" altLang="en-US"/>
          </a:p>
        </p:txBody>
      </p:sp>
      <p:sp>
        <p:nvSpPr>
          <p:cNvPr id="1049342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调研目的：了解市场需求、竞争态势和消费者偏好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分析方法：SWOT分析、PEST分析等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调研方法：问卷调查、访谈、数据分析等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调研内容：土地、政策、经济、社会、环境等方面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项目定位与目标市场选择</a:t>
            </a:r>
            <a:endParaRPr lang="zh-CN" altLang="en-US"/>
          </a:p>
        </p:txBody>
      </p:sp>
      <p:sp>
        <p:nvSpPr>
          <p:cNvPr id="1049420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项目定位：根据市场需求、竞争态势和自身条件，确定房地产开发项目的产品类型、档次、价格和目标客户群体。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目标市场选择：对潜在客户群体进行细分，选择具有相似需求和特点的目标客户群体，并制定相应的市场策略。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市场调研：了解市场需求、竞争态势和行业趋势，为项目定位和目标市场选择提供依据。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定位与市场选择的互动关系：项目定位与目标市场选择是相互影响、相互制约的关系，需要根据实际情况进行调整和优化。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项目投资估算与经济效益分析</a:t>
            </a:r>
            <a:endParaRPr lang="zh-CN" altLang="en-US"/>
          </a:p>
        </p:txBody>
      </p:sp>
      <p:sp>
        <p:nvSpPr>
          <p:cNvPr id="1049478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投资估算：根据项目规模、地理位置等因素，对房地产开发项目的总投资进行估算，包括土地购置费、建设成本、营销费用等。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84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经济效益分析：通过财务分析方法，评估项目的经济效益，包括投资回报率、内部收益率、净现值等指标，以确定项目的盈利能力和风险水平。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90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风险评估：分析项目可能面临的市场风险、政策风险、建设风险等因素，并提出相应的风险控制措施。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96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决策依据：根据投资估算和经济效益分析的结果，结合风险评估，为项目策划和决策提供科学依据。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风险评估与决策</a:t>
            </a:r>
            <a:endParaRPr lang="zh-CN" altLang="en-US"/>
          </a:p>
        </p:txBody>
      </p:sp>
      <p:sp>
        <p:nvSpPr>
          <p:cNvPr id="1049536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2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4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6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8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0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2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4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6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8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0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2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4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6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8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0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2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风险评估：对房地产开发项目进行全面的风险识别、分析和评估，确定风险等级和影响程度。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决策实施：根据决策分析结果，制定具体的实施计划和措施，确保房地产开发项目的顺利实施。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决策分析：通过定性和定量分析方法，对房地产开发项目的投资、建设、运营等环节进行决策分析，选择最优方案。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风险应对：根据风险评估结果，制定相应的风险应对措施，包括风险规避、风险转移和风险控制等。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614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房地产开发项目管理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6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项目管理组织与人员配置</a:t>
            </a:r>
            <a:endParaRPr lang="zh-CN" altLang="en-US"/>
          </a:p>
        </p:txBody>
      </p:sp>
      <p:sp>
        <p:nvSpPr>
          <p:cNvPr id="1049670" name="Freeform 27"/>
          <p:cNvSpPr/>
          <p:nvPr>
            <p:custDataLst>
              <p:tags r:id="rId2"/>
            </p:custDataLst>
          </p:nvPr>
        </p:nvSpPr>
        <p:spPr bwMode="auto">
          <a:xfrm>
            <a:off x="694800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2" name="矩形: 圆角 32"/>
          <p:cNvSpPr/>
          <p:nvPr>
            <p:custDataLst>
              <p:tags r:id="rId3"/>
            </p:custDataLst>
          </p:nvPr>
        </p:nvSpPr>
        <p:spPr>
          <a:xfrm flipH="1">
            <a:off x="822833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800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676" name="正文"/>
          <p:cNvSpPr txBox="1"/>
          <p:nvPr>
            <p:custDataLst>
              <p:tags r:id="rId5"/>
            </p:custDataLst>
          </p:nvPr>
        </p:nvSpPr>
        <p:spPr>
          <a:xfrm>
            <a:off x="955961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项目管理组织结构：包括直线式、职能式和矩阵式等组织形式，各自具有不同的特点和适用范围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78" name="标题"/>
          <p:cNvSpPr txBox="1"/>
          <p:nvPr>
            <p:custDataLst>
              <p:tags r:id="rId6"/>
            </p:custDataLst>
          </p:nvPr>
        </p:nvSpPr>
        <p:spPr>
          <a:xfrm>
            <a:off x="763594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80" name="Freeform 27"/>
          <p:cNvSpPr/>
          <p:nvPr>
            <p:custDataLst>
              <p:tags r:id="rId7"/>
            </p:custDataLst>
          </p:nvPr>
        </p:nvSpPr>
        <p:spPr bwMode="auto">
          <a:xfrm>
            <a:off x="3516613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2" name="矩形: 圆角 38"/>
          <p:cNvSpPr/>
          <p:nvPr>
            <p:custDataLst>
              <p:tags r:id="rId8"/>
            </p:custDataLst>
          </p:nvPr>
        </p:nvSpPr>
        <p:spPr>
          <a:xfrm flipH="1">
            <a:off x="3644646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613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686" name="正文"/>
          <p:cNvSpPr txBox="1"/>
          <p:nvPr>
            <p:custDataLst>
              <p:tags r:id="rId10"/>
            </p:custDataLst>
          </p:nvPr>
        </p:nvSpPr>
        <p:spPr>
          <a:xfrm>
            <a:off x="3777774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人员配置原则：根据项目特点和资源需求，合理配置人员，实现高效协作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88" name="标题"/>
          <p:cNvSpPr txBox="1"/>
          <p:nvPr>
            <p:custDataLst>
              <p:tags r:id="rId11"/>
            </p:custDataLst>
          </p:nvPr>
        </p:nvSpPr>
        <p:spPr>
          <a:xfrm>
            <a:off x="3585407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90" name="Freeform 27"/>
          <p:cNvSpPr/>
          <p:nvPr>
            <p:custDataLst>
              <p:tags r:id="rId12"/>
            </p:custDataLst>
          </p:nvPr>
        </p:nvSpPr>
        <p:spPr bwMode="auto">
          <a:xfrm>
            <a:off x="6338426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2" name="矩形: 圆角 68"/>
          <p:cNvSpPr/>
          <p:nvPr>
            <p:custDataLst>
              <p:tags r:id="rId13"/>
            </p:custDataLst>
          </p:nvPr>
        </p:nvSpPr>
        <p:spPr>
          <a:xfrm flipH="1">
            <a:off x="6466459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426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696" name="正文"/>
          <p:cNvSpPr txBox="1"/>
          <p:nvPr>
            <p:custDataLst>
              <p:tags r:id="rId15"/>
            </p:custDataLst>
          </p:nvPr>
        </p:nvSpPr>
        <p:spPr>
          <a:xfrm>
            <a:off x="6599587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关键岗位及职责：明确项目经理、项目总工程师等关键岗位的职责和要求，确保项目顺利实施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98" name="标题"/>
          <p:cNvSpPr txBox="1"/>
          <p:nvPr>
            <p:custDataLst>
              <p:tags r:id="rId16"/>
            </p:custDataLst>
          </p:nvPr>
        </p:nvSpPr>
        <p:spPr>
          <a:xfrm>
            <a:off x="6407220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00" name="Freeform 27"/>
          <p:cNvSpPr/>
          <p:nvPr>
            <p:custDataLst>
              <p:tags r:id="rId17"/>
            </p:custDataLst>
          </p:nvPr>
        </p:nvSpPr>
        <p:spPr bwMode="auto">
          <a:xfrm>
            <a:off x="9160239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2" name="矩形: 圆角 74"/>
          <p:cNvSpPr/>
          <p:nvPr>
            <p:custDataLst>
              <p:tags r:id="rId18"/>
            </p:custDataLst>
          </p:nvPr>
        </p:nvSpPr>
        <p:spPr>
          <a:xfrm flipH="1">
            <a:off x="9288909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60239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06" name="正文"/>
          <p:cNvSpPr txBox="1"/>
          <p:nvPr>
            <p:custDataLst>
              <p:tags r:id="rId20"/>
            </p:custDataLst>
          </p:nvPr>
        </p:nvSpPr>
        <p:spPr>
          <a:xfrm>
            <a:off x="9421400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人员考核与激励机制：建立科学的人员考核与激励机制，提高项目团队的积极性和创造力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08" name="标题"/>
          <p:cNvSpPr txBox="1"/>
          <p:nvPr>
            <p:custDataLst>
              <p:tags r:id="rId21"/>
            </p:custDataLst>
          </p:nvPr>
        </p:nvSpPr>
        <p:spPr>
          <a:xfrm>
            <a:off x="9229670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进度管理</a:t>
            </a:r>
            <a:endParaRPr lang="zh-CN" altLang="en-US"/>
          </a:p>
        </p:txBody>
      </p:sp>
      <p:sp>
        <p:nvSpPr>
          <p:cNvPr id="1049744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6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8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0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2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54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6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8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0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2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64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66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8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70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72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4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6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8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80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定义：对房地产开发项目的时间安排和阶段性目标进行规划、实施和控制的过程。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意义：有效控制项目进度，降低成本，提高项目成功率。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关键要素：任务分解、进度计划制定、进度控制和调整。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目的：确保项目按计划完成，实现预期的进度目标。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2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</a:t>
            </a:r>
            <a:endParaRPr lang="zh-CN" altLang="en-US"/>
          </a:p>
        </p:txBody>
      </p:sp>
      <p:sp>
        <p:nvSpPr>
          <p:cNvPr id="10498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24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6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房地产开发项目质量管理的重要性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8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质量管理的基本原则和方法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8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36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质量管理体系的建立与实施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838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4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质量管理的持续改进和优化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7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成本管理</a:t>
            </a:r>
            <a:endParaRPr lang="zh-CN" altLang="en-US"/>
          </a:p>
        </p:txBody>
      </p:sp>
      <p:sp>
        <p:nvSpPr>
          <p:cNvPr id="1049880" name="任意多边形 35"/>
          <p:cNvSpPr/>
          <p:nvPr>
            <p:custDataLst>
              <p:tags r:id="rId2"/>
            </p:custDataLst>
          </p:nvPr>
        </p:nvSpPr>
        <p:spPr>
          <a:xfrm>
            <a:off x="694800" y="1378274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882" name="任意多边形 39"/>
          <p:cNvSpPr/>
          <p:nvPr>
            <p:custDataLst>
              <p:tags r:id="rId3"/>
            </p:custDataLst>
          </p:nvPr>
        </p:nvSpPr>
        <p:spPr>
          <a:xfrm>
            <a:off x="776746" y="1467101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9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2237" y="1687292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84" name="正文"/>
          <p:cNvSpPr txBox="1"/>
          <p:nvPr>
            <p:custDataLst>
              <p:tags r:id="rId5"/>
            </p:custDataLst>
          </p:nvPr>
        </p:nvSpPr>
        <p:spPr>
          <a:xfrm>
            <a:off x="2321837" y="1452714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房地产开发项目成本管理概念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88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67" y="1448960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888" name="任意多边形 45"/>
          <p:cNvSpPr/>
          <p:nvPr>
            <p:custDataLst>
              <p:tags r:id="rId7"/>
            </p:custDataLst>
          </p:nvPr>
        </p:nvSpPr>
        <p:spPr>
          <a:xfrm>
            <a:off x="694800" y="2596831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890" name="任意多边形 46"/>
          <p:cNvSpPr/>
          <p:nvPr>
            <p:custDataLst>
              <p:tags r:id="rId8"/>
            </p:custDataLst>
          </p:nvPr>
        </p:nvSpPr>
        <p:spPr>
          <a:xfrm>
            <a:off x="776746" y="2685659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9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2237" y="2905850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92" name="正文"/>
          <p:cNvSpPr txBox="1"/>
          <p:nvPr>
            <p:custDataLst>
              <p:tags r:id="rId10"/>
            </p:custDataLst>
          </p:nvPr>
        </p:nvSpPr>
        <p:spPr>
          <a:xfrm>
            <a:off x="2321837" y="2671271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成本预测：通过科学方法预测项目成本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89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67" y="2667518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896" name="任意多边形 51"/>
          <p:cNvSpPr/>
          <p:nvPr>
            <p:custDataLst>
              <p:tags r:id="rId12"/>
            </p:custDataLst>
          </p:nvPr>
        </p:nvSpPr>
        <p:spPr>
          <a:xfrm>
            <a:off x="694800" y="3815389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898" name="任意多边形 52"/>
          <p:cNvSpPr/>
          <p:nvPr>
            <p:custDataLst>
              <p:tags r:id="rId13"/>
            </p:custDataLst>
          </p:nvPr>
        </p:nvSpPr>
        <p:spPr>
          <a:xfrm>
            <a:off x="776746" y="3904216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9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2237" y="4124407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900" name="正文"/>
          <p:cNvSpPr txBox="1"/>
          <p:nvPr>
            <p:custDataLst>
              <p:tags r:id="rId15"/>
            </p:custDataLst>
          </p:nvPr>
        </p:nvSpPr>
        <p:spPr>
          <a:xfrm>
            <a:off x="2321837" y="3889829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成本控制：对项目成本进行监督和控制，确保成本在预算范围内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90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67" y="3886075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904" name="任意多边形 57"/>
          <p:cNvSpPr/>
          <p:nvPr>
            <p:custDataLst>
              <p:tags r:id="rId17"/>
            </p:custDataLst>
          </p:nvPr>
        </p:nvSpPr>
        <p:spPr>
          <a:xfrm>
            <a:off x="694800" y="5033947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906" name="任意多边形 58"/>
          <p:cNvSpPr/>
          <p:nvPr>
            <p:custDataLst>
              <p:tags r:id="rId18"/>
            </p:custDataLst>
          </p:nvPr>
        </p:nvSpPr>
        <p:spPr>
          <a:xfrm>
            <a:off x="776746" y="5122774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9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2237" y="5342965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908" name="正文"/>
          <p:cNvSpPr txBox="1"/>
          <p:nvPr>
            <p:custDataLst>
              <p:tags r:id="rId20"/>
            </p:custDataLst>
          </p:nvPr>
        </p:nvSpPr>
        <p:spPr>
          <a:xfrm>
            <a:off x="2321837" y="5108386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成本核算：对项目成本进行核算，为决策提供数据支持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91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67" y="5104633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94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风险管理</a:t>
            </a:r>
            <a:endParaRPr lang="zh-CN" altLang="en-US"/>
          </a:p>
        </p:txBody>
      </p:sp>
      <p:sp>
        <p:nvSpPr>
          <p:cNvPr id="1049946" name="Freeform 27"/>
          <p:cNvSpPr/>
          <p:nvPr>
            <p:custDataLst>
              <p:tags r:id="rId2"/>
            </p:custDataLst>
          </p:nvPr>
        </p:nvSpPr>
        <p:spPr bwMode="auto">
          <a:xfrm>
            <a:off x="694800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48" name="矩形: 圆角 32"/>
          <p:cNvSpPr/>
          <p:nvPr>
            <p:custDataLst>
              <p:tags r:id="rId3"/>
            </p:custDataLst>
          </p:nvPr>
        </p:nvSpPr>
        <p:spPr>
          <a:xfrm flipH="1">
            <a:off x="822833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5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800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952" name="正文"/>
          <p:cNvSpPr txBox="1"/>
          <p:nvPr>
            <p:custDataLst>
              <p:tags r:id="rId5"/>
            </p:custDataLst>
          </p:nvPr>
        </p:nvSpPr>
        <p:spPr>
          <a:xfrm>
            <a:off x="955961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风险识别：对项目开发过程中可能出现的风险进行预测和分类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954" name="标题"/>
          <p:cNvSpPr txBox="1"/>
          <p:nvPr>
            <p:custDataLst>
              <p:tags r:id="rId6"/>
            </p:custDataLst>
          </p:nvPr>
        </p:nvSpPr>
        <p:spPr>
          <a:xfrm>
            <a:off x="763594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956" name="Freeform 27"/>
          <p:cNvSpPr/>
          <p:nvPr>
            <p:custDataLst>
              <p:tags r:id="rId7"/>
            </p:custDataLst>
          </p:nvPr>
        </p:nvSpPr>
        <p:spPr bwMode="auto">
          <a:xfrm>
            <a:off x="3516613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58" name="矩形: 圆角 38"/>
          <p:cNvSpPr/>
          <p:nvPr>
            <p:custDataLst>
              <p:tags r:id="rId8"/>
            </p:custDataLst>
          </p:nvPr>
        </p:nvSpPr>
        <p:spPr>
          <a:xfrm flipH="1">
            <a:off x="3644646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6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613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962" name="正文"/>
          <p:cNvSpPr txBox="1"/>
          <p:nvPr>
            <p:custDataLst>
              <p:tags r:id="rId10"/>
            </p:custDataLst>
          </p:nvPr>
        </p:nvSpPr>
        <p:spPr>
          <a:xfrm>
            <a:off x="3777774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风险评估：对识别出的风险进行量化和评估，确定风险等级和影响程度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964" name="标题"/>
          <p:cNvSpPr txBox="1"/>
          <p:nvPr>
            <p:custDataLst>
              <p:tags r:id="rId11"/>
            </p:custDataLst>
          </p:nvPr>
        </p:nvSpPr>
        <p:spPr>
          <a:xfrm>
            <a:off x="3585407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966" name="Freeform 27"/>
          <p:cNvSpPr/>
          <p:nvPr>
            <p:custDataLst>
              <p:tags r:id="rId12"/>
            </p:custDataLst>
          </p:nvPr>
        </p:nvSpPr>
        <p:spPr bwMode="auto">
          <a:xfrm>
            <a:off x="6338426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68" name="矩形: 圆角 68"/>
          <p:cNvSpPr/>
          <p:nvPr>
            <p:custDataLst>
              <p:tags r:id="rId13"/>
            </p:custDataLst>
          </p:nvPr>
        </p:nvSpPr>
        <p:spPr>
          <a:xfrm flipH="1">
            <a:off x="6466459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7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426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972" name="正文"/>
          <p:cNvSpPr txBox="1"/>
          <p:nvPr>
            <p:custDataLst>
              <p:tags r:id="rId15"/>
            </p:custDataLst>
          </p:nvPr>
        </p:nvSpPr>
        <p:spPr>
          <a:xfrm>
            <a:off x="6599587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风险应对：制定相应的风险应对措施和预案，降低或转移风险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974" name="标题"/>
          <p:cNvSpPr txBox="1"/>
          <p:nvPr>
            <p:custDataLst>
              <p:tags r:id="rId16"/>
            </p:custDataLst>
          </p:nvPr>
        </p:nvSpPr>
        <p:spPr>
          <a:xfrm>
            <a:off x="6407220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976" name="Freeform 27"/>
          <p:cNvSpPr/>
          <p:nvPr>
            <p:custDataLst>
              <p:tags r:id="rId17"/>
            </p:custDataLst>
          </p:nvPr>
        </p:nvSpPr>
        <p:spPr bwMode="auto">
          <a:xfrm>
            <a:off x="9160239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78" name="矩形: 圆角 74"/>
          <p:cNvSpPr/>
          <p:nvPr>
            <p:custDataLst>
              <p:tags r:id="rId18"/>
            </p:custDataLst>
          </p:nvPr>
        </p:nvSpPr>
        <p:spPr>
          <a:xfrm flipH="1">
            <a:off x="9288909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8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60239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982" name="正文"/>
          <p:cNvSpPr txBox="1"/>
          <p:nvPr>
            <p:custDataLst>
              <p:tags r:id="rId20"/>
            </p:custDataLst>
          </p:nvPr>
        </p:nvSpPr>
        <p:spPr>
          <a:xfrm>
            <a:off x="9421400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风险监控：对项目实施过程中出现的风险进行实时监测和预警，及时调整风险管理策略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984" name="标题"/>
          <p:cNvSpPr txBox="1"/>
          <p:nvPr>
            <p:custDataLst>
              <p:tags r:id="rId21"/>
            </p:custDataLst>
          </p:nvPr>
        </p:nvSpPr>
        <p:spPr>
          <a:xfrm>
            <a:off x="9229670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https://d.book118.com/388127021054006045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6_1"/>
  <p:tag name="KSO_WM_UNIT_INDEX" val="1_6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Calibri Light</vt:lpstr>
      <vt:lpstr>+中文正文</vt:lpstr>
      <vt:lpstr>Office Theme</vt:lpstr>
      <vt:lpstr>房地产开发经营与管理</vt:lpstr>
      <vt:lpstr>目录</vt:lpstr>
      <vt:lpstr>添加章节标题</vt:lpstr>
      <vt:lpstr>房地产开发概述</vt:lpstr>
      <vt:lpstr>房地产开发定义</vt:lpstr>
      <vt:lpstr>房地产开发流程</vt:lpstr>
      <vt:lpstr>房地产开发参与者</vt:lpstr>
      <vt:lpstr>房地产开发经营与管理的重要性</vt:lpstr>
      <vt:lpstr>房地产开发项目策划与决策</vt:lpstr>
      <vt:lpstr>市场调研与分析</vt:lpstr>
      <vt:lpstr>项目定位与目标市场选择</vt:lpstr>
      <vt:lpstr>项目投资估算与经济效益分析</vt:lpstr>
      <vt:lpstr>风险评估与决策</vt:lpstr>
      <vt:lpstr>房地产开发项目管理</vt:lpstr>
      <vt:lpstr>项目管理组织与人员配置</vt:lpstr>
      <vt:lpstr>进度管理</vt:lpstr>
      <vt:lpstr>质量管理</vt:lpstr>
      <vt:lpstr>成本管理</vt:lpstr>
      <vt:lpstr>风险管理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2024-09-25T21:55:33.038</cp:lastPrinted>
  <dcterms:created xsi:type="dcterms:W3CDTF">2024-09-25T13:55:33Z</dcterms:created>
  <dcterms:modified xsi:type="dcterms:W3CDTF">2024-09-25T13:55:35Z</dcterms:modified>
</cp:coreProperties>
</file>