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040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55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DCA9A7-E15F-41B7-AF09-8EBA529D2A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AA395D-0402-4817-B54E-41495415CD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80449D-9780-49FB-9D55-6D242B92F0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FC88D9-D828-49A6-BA73-0AC6B9033C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537156-2CAA-4858-A76E-65D119BBE9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8AC1B2-43F6-4A38-91AF-91B49C2CD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3DA60D-7013-493D-BFB6-1794611F2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C8148D-B9DA-43B3-A397-79CA17DAB5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614F58-166B-447F-B25C-C8D89B834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512FE7-E549-41F5-AB70-4626572E8A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E61E56-CD13-4045-BD88-2DD3B30D6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2030" r:id="rId2"/>
    <p:sldLayoutId id="2147492031" r:id="rId3"/>
    <p:sldLayoutId id="2147492032" r:id="rId4"/>
    <p:sldLayoutId id="2147492033" r:id="rId5"/>
    <p:sldLayoutId id="2147492034" r:id="rId6"/>
    <p:sldLayoutId id="2147492035" r:id="rId7"/>
    <p:sldLayoutId id="2147492036" r:id="rId8"/>
    <p:sldLayoutId id="2147492037" r:id="rId9"/>
    <p:sldLayoutId id="2147492038" r:id="rId10"/>
    <p:sldLayoutId id="2147492039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0.xml" /><Relationship Id="rId11" Type="http://schemas.openxmlformats.org/officeDocument/2006/relationships/tags" Target="../tags/tag11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132007054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投标文件及项目施工方案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17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投标文件概述</a:t>
            </a:r>
            <a:endParaRPr lang="zh-CN" altLang="en-US" sz="17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17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项目施工方案概述</a:t>
            </a:r>
            <a:endParaRPr lang="zh-CN" altLang="en-US" sz="17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17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投标文件的编制要点</a:t>
            </a:r>
            <a:endParaRPr lang="zh-CN" altLang="en-US" sz="17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3022600" y="367474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3022600" y="448056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17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项目施工方案的编制要点</a:t>
            </a:r>
            <a:endParaRPr lang="zh-CN" altLang="en-US" sz="17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6724650" y="367474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6724650" y="448056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41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投标文件及项目施工方案的审核与完善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投标文件概述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投标文件的组成</a:t>
            </a:r>
            <a:endParaRPr lang="zh-CN" altLang="en-US"/>
          </a:p>
        </p:txBody>
      </p:sp>
      <p:sp>
        <p:nvSpPr>
          <p:cNvPr id="1048910" name="矩形 8"/>
          <p:cNvSpPr/>
          <p:nvPr>
            <p:custDataLst>
              <p:tags r:id="rId2"/>
            </p:custDataLst>
          </p:nvPr>
        </p:nvSpPr>
        <p:spPr>
          <a:xfrm>
            <a:off x="838200" y="2431952"/>
            <a:ext cx="2266282" cy="2678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buNone/>
            </a:pPr>
            <a:r>
              <a:rPr lang="zh-CN" altLang="en-US" sz="15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ea typeface="+mn-ea"/>
                <a:sym typeface="+mn-ea"/>
              </a:rPr>
              <a:t>投标信封</a:t>
            </a:r>
            <a:endParaRPr lang="zh-CN" altLang="en-US" sz="15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ea typeface="+mn-ea"/>
              <a:sym typeface="+mn-ea"/>
            </a:endParaRPr>
          </a:p>
        </p:txBody>
      </p:sp>
      <p:sp>
        <p:nvSpPr>
          <p:cNvPr id="1048912" name="矩形 9"/>
          <p:cNvSpPr/>
          <p:nvPr>
            <p:custDataLst>
              <p:tags r:id="rId3"/>
            </p:custDataLst>
          </p:nvPr>
        </p:nvSpPr>
        <p:spPr>
          <a:xfrm>
            <a:off x="3587973" y="2431952"/>
            <a:ext cx="2266282" cy="2678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buNone/>
            </a:pPr>
            <a:r>
              <a:rPr lang="zh-CN" altLang="en-US" sz="15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ea typeface="+mn-ea"/>
                <a:sym typeface="+mn-ea"/>
              </a:rPr>
              <a:t>投标信</a:t>
            </a:r>
            <a:endParaRPr lang="zh-CN" altLang="en-US" sz="15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ea typeface="+mn-ea"/>
              <a:sym typeface="+mn-ea"/>
            </a:endParaRPr>
          </a:p>
        </p:txBody>
      </p:sp>
      <p:sp>
        <p:nvSpPr>
          <p:cNvPr id="1048914" name="矩形 10"/>
          <p:cNvSpPr/>
          <p:nvPr>
            <p:custDataLst>
              <p:tags r:id="rId4"/>
            </p:custDataLst>
          </p:nvPr>
        </p:nvSpPr>
        <p:spPr>
          <a:xfrm>
            <a:off x="6337745" y="2431952"/>
            <a:ext cx="2266282" cy="2678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buNone/>
            </a:pPr>
            <a:r>
              <a:rPr lang="zh-CN" altLang="en-US" sz="15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ea typeface="+mn-ea"/>
                <a:sym typeface="+mn-ea"/>
              </a:rPr>
              <a:t>技术规格响应</a:t>
            </a:r>
            <a:endParaRPr lang="zh-CN" altLang="en-US" sz="15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ea typeface="+mn-ea"/>
              <a:sym typeface="+mn-ea"/>
            </a:endParaRPr>
          </a:p>
        </p:txBody>
      </p:sp>
      <p:sp>
        <p:nvSpPr>
          <p:cNvPr id="1048916" name="矩形 15"/>
          <p:cNvSpPr/>
          <p:nvPr>
            <p:custDataLst>
              <p:tags r:id="rId5"/>
            </p:custDataLst>
          </p:nvPr>
        </p:nvSpPr>
        <p:spPr>
          <a:xfrm>
            <a:off x="9087518" y="2431952"/>
            <a:ext cx="2266282" cy="2678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buNone/>
            </a:pPr>
            <a:r>
              <a:rPr lang="zh-CN" altLang="en-US" sz="15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ea typeface="+mn-ea"/>
                <a:sym typeface="+mn-ea"/>
              </a:rPr>
              <a:t>商务条款响应</a:t>
            </a:r>
            <a:endParaRPr lang="zh-CN" altLang="en-US" sz="15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ea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投标文件的编制要求</a:t>
            </a:r>
            <a:endParaRPr lang="zh-CN" altLang="en-US"/>
          </a:p>
        </p:txBody>
      </p:sp>
      <p:sp>
        <p:nvSpPr>
          <p:cNvPr id="1048952" name="椭圆 24"/>
          <p:cNvSpPr/>
          <p:nvPr>
            <p:custDataLst>
              <p:tags r:id="rId2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rgbClr val="F7FBFF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zh-CN" sz="1400">
                <a:solidFill>
                  <a:srgbClr val="262626"/>
                </a:solidFill>
                <a:latin typeface="+mn-ea"/>
                <a:cs typeface="+mn-ea"/>
              </a:rPr>
              <a:t>技术标中应详细描述施工方案、技术措施、质量保证等方面的内容，以证明企业具备实现项目目标的技术实力。</a:t>
            </a:r>
            <a:endParaRPr lang="zh-CN" altLang="zh-CN" sz="14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104895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zh-CN" sz="1400">
                <a:solidFill>
                  <a:srgbClr val="FFFFFF"/>
                </a:solidFill>
                <a:latin typeface="微软雅黑" panose="020b0503020204020204" charset="-122"/>
                <a:ea typeface="微软雅黑"/>
              </a:rPr>
              <a:t>投标文件应简洁明了，重点突出，避免冗长和重复的内容。</a:t>
            </a:r>
            <a:endParaRPr lang="zh-CN" altLang="zh-CN" sz="1400">
              <a:solidFill>
                <a:srgbClr val="FFFFFF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48956" name="弧形 58"/>
          <p:cNvSpPr/>
          <p:nvPr>
            <p:custDataLst>
              <p:tags r:id="rId4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8" name="椭圆 7"/>
          <p:cNvSpPr/>
          <p:nvPr>
            <p:custDataLst>
              <p:tags r:id="rId5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zh-CN" sz="1400">
                <a:solidFill>
                  <a:srgbClr val="FFFFFF"/>
                </a:solidFill>
                <a:latin typeface="微软雅黑" panose="020b0503020204020204" charset="-122"/>
                <a:ea typeface="微软雅黑"/>
              </a:rPr>
              <a:t>商务标中应包括企业资质、业绩、人员、设备等方面的内容，以证明企业具备完成项目的能力。</a:t>
            </a:r>
            <a:endParaRPr lang="zh-CN" altLang="zh-CN" sz="1400">
              <a:solidFill>
                <a:srgbClr val="FFFFFF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48960" name="弧形 57"/>
          <p:cNvSpPr/>
          <p:nvPr>
            <p:custDataLst>
              <p:tags r:id="rId6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2" name="椭圆 23"/>
          <p:cNvSpPr/>
          <p:nvPr>
            <p:custDataLst>
              <p:tags r:id="rId7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4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6" name="椭圆 9"/>
          <p:cNvSpPr/>
          <p:nvPr>
            <p:custDataLst>
              <p:tags r:id="rId9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8" name="椭圆 5"/>
          <p:cNvSpPr/>
          <p:nvPr>
            <p:custDataLst>
              <p:tags r:id="rId10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rgbClr val="F7FBFF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zh-CN" sz="1400">
                <a:solidFill>
                  <a:srgbClr val="262626"/>
                </a:solidFill>
                <a:latin typeface="+mn-ea"/>
                <a:cs typeface="+mn-ea"/>
              </a:rPr>
              <a:t>投标文件必须按照招标文件的要求编制，包括商务标和技术标两部分。</a:t>
            </a:r>
            <a:endParaRPr lang="zh-CN" altLang="zh-CN" sz="14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1048970" name="椭圆 4"/>
          <p:cNvSpPr/>
          <p:nvPr>
            <p:custDataLst>
              <p:tags r:id="rId11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投标文件的提交方式与时间</a:t>
            </a:r>
            <a:endParaRPr lang="zh-CN" altLang="en-US"/>
          </a:p>
        </p:txBody>
      </p:sp>
      <p:sp>
        <p:nvSpPr>
          <p:cNvPr id="1049006" name="矩形 3"/>
          <p:cNvSpPr/>
          <p:nvPr>
            <p:custDataLst>
              <p:tags r:id="rId2"/>
            </p:custDataLst>
          </p:nvPr>
        </p:nvSpPr>
        <p:spPr>
          <a:xfrm>
            <a:off x="1213132" y="2152542"/>
            <a:ext cx="10140988" cy="1480593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829" tIns="175677" rIns="238120" bIns="175678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提交方式：现场递交或邮寄</a:t>
            </a:r>
            <a:endParaRPr lang="zh-CN" altLang="zh-CN" sz="2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008" name="矩形 13"/>
          <p:cNvSpPr/>
          <p:nvPr>
            <p:custDataLst>
              <p:tags r:id="rId3"/>
            </p:custDataLst>
          </p:nvPr>
        </p:nvSpPr>
        <p:spPr>
          <a:xfrm>
            <a:off x="838200" y="2152542"/>
            <a:ext cx="270160" cy="1480593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0" name="矩形 39"/>
          <p:cNvSpPr/>
          <p:nvPr>
            <p:custDataLst>
              <p:tags r:id="rId4"/>
            </p:custDataLst>
          </p:nvPr>
        </p:nvSpPr>
        <p:spPr>
          <a:xfrm>
            <a:off x="1213132" y="3909725"/>
            <a:ext cx="10140988" cy="1480593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829" tIns="175677" rIns="238120" bIns="175678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提交时间：开标前一天或规定时间内</a:t>
            </a:r>
            <a:endParaRPr lang="zh-CN" altLang="zh-CN" sz="2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012" name="矩形 5"/>
          <p:cNvSpPr/>
          <p:nvPr>
            <p:custDataLst>
              <p:tags r:id="rId5"/>
            </p:custDataLst>
          </p:nvPr>
        </p:nvSpPr>
        <p:spPr>
          <a:xfrm>
            <a:off x="838200" y="3909725"/>
            <a:ext cx="270160" cy="1480593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项目施工方案概述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4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项目施工方案的编制依据</a:t>
            </a:r>
            <a:endParaRPr lang="zh-CN" altLang="en-US"/>
          </a:p>
        </p:txBody>
      </p:sp>
      <p:sp>
        <p:nvSpPr>
          <p:cNvPr id="1049084" name="矩形 3"/>
          <p:cNvSpPr/>
          <p:nvPr>
            <p:custDataLst>
              <p:tags r:id="rId2"/>
            </p:custDataLst>
          </p:nvPr>
        </p:nvSpPr>
        <p:spPr>
          <a:xfrm>
            <a:off x="4338586" y="1364400"/>
            <a:ext cx="3511534" cy="9444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合同文件：包括招标文件、投标文件、合同条款等，是编制施工方案的首要依据。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3145729" name="直接连接符 143"/>
          <p:cNvCxnSpPr/>
          <p:nvPr>
            <p:custDataLst>
              <p:tags r:id="rId3"/>
            </p:custDataLst>
          </p:nvPr>
        </p:nvCxnSpPr>
        <p:spPr>
          <a:xfrm flipH="1">
            <a:off x="4338586" y="2481526"/>
            <a:ext cx="3515488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0" scaled="1"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086" name="矩形 4"/>
          <p:cNvSpPr/>
          <p:nvPr>
            <p:custDataLst>
              <p:tags r:id="rId4"/>
            </p:custDataLst>
          </p:nvPr>
        </p:nvSpPr>
        <p:spPr>
          <a:xfrm>
            <a:off x="4337926" y="2654203"/>
            <a:ext cx="3511533" cy="9444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施工图纸：是施工方案编制的重要依据之一，需仔细阅读图纸，了解工程特点和设计要求。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3145731" name="直接连接符 15"/>
          <p:cNvCxnSpPr/>
          <p:nvPr>
            <p:custDataLst>
              <p:tags r:id="rId5"/>
            </p:custDataLst>
          </p:nvPr>
        </p:nvCxnSpPr>
        <p:spPr>
          <a:xfrm flipH="1">
            <a:off x="4338586" y="3771329"/>
            <a:ext cx="3515488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0" scaled="1"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088" name="矩形 5"/>
          <p:cNvSpPr/>
          <p:nvPr>
            <p:custDataLst>
              <p:tags r:id="rId6"/>
            </p:custDataLst>
          </p:nvPr>
        </p:nvSpPr>
        <p:spPr>
          <a:xfrm>
            <a:off x="4337926" y="3944006"/>
            <a:ext cx="3511533" cy="9444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施工组织设计：是施工方案编制的重要依据之一，需根据工程规模、施工条件等因素进行编制。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3145733" name="直接连接符 19"/>
          <p:cNvCxnSpPr/>
          <p:nvPr>
            <p:custDataLst>
              <p:tags r:id="rId7"/>
            </p:custDataLst>
          </p:nvPr>
        </p:nvCxnSpPr>
        <p:spPr>
          <a:xfrm flipH="1">
            <a:off x="4338586" y="5061133"/>
            <a:ext cx="3508238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0" scaled="1"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090" name="矩形 6"/>
          <p:cNvSpPr/>
          <p:nvPr>
            <p:custDataLst>
              <p:tags r:id="rId8"/>
            </p:custDataLst>
          </p:nvPr>
        </p:nvSpPr>
        <p:spPr>
          <a:xfrm>
            <a:off x="4338586" y="5233809"/>
            <a:ext cx="3511534" cy="9444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施工规范和标准：是施工方案编制的重要依据之一，需遵循相关规范和标准进行编制。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项目施工方案的主要内容</a:t>
            </a:r>
            <a:endParaRPr lang="zh-CN" altLang="en-US"/>
          </a:p>
        </p:txBody>
      </p:sp>
      <p:sp>
        <p:nvSpPr>
          <p:cNvPr id="1049126" name="矩形 3"/>
          <p:cNvSpPr/>
          <p:nvPr>
            <p:custDataLst>
              <p:tags r:id="rId2"/>
            </p:custDataLst>
          </p:nvPr>
        </p:nvSpPr>
        <p:spPr>
          <a:xfrm>
            <a:off x="4338586" y="1364400"/>
            <a:ext cx="3511534" cy="9444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施工组织设计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3145735" name="直接连接符 143"/>
          <p:cNvCxnSpPr/>
          <p:nvPr>
            <p:custDataLst>
              <p:tags r:id="rId3"/>
            </p:custDataLst>
          </p:nvPr>
        </p:nvCxnSpPr>
        <p:spPr>
          <a:xfrm flipH="1">
            <a:off x="4338586" y="2481526"/>
            <a:ext cx="3515488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0" scaled="1"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128" name="矩形 4"/>
          <p:cNvSpPr/>
          <p:nvPr>
            <p:custDataLst>
              <p:tags r:id="rId4"/>
            </p:custDataLst>
          </p:nvPr>
        </p:nvSpPr>
        <p:spPr>
          <a:xfrm>
            <a:off x="4337926" y="2654203"/>
            <a:ext cx="3511533" cy="9444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施工进度计划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3145737" name="直接连接符 15"/>
          <p:cNvCxnSpPr/>
          <p:nvPr>
            <p:custDataLst>
              <p:tags r:id="rId5"/>
            </p:custDataLst>
          </p:nvPr>
        </p:nvCxnSpPr>
        <p:spPr>
          <a:xfrm flipH="1">
            <a:off x="4338586" y="3771329"/>
            <a:ext cx="3515488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0" scaled="1"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130" name="矩形 5"/>
          <p:cNvSpPr/>
          <p:nvPr>
            <p:custDataLst>
              <p:tags r:id="rId6"/>
            </p:custDataLst>
          </p:nvPr>
        </p:nvSpPr>
        <p:spPr>
          <a:xfrm>
            <a:off x="4337926" y="3944006"/>
            <a:ext cx="3511533" cy="9444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施工工艺和技术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3145739" name="直接连接符 19"/>
          <p:cNvCxnSpPr/>
          <p:nvPr>
            <p:custDataLst>
              <p:tags r:id="rId7"/>
            </p:custDataLst>
          </p:nvPr>
        </p:nvCxnSpPr>
        <p:spPr>
          <a:xfrm flipH="1">
            <a:off x="4338586" y="5061133"/>
            <a:ext cx="3508238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0" scaled="1"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132" name="矩形 6"/>
          <p:cNvSpPr/>
          <p:nvPr>
            <p:custDataLst>
              <p:tags r:id="rId8"/>
            </p:custDataLst>
          </p:nvPr>
        </p:nvSpPr>
        <p:spPr>
          <a:xfrm>
            <a:off x="4338586" y="5233809"/>
            <a:ext cx="3511534" cy="9444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施工质量控制和安全保障措施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项目施工方案的编制要求</a:t>
            </a:r>
            <a:endParaRPr lang="zh-CN" altLang="en-US"/>
          </a:p>
        </p:txBody>
      </p:sp>
      <p:sp>
        <p:nvSpPr>
          <p:cNvPr id="1049168" name="矩形 38"/>
          <p:cNvSpPr/>
          <p:nvPr>
            <p:custDataLst>
              <p:tags r:id="rId2"/>
            </p:custDataLst>
          </p:nvPr>
        </p:nvSpPr>
        <p:spPr>
          <a:xfrm rot="204112">
            <a:off x="1478505" y="1364400"/>
            <a:ext cx="4095276" cy="213754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矩形 39"/>
          <p:cNvSpPr/>
          <p:nvPr>
            <p:custDataLst>
              <p:tags r:id="rId3"/>
            </p:custDataLst>
          </p:nvPr>
        </p:nvSpPr>
        <p:spPr>
          <a:xfrm>
            <a:off x="1483237" y="1365076"/>
            <a:ext cx="4095276" cy="2137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2" name="TextBox 2"/>
          <p:cNvSpPr txBox="1"/>
          <p:nvPr>
            <p:custDataLst>
              <p:tags r:id="rId4"/>
            </p:custDataLst>
          </p:nvPr>
        </p:nvSpPr>
        <p:spPr>
          <a:xfrm>
            <a:off x="1720517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符合国家法律法规和相关政策</a:t>
            </a:r>
            <a:endParaRPr lang="zh-CN" altLang="en-US" sz="35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74" name="矩形 100"/>
          <p:cNvSpPr/>
          <p:nvPr>
            <p:custDataLst>
              <p:tags r:id="rId5"/>
            </p:custDataLst>
          </p:nvPr>
        </p:nvSpPr>
        <p:spPr>
          <a:xfrm rot="204112">
            <a:off x="6612811" y="1364400"/>
            <a:ext cx="4095276" cy="213754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6" name="矩形 101"/>
          <p:cNvSpPr/>
          <p:nvPr>
            <p:custDataLst>
              <p:tags r:id="rId6"/>
            </p:custDataLst>
          </p:nvPr>
        </p:nvSpPr>
        <p:spPr>
          <a:xfrm>
            <a:off x="6618219" y="1365076"/>
            <a:ext cx="4095276" cy="2137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8" name="TextBox 2"/>
          <p:cNvSpPr txBox="1"/>
          <p:nvPr>
            <p:custDataLst>
              <p:tags r:id="rId7"/>
            </p:custDataLst>
          </p:nvPr>
        </p:nvSpPr>
        <p:spPr>
          <a:xfrm>
            <a:off x="6856175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符合工程实际，具有可操作性</a:t>
            </a:r>
            <a:endParaRPr lang="zh-CN" altLang="en-US" sz="35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80" name="矩形 122"/>
          <p:cNvSpPr/>
          <p:nvPr>
            <p:custDataLst>
              <p:tags r:id="rId8"/>
            </p:custDataLst>
          </p:nvPr>
        </p:nvSpPr>
        <p:spPr>
          <a:xfrm rot="204112">
            <a:off x="1478505" y="4039376"/>
            <a:ext cx="4095276" cy="213754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2" name="矩形 123"/>
          <p:cNvSpPr/>
          <p:nvPr>
            <p:custDataLst>
              <p:tags r:id="rId9"/>
            </p:custDataLst>
          </p:nvPr>
        </p:nvSpPr>
        <p:spPr>
          <a:xfrm>
            <a:off x="1483237" y="4040052"/>
            <a:ext cx="4095276" cy="2137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4" name="TextBox 2"/>
          <p:cNvSpPr txBox="1"/>
          <p:nvPr>
            <p:custDataLst>
              <p:tags r:id="rId10"/>
            </p:custDataLst>
          </p:nvPr>
        </p:nvSpPr>
        <p:spPr>
          <a:xfrm>
            <a:off x="1719841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681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综合考虑安全、环保、质量、进度等方面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86" name="矩形 89"/>
          <p:cNvSpPr/>
          <p:nvPr>
            <p:custDataLst>
              <p:tags r:id="rId11"/>
            </p:custDataLst>
          </p:nvPr>
        </p:nvSpPr>
        <p:spPr>
          <a:xfrm rot="204112">
            <a:off x="6612811" y="4039376"/>
            <a:ext cx="4095276" cy="213754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矩形 90"/>
          <p:cNvSpPr/>
          <p:nvPr>
            <p:custDataLst>
              <p:tags r:id="rId12"/>
            </p:custDataLst>
          </p:nvPr>
        </p:nvSpPr>
        <p:spPr>
          <a:xfrm>
            <a:off x="6618219" y="4040052"/>
            <a:ext cx="4095276" cy="2137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0" name="TextBox 2"/>
          <p:cNvSpPr txBox="1"/>
          <p:nvPr>
            <p:custDataLst>
              <p:tags r:id="rId13"/>
            </p:custDataLst>
          </p:nvPr>
        </p:nvSpPr>
        <p:spPr>
          <a:xfrm>
            <a:off x="6854823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明确各项资源配置和人员职责</a:t>
            </a:r>
            <a:endParaRPr lang="zh-CN" altLang="en-US" sz="35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2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投标文件的编制要点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商务标的编制要点</a:t>
            </a:r>
            <a:endParaRPr lang="zh-CN" altLang="en-US"/>
          </a:p>
        </p:txBody>
      </p:sp>
      <p:sp>
        <p:nvSpPr>
          <p:cNvPr id="1049262" name="矩形 3"/>
          <p:cNvSpPr/>
          <p:nvPr>
            <p:custDataLst>
              <p:tags r:id="rId2"/>
            </p:custDataLst>
          </p:nvPr>
        </p:nvSpPr>
        <p:spPr>
          <a:xfrm>
            <a:off x="4338586" y="1364400"/>
            <a:ext cx="3511534" cy="9444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投标报价：根据招标文件要求，准确计算各项费用，确保报价合理、具有竞争力。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3145741" name="直接连接符 143"/>
          <p:cNvCxnSpPr/>
          <p:nvPr>
            <p:custDataLst>
              <p:tags r:id="rId3"/>
            </p:custDataLst>
          </p:nvPr>
        </p:nvCxnSpPr>
        <p:spPr>
          <a:xfrm flipH="1">
            <a:off x="4338586" y="2481526"/>
            <a:ext cx="3515488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0" scaled="1"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264" name="矩形 4"/>
          <p:cNvSpPr/>
          <p:nvPr>
            <p:custDataLst>
              <p:tags r:id="rId4"/>
            </p:custDataLst>
          </p:nvPr>
        </p:nvSpPr>
        <p:spPr>
          <a:xfrm>
            <a:off x="4337926" y="2654203"/>
            <a:ext cx="3511533" cy="9444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资质证明：提供公司资质、业绩和相关证明材料，以证明公司具备履行合同的能力。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3145743" name="直接连接符 15"/>
          <p:cNvCxnSpPr/>
          <p:nvPr>
            <p:custDataLst>
              <p:tags r:id="rId5"/>
            </p:custDataLst>
          </p:nvPr>
        </p:nvCxnSpPr>
        <p:spPr>
          <a:xfrm flipH="1">
            <a:off x="4338586" y="3771329"/>
            <a:ext cx="3515488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0" scaled="1"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266" name="矩形 5"/>
          <p:cNvSpPr/>
          <p:nvPr>
            <p:custDataLst>
              <p:tags r:id="rId6"/>
            </p:custDataLst>
          </p:nvPr>
        </p:nvSpPr>
        <p:spPr>
          <a:xfrm>
            <a:off x="4337926" y="3944006"/>
            <a:ext cx="3511533" cy="9444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技术方案：详细阐述项目实施计划、技术方案和保障措施，以满足招标文件要求。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3145745" name="直接连接符 19"/>
          <p:cNvCxnSpPr/>
          <p:nvPr>
            <p:custDataLst>
              <p:tags r:id="rId7"/>
            </p:custDataLst>
          </p:nvPr>
        </p:nvCxnSpPr>
        <p:spPr>
          <a:xfrm flipH="1">
            <a:off x="4338586" y="5061133"/>
            <a:ext cx="3508238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0" scaled="1"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268" name="矩形 6"/>
          <p:cNvSpPr/>
          <p:nvPr>
            <p:custDataLst>
              <p:tags r:id="rId8"/>
            </p:custDataLst>
          </p:nvPr>
        </p:nvSpPr>
        <p:spPr>
          <a:xfrm>
            <a:off x="4338586" y="5233809"/>
            <a:ext cx="3511534" cy="9444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售后服务：提供完善的售后服务方案，包括保修期限、维修响应时间等，以增加竞争优势。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https://d.book118.com/388132007054006045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29998779296875,&quot;width&quot;:843.34997558593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29998779296875,&quot;width&quot;:843.34997558593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29998779296875,&quot;width&quot;:843.34997558593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29998779296875,&quot;width&quot;:843.34997558593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29998779296875,&quot;width&quot;:843.34997558593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29998779296875,&quot;width&quot;:843.34997558593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29998779296875,&quot;width&quot;:843.34997558593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29998779296875,&quot;width&quot;:843.34997558593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29998779296875,&quot;width&quot;:843.34997558593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29998779296875,&quot;width&quot;:843.34997558593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7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205.5,&quot;width&quot;:806.9000244140625}"/>
  <p:tag name="KSO_WM_TAG_VERSION" val="3.0"/>
  <p:tag name="KSO_WM_TEMPLATE_CATEGORY" val="diagram"/>
  <p:tag name="KSO_WM_TEMPLATE_INDEX" val="20233571"/>
  <p:tag name="KSO_WM_UNIT_COMPATIBLE" val="0"/>
  <p:tag name="KSO_WM_UNIT_DIAGRAM_ISNUMVISUAL" val="0"/>
  <p:tag name="KSO_WM_UNIT_DIAGRAM_ISREFERUNIT" val="0"/>
  <p:tag name="KSO_WM_UNIT_HIGHLIGHT" val="0"/>
  <p:tag name="KSO_WM_UNIT_ID" val="diagram20233571_1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。根据需要可酌情增减文字，以便观者准确理解您传达的思想。单击此处添加文本具体内容，简明扼要地阐述您的观点。"/>
  <p:tag name="KSO_WM_UNIT_PRESET_TEXT_INDEX" val="6"/>
  <p:tag name="KSO_WM_UNIT_PRESET_TEXT_LEN" val="530"/>
  <p:tag name="KSO_WM_UNIT_SUBTYPE" val="a"/>
  <p:tag name="KSO_WM_UNIT_TEXT_FILL_FORE_SCHEMECOLOR_INDEX" val="1"/>
  <p:tag name="KSO_WM_UNIT_TEXT_FILL_FORE_SCHEMECOLOR_INDEX_BRIGHTNESS" val="0.25"/>
  <p:tag name="KSO_WM_UNIT_TEXT_FILL_TYPE" val="1"/>
  <p:tag name="KSO_WM_UNIT_TYPE" val="l_h_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205.5,&quot;width&quot;:806.9000244140625}"/>
  <p:tag name="KSO_WM_TAG_VERSION" val="3.0"/>
  <p:tag name="KSO_WM_TEMPLATE_CATEGORY" val="diagram"/>
  <p:tag name="KSO_WM_TEMPLATE_INDEX" val="20233571"/>
  <p:tag name="KSO_WM_UNIT_COMPATIBLE" val="0"/>
  <p:tag name="KSO_WM_UNIT_DIAGRAM_ISNUMVISUAL" val="0"/>
  <p:tag name="KSO_WM_UNIT_DIAGRAM_ISREFERUNIT" val="0"/>
  <p:tag name="KSO_WM_UNIT_HIGHLIGHT" val="0"/>
  <p:tag name="KSO_WM_UNIT_ID" val="diagram20233571_1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。根据需要可酌情增减文字，以便观者准确理解您传达的思想。单击此处添加文本具体内容，简明扼要地阐述您的观点。"/>
  <p:tag name="KSO_WM_UNIT_PRESET_TEXT_INDEX" val="6"/>
  <p:tag name="KSO_WM_UNIT_PRESET_TEXT_LEN" val="530"/>
  <p:tag name="KSO_WM_UNIT_SUBTYPE" val="a"/>
  <p:tag name="KSO_WM_UNIT_TEXT_FILL_FORE_SCHEMECOLOR_INDEX" val="1"/>
  <p:tag name="KSO_WM_UNIT_TEXT_FILL_FORE_SCHEMECOLOR_INDEX_BRIGHTNESS" val="0.25"/>
  <p:tag name="KSO_WM_UNIT_TEXT_FILL_TYPE" val="1"/>
  <p:tag name="KSO_WM_UNIT_TYPE" val="l_h_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205.5,&quot;width&quot;:806.9000244140625}"/>
  <p:tag name="KSO_WM_TAG_VERSION" val="3.0"/>
  <p:tag name="KSO_WM_TEMPLATE_CATEGORY" val="diagram"/>
  <p:tag name="KSO_WM_TEMPLATE_INDEX" val="20233571"/>
  <p:tag name="KSO_WM_UNIT_COMPATIBLE" val="0"/>
  <p:tag name="KSO_WM_UNIT_DIAGRAM_ISNUMVISUAL" val="0"/>
  <p:tag name="KSO_WM_UNIT_DIAGRAM_ISREFERUNIT" val="0"/>
  <p:tag name="KSO_WM_UNIT_HIGHLIGHT" val="0"/>
  <p:tag name="KSO_WM_UNIT_ID" val="diagram20233571_1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。根据需要可酌情增减文字，以便观者准确理解您传达的思想。单击此处添加文本具体内容，简明扼要地阐述您的观点。"/>
  <p:tag name="KSO_WM_UNIT_PRESET_TEXT_INDEX" val="6"/>
  <p:tag name="KSO_WM_UNIT_PRESET_TEXT_LEN" val="530"/>
  <p:tag name="KSO_WM_UNIT_SUBTYPE" val="a"/>
  <p:tag name="KSO_WM_UNIT_TEXT_FILL_FORE_SCHEMECOLOR_INDEX" val="1"/>
  <p:tag name="KSO_WM_UNIT_TEXT_FILL_FORE_SCHEMECOLOR_INDEX_BRIGHTNESS" val="0.25"/>
  <p:tag name="KSO_WM_UNIT_TEXT_FILL_TYPE" val="1"/>
  <p:tag name="KSO_WM_UNIT_TYPE" val="l_h_f"/>
  <p:tag name="KSO_WM_UNIT_VALUE" val="6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205.5,&quot;width&quot;:806.9000244140625}"/>
  <p:tag name="KSO_WM_TAG_VERSION" val="3.0"/>
  <p:tag name="KSO_WM_TEMPLATE_CATEGORY" val="diagram"/>
  <p:tag name="KSO_WM_TEMPLATE_INDEX" val="20233571"/>
  <p:tag name="KSO_WM_UNIT_COMPATIBLE" val="0"/>
  <p:tag name="KSO_WM_UNIT_DIAGRAM_ISNUMVISUAL" val="0"/>
  <p:tag name="KSO_WM_UNIT_DIAGRAM_ISREFERUNIT" val="0"/>
  <p:tag name="KSO_WM_UNIT_HIGHLIGHT" val="0"/>
  <p:tag name="KSO_WM_UNIT_ID" val="diagram20233571_1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。根据需要可酌情增减文字，以便观者准确理解您传达的思想。单击此处添加文本具体内容，简明扼要地阐述您的观点。"/>
  <p:tag name="KSO_WM_UNIT_PRESET_TEXT_INDEX" val="6"/>
  <p:tag name="KSO_WM_UNIT_PRESET_TEXT_LEN" val="530"/>
  <p:tag name="KSO_WM_UNIT_SUBTYPE" val="a"/>
  <p:tag name="KSO_WM_UNIT_TEXT_FILL_FORE_SCHEMECOLOR_INDEX" val="1"/>
  <p:tag name="KSO_WM_UNIT_TEXT_FILL_FORE_SCHEMECOLOR_INDEX_BRIGHTNESS" val="0.25"/>
  <p:tag name="KSO_WM_UNIT_TEXT_FILL_TYPE" val="1"/>
  <p:tag name="KSO_WM_UNIT_TYPE" val="l_h_f"/>
  <p:tag name="KSO_WM_UNIT_VALUE" val="6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2,&quot;pos&quot;:0.47999998927116394,&quot;rgb&quot;:&quot;#f7fbff&quot;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_BRIGHTNESS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YPE" val="l_h_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3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YPE" val="l_h_f"/>
  <p:tag name="KSO_WM_UNIT_VALUE" val="6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3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YPE" val="l_h_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2,&quot;pos&quot;:0.47999998927116394,&quot;rgb&quot;:&quot;#f7fbff&quot;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_BRIGHTNESS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YPE" val="l_h_f"/>
  <p:tag name="KSO_WM_UNIT_VALUE" val="6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9174804688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31320_1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VALUE" val="33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9174804688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320_1*l_h_i*1_1_2"/>
  <p:tag name="KSO_WM_UNIT_INDEX" val="1_1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9174804688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31320_1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VALUE" val="33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9174804688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31320_1*l_h_i*1_2_2"/>
  <p:tag name="KSO_WM_UNIT_INDEX" val="1_2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18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f*1_1_1"/>
  <p:tag name="KSO_WM_UNIT_INDEX" val="1_1_1"/>
  <p:tag name="KSO_WM_UNIT_LAYERLEVEL" val="1_1_1"/>
  <p:tag name="KSO_WM_UNIT_NOCLEAR" val="0"/>
  <p:tag name="KSO_WM_UNIT_PRESET_TEXT" val="单击添加文本内容，简明扼要地阐述您的观点。根据需要可酌情增减文字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.800000011920929,&quot;colorType&quot;:1,&quot;foreColorIndex&quot;:13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i*1_2_1"/>
  <p:tag name="KSO_WM_UNIT_INDEX" val="1_2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f*1_2_1"/>
  <p:tag name="KSO_WM_UNIT_INDEX" val="1_2_1"/>
  <p:tag name="KSO_WM_UNIT_LAYERLEVEL" val="1_1_1"/>
  <p:tag name="KSO_WM_UNIT_NOCLEAR" val="0"/>
  <p:tag name="KSO_WM_UNIT_PRESET_TEXT" val="单击添加文本内容，简明扼要地阐述您的观点。根据需要可酌情增减文字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.800000011920929,&quot;colorType&quot;:1,&quot;foreColorIndex&quot;:13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i*1_3_1"/>
  <p:tag name="KSO_WM_UNIT_INDEX" val="1_3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f*1_3_1"/>
  <p:tag name="KSO_WM_UNIT_INDEX" val="1_3_1"/>
  <p:tag name="KSO_WM_UNIT_LAYERLEVEL" val="1_1_1"/>
  <p:tag name="KSO_WM_UNIT_NOCLEAR" val="0"/>
  <p:tag name="KSO_WM_UNIT_PRESET_TEXT" val="单击添加文本内容，简明扼要地阐述您的观点。根据需要可酌情增减文字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.800000011920929,&quot;colorType&quot;:1,&quot;foreColorIndex&quot;:13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i*1_4_1"/>
  <p:tag name="KSO_WM_UNIT_INDEX" val="1_4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f*1_4_1"/>
  <p:tag name="KSO_WM_UNIT_INDEX" val="1_4_1"/>
  <p:tag name="KSO_WM_UNIT_LAYERLEVEL" val="1_1_1"/>
  <p:tag name="KSO_WM_UNIT_NOCLEAR" val="0"/>
  <p:tag name="KSO_WM_UNIT_PRESET_TEXT" val="单击添加文本内容，简明扼要地阐述您的观点。根据需要可酌情增减文字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f*1_1_1"/>
  <p:tag name="KSO_WM_UNIT_INDEX" val="1_1_1"/>
  <p:tag name="KSO_WM_UNIT_LAYERLEVEL" val="1_1_1"/>
  <p:tag name="KSO_WM_UNIT_NOCLEAR" val="0"/>
  <p:tag name="KSO_WM_UNIT_PRESET_TEXT" val="单击添加文本内容，简明扼要地阐述您的观点。根据需要可酌情增减文字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.800000011920929,&quot;colorType&quot;:1,&quot;foreColorIndex&quot;:13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i*1_2_1"/>
  <p:tag name="KSO_WM_UNIT_INDEX" val="1_2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f*1_2_1"/>
  <p:tag name="KSO_WM_UNIT_INDEX" val="1_2_1"/>
  <p:tag name="KSO_WM_UNIT_LAYERLEVEL" val="1_1_1"/>
  <p:tag name="KSO_WM_UNIT_NOCLEAR" val="0"/>
  <p:tag name="KSO_WM_UNIT_PRESET_TEXT" val="单击添加文本内容，简明扼要地阐述您的观点。根据需要可酌情增减文字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.800000011920929,&quot;colorType&quot;:1,&quot;foreColorIndex&quot;:13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i*1_3_1"/>
  <p:tag name="KSO_WM_UNIT_INDEX" val="1_3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f*1_3_1"/>
  <p:tag name="KSO_WM_UNIT_INDEX" val="1_3_1"/>
  <p:tag name="KSO_WM_UNIT_LAYERLEVEL" val="1_1_1"/>
  <p:tag name="KSO_WM_UNIT_NOCLEAR" val="0"/>
  <p:tag name="KSO_WM_UNIT_PRESET_TEXT" val="单击添加文本内容，简明扼要地阐述您的观点。根据需要可酌情增减文字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.800000011920929,&quot;colorType&quot;:1,&quot;foreColorIndex&quot;:13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i*1_4_1"/>
  <p:tag name="KSO_WM_UNIT_INDEX" val="1_4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f*1_4_1"/>
  <p:tag name="KSO_WM_UNIT_INDEX" val="1_4_1"/>
  <p:tag name="KSO_WM_UNIT_LAYERLEVEL" val="1_1_1"/>
  <p:tag name="KSO_WM_UNIT_NOCLEAR" val="0"/>
  <p:tag name="KSO_WM_UNIT_PRESET_TEXT" val="单击添加文本内容，简明扼要地阐述您的观点。根据需要可酌情增减文字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47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f*1_1_1"/>
  <p:tag name="KSO_WM_UNIT_INDEX" val="1_1_1"/>
  <p:tag name="KSO_WM_UNIT_LAYERLEVEL" val="1_1_1"/>
  <p:tag name="KSO_WM_UNIT_NOCLEAR" val="0"/>
  <p:tag name="KSO_WM_UNIT_PRESET_TEXT" val="单击添加文本内容，简明扼要地阐述您的观点。根据需要可酌情增减文字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.800000011920929,&quot;colorType&quot;:1,&quot;foreColorIndex&quot;:13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i*1_2_1"/>
  <p:tag name="KSO_WM_UNIT_INDEX" val="1_2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f*1_2_1"/>
  <p:tag name="KSO_WM_UNIT_INDEX" val="1_2_1"/>
  <p:tag name="KSO_WM_UNIT_LAYERLEVEL" val="1_1_1"/>
  <p:tag name="KSO_WM_UNIT_NOCLEAR" val="0"/>
  <p:tag name="KSO_WM_UNIT_PRESET_TEXT" val="单击添加文本内容，简明扼要地阐述您的观点。根据需要可酌情增减文字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.800000011920929,&quot;colorType&quot;:1,&quot;foreColorIndex&quot;:13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i*1_3_1"/>
  <p:tag name="KSO_WM_UNIT_INDEX" val="1_3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f*1_3_1"/>
  <p:tag name="KSO_WM_UNIT_INDEX" val="1_3_1"/>
  <p:tag name="KSO_WM_UNIT_LAYERLEVEL" val="1_1_1"/>
  <p:tag name="KSO_WM_UNIT_NOCLEAR" val="0"/>
  <p:tag name="KSO_WM_UNIT_PRESET_TEXT" val="单击添加文本内容，简明扼要地阐述您的观点。根据需要可酌情增减文字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.800000011920929,&quot;colorType&quot;:1,&quot;foreColorIndex&quot;:13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i*1_4_1"/>
  <p:tag name="KSO_WM_UNIT_INDEX" val="1_4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8999938964844,&quot;width&quot;:267.3500061035156}"/>
  <p:tag name="KSO_WM_TAG_VERSION" val="3.0"/>
  <p:tag name="KSO_WM_TEMPLATE_CATEGORY" val="diagram"/>
  <p:tag name="KSO_WM_TEMPLATE_INDEX" val="20233004"/>
  <p:tag name="KSO_WM_UNIT_COMPATIBLE" val="0"/>
  <p:tag name="KSO_WM_UNIT_DIAGRAM_ISNUMVISUAL" val="0"/>
  <p:tag name="KSO_WM_UNIT_DIAGRAM_ISREFERUNIT" val="0"/>
  <p:tag name="KSO_WM_UNIT_HIGHLIGHT" val="0"/>
  <p:tag name="KSO_WM_UNIT_ID" val="diagram20233004_3*l_h_f*1_4_1"/>
  <p:tag name="KSO_WM_UNIT_INDEX" val="1_4_1"/>
  <p:tag name="KSO_WM_UNIT_LAYERLEVEL" val="1_1_1"/>
  <p:tag name="KSO_WM_UNIT_NOCLEAR" val="0"/>
  <p:tag name="KSO_WM_UNIT_PRESET_TEXT" val="单击添加文本内容，简明扼要地阐述您的观点。根据需要可酌情增减文字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微软雅黑</vt:lpstr>
      <vt:lpstr>+中文正文</vt:lpstr>
      <vt:lpstr>Office Theme</vt:lpstr>
      <vt:lpstr>投标文件及项目施工方案</vt:lpstr>
      <vt:lpstr>目录</vt:lpstr>
      <vt:lpstr>投标文件概述</vt:lpstr>
      <vt:lpstr>投标文件的组成</vt:lpstr>
      <vt:lpstr>投标文件的编制要求</vt:lpstr>
      <vt:lpstr>投标文件的提交方式与时间</vt:lpstr>
      <vt:lpstr>项目施工方案概述</vt:lpstr>
      <vt:lpstr>项目施工方案的编制依据</vt:lpstr>
      <vt:lpstr>项目施工方案的主要内容</vt:lpstr>
      <vt:lpstr>项目施工方案的编制要求</vt:lpstr>
      <vt:lpstr>投标文件的编制要点</vt:lpstr>
      <vt:lpstr>商务标的编制要点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2024-09-25T21:56:51.019</cp:lastPrinted>
  <dcterms:created xsi:type="dcterms:W3CDTF">2024-09-25T13:56:51Z</dcterms:created>
  <dcterms:modified xsi:type="dcterms:W3CDTF">2024-09-25T13:56:52Z</dcterms:modified>
</cp:coreProperties>
</file>