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339898-5E56-471B-A2FE-2ED6AE2E7B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8B63E7-7894-4778-8A1A-0FFD80A885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7BD8A6-4BE2-49FA-8F82-DBFC88822B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1D384B-822C-4AA5-8BB5-9484A5F3C3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7DF81F-D399-447F-9FDA-890A3492D7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D97619-E8DA-4027-B4B3-FAC50BA74B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A4F1FB-C3A6-4CA4-989A-BC053A242A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9E7BFA-BA1D-491C-A5C6-57E980B4C1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917620-9468-4EB1-BDFA-743AF42555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E27D63-A692-46D7-8790-456E27C329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772D6F-C1A8-4952-B854-80603208F2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3313403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脊柱间盘突出与基因遗传</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脊柱间盘突出的概述
 基因遗传基础知识
 脊柱间盘突出相关基因
 基因遗传与发病机制
 遗传因素与环境因素
 基因诊断与技术
 基因治疗的前景
 结论与未来研究方向</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脊柱间盘突出的概述</a:t>
            </a:r>
          </a:p>
        </p:txBody>
      </p:sp>
      <p:sp>
        <p:nvSpPr>
          <p:cNvPr id="3" name="Subtitle 2"/>
          <p:cNvSpPr>
            <a:spLocks noGrp="1"/>
          </p:cNvSpPr>
          <p:nvPr>
            <p:ph type="subTitle" idx="1"/>
          </p:nvPr>
        </p:nvSpPr>
        <p:spPr/>
        <p:txBody>
          <a:bodyPr/>
          <a:lstStyle/>
          <a:p>
            <a:r>
              <a:t>脊柱间盘突出与基因遗传</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脊柱间盘突出的概述</a:t>
            </a:r>
          </a:p>
        </p:txBody>
      </p:sp>
      <p:sp>
        <p:nvSpPr>
          <p:cNvPr id="3" name="Text Placeholder 2"/>
          <p:cNvSpPr>
            <a:spLocks noGrp="1"/>
          </p:cNvSpPr>
          <p:nvPr>
            <p:ph type="body" idx="1"/>
          </p:nvPr>
        </p:nvSpPr>
        <p:spPr/>
        <p:txBody>
          <a:bodyPr/>
          <a:lstStyle/>
          <a:p>
            <a:r>
              <a:t>脊柱间盘突出的定义与病症</a:t>
            </a:r>
          </a:p>
        </p:txBody>
      </p:sp>
      <p:sp>
        <p:nvSpPr>
          <p:cNvPr id="4" name="Content Placeholder 3"/>
          <p:cNvSpPr>
            <a:spLocks noGrp="1"/>
          </p:cNvSpPr>
          <p:nvPr>
            <p:ph sz="half" idx="2"/>
          </p:nvPr>
        </p:nvSpPr>
        <p:spPr/>
        <p:txBody>
          <a:bodyPr/>
          <a:lstStyle/>
          <a:p>
            <a:r>
              <a:t>1.脊柱间盘突出是由于椎间盘物质压迫脊髓或神经根所致，导致疼痛、麻木、无力等症状。</a:t>
            </a:r>
          </a:p>
          <a:p>
            <a:r>
              <a:t>2.该病症好发于颈椎和腰椎，严重者可影响行走和生活质量。</a:t>
            </a:r>
          </a:p>
          <a:p>
            <a:r>
              <a:t>3.发病率较高，且有上升趋势，需引起重视。</a:t>
            </a:r>
          </a:p>
          <a:p/>
        </p:txBody>
      </p:sp>
      <p:sp>
        <p:nvSpPr>
          <p:cNvPr id="5" name="Text Placeholder 4"/>
          <p:cNvSpPr>
            <a:spLocks noGrp="1"/>
          </p:cNvSpPr>
          <p:nvPr>
            <p:ph type="body" idx="3"/>
          </p:nvPr>
        </p:nvSpPr>
        <p:spPr/>
        <p:txBody>
          <a:bodyPr/>
          <a:lstStyle/>
          <a:p>
            <a:r>
              <a:t>脊柱间盘突出的病因</a:t>
            </a:r>
          </a:p>
        </p:txBody>
      </p:sp>
      <p:sp>
        <p:nvSpPr>
          <p:cNvPr id="6" name="Content Placeholder 5"/>
          <p:cNvSpPr>
            <a:spLocks noGrp="1"/>
          </p:cNvSpPr>
          <p:nvPr>
            <p:ph sz="half" idx="4"/>
          </p:nvPr>
        </p:nvSpPr>
        <p:spPr/>
        <p:txBody>
          <a:bodyPr/>
          <a:lstStyle/>
          <a:p>
            <a:r>
              <a:t>1.遗传因素：基因变异可能导致椎间盘物质脆弱，易发病。</a:t>
            </a:r>
          </a:p>
          <a:p>
            <a:r>
              <a:t>2.生活方式：长期保持不良姿势、过度使用脊柱，以及缺乏锻炼均为诱因。</a:t>
            </a:r>
          </a:p>
          <a:p>
            <a:r>
              <a:t>3.外伤因素：脊柱受伤可增加发病风险。</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脊柱间盘突出的概述</a:t>
            </a:r>
          </a:p>
        </p:txBody>
      </p:sp>
      <p:sp>
        <p:nvSpPr>
          <p:cNvPr id="3" name="Text Placeholder 2"/>
          <p:cNvSpPr>
            <a:spLocks noGrp="1"/>
          </p:cNvSpPr>
          <p:nvPr>
            <p:ph type="body" idx="1"/>
          </p:nvPr>
        </p:nvSpPr>
        <p:spPr/>
        <p:txBody>
          <a:bodyPr/>
          <a:lstStyle/>
          <a:p>
            <a:r>
              <a:t>脊柱间盘突出的诊断方法</a:t>
            </a:r>
          </a:p>
        </p:txBody>
      </p:sp>
      <p:sp>
        <p:nvSpPr>
          <p:cNvPr id="4" name="Content Placeholder 3"/>
          <p:cNvSpPr>
            <a:spLocks noGrp="1"/>
          </p:cNvSpPr>
          <p:nvPr>
            <p:ph sz="half" idx="2"/>
          </p:nvPr>
        </p:nvSpPr>
        <p:spPr/>
        <p:txBody>
          <a:bodyPr/>
          <a:lstStyle/>
          <a:p>
            <a:r>
              <a:t>1.医学影像学：通过CT、MRI等技术观察椎间盘情况，确诊病情。</a:t>
            </a:r>
          </a:p>
          <a:p>
            <a:r>
              <a:t>2.神经系统检查：检查肌肉力量、感觉和反射，以评估神经受损程度。</a:t>
            </a:r>
          </a:p>
          <a:p>
            <a:r>
              <a:t>3.临床表现：根据症状和体征进行初步诊断。</a:t>
            </a:r>
          </a:p>
          <a:p/>
        </p:txBody>
      </p:sp>
      <p:sp>
        <p:nvSpPr>
          <p:cNvPr id="5" name="Text Placeholder 4"/>
          <p:cNvSpPr>
            <a:spLocks noGrp="1"/>
          </p:cNvSpPr>
          <p:nvPr>
            <p:ph type="body" idx="3"/>
          </p:nvPr>
        </p:nvSpPr>
        <p:spPr/>
        <p:txBody>
          <a:bodyPr/>
          <a:lstStyle/>
          <a:p>
            <a:r>
              <a:t>脊柱间盘突出的治疗方法</a:t>
            </a:r>
          </a:p>
        </p:txBody>
      </p:sp>
      <p:sp>
        <p:nvSpPr>
          <p:cNvPr id="6" name="Content Placeholder 5"/>
          <p:cNvSpPr>
            <a:spLocks noGrp="1"/>
          </p:cNvSpPr>
          <p:nvPr>
            <p:ph sz="half" idx="4"/>
          </p:nvPr>
        </p:nvSpPr>
        <p:spPr/>
        <p:txBody>
          <a:bodyPr/>
          <a:lstStyle/>
          <a:p>
            <a:r>
              <a:t>1.保守治疗：包括药物、物理治疗和康复训练等，适用于轻度患者。</a:t>
            </a:r>
          </a:p>
          <a:p>
            <a:r>
              <a:t>2.手术治疗：病情较重者可考虑手术，通过切除突出物质或整个椎间盘来缓解症状。</a:t>
            </a:r>
          </a:p>
          <a:p>
            <a:r>
              <a:t>3.新兴治疗技术：如干细胞治疗、基因治疗等，目前处于研究阶段，未来可能成为新的治疗手段。</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脊柱间盘突出的概述</a:t>
            </a:r>
          </a:p>
        </p:txBody>
      </p:sp>
      <p:sp>
        <p:nvSpPr>
          <p:cNvPr id="3" name="Text Placeholder 2"/>
          <p:cNvSpPr>
            <a:spLocks noGrp="1"/>
          </p:cNvSpPr>
          <p:nvPr>
            <p:ph type="body" idx="1"/>
          </p:nvPr>
        </p:nvSpPr>
        <p:spPr/>
        <p:txBody>
          <a:bodyPr/>
          <a:lstStyle/>
          <a:p>
            <a:r>
              <a:t>脊柱间盘突出的预防措施</a:t>
            </a:r>
          </a:p>
        </p:txBody>
      </p:sp>
      <p:sp>
        <p:nvSpPr>
          <p:cNvPr id="4" name="Content Placeholder 3"/>
          <p:cNvSpPr>
            <a:spLocks noGrp="1"/>
          </p:cNvSpPr>
          <p:nvPr>
            <p:ph sz="half" idx="2"/>
          </p:nvPr>
        </p:nvSpPr>
        <p:spPr/>
        <p:txBody>
          <a:bodyPr/>
          <a:lstStyle/>
          <a:p>
            <a:r>
              <a:t>1.保持良好生活习惯：注意坐姿、站姿，避免长时间保持同一姿势。</a:t>
            </a:r>
          </a:p>
          <a:p>
            <a:r>
              <a:t>2.加强锻炼：通过增强脊柱周围肌肉的力量，提高脊柱稳定性。</a:t>
            </a:r>
          </a:p>
          <a:p>
            <a:r>
              <a:t>3.饮食调节：摄取富含钙质和维生素的食物，保持骨骼健康。</a:t>
            </a:r>
          </a:p>
          <a:p/>
        </p:txBody>
      </p:sp>
      <p:sp>
        <p:nvSpPr>
          <p:cNvPr id="5" name="Text Placeholder 4"/>
          <p:cNvSpPr>
            <a:spLocks noGrp="1"/>
          </p:cNvSpPr>
          <p:nvPr>
            <p:ph type="body" idx="3"/>
          </p:nvPr>
        </p:nvSpPr>
        <p:spPr/>
        <p:txBody>
          <a:bodyPr/>
          <a:lstStyle/>
          <a:p>
            <a:r>
              <a:t>脊柱间盘突出的康复与护理</a:t>
            </a:r>
          </a:p>
        </p:txBody>
      </p:sp>
      <p:sp>
        <p:nvSpPr>
          <p:cNvPr id="6" name="Content Placeholder 5"/>
          <p:cNvSpPr>
            <a:spLocks noGrp="1"/>
          </p:cNvSpPr>
          <p:nvPr>
            <p:ph sz="half" idx="4"/>
          </p:nvPr>
        </p:nvSpPr>
        <p:spPr/>
        <p:txBody>
          <a:bodyPr/>
          <a:lstStyle/>
          <a:p>
            <a:r>
              <a:t>1.康复训练：在专业指导下进行康复训练，促进脊柱功能恢复。</a:t>
            </a:r>
          </a:p>
          <a:p>
            <a:r>
              <a:t>2.心理护理：保持积极心态，减轻心理压力，有助于康复。</a:t>
            </a:r>
          </a:p>
          <a:p>
            <a:r>
              <a:t>3.家庭护理：注意卧床休息，避免过度使用脊柱，家人可提供适当的生活照顾。</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基因遗传基础知识</a:t>
            </a:r>
          </a:p>
        </p:txBody>
      </p:sp>
      <p:sp>
        <p:nvSpPr>
          <p:cNvPr id="3" name="Subtitle 2"/>
          <p:cNvSpPr>
            <a:spLocks noGrp="1"/>
          </p:cNvSpPr>
          <p:nvPr>
            <p:ph type="subTitle" idx="1"/>
          </p:nvPr>
        </p:nvSpPr>
        <p:spPr/>
        <p:txBody>
          <a:bodyPr/>
          <a:lstStyle/>
          <a:p>
            <a:r>
              <a:t>脊柱间盘突出与基因遗传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基因遗传基础知识</a:t>
            </a:r>
          </a:p>
        </p:txBody>
      </p:sp>
      <p:sp>
        <p:nvSpPr>
          <p:cNvPr id="3" name="Content Placeholder 2"/>
          <p:cNvSpPr>
            <a:spLocks noGrp="1"/>
          </p:cNvSpPr>
          <p:nvPr>
            <p:ph sz="half" idx="2"/>
          </p:nvPr>
        </p:nvSpPr>
        <p:spPr/>
        <p:txBody>
          <a:bodyPr/>
          <a:lstStyle/>
          <a:p>
            <a:r>
              <a:t>1.基因是遗传信息的基本单位，决定了生物的遗传特性。</a:t>
            </a:r>
          </a:p>
          <a:p>
            <a:r>
              <a:t>2.基因的遗传遵循孟德尔遗传定律，通过DNA的复制、重组和突变产生多样性。</a:t>
            </a:r>
          </a:p>
          <a:p>
            <a:r>
              <a:t>3.基因的表达受到内外环境因素的影响，包括表观遗传修饰等。</a:t>
            </a:r>
          </a:p>
          <a:p/>
        </p:txBody>
      </p:sp>
      <p:sp>
        <p:nvSpPr>
          <p:cNvPr id="4" name="Text Placeholder 3"/>
          <p:cNvSpPr>
            <a:spLocks noGrp="1"/>
          </p:cNvSpPr>
          <p:nvPr>
            <p:ph type="body" idx="3"/>
          </p:nvPr>
        </p:nvSpPr>
        <p:spPr/>
        <p:txBody>
          <a:bodyPr/>
          <a:lstStyle/>
          <a:p>
            <a:r>
              <a:t>基因与脊柱间盘突出的关联</a:t>
            </a:r>
          </a:p>
        </p:txBody>
      </p:sp>
      <p:sp>
        <p:nvSpPr>
          <p:cNvPr id="5" name="Content Placeholder 4"/>
          <p:cNvSpPr>
            <a:spLocks noGrp="1"/>
          </p:cNvSpPr>
          <p:nvPr>
            <p:ph sz="half" idx="4"/>
          </p:nvPr>
        </p:nvSpPr>
        <p:spPr/>
        <p:txBody>
          <a:bodyPr/>
          <a:lstStyle/>
          <a:p>
            <a:r>
              <a:t>1.脊柱间盘突出的发病与遗传因素有关，多个基因位点被证实与该病相关。</a:t>
            </a:r>
          </a:p>
          <a:p>
            <a:r>
              <a:t>2.遗传因素与环境因素共同作用，决定了个体的发病风险和疾病进程。</a:t>
            </a:r>
          </a:p>
          <a:p>
            <a:r>
              <a:t>3.通过全基因组关联研究等方法，可以深入探究脊柱间盘突出的遗传机制。</a:t>
            </a:r>
          </a:p>
          <a:p/>
        </p:txBody>
      </p:sp>
      <p:sp>
        <p:nvSpPr>
          <p:cNvPr id="6" name="Text Placeholder 5"/>
          <p:cNvSpPr>
            <a:spLocks noGrp="1"/>
          </p:cNvSpPr>
          <p:nvPr>
            <p:ph type="body" idx="1"/>
          </p:nvPr>
        </p:nvSpPr>
        <p:spPr/>
        <p:txBody>
          <a:bodyPr/>
          <a:lstStyle/>
          <a:p>
            <a:r>
              <a:t>基因遗传基础概念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基因遗传基础知识</a:t>
            </a:r>
          </a:p>
        </p:txBody>
      </p:sp>
      <p:sp>
        <p:nvSpPr>
          <p:cNvPr id="3" name="Text Placeholder 2"/>
          <p:cNvSpPr>
            <a:spLocks noGrp="1"/>
          </p:cNvSpPr>
          <p:nvPr>
            <p:ph type="body" idx="1"/>
          </p:nvPr>
        </p:nvSpPr>
        <p:spPr/>
        <p:txBody>
          <a:bodyPr/>
          <a:lstStyle/>
          <a:p>
            <a:r>
              <a:t>基因遗传的突变与疾病</a:t>
            </a:r>
          </a:p>
        </p:txBody>
      </p:sp>
      <p:sp>
        <p:nvSpPr>
          <p:cNvPr id="4" name="Content Placeholder 3"/>
          <p:cNvSpPr>
            <a:spLocks noGrp="1"/>
          </p:cNvSpPr>
          <p:nvPr>
            <p:ph sz="half" idx="2"/>
          </p:nvPr>
        </p:nvSpPr>
        <p:spPr/>
        <p:txBody>
          <a:bodyPr/>
          <a:lstStyle/>
          <a:p>
            <a:r>
              <a:t>1.基因突变可以导致蛋白质功能异常，进而引发疾病。</a:t>
            </a:r>
          </a:p>
          <a:p>
            <a:r>
              <a:t>2.常见的基因突变类型包括点突变、插入/缺失、重复等。</a:t>
            </a:r>
          </a:p>
          <a:p>
            <a:r>
              <a:t>3.针对基因突变的治疗策略包括基因治疗、蛋白质替代治疗等。</a:t>
            </a:r>
          </a:p>
          <a:p/>
        </p:txBody>
      </p:sp>
      <p:sp>
        <p:nvSpPr>
          <p:cNvPr id="5" name="Text Placeholder 4"/>
          <p:cNvSpPr>
            <a:spLocks noGrp="1"/>
          </p:cNvSpPr>
          <p:nvPr>
            <p:ph type="body" idx="3"/>
          </p:nvPr>
        </p:nvSpPr>
        <p:spPr/>
        <p:txBody>
          <a:bodyPr/>
          <a:lstStyle/>
          <a:p>
            <a:r>
              <a:t>脊柱间盘突出的基因诊断</a:t>
            </a:r>
          </a:p>
        </p:txBody>
      </p:sp>
      <p:sp>
        <p:nvSpPr>
          <p:cNvPr id="6" name="Content Placeholder 5"/>
          <p:cNvSpPr>
            <a:spLocks noGrp="1"/>
          </p:cNvSpPr>
          <p:nvPr>
            <p:ph sz="half" idx="4"/>
          </p:nvPr>
        </p:nvSpPr>
        <p:spPr/>
        <p:txBody>
          <a:bodyPr/>
          <a:lstStyle/>
          <a:p>
            <a:r>
              <a:t>1.通过基因检测可以辅助诊断脊柱间盘突出，评估个体的发病风险。</a:t>
            </a:r>
          </a:p>
          <a:p>
            <a:r>
              <a:t>2.针对特定基因突变的筛查可以为家庭遗传咨询提供支持。</a:t>
            </a:r>
          </a:p>
          <a:p>
            <a:r>
              <a:t>3.基因诊断的准确性受到多种因素影响，需要结合临床表现进行综合判断。</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基因遗传基础知识</a:t>
            </a:r>
          </a:p>
        </p:txBody>
      </p:sp>
      <p:sp>
        <p:nvSpPr>
          <p:cNvPr id="3" name="Text Placeholder 2"/>
          <p:cNvSpPr>
            <a:spLocks noGrp="1"/>
          </p:cNvSpPr>
          <p:nvPr>
            <p:ph type="body" idx="1"/>
          </p:nvPr>
        </p:nvSpPr>
        <p:spPr/>
        <p:txBody>
          <a:bodyPr/>
          <a:lstStyle/>
          <a:p>
            <a:r>
              <a:t>基因遗传研究的最新进展</a:t>
            </a:r>
          </a:p>
        </p:txBody>
      </p:sp>
      <p:sp>
        <p:nvSpPr>
          <p:cNvPr id="4" name="Content Placeholder 3"/>
          <p:cNvSpPr>
            <a:spLocks noGrp="1"/>
          </p:cNvSpPr>
          <p:nvPr>
            <p:ph sz="half" idx="2"/>
          </p:nvPr>
        </p:nvSpPr>
        <p:spPr/>
        <p:txBody>
          <a:bodyPr/>
          <a:lstStyle/>
          <a:p>
            <a:r>
              <a:t>1.随着基因组测序技术的发展，越来越多的脊柱间盘突出相关基因被发现。</a:t>
            </a:r>
          </a:p>
          <a:p>
            <a:r>
              <a:t>2.利用人工智能和生物信息学方法，可以提高基因突变的筛查和解读效率。</a:t>
            </a:r>
          </a:p>
          <a:p>
            <a:r>
              <a:t>3.针对不同基因突变的治疗研究正在深入进行，为未来的精准医疗奠定基础。</a:t>
            </a:r>
          </a:p>
          <a:p/>
        </p:txBody>
      </p:sp>
      <p:sp>
        <p:nvSpPr>
          <p:cNvPr id="5" name="Text Placeholder 4"/>
          <p:cNvSpPr>
            <a:spLocks noGrp="1"/>
          </p:cNvSpPr>
          <p:nvPr>
            <p:ph type="body" idx="3"/>
          </p:nvPr>
        </p:nvSpPr>
        <p:spPr/>
        <p:txBody>
          <a:bodyPr/>
          <a:lstStyle/>
          <a:p>
            <a:r>
              <a:t>基因遗传咨询与伦理问题</a:t>
            </a:r>
          </a:p>
        </p:txBody>
      </p:sp>
      <p:sp>
        <p:nvSpPr>
          <p:cNvPr id="6" name="Content Placeholder 5"/>
          <p:cNvSpPr>
            <a:spLocks noGrp="1"/>
          </p:cNvSpPr>
          <p:nvPr>
            <p:ph sz="half" idx="4"/>
          </p:nvPr>
        </p:nvSpPr>
        <p:spPr/>
        <p:txBody>
          <a:bodyPr/>
          <a:lstStyle/>
          <a:p>
            <a:r>
              <a:t>1.基因遗传咨询可以为患者和家庭提供专业的遗传学指导和支持。</a:t>
            </a:r>
          </a:p>
          <a:p>
            <a:r>
              <a:t>2.涉及基因检测和治疗的伦理问题需要考虑隐私、公平和安全性等方面。</a:t>
            </a:r>
          </a:p>
          <a:p>
            <a:r>
              <a:t>3.通过制定相应的政策和法规，可以保障基因遗传咨询和治疗的合规性和公正性。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脊柱间盘突出相关基因</a:t>
            </a:r>
          </a:p>
        </p:txBody>
      </p:sp>
      <p:sp>
        <p:nvSpPr>
          <p:cNvPr id="3" name="Subtitle 2"/>
          <p:cNvSpPr>
            <a:spLocks noGrp="1"/>
          </p:cNvSpPr>
          <p:nvPr>
            <p:ph type="subTitle" idx="1"/>
          </p:nvPr>
        </p:nvSpPr>
        <p:spPr/>
        <p:txBody>
          <a:bodyPr/>
          <a:lstStyle/>
          <a:p>
            <a:r>
              <a:t>脊柱间盘突出与基因遗传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脊柱间盘突出相关基因</a:t>
            </a:r>
          </a:p>
        </p:txBody>
      </p:sp>
      <p:sp>
        <p:nvSpPr>
          <p:cNvPr id="3" name="Text Placeholder 2"/>
          <p:cNvSpPr>
            <a:spLocks noGrp="1"/>
          </p:cNvSpPr>
          <p:nvPr>
            <p:ph type="body" idx="1"/>
          </p:nvPr>
        </p:nvSpPr>
        <p:spPr/>
        <p:txBody>
          <a:bodyPr/>
          <a:lstStyle/>
          <a:p>
            <a:r>
              <a:t>脊柱间盘突出相关基因的研究概述</a:t>
            </a:r>
          </a:p>
        </p:txBody>
      </p:sp>
      <p:sp>
        <p:nvSpPr>
          <p:cNvPr id="4" name="Content Placeholder 3"/>
          <p:cNvSpPr>
            <a:spLocks noGrp="1"/>
          </p:cNvSpPr>
          <p:nvPr>
            <p:ph sz="half" idx="2"/>
          </p:nvPr>
        </p:nvSpPr>
        <p:spPr/>
        <p:txBody>
          <a:bodyPr/>
          <a:lstStyle/>
          <a:p>
            <a:r>
              <a:t>1.脊柱间盘突出与遗传基因的关系已被广泛研究，许多相关基因已被确认。</a:t>
            </a:r>
          </a:p>
          <a:p>
            <a:r>
              <a:t>2.这些基因主要涉及椎间盘的发育、退化和修复过程。</a:t>
            </a:r>
          </a:p>
          <a:p>
            <a:r>
              <a:t>3.了解这些基因及其作用机制有助于研发新的治疗策略和方法。</a:t>
            </a:r>
          </a:p>
          <a:p/>
        </p:txBody>
      </p:sp>
      <p:sp>
        <p:nvSpPr>
          <p:cNvPr id="5" name="Text Placeholder 4"/>
          <p:cNvSpPr>
            <a:spLocks noGrp="1"/>
          </p:cNvSpPr>
          <p:nvPr>
            <p:ph type="body" idx="3"/>
          </p:nvPr>
        </p:nvSpPr>
        <p:spPr/>
        <p:txBody>
          <a:bodyPr/>
          <a:lstStyle/>
          <a:p>
            <a:r>
              <a:t>脊柱间盘突出相关基因的功能</a:t>
            </a:r>
          </a:p>
        </p:txBody>
      </p:sp>
      <p:sp>
        <p:nvSpPr>
          <p:cNvPr id="6" name="Content Placeholder 5"/>
          <p:cNvSpPr>
            <a:spLocks noGrp="1"/>
          </p:cNvSpPr>
          <p:nvPr>
            <p:ph sz="half" idx="4"/>
          </p:nvPr>
        </p:nvSpPr>
        <p:spPr/>
        <p:txBody>
          <a:bodyPr/>
          <a:lstStyle/>
          <a:p>
            <a:r>
              <a:t>1.COL2A1基因：编码II型胶原蛋白，是椎间盘的主要成分，其突变可能导致椎间盘的退化和突出。</a:t>
            </a:r>
          </a:p>
          <a:p>
            <a:r>
              <a:t>2.MMPs基因：编码基质金属蛋白酶，参与细胞外基质的降解，过度表达可能导致椎间盘的破坏。</a:t>
            </a:r>
          </a:p>
          <a:p>
            <a:r>
              <a:t>3.AGGRECAN基因：编码聚集蛋白聚糖，是椎间盘的重要成分，其突变可能影响椎间盘的弹性和水分保持。</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脊柱间盘突出相关基因</a:t>
            </a:r>
          </a:p>
        </p:txBody>
      </p:sp>
      <p:sp>
        <p:nvSpPr>
          <p:cNvPr id="3" name="Text Placeholder 2"/>
          <p:cNvSpPr>
            <a:spLocks noGrp="1"/>
          </p:cNvSpPr>
          <p:nvPr>
            <p:ph type="body" idx="1"/>
          </p:nvPr>
        </p:nvSpPr>
        <p:spPr/>
        <p:txBody>
          <a:bodyPr/>
          <a:lstStyle/>
          <a:p>
            <a:r>
              <a:t>脊柱间盘突出相关基因的突变与风险</a:t>
            </a:r>
          </a:p>
        </p:txBody>
      </p:sp>
      <p:sp>
        <p:nvSpPr>
          <p:cNvPr id="4" name="Content Placeholder 3"/>
          <p:cNvSpPr>
            <a:spLocks noGrp="1"/>
          </p:cNvSpPr>
          <p:nvPr>
            <p:ph sz="half" idx="2"/>
          </p:nvPr>
        </p:nvSpPr>
        <p:spPr/>
        <p:txBody>
          <a:bodyPr/>
          <a:lstStyle/>
          <a:p>
            <a:r>
              <a:t>1.某些基因突变会增加脊柱间盘突出的风险。</a:t>
            </a:r>
          </a:p>
          <a:p>
            <a:r>
              <a:t>2.携带这些突变基因的人群可能具有更高的发病率和年轻化趋势。</a:t>
            </a:r>
          </a:p>
          <a:p>
            <a:r>
              <a:t>3.通过基因检测可以预测个体的发病风险，有助于提前预防和干预。</a:t>
            </a:r>
          </a:p>
          <a:p/>
        </p:txBody>
      </p:sp>
      <p:sp>
        <p:nvSpPr>
          <p:cNvPr id="5" name="Text Placeholder 4"/>
          <p:cNvSpPr>
            <a:spLocks noGrp="1"/>
          </p:cNvSpPr>
          <p:nvPr>
            <p:ph type="body" idx="3"/>
          </p:nvPr>
        </p:nvSpPr>
        <p:spPr/>
        <p:txBody>
          <a:bodyPr/>
          <a:lstStyle/>
          <a:p>
            <a:r>
              <a:t>脊柱间盘突出相关基因的研究前沿</a:t>
            </a:r>
          </a:p>
        </p:txBody>
      </p:sp>
      <p:sp>
        <p:nvSpPr>
          <p:cNvPr id="6" name="Content Placeholder 5"/>
          <p:cNvSpPr>
            <a:spLocks noGrp="1"/>
          </p:cNvSpPr>
          <p:nvPr>
            <p:ph sz="half" idx="4"/>
          </p:nvPr>
        </p:nvSpPr>
        <p:spPr/>
        <p:txBody>
          <a:bodyPr/>
          <a:lstStyle/>
          <a:p>
            <a:r>
              <a:t>1.随着基因编辑技术的发展，如CRISPR-Cas9系统，为脊柱间盘突出的基因治疗提供了新的工具和可能性。</a:t>
            </a:r>
          </a:p>
          <a:p>
            <a:r>
              <a:t>2.通过调控相关基因的表达，可能有助于减缓椎间盘的退化，甚至促进其修复。</a:t>
            </a:r>
          </a:p>
          <a:p>
            <a:r>
              <a:t>3.未来的研究将深入探索脊柱间盘突出相关基因的作用机制和治疗方法，为患者带来更多的治疗选择和希望。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基因遗传与发病机制</a:t>
            </a:r>
          </a:p>
        </p:txBody>
      </p:sp>
      <p:sp>
        <p:nvSpPr>
          <p:cNvPr id="3" name="Subtitle 2"/>
          <p:cNvSpPr>
            <a:spLocks noGrp="1"/>
          </p:cNvSpPr>
          <p:nvPr>
            <p:ph type="subTitle" idx="1"/>
          </p:nvPr>
        </p:nvSpPr>
        <p:spPr/>
        <p:txBody>
          <a:bodyPr/>
          <a:lstStyle/>
          <a:p>
            <a:r>
              <a:t>脊柱间盘突出与基因遗传</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https://d.book118.com/388133134034006040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脊柱间盘突出的概述</vt:lpstr>
      <vt:lpstr> 脊柱间盘突出的概述</vt:lpstr>
      <vt:lpstr> 脊柱间盘突出的概述</vt:lpstr>
      <vt:lpstr> 脊柱间盘突出的概述</vt:lpstr>
      <vt:lpstr> 基因遗传基础知识</vt:lpstr>
      <vt:lpstr> 基因遗传基础知识</vt:lpstr>
      <vt:lpstr> 基因遗传基础知识</vt:lpstr>
      <vt:lpstr> 基因遗传基础知识</vt:lpstr>
      <vt:lpstr> 脊柱间盘突出相关基因</vt:lpstr>
      <vt:lpstr> 脊柱间盘突出相关基因</vt:lpstr>
      <vt:lpstr> 脊柱间盘突出相关基因</vt:lpstr>
      <vt:lpstr> 基因遗传与发病机制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2024-09-18T12:52:11.337</cp:lastPrinted>
  <dcterms:created xsi:type="dcterms:W3CDTF">2024-09-18T04:52:11Z</dcterms:created>
  <dcterms:modified xsi:type="dcterms:W3CDTF">2024-09-18T04:52:13Z</dcterms:modified>
</cp:coreProperties>
</file>