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A1A243-4AF8-418B-9D7D-ED64537388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D88817-E876-4F4B-A7B9-DCFE75F925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771714-1F96-499E-B884-67B7B0BA48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C9BC74-36EC-4C1A-8169-A118810006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C927EE-C8B4-4DD8-8060-AAAF3F67C0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F0244F-7BBD-4169-AEC0-9FFF30D2BB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298B1C-9FD2-4227-B7A8-7ACEA028FB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40EAF9-9A18-4E19-81E7-95BF49D5CB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37ABA8-9ABD-43A8-A723-F8D2A5E5FD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D21D95-7BED-49E0-AFEF-00FEB12722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67819C-970A-40A2-AF5A-2B3A426C4A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3401003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肿瘤血管生成与转移</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肿瘤血管生成概述
 血管生成调节机制
 肿瘤血管生成与转移关系
 肿瘤血管生成标志物
 抗血管生成治疗策略
 抗血管生成药物分类
 抗血管生成治疗挑战与前景
 结论与展望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肿瘤血管生成概述</a:t>
            </a:r>
          </a:p>
        </p:txBody>
      </p:sp>
      <p:sp>
        <p:nvSpPr>
          <p:cNvPr id="3" name="Subtitle 2"/>
          <p:cNvSpPr>
            <a:spLocks noGrp="1"/>
          </p:cNvSpPr>
          <p:nvPr>
            <p:ph type="subTitle" idx="1"/>
          </p:nvPr>
        </p:nvSpPr>
        <p:spPr/>
        <p:txBody>
          <a:bodyPr/>
          <a:lstStyle/>
          <a:p>
            <a:r>
              <a:t>肿瘤血管生成与转移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肿瘤血管生成概述</a:t>
            </a:r>
          </a:p>
        </p:txBody>
      </p:sp>
      <p:sp>
        <p:nvSpPr>
          <p:cNvPr id="3" name="Text Placeholder 2"/>
          <p:cNvSpPr>
            <a:spLocks noGrp="1"/>
          </p:cNvSpPr>
          <p:nvPr>
            <p:ph type="body" idx="1"/>
          </p:nvPr>
        </p:nvSpPr>
        <p:spPr/>
        <p:txBody>
          <a:bodyPr/>
          <a:lstStyle/>
          <a:p>
            <a:r>
              <a:t>肿瘤血管生成概述</a:t>
            </a:r>
          </a:p>
        </p:txBody>
      </p:sp>
      <p:sp>
        <p:nvSpPr>
          <p:cNvPr id="4" name="Content Placeholder 3"/>
          <p:cNvSpPr>
            <a:spLocks noGrp="1"/>
          </p:cNvSpPr>
          <p:nvPr>
            <p:ph sz="half" idx="2"/>
          </p:nvPr>
        </p:nvSpPr>
        <p:spPr/>
        <p:txBody>
          <a:bodyPr/>
          <a:lstStyle/>
          <a:p>
            <a:r>
              <a:t>1.肿瘤血管生成是肿瘤细胞生长和转移的重要过程，为肿瘤细胞提供氧气和营养物质，同时排除废物。</a:t>
            </a:r>
          </a:p>
          <a:p>
            <a:r>
              <a:t>2.肿瘤血管生成是一个复杂的过程，涉及到多种生长因子、酶和细胞的相互作用。</a:t>
            </a:r>
          </a:p>
          <a:p>
            <a:r>
              <a:t>3.肿瘤血管生成对于肿瘤的治疗和预后具有重要的意义，抑制血管生成是一种有效的肿瘤治疗策略。</a:t>
            </a:r>
          </a:p>
          <a:p/>
        </p:txBody>
      </p:sp>
      <p:sp>
        <p:nvSpPr>
          <p:cNvPr id="5" name="Text Placeholder 4"/>
          <p:cNvSpPr>
            <a:spLocks noGrp="1"/>
          </p:cNvSpPr>
          <p:nvPr>
            <p:ph type="body" idx="3"/>
          </p:nvPr>
        </p:nvSpPr>
        <p:spPr/>
        <p:txBody>
          <a:bodyPr/>
          <a:lstStyle/>
          <a:p>
            <a:r>
              <a:t>肿瘤血管生成机制</a:t>
            </a:r>
          </a:p>
        </p:txBody>
      </p:sp>
      <p:sp>
        <p:nvSpPr>
          <p:cNvPr id="6" name="Content Placeholder 5"/>
          <p:cNvSpPr>
            <a:spLocks noGrp="1"/>
          </p:cNvSpPr>
          <p:nvPr>
            <p:ph sz="half" idx="4"/>
          </p:nvPr>
        </p:nvSpPr>
        <p:spPr/>
        <p:txBody>
          <a:bodyPr/>
          <a:lstStyle/>
          <a:p>
            <a:r>
              <a:t>1.肿瘤血管生成主要通过血管内皮细胞增殖、迁移和形成管腔等步骤完成。</a:t>
            </a:r>
          </a:p>
          <a:p>
            <a:r>
              <a:t>2.多种生长因子和细胞因子参与肿瘤血管生成的过程，如血管内皮生长因子（VEGF）和碱性成纤维细胞生长因子（bFGF）。</a:t>
            </a:r>
          </a:p>
          <a:p>
            <a:r>
              <a:t>3.肿瘤血管生成过程中还涉及到多种信号通路的激活，如PI3K/AKT和MAPK通路。</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肿瘤血管生成概述</a:t>
            </a:r>
          </a:p>
        </p:txBody>
      </p:sp>
      <p:sp>
        <p:nvSpPr>
          <p:cNvPr id="3" name="Text Placeholder 2"/>
          <p:cNvSpPr>
            <a:spLocks noGrp="1"/>
          </p:cNvSpPr>
          <p:nvPr>
            <p:ph type="body" idx="1"/>
          </p:nvPr>
        </p:nvSpPr>
        <p:spPr/>
        <p:txBody>
          <a:bodyPr/>
          <a:lstStyle/>
          <a:p>
            <a:r>
              <a:t>肿瘤血管生成与转移</a:t>
            </a:r>
          </a:p>
        </p:txBody>
      </p:sp>
      <p:sp>
        <p:nvSpPr>
          <p:cNvPr id="4" name="Content Placeholder 3"/>
          <p:cNvSpPr>
            <a:spLocks noGrp="1"/>
          </p:cNvSpPr>
          <p:nvPr>
            <p:ph sz="half" idx="2"/>
          </p:nvPr>
        </p:nvSpPr>
        <p:spPr/>
        <p:txBody>
          <a:bodyPr/>
          <a:lstStyle/>
          <a:p>
            <a:r>
              <a:t>1.肿瘤血管生成不仅为肿瘤细胞提供营养和氧气，还为肿瘤的转移提供了途径。</a:t>
            </a:r>
          </a:p>
          <a:p>
            <a:r>
              <a:t>2.肿瘤细胞通过侵入血管，随血液流动到其他部位，形成远处转移。</a:t>
            </a:r>
          </a:p>
          <a:p>
            <a:r>
              <a:t>3.抑制肿瘤血管生成可以阻断肿瘤的转移，提高治疗效果。</a:t>
            </a:r>
          </a:p>
          <a:p/>
        </p:txBody>
      </p:sp>
      <p:sp>
        <p:nvSpPr>
          <p:cNvPr id="5" name="Text Placeholder 4"/>
          <p:cNvSpPr>
            <a:spLocks noGrp="1"/>
          </p:cNvSpPr>
          <p:nvPr>
            <p:ph type="body" idx="3"/>
          </p:nvPr>
        </p:nvSpPr>
        <p:spPr/>
        <p:txBody>
          <a:bodyPr/>
          <a:lstStyle/>
          <a:p>
            <a:r>
              <a:t>肿瘤血管生成抑制剂</a:t>
            </a:r>
          </a:p>
        </p:txBody>
      </p:sp>
      <p:sp>
        <p:nvSpPr>
          <p:cNvPr id="6" name="Content Placeholder 5"/>
          <p:cNvSpPr>
            <a:spLocks noGrp="1"/>
          </p:cNvSpPr>
          <p:nvPr>
            <p:ph sz="half" idx="4"/>
          </p:nvPr>
        </p:nvSpPr>
        <p:spPr/>
        <p:txBody>
          <a:bodyPr/>
          <a:lstStyle/>
          <a:p>
            <a:r>
              <a:t>1.肿瘤血管生成抑制剂是一类通过抑制肿瘤血管生成来治疗肿瘤的药物。</a:t>
            </a:r>
          </a:p>
          <a:p>
            <a:r>
              <a:t>2.目前已有多种肿瘤血管生成抑制剂获批用于临床，如贝伐珠单抗和索拉非尼。</a:t>
            </a:r>
          </a:p>
          <a:p>
            <a:r>
              <a:t>3.肿瘤血管生成抑制剂可以单独使用或与其他治疗手段联合使用，提高治疗效果。</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肿瘤血管生成概述</a:t>
            </a:r>
          </a:p>
        </p:txBody>
      </p:sp>
      <p:sp>
        <p:nvSpPr>
          <p:cNvPr id="3" name="Text Placeholder 2"/>
          <p:cNvSpPr>
            <a:spLocks noGrp="1"/>
          </p:cNvSpPr>
          <p:nvPr>
            <p:ph type="body" idx="1"/>
          </p:nvPr>
        </p:nvSpPr>
        <p:spPr/>
        <p:txBody>
          <a:bodyPr/>
          <a:lstStyle/>
          <a:p>
            <a:r>
              <a:t>肿瘤血管生成的未来研究方向</a:t>
            </a:r>
          </a:p>
        </p:txBody>
      </p:sp>
      <p:sp>
        <p:nvSpPr>
          <p:cNvPr id="4" name="Content Placeholder 3"/>
          <p:cNvSpPr>
            <a:spLocks noGrp="1"/>
          </p:cNvSpPr>
          <p:nvPr>
            <p:ph sz="half" idx="2"/>
          </p:nvPr>
        </p:nvSpPr>
        <p:spPr/>
        <p:txBody>
          <a:bodyPr/>
          <a:lstStyle/>
          <a:p>
            <a:r>
              <a:t>1.深入研究肿瘤血管生成的分子机制，发现新的治疗靶点。</a:t>
            </a:r>
          </a:p>
          <a:p>
            <a:r>
              <a:t>2.探讨肿瘤血管生成与其他治疗手段的联合应用，提高治疗效果。</a:t>
            </a:r>
          </a:p>
          <a:p>
            <a:r>
              <a:t>3.开发新的肿瘤血管生成抑制剂，提高药物的疗效和降低副作用。</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血管生成调节机制</a:t>
            </a:r>
          </a:p>
        </p:txBody>
      </p:sp>
      <p:sp>
        <p:nvSpPr>
          <p:cNvPr id="3" name="Subtitle 2"/>
          <p:cNvSpPr>
            <a:spLocks noGrp="1"/>
          </p:cNvSpPr>
          <p:nvPr>
            <p:ph type="subTitle" idx="1"/>
          </p:nvPr>
        </p:nvSpPr>
        <p:spPr/>
        <p:txBody>
          <a:bodyPr/>
          <a:lstStyle/>
          <a:p>
            <a:r>
              <a:t>肿瘤血管生成与转移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血管生成调节机制</a:t>
            </a:r>
          </a:p>
        </p:txBody>
      </p:sp>
      <p:sp>
        <p:nvSpPr>
          <p:cNvPr id="3" name="Text Placeholder 2"/>
          <p:cNvSpPr>
            <a:spLocks noGrp="1"/>
          </p:cNvSpPr>
          <p:nvPr>
            <p:ph type="body" idx="1"/>
          </p:nvPr>
        </p:nvSpPr>
        <p:spPr/>
        <p:txBody>
          <a:bodyPr/>
          <a:lstStyle/>
          <a:p>
            <a:r>
              <a:t>VEGF信号通路</a:t>
            </a:r>
          </a:p>
        </p:txBody>
      </p:sp>
      <p:sp>
        <p:nvSpPr>
          <p:cNvPr id="4" name="Content Placeholder 3"/>
          <p:cNvSpPr>
            <a:spLocks noGrp="1"/>
          </p:cNvSpPr>
          <p:nvPr>
            <p:ph sz="half" idx="2"/>
          </p:nvPr>
        </p:nvSpPr>
        <p:spPr/>
        <p:txBody>
          <a:bodyPr/>
          <a:lstStyle/>
          <a:p>
            <a:r>
              <a:t>1.VEGF（血管内皮细胞生长因子）是促进血管生成的主要调节因子，通过与VEGF受体结合发挥作用。</a:t>
            </a:r>
          </a:p>
          <a:p>
            <a:r>
              <a:t>2.VEGF信号通路的激活可以促进内皮细胞的增殖、迁移和存活，进而形成新的血管。</a:t>
            </a:r>
          </a:p>
          <a:p>
            <a:r>
              <a:t>3.抑制VEGF信号通路可以有效地抑制肿瘤血管生成，从而抑制肿瘤的生长和转移。</a:t>
            </a:r>
          </a:p>
          <a:p/>
        </p:txBody>
      </p:sp>
      <p:sp>
        <p:nvSpPr>
          <p:cNvPr id="5" name="Text Placeholder 4"/>
          <p:cNvSpPr>
            <a:spLocks noGrp="1"/>
          </p:cNvSpPr>
          <p:nvPr>
            <p:ph type="body" idx="3"/>
          </p:nvPr>
        </p:nvSpPr>
        <p:spPr/>
        <p:txBody>
          <a:bodyPr/>
          <a:lstStyle/>
          <a:p>
            <a:r>
              <a:t>Angiopoietin/Tie2信号通路</a:t>
            </a:r>
          </a:p>
        </p:txBody>
      </p:sp>
      <p:sp>
        <p:nvSpPr>
          <p:cNvPr id="6" name="Content Placeholder 5"/>
          <p:cNvSpPr>
            <a:spLocks noGrp="1"/>
          </p:cNvSpPr>
          <p:nvPr>
            <p:ph sz="half" idx="4"/>
          </p:nvPr>
        </p:nvSpPr>
        <p:spPr/>
        <p:txBody>
          <a:bodyPr/>
          <a:lstStyle/>
          <a:p>
            <a:r>
              <a:t>1.Angiopoietin/Tie2信号通路在血管生成和成熟过程中发挥重要作用。</a:t>
            </a:r>
          </a:p>
          <a:p>
            <a:r>
              <a:t>2.Angiopoietin-1可以促进血管的稳定和成熟，而Angiopoietin-2则可以破坏血管的稳定性。</a:t>
            </a:r>
          </a:p>
          <a:p>
            <a:r>
              <a:t>3.调节Angiopoietin/Tie2信号通路可以影响血管的生成和成熟，进而影响肿瘤的生长和转移。</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血管生成调节机制</a:t>
            </a:r>
          </a:p>
        </p:txBody>
      </p:sp>
      <p:sp>
        <p:nvSpPr>
          <p:cNvPr id="3" name="Text Placeholder 2"/>
          <p:cNvSpPr>
            <a:spLocks noGrp="1"/>
          </p:cNvSpPr>
          <p:nvPr>
            <p:ph type="body" idx="1"/>
          </p:nvPr>
        </p:nvSpPr>
        <p:spPr/>
        <p:txBody>
          <a:bodyPr/>
          <a:lstStyle/>
          <a:p>
            <a:r>
              <a:t>Notch信号通路</a:t>
            </a:r>
          </a:p>
        </p:txBody>
      </p:sp>
      <p:sp>
        <p:nvSpPr>
          <p:cNvPr id="4" name="Content Placeholder 3"/>
          <p:cNvSpPr>
            <a:spLocks noGrp="1"/>
          </p:cNvSpPr>
          <p:nvPr>
            <p:ph sz="half" idx="2"/>
          </p:nvPr>
        </p:nvSpPr>
        <p:spPr/>
        <p:txBody>
          <a:bodyPr/>
          <a:lstStyle/>
          <a:p>
            <a:r>
              <a:t>1.Notch信号通路在血管生成和肿瘤发生中发挥重要作用。</a:t>
            </a:r>
          </a:p>
          <a:p>
            <a:r>
              <a:t>2.Notch可以促进内皮细胞的增殖和分化，同时也可以调节细胞的凋亡和自噬。</a:t>
            </a:r>
          </a:p>
          <a:p>
            <a:r>
              <a:t>3.抑制Notch信号通路可以抑制肿瘤血管生成和肿瘤生长。</a:t>
            </a:r>
          </a:p>
          <a:p/>
        </p:txBody>
      </p:sp>
      <p:sp>
        <p:nvSpPr>
          <p:cNvPr id="5" name="Text Placeholder 4"/>
          <p:cNvSpPr>
            <a:spLocks noGrp="1"/>
          </p:cNvSpPr>
          <p:nvPr>
            <p:ph type="body" idx="3"/>
          </p:nvPr>
        </p:nvSpPr>
        <p:spPr/>
        <p:txBody>
          <a:bodyPr/>
          <a:lstStyle/>
          <a:p>
            <a:r>
              <a:t>EPCs（内皮祖细胞）</a:t>
            </a:r>
          </a:p>
        </p:txBody>
      </p:sp>
      <p:sp>
        <p:nvSpPr>
          <p:cNvPr id="6" name="Content Placeholder 5"/>
          <p:cNvSpPr>
            <a:spLocks noGrp="1"/>
          </p:cNvSpPr>
          <p:nvPr>
            <p:ph sz="half" idx="4"/>
          </p:nvPr>
        </p:nvSpPr>
        <p:spPr/>
        <p:txBody>
          <a:bodyPr/>
          <a:lstStyle/>
          <a:p>
            <a:r>
              <a:t>1.EPCs是一种能够分化为内皮细胞的干细胞，参与血管生成过程。</a:t>
            </a:r>
          </a:p>
          <a:p>
            <a:r>
              <a:t>2.EPCs的数量和功能受到多种因素的调节，如缺氧、炎症反应等。</a:t>
            </a:r>
          </a:p>
          <a:p>
            <a:r>
              <a:t>3.通过调节EPCs的数量和功能可以影响肿瘤血管生成和肿瘤生长。</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血管生成调节机制</a:t>
            </a:r>
          </a:p>
        </p:txBody>
      </p:sp>
      <p:sp>
        <p:nvSpPr>
          <p:cNvPr id="3" name="Content Placeholder 2"/>
          <p:cNvSpPr>
            <a:spLocks noGrp="1"/>
          </p:cNvSpPr>
          <p:nvPr>
            <p:ph sz="half" idx="2"/>
          </p:nvPr>
        </p:nvSpPr>
        <p:spPr/>
        <p:txBody>
          <a:bodyPr/>
          <a:lstStyle/>
          <a:p>
            <a:r>
              <a:t>1.肿瘤微环境中包含多种细胞成分和非细胞成分，对肿瘤血管生成具有重要影响。</a:t>
            </a:r>
          </a:p>
          <a:p>
            <a:r>
              <a:t>2.肿瘤微环境中的缺氧、酸中毒、炎症反应等因素可以促进血管生成。</a:t>
            </a:r>
          </a:p>
          <a:p>
            <a:r>
              <a:t>3.通过调节肿瘤微环境可以影响肿瘤血管生成和肿瘤生长。</a:t>
            </a:r>
          </a:p>
          <a:p/>
        </p:txBody>
      </p:sp>
      <p:sp>
        <p:nvSpPr>
          <p:cNvPr id="4" name="Text Placeholder 3"/>
          <p:cNvSpPr>
            <a:spLocks noGrp="1"/>
          </p:cNvSpPr>
          <p:nvPr>
            <p:ph type="body" idx="3"/>
          </p:nvPr>
        </p:nvSpPr>
        <p:spPr/>
        <p:txBody>
          <a:bodyPr/>
          <a:lstStyle/>
          <a:p>
            <a:r>
              <a:t>抗血管生成治疗</a:t>
            </a:r>
          </a:p>
        </p:txBody>
      </p:sp>
      <p:sp>
        <p:nvSpPr>
          <p:cNvPr id="5" name="Content Placeholder 4"/>
          <p:cNvSpPr>
            <a:spLocks noGrp="1"/>
          </p:cNvSpPr>
          <p:nvPr>
            <p:ph sz="half" idx="4"/>
          </p:nvPr>
        </p:nvSpPr>
        <p:spPr/>
        <p:txBody>
          <a:bodyPr/>
          <a:lstStyle/>
          <a:p>
            <a:r>
              <a:t>1.抗血管生成治疗是一种通过抑制血管生成来抑制肿瘤生长的治疗方法。</a:t>
            </a:r>
          </a:p>
          <a:p>
            <a:r>
              <a:t>2.目前已经有多种抗血管生成药物获批用于治疗多种肿瘤类型。</a:t>
            </a:r>
          </a:p>
          <a:p>
            <a:r>
              <a:t>3.抗血管生成治疗可以与其他治疗方法联合使用，提高治疗效果。</a:t>
            </a:r>
          </a:p>
        </p:txBody>
      </p:sp>
      <p:sp>
        <p:nvSpPr>
          <p:cNvPr id="6" name="Text Placeholder 5"/>
          <p:cNvSpPr>
            <a:spLocks noGrp="1"/>
          </p:cNvSpPr>
          <p:nvPr>
            <p:ph type="body" idx="1"/>
          </p:nvPr>
        </p:nvSpPr>
        <p:spPr/>
        <p:txBody>
          <a:bodyPr/>
          <a:lstStyle/>
          <a:p>
            <a:r>
              <a:t>肿瘤微环境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肿瘤血管生成与转移关系</a:t>
            </a:r>
          </a:p>
        </p:txBody>
      </p:sp>
      <p:sp>
        <p:nvSpPr>
          <p:cNvPr id="3" name="Subtitle 2"/>
          <p:cNvSpPr>
            <a:spLocks noGrp="1"/>
          </p:cNvSpPr>
          <p:nvPr>
            <p:ph type="subTitle" idx="1"/>
          </p:nvPr>
        </p:nvSpPr>
        <p:spPr/>
        <p:txBody>
          <a:bodyPr/>
          <a:lstStyle/>
          <a:p>
            <a:r>
              <a:t>肿瘤血管生成与转移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肿瘤血管生成与转移关系</a:t>
            </a:r>
          </a:p>
        </p:txBody>
      </p:sp>
      <p:sp>
        <p:nvSpPr>
          <p:cNvPr id="3" name="Text Placeholder 2"/>
          <p:cNvSpPr>
            <a:spLocks noGrp="1"/>
          </p:cNvSpPr>
          <p:nvPr>
            <p:ph type="body" idx="1"/>
          </p:nvPr>
        </p:nvSpPr>
        <p:spPr/>
        <p:txBody>
          <a:bodyPr/>
          <a:lstStyle/>
          <a:p>
            <a:r>
              <a:t>肿瘤血管生成与转移的关系</a:t>
            </a:r>
          </a:p>
        </p:txBody>
      </p:sp>
      <p:sp>
        <p:nvSpPr>
          <p:cNvPr id="4" name="Content Placeholder 3"/>
          <p:cNvSpPr>
            <a:spLocks noGrp="1"/>
          </p:cNvSpPr>
          <p:nvPr>
            <p:ph sz="half" idx="2"/>
          </p:nvPr>
        </p:nvSpPr>
        <p:spPr/>
        <p:txBody>
          <a:bodyPr/>
          <a:lstStyle/>
          <a:p>
            <a:r>
              <a:t>1.肿瘤血管生成是肿瘤生长和转移的重要过程，为肿瘤细胞提供营养和氧气，并促进肿瘤细胞的扩散。</a:t>
            </a:r>
          </a:p>
          <a:p>
            <a:r>
              <a:t>2.肿瘤血管生成与转移密切相关，血管生成可以促进肿瘤细胞进入血液循环系统，进而转移到其他器官。</a:t>
            </a:r>
          </a:p>
          <a:p>
            <a:r>
              <a:t>3.抑制肿瘤血管生成可以成为一种有效的治疗策略，通过阻止肿瘤细胞的血液供应，限制肿瘤生长和转移。</a:t>
            </a:r>
          </a:p>
          <a:p/>
        </p:txBody>
      </p:sp>
      <p:sp>
        <p:nvSpPr>
          <p:cNvPr id="5" name="Text Placeholder 4"/>
          <p:cNvSpPr>
            <a:spLocks noGrp="1"/>
          </p:cNvSpPr>
          <p:nvPr>
            <p:ph type="body" idx="3"/>
          </p:nvPr>
        </p:nvSpPr>
        <p:spPr/>
        <p:txBody>
          <a:bodyPr/>
          <a:lstStyle/>
          <a:p>
            <a:r>
              <a:t>肿瘤血管生成的调控机制</a:t>
            </a:r>
          </a:p>
        </p:txBody>
      </p:sp>
      <p:sp>
        <p:nvSpPr>
          <p:cNvPr id="6" name="Content Placeholder 5"/>
          <p:cNvSpPr>
            <a:spLocks noGrp="1"/>
          </p:cNvSpPr>
          <p:nvPr>
            <p:ph sz="half" idx="4"/>
          </p:nvPr>
        </p:nvSpPr>
        <p:spPr/>
        <p:txBody>
          <a:bodyPr/>
          <a:lstStyle/>
          <a:p>
            <a:r>
              <a:t>1.肿瘤血管生成受到多种因子的调控，包括促血管生成因子和抗血管生成因子。</a:t>
            </a:r>
          </a:p>
          <a:p>
            <a:r>
              <a:t>2.肿瘤细胞通过上调促血管生成因子的表达，诱导周围血管生成，以满足其生长需求。</a:t>
            </a:r>
          </a:p>
          <a:p>
            <a:r>
              <a:t>3.抗血管生成因子可以抑制肿瘤血管生成，成为潜在的治疗靶点。</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肿瘤血管生成与转移关系</a:t>
            </a:r>
          </a:p>
        </p:txBody>
      </p:sp>
      <p:sp>
        <p:nvSpPr>
          <p:cNvPr id="3" name="Text Placeholder 2"/>
          <p:cNvSpPr>
            <a:spLocks noGrp="1"/>
          </p:cNvSpPr>
          <p:nvPr>
            <p:ph type="body" idx="1"/>
          </p:nvPr>
        </p:nvSpPr>
        <p:spPr/>
        <p:txBody>
          <a:bodyPr/>
          <a:lstStyle/>
          <a:p>
            <a:r>
              <a:t>肿瘤血管生成的病理学特征</a:t>
            </a:r>
          </a:p>
        </p:txBody>
      </p:sp>
      <p:sp>
        <p:nvSpPr>
          <p:cNvPr id="4" name="Content Placeholder 3"/>
          <p:cNvSpPr>
            <a:spLocks noGrp="1"/>
          </p:cNvSpPr>
          <p:nvPr>
            <p:ph sz="half" idx="2"/>
          </p:nvPr>
        </p:nvSpPr>
        <p:spPr/>
        <p:txBody>
          <a:bodyPr/>
          <a:lstStyle/>
          <a:p>
            <a:r>
              <a:t>1.肿瘤血管生成具有异常的结构和功能，表现为血管形态不规则、渗漏、低氧等特点。</a:t>
            </a:r>
          </a:p>
          <a:p>
            <a:r>
              <a:t>2.异常的肿瘤血管生成可以导致肿瘤细胞进入循环系统，增加转移的风险。</a:t>
            </a:r>
          </a:p>
          <a:p>
            <a:r>
              <a:t>3.通过病理学检查可以评估肿瘤血管生成的程度，为预后和治疗提供依据。</a:t>
            </a:r>
          </a:p>
          <a:p/>
        </p:txBody>
      </p:sp>
      <p:sp>
        <p:nvSpPr>
          <p:cNvPr id="5" name="Text Placeholder 4"/>
          <p:cNvSpPr>
            <a:spLocks noGrp="1"/>
          </p:cNvSpPr>
          <p:nvPr>
            <p:ph type="body" idx="3"/>
          </p:nvPr>
        </p:nvSpPr>
        <p:spPr/>
        <p:txBody>
          <a:bodyPr/>
          <a:lstStyle/>
          <a:p>
            <a:r>
              <a:t>肿瘤血管生成的影像学诊断</a:t>
            </a:r>
          </a:p>
        </p:txBody>
      </p:sp>
      <p:sp>
        <p:nvSpPr>
          <p:cNvPr id="6" name="Content Placeholder 5"/>
          <p:cNvSpPr>
            <a:spLocks noGrp="1"/>
          </p:cNvSpPr>
          <p:nvPr>
            <p:ph sz="half" idx="4"/>
          </p:nvPr>
        </p:nvSpPr>
        <p:spPr/>
        <p:txBody>
          <a:bodyPr/>
          <a:lstStyle/>
          <a:p>
            <a:r>
              <a:t>1.影像学技术可以用于检测肿瘤血管生成，包括超声、CT、MRI等多种方法。</a:t>
            </a:r>
          </a:p>
          <a:p>
            <a:r>
              <a:t>2.影像学诊断可以提供关于肿瘤血管生成的信息，帮助评估病情和制定治疗方案。</a:t>
            </a:r>
          </a:p>
          <a:p>
            <a:r>
              <a:t>3.不同影像学技术在诊断肿瘤血管生成方面各有优劣，应根据具体情况选择合适的检查方法。</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肿瘤血管生成与转移关系</a:t>
            </a:r>
          </a:p>
        </p:txBody>
      </p:sp>
      <p:sp>
        <p:nvSpPr>
          <p:cNvPr id="3" name="Content Placeholder 2"/>
          <p:cNvSpPr>
            <a:spLocks noGrp="1"/>
          </p:cNvSpPr>
          <p:nvPr>
            <p:ph sz="half" idx="2"/>
          </p:nvPr>
        </p:nvSpPr>
        <p:spPr/>
        <p:txBody>
          <a:bodyPr/>
          <a:lstStyle/>
          <a:p>
            <a:r>
              <a:t>1.抑制肿瘤血管生成可以成为治疗肿瘤的一种有效策略，通过阻断血管生成因子的作用或破坏肿瘤血管来实现。</a:t>
            </a:r>
          </a:p>
          <a:p>
            <a:r>
              <a:t>2.目前已有多种抗血管生成药物获批用于治疗不同类型的肿瘤，取得了一定的疗效。</a:t>
            </a:r>
          </a:p>
          <a:p>
            <a:r>
              <a:t>3.联合其他治疗方法，如化疗、放疗等，可以提高治疗效果，延长患者生存期。</a:t>
            </a:r>
          </a:p>
          <a:p/>
        </p:txBody>
      </p:sp>
      <p:sp>
        <p:nvSpPr>
          <p:cNvPr id="4" name="Text Placeholder 3"/>
          <p:cNvSpPr>
            <a:spLocks noGrp="1"/>
          </p:cNvSpPr>
          <p:nvPr>
            <p:ph type="body" idx="3"/>
          </p:nvPr>
        </p:nvSpPr>
        <p:spPr/>
        <p:txBody>
          <a:bodyPr/>
          <a:lstStyle/>
          <a:p>
            <a:r>
              <a:t>肿瘤血管生成的未来展望</a:t>
            </a:r>
          </a:p>
        </p:txBody>
      </p:sp>
      <p:sp>
        <p:nvSpPr>
          <p:cNvPr id="5" name="Content Placeholder 4"/>
          <p:cNvSpPr>
            <a:spLocks noGrp="1"/>
          </p:cNvSpPr>
          <p:nvPr>
            <p:ph sz="half" idx="4"/>
          </p:nvPr>
        </p:nvSpPr>
        <p:spPr/>
        <p:txBody>
          <a:bodyPr/>
          <a:lstStyle/>
          <a:p>
            <a:r>
              <a:t>1.随着对肿瘤血管生成机制的深入研究，未来有望发现更多有效的治疗靶点。</a:t>
            </a:r>
          </a:p>
          <a:p>
            <a:r>
              <a:t>2.新型技术和方法的不断涌现，如基因编辑、免疫治疗等，为肿瘤血管生成的治疗提供更多可能性。</a:t>
            </a:r>
          </a:p>
          <a:p>
            <a:r>
              <a:t>3.个体化精准治疗在肿瘤血管生成领域具有广阔的应用前景，有望为患者提供更加定制化的治疗方案。</a:t>
            </a:r>
          </a:p>
        </p:txBody>
      </p:sp>
      <p:sp>
        <p:nvSpPr>
          <p:cNvPr id="6" name="Text Placeholder 5"/>
          <p:cNvSpPr>
            <a:spLocks noGrp="1"/>
          </p:cNvSpPr>
          <p:nvPr>
            <p:ph type="body" idx="1"/>
          </p:nvPr>
        </p:nvSpPr>
        <p:spPr/>
        <p:txBody>
          <a:bodyPr/>
          <a:lstStyle/>
          <a:p>
            <a:r>
              <a:t>肿瘤血管生成的治疗策略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肿瘤血管生成标志物</a:t>
            </a:r>
          </a:p>
        </p:txBody>
      </p:sp>
      <p:sp>
        <p:nvSpPr>
          <p:cNvPr id="3" name="Subtitle 2"/>
          <p:cNvSpPr>
            <a:spLocks noGrp="1"/>
          </p:cNvSpPr>
          <p:nvPr>
            <p:ph type="subTitle" idx="1"/>
          </p:nvPr>
        </p:nvSpPr>
        <p:spPr/>
        <p:txBody>
          <a:bodyPr/>
          <a:lstStyle/>
          <a:p>
            <a:r>
              <a:t>肿瘤血管生成与转移</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https://d.book118.com/388134010034006040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肿瘤血管生成概述</vt:lpstr>
      <vt:lpstr> 肿瘤血管生成概述</vt:lpstr>
      <vt:lpstr> 肿瘤血管生成概述</vt:lpstr>
      <vt:lpstr> 肿瘤血管生成概述</vt:lpstr>
      <vt:lpstr> 血管生成调节机制</vt:lpstr>
      <vt:lpstr> 血管生成调节机制</vt:lpstr>
      <vt:lpstr> 血管生成调节机制</vt:lpstr>
      <vt:lpstr> 血管生成调节机制</vt:lpstr>
      <vt:lpstr> 肿瘤血管生成与转移关系</vt:lpstr>
      <vt:lpstr> 肿瘤血管生成与转移关系</vt:lpstr>
      <vt:lpstr> 肿瘤血管生成与转移关系</vt:lpstr>
      <vt:lpstr> 肿瘤血管生成与转移关系</vt:lpstr>
      <vt:lpstr> 肿瘤血管生成标志物</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2024-09-18T12:52:17.532</cp:lastPrinted>
  <dcterms:created xsi:type="dcterms:W3CDTF">2024-09-18T04:52:17Z</dcterms:created>
  <dcterms:modified xsi:type="dcterms:W3CDTF">2024-09-18T04:52:19Z</dcterms:modified>
</cp:coreProperties>
</file>