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wav"/>
  <Default Extension="png" ContentType="image/png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82" r:id="rId2"/>
    <p:sldMasterId id="2147483802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0" r:id="rId28"/>
  </p:sldIdLst>
  <p:sldSz cx="9144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F5C9DF-BB5B-40F2-B994-99B36F7B4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CDA7A-0F4B-4F62-A0C3-51FFC790C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C2AEB2-AC79-4D15-8616-495E1BFD5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035069-2256-4B4E-BF15-17AB3B7EC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B7DE79-D5CF-4BFD-ABB8-FA9D136F2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270BC8-E8D3-4D40-9A26-BF237A281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5A7C65-2BDA-49BD-BE8E-4563CC342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118117-7C9D-427C-B3D0-056634983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4D6EF5-030C-4639-ADB5-7E44B8976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6DD82-E272-48C6-8B63-AA2EB28CA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D9798E-EBF3-478E-A181-2B3BF4D77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6" descr="首页绿色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12BCC1-0EEC-4774-BBAF-FC83B1F9863C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172348876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descr="C:\Documents and Settings\Administrator\桌面\绿色带数学符号3333.png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6501715" y="49428"/>
            <a:ext cx="1727886" cy="522905"/>
          </a:xfrm>
          <a:prstGeom prst="rect">
            <a:avLst/>
          </a:prstGeom>
          <a:gradFill flip="none" rotWithShape="1">
            <a:gsLst>
              <a:gs pos="0">
                <a:schemeClr val="lt1">
                  <a:shade val="30000"/>
                  <a:satMod val="115000"/>
                </a:schemeClr>
              </a:gs>
              <a:gs pos="50000">
                <a:schemeClr val="lt1">
                  <a:shade val="67500"/>
                  <a:satMod val="115000"/>
                </a:schemeClr>
              </a:gs>
              <a:gs pos="100000">
                <a:schemeClr val="lt1">
                  <a:shade val="100000"/>
                  <a:satMod val="115000"/>
                </a:schemeClr>
              </a:gs>
            </a:gsLst>
            <a:lin ang="5400000" scaled="1"/>
          </a:gradFill>
          <a:ln>
            <a:noFill/>
          </a:ln>
          <a:effectLst>
            <a:softEdge rad="31750"/>
          </a:effectLst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2800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创设情境</a:t>
            </a:r>
            <a:endParaRPr lang="zh-CN" altLang="en-US" sz="2800">
              <a:solidFill>
                <a:srgbClr val="FF0000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92A600D-19CF-4C15-BAC6-B6CB55D61A83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15455894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3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descr="C:\Documents and Settings\Administrator\桌面\绿色带数学符号3333.png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6501715" y="49428"/>
            <a:ext cx="1727886" cy="522905"/>
          </a:xfrm>
          <a:prstGeom prst="rect">
            <a:avLst/>
          </a:prstGeom>
          <a:gradFill flip="none" rotWithShape="1">
            <a:gsLst>
              <a:gs pos="0">
                <a:schemeClr val="lt1">
                  <a:shade val="30000"/>
                  <a:satMod val="115000"/>
                </a:schemeClr>
              </a:gs>
              <a:gs pos="50000">
                <a:schemeClr val="lt1">
                  <a:shade val="67500"/>
                  <a:satMod val="115000"/>
                </a:schemeClr>
              </a:gs>
              <a:gs pos="100000">
                <a:schemeClr val="lt1">
                  <a:shade val="100000"/>
                  <a:satMod val="115000"/>
                </a:schemeClr>
              </a:gs>
            </a:gsLst>
            <a:lin ang="5400000" scaled="1"/>
          </a:gradFill>
          <a:ln>
            <a:noFill/>
          </a:ln>
          <a:effectLst>
            <a:softEdge rad="31750"/>
          </a:effectLst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2800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新知探究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D0586F-4CF1-4397-B7F4-A7B9D13B8FA5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233410272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9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descr="C:\Documents and Settings\Administrator\桌面\绿色带数学符号3333.png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6501715" y="49428"/>
            <a:ext cx="1727886" cy="522905"/>
          </a:xfrm>
          <a:prstGeom prst="rect">
            <a:avLst/>
          </a:prstGeom>
          <a:gradFill flip="none" rotWithShape="1">
            <a:gsLst>
              <a:gs pos="0">
                <a:schemeClr val="lt1">
                  <a:shade val="30000"/>
                  <a:satMod val="115000"/>
                </a:schemeClr>
              </a:gs>
              <a:gs pos="50000">
                <a:schemeClr val="lt1">
                  <a:shade val="67500"/>
                  <a:satMod val="115000"/>
                </a:schemeClr>
              </a:gs>
              <a:gs pos="100000">
                <a:schemeClr val="lt1">
                  <a:shade val="100000"/>
                  <a:satMod val="115000"/>
                </a:schemeClr>
              </a:gs>
            </a:gsLst>
            <a:lin ang="5400000" scaled="1"/>
          </a:gradFill>
          <a:ln>
            <a:noFill/>
          </a:ln>
          <a:effectLst>
            <a:softEdge rad="31750"/>
          </a:effectLst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2800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牛刀小试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5E5B83-25DC-41A7-98ED-8C2D3BF722FB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782766634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4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descr="C:\Documents and Settings\Administrator\桌面\绿色带数学符号3333.png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6501715" y="49428"/>
            <a:ext cx="1727886" cy="522905"/>
          </a:xfrm>
          <a:prstGeom prst="rect">
            <a:avLst/>
          </a:prstGeom>
          <a:gradFill flip="none" rotWithShape="1">
            <a:gsLst>
              <a:gs pos="0">
                <a:schemeClr val="lt1">
                  <a:shade val="30000"/>
                  <a:satMod val="115000"/>
                </a:schemeClr>
              </a:gs>
              <a:gs pos="50000">
                <a:schemeClr val="lt1">
                  <a:shade val="67500"/>
                  <a:satMod val="115000"/>
                </a:schemeClr>
              </a:gs>
              <a:gs pos="100000">
                <a:schemeClr val="lt1">
                  <a:shade val="100000"/>
                  <a:satMod val="115000"/>
                </a:schemeClr>
              </a:gs>
            </a:gsLst>
            <a:lin ang="5400000" scaled="1"/>
          </a:gradFill>
          <a:ln>
            <a:noFill/>
          </a:ln>
          <a:effectLst>
            <a:softEdge rad="31750"/>
          </a:effectLst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2800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拓展提升</a:t>
            </a:r>
            <a:endParaRPr lang="zh-CN" altLang="en-US" sz="2800">
              <a:solidFill>
                <a:srgbClr val="FF0000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71BEBB-E0B1-477A-BFE4-0D860EE61A77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503741964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5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descr="C:\Documents and Settings\Administrator\桌面\绿色带数学符号3333.png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26988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6501715" y="49428"/>
            <a:ext cx="1727886" cy="522905"/>
          </a:xfrm>
          <a:prstGeom prst="rect">
            <a:avLst/>
          </a:prstGeom>
          <a:gradFill flip="none" rotWithShape="1">
            <a:gsLst>
              <a:gs pos="0">
                <a:schemeClr val="lt1">
                  <a:shade val="30000"/>
                  <a:satMod val="115000"/>
                </a:schemeClr>
              </a:gs>
              <a:gs pos="50000">
                <a:schemeClr val="lt1">
                  <a:shade val="67500"/>
                  <a:satMod val="115000"/>
                </a:schemeClr>
              </a:gs>
              <a:gs pos="100000">
                <a:schemeClr val="lt1">
                  <a:shade val="100000"/>
                  <a:satMod val="115000"/>
                </a:schemeClr>
              </a:gs>
            </a:gsLst>
            <a:lin ang="5400000" scaled="1"/>
          </a:gradFill>
          <a:ln>
            <a:noFill/>
          </a:ln>
          <a:effectLst>
            <a:softEdge rad="31750"/>
          </a:effectLst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2800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课堂小结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61CA79B-D2AB-4BE4-8C43-B09E863A50E2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770421060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6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descr="C:\Documents and Settings\Administrator\桌面\绿色带数学符号3333.png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68826F-07C7-41DF-BC6E-A188729ADC29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181421525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CDDE0A-6C04-4D54-AA1D-7B246F2259E5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799583487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D0C130-5A38-4375-B759-BB59B029D5E1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137647580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457200" y="292100"/>
            <a:ext cx="8229600" cy="57277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2BAEC4A-6881-4FF5-8F32-23246EAD1334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635319596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92DC3E-1F32-4942-A30D-80844B5EB04A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949413897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E1E61FC-CC26-4FB2-A23C-90773932F0C9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277859310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617DC6-F5EE-45F2-8DA6-7BD025D30C29}" type="slidenum">
              <a:rPr lang="en-US" altLang="zh-CN"/>
              <a:t>‹#›</a:t>
            </a:fld>
            <a:endParaRPr lang="en-US" altLang="zh-CN"/>
          </a:p>
        </p:txBody>
      </p:sp>
      <p:sp>
        <p:nvSpPr>
          <p:cNvPr id="7" name="矩形 6"/>
          <p:cNvSpPr/>
          <p:nvPr userDrawn="1"/>
        </p:nvSpPr>
        <p:spPr>
          <a:xfrm>
            <a:off x="350174" y="1916832"/>
            <a:ext cx="735006" cy="24128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100">
                <a:solidFill>
                  <a:schemeClr val="bg1"/>
                </a:solidFill>
              </a:rPr>
              <a:t>PPT</a:t>
            </a:r>
            <a:r>
              <a:rPr lang="zh-CN" altLang="en-US" sz="100">
                <a:solidFill>
                  <a:schemeClr val="bg1"/>
                </a:solidFill>
              </a:rPr>
              <a:t>模板：</a:t>
            </a:r>
            <a:r>
              <a:rPr lang="en-US" altLang="zh-CN" sz="100">
                <a:solidFill>
                  <a:schemeClr val="bg1"/>
                </a:solidFill>
              </a:rPr>
              <a:t>www.1ppt.com/moban/                  PPT</a:t>
            </a:r>
            <a:r>
              <a:rPr lang="zh-CN" altLang="en-US" sz="100">
                <a:solidFill>
                  <a:schemeClr val="bg1"/>
                </a:solidFill>
              </a:rPr>
              <a:t>素材：</a:t>
            </a:r>
            <a:r>
              <a:rPr lang="en-US" altLang="zh-CN" sz="100">
                <a:solidFill>
                  <a:schemeClr val="bg1"/>
                </a:solidFill>
              </a:rPr>
              <a:t>www.1ppt.com/sucai/</a:t>
            </a:r>
          </a:p>
          <a:p>
            <a:r>
              <a:rPr lang="en-US" altLang="zh-CN" sz="100">
                <a:solidFill>
                  <a:schemeClr val="bg1"/>
                </a:solidFill>
              </a:rPr>
              <a:t>PPT</a:t>
            </a:r>
            <a:r>
              <a:rPr lang="zh-CN" altLang="en-US" sz="100">
                <a:solidFill>
                  <a:schemeClr val="bg1"/>
                </a:solidFill>
              </a:rPr>
              <a:t>背景：</a:t>
            </a:r>
            <a:r>
              <a:rPr lang="en-US" altLang="zh-CN" sz="100">
                <a:solidFill>
                  <a:schemeClr val="bg1"/>
                </a:solidFill>
              </a:rPr>
              <a:t>www.1ppt.com/beijing/                   PPT</a:t>
            </a:r>
            <a:r>
              <a:rPr lang="zh-CN" altLang="en-US" sz="100">
                <a:solidFill>
                  <a:schemeClr val="bg1"/>
                </a:solidFill>
              </a:rPr>
              <a:t>图表：</a:t>
            </a:r>
            <a:r>
              <a:rPr lang="en-US" altLang="zh-CN" sz="100">
                <a:solidFill>
                  <a:schemeClr val="bg1"/>
                </a:solidFill>
              </a:rPr>
              <a:t>www.1ppt.com/tubiao/      </a:t>
            </a:r>
          </a:p>
          <a:p>
            <a:r>
              <a:rPr lang="en-US" altLang="zh-CN" sz="100">
                <a:solidFill>
                  <a:schemeClr val="bg1"/>
                </a:solidFill>
              </a:rPr>
              <a:t>PPT</a:t>
            </a:r>
            <a:r>
              <a:rPr lang="zh-CN" altLang="en-US" sz="100">
                <a:solidFill>
                  <a:schemeClr val="bg1"/>
                </a:solidFill>
              </a:rPr>
              <a:t>下载：</a:t>
            </a:r>
            <a:r>
              <a:rPr lang="en-US" altLang="zh-CN" sz="100">
                <a:solidFill>
                  <a:schemeClr val="bg1"/>
                </a:solidFill>
              </a:rPr>
              <a:t>www.1ppt.com/xiazai/                     PPT</a:t>
            </a:r>
            <a:r>
              <a:rPr lang="zh-CN" altLang="en-US" sz="100">
                <a:solidFill>
                  <a:schemeClr val="bg1"/>
                </a:solidFill>
              </a:rPr>
              <a:t>教程： </a:t>
            </a:r>
            <a:r>
              <a:rPr lang="en-US" altLang="zh-CN" sz="100">
                <a:solidFill>
                  <a:schemeClr val="bg1"/>
                </a:solidFill>
              </a:rPr>
              <a:t>www.1ppt.com/powerpoint/     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资料下载：</a:t>
            </a:r>
            <a:r>
              <a:rPr lang="en-US" altLang="zh-CN" sz="100">
                <a:solidFill>
                  <a:schemeClr val="bg1"/>
                </a:solidFill>
              </a:rPr>
              <a:t>www.1ppt.com/ziliao/                   </a:t>
            </a:r>
            <a:r>
              <a:rPr lang="zh-CN" altLang="en-US" sz="100">
                <a:solidFill>
                  <a:schemeClr val="bg1"/>
                </a:solidFill>
              </a:rPr>
              <a:t>个人简历：</a:t>
            </a:r>
            <a:r>
              <a:rPr lang="en-US" altLang="zh-CN" sz="100">
                <a:solidFill>
                  <a:schemeClr val="bg1"/>
                </a:solidFill>
              </a:rPr>
              <a:t>www.1ppt.com/jianli/            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试卷下载：</a:t>
            </a:r>
            <a:r>
              <a:rPr lang="en-US" altLang="zh-CN" sz="100">
                <a:solidFill>
                  <a:schemeClr val="bg1"/>
                </a:solidFill>
              </a:rPr>
              <a:t>www.1ppt.com/shiti/                     </a:t>
            </a:r>
            <a:r>
              <a:rPr lang="zh-CN" altLang="en-US" sz="100">
                <a:solidFill>
                  <a:schemeClr val="bg1"/>
                </a:solidFill>
              </a:rPr>
              <a:t>教案下载：</a:t>
            </a:r>
            <a:r>
              <a:rPr lang="en-US" altLang="zh-CN" sz="100">
                <a:solidFill>
                  <a:schemeClr val="bg1"/>
                </a:solidFill>
              </a:rPr>
              <a:t>www.1ppt.com/jiaoan/              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手抄报：</a:t>
            </a:r>
            <a:r>
              <a:rPr lang="en-US" altLang="zh-CN" sz="100">
                <a:solidFill>
                  <a:schemeClr val="bg1"/>
                </a:solidFill>
              </a:rPr>
              <a:t>www.1ppt.com/shouchaobao/          PPT</a:t>
            </a:r>
            <a:r>
              <a:rPr lang="zh-CN" altLang="en-US" sz="100">
                <a:solidFill>
                  <a:schemeClr val="bg1"/>
                </a:solidFill>
              </a:rPr>
              <a:t>课件：</a:t>
            </a:r>
            <a:r>
              <a:rPr lang="en-US" altLang="zh-CN" sz="100">
                <a:solidFill>
                  <a:schemeClr val="bg1"/>
                </a:solidFill>
              </a:rPr>
              <a:t>www.1ppt.com/kejian/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语文课件：</a:t>
            </a:r>
            <a:r>
              <a:rPr lang="en-US" altLang="zh-CN" sz="100">
                <a:solidFill>
                  <a:schemeClr val="bg1"/>
                </a:solidFill>
              </a:rPr>
              <a:t>www.1ppt.com/kejian/yuwen/    </a:t>
            </a:r>
            <a:r>
              <a:rPr lang="zh-CN" altLang="en-US" sz="100">
                <a:solidFill>
                  <a:schemeClr val="bg1"/>
                </a:solidFill>
              </a:rPr>
              <a:t>数学课件：</a:t>
            </a:r>
            <a:r>
              <a:rPr lang="en-US" altLang="zh-CN" sz="100">
                <a:solidFill>
                  <a:schemeClr val="bg1"/>
                </a:solidFill>
              </a:rPr>
              <a:t>www.1ppt.com/kejian/shuxue/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英语课件：</a:t>
            </a:r>
            <a:r>
              <a:rPr lang="en-US" altLang="zh-CN" sz="100">
                <a:solidFill>
                  <a:schemeClr val="bg1"/>
                </a:solidFill>
              </a:rPr>
              <a:t>www.1ppt.com/kejian/yingyu/    </a:t>
            </a:r>
            <a:r>
              <a:rPr lang="zh-CN" altLang="en-US" sz="100">
                <a:solidFill>
                  <a:schemeClr val="bg1"/>
                </a:solidFill>
              </a:rPr>
              <a:t>美术课件：</a:t>
            </a:r>
            <a:r>
              <a:rPr lang="en-US" altLang="zh-CN" sz="100">
                <a:solidFill>
                  <a:schemeClr val="bg1"/>
                </a:solidFill>
              </a:rPr>
              <a:t>www.1ppt.com/kejian/meishu/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科学课件：</a:t>
            </a:r>
            <a:r>
              <a:rPr lang="en-US" altLang="zh-CN" sz="100">
                <a:solidFill>
                  <a:schemeClr val="bg1"/>
                </a:solidFill>
              </a:rPr>
              <a:t>www.1ppt.com/kejian/kexue/     </a:t>
            </a:r>
            <a:r>
              <a:rPr lang="zh-CN" altLang="en-US" sz="100">
                <a:solidFill>
                  <a:schemeClr val="bg1"/>
                </a:solidFill>
              </a:rPr>
              <a:t>物理课件：</a:t>
            </a:r>
            <a:r>
              <a:rPr lang="en-US" altLang="zh-CN" sz="100">
                <a:solidFill>
                  <a:schemeClr val="bg1"/>
                </a:solidFill>
              </a:rPr>
              <a:t>www.1ppt.com/kejian/wuli/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化学课件：</a:t>
            </a:r>
            <a:r>
              <a:rPr lang="en-US" altLang="zh-CN" sz="100">
                <a:solidFill>
                  <a:schemeClr val="bg1"/>
                </a:solidFill>
              </a:rPr>
              <a:t>www.1ppt.com/kejian/huaxue/  </a:t>
            </a:r>
            <a:r>
              <a:rPr lang="zh-CN" altLang="en-US" sz="100">
                <a:solidFill>
                  <a:schemeClr val="bg1"/>
                </a:solidFill>
              </a:rPr>
              <a:t>生物课件：</a:t>
            </a:r>
            <a:r>
              <a:rPr lang="en-US" altLang="zh-CN" sz="100">
                <a:solidFill>
                  <a:schemeClr val="bg1"/>
                </a:solidFill>
              </a:rPr>
              <a:t>www.1ppt.com/kejian/shengwu/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地理课件：</a:t>
            </a:r>
            <a:r>
              <a:rPr lang="en-US" altLang="zh-CN" sz="100">
                <a:solidFill>
                  <a:schemeClr val="bg1"/>
                </a:solidFill>
              </a:rPr>
              <a:t>www.1ppt.com/kejian/dili/          </a:t>
            </a:r>
            <a:r>
              <a:rPr lang="zh-CN" altLang="en-US" sz="100">
                <a:solidFill>
                  <a:schemeClr val="bg1"/>
                </a:solidFill>
              </a:rPr>
              <a:t>历史课件：</a:t>
            </a:r>
            <a:r>
              <a:rPr lang="en-US" altLang="zh-CN" sz="100">
                <a:solidFill>
                  <a:schemeClr val="bg1"/>
                </a:solidFill>
              </a:rPr>
              <a:t>www.1ppt.com/kejian/lishi/ </a:t>
            </a:r>
          </a:p>
        </p:txBody>
      </p:sp>
    </p:spTree>
    <p:extLst>
      <p:ext uri="{BB962C8B-B14F-4D97-AF65-F5344CB8AC3E}">
        <p14:creationId xmlns:p14="http://schemas.microsoft.com/office/powerpoint/2010/main" val="3624109381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5E5F5E5-4B32-4B2A-8164-B73C34EAC710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529538482"/>
      </p:ext>
    </p:extLst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D443F33-DD35-425D-80E1-E9D4BEC3D99A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819516686"/>
      </p:ext>
    </p:extLst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3B29416-5E8B-4287-B2B3-D1F05AE4F8D9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139806302"/>
      </p:ext>
    </p:extLst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23338B-45FF-4929-B289-F2490C451FAC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92889445"/>
      </p:ext>
    </p:extLst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164D04D-2B3F-434D-8631-FD679DA2E9B6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069785702"/>
      </p:ext>
    </p:extLst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E12B9D-060A-437E-901E-376400E8EE0B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801667679"/>
      </p:ext>
    </p:extLst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FF3A19-EDDB-4D1A-B21D-D4D930225734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645112902"/>
      </p:ext>
    </p:extLst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AAEA51-554E-4C50-867D-6A7E6653D782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15841242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10" Type="http://schemas.openxmlformats.org/officeDocument/2006/relationships/slideLayout" Target="../slideLayouts/slideLayout31.xml" /><Relationship Id="rId11" Type="http://schemas.openxmlformats.org/officeDocument/2006/relationships/slideLayout" Target="../slideLayouts/slideLayout32.xml" /><Relationship Id="rId12" Type="http://schemas.openxmlformats.org/officeDocument/2006/relationships/theme" Target="../theme/theme3.xml" /><Relationship Id="rId2" Type="http://schemas.openxmlformats.org/officeDocument/2006/relationships/slideLayout" Target="../slideLayouts/slideLayout23.xml" /><Relationship Id="rId3" Type="http://schemas.openxmlformats.org/officeDocument/2006/relationships/slideLayout" Target="../slideLayouts/slideLayout24.xml" /><Relationship Id="rId4" Type="http://schemas.openxmlformats.org/officeDocument/2006/relationships/slideLayout" Target="../slideLayouts/slideLayout25.xml" /><Relationship Id="rId5" Type="http://schemas.openxmlformats.org/officeDocument/2006/relationships/slideLayout" Target="../slideLayouts/slideLayout26.xml" /><Relationship Id="rId6" Type="http://schemas.openxmlformats.org/officeDocument/2006/relationships/slideLayout" Target="../slideLayouts/slideLayout27.xml" /><Relationship Id="rId7" Type="http://schemas.openxmlformats.org/officeDocument/2006/relationships/slideLayout" Target="../slideLayouts/slideLayout28.xml" /><Relationship Id="rId8" Type="http://schemas.openxmlformats.org/officeDocument/2006/relationships/slideLayout" Target="../slideLayouts/slideLayout29.xml" /><Relationship Id="rId9" Type="http://schemas.openxmlformats.org/officeDocument/2006/relationships/slideLayout" Target="../slideLayouts/slideLayout3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  <p:sp>
        <p:nvSpPr>
          <p:cNvPr id="1027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r" rtl="0" eaLnBrk="0" fontAlgn="base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fld id="{87AA3764-5854-4431-846D-8512CDE1BC00}" type="slidenum">
              <a:rPr lang="en-US" altLang="zh-CN"/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73" r:id="rId2"/>
    <p:sldLayoutId id="2147483774" r:id="rId3"/>
    <p:sldLayoutId id="2147483775" r:id="rId4"/>
    <p:sldLayoutId id="2147483776" r:id="rId5"/>
    <p:sldLayoutId id="2147483777" r:id="rId6"/>
    <p:sldLayoutId id="2147483778" r:id="rId7"/>
    <p:sldLayoutId id="2147483779" r:id="rId8"/>
    <p:sldLayoutId id="2147483780" r:id="rId9"/>
    <p:sldLayoutId id="2147483781" r:id="rId10"/>
  </p:sldLayoutIdLst>
  <p:transition/>
  <p:timing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05979"/>
            <a:ext cx="8229600" cy="857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200151"/>
            <a:ext cx="8229600" cy="3394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4683919"/>
            <a:ext cx="2133600" cy="357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4683919"/>
            <a:ext cx="2895600" cy="357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4683919"/>
            <a:ext cx="2133600" cy="357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r" rtl="0" eaLnBrk="0" fontAlgn="base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125B3B9E-4EC9-4FE8-BEEB-A4470B7AE828}" type="slidenum">
              <a:rPr lang="en-US" altLang="zh-CN"/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3" r:id="rId1"/>
    <p:sldLayoutId id="2147483792" r:id="rId2"/>
    <p:sldLayoutId id="2147483793" r:id="rId3"/>
    <p:sldLayoutId id="2147483794" r:id="rId4"/>
    <p:sldLayoutId id="2147483795" r:id="rId5"/>
    <p:sldLayoutId id="2147483796" r:id="rId6"/>
    <p:sldLayoutId id="2147483797" r:id="rId7"/>
    <p:sldLayoutId id="2147483798" r:id="rId8"/>
    <p:sldLayoutId id="2147483799" r:id="rId9"/>
    <p:sldLayoutId id="2147483800" r:id="rId10"/>
    <p:sldLayoutId id="2147483801" r:id="rId11"/>
  </p:sldLayoutIdLst>
  <p:transition/>
  <p:timing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slide" Target="slide20.xml" TargetMode="Internal" /><Relationship Id="rId3" Type="http://schemas.openxmlformats.org/officeDocument/2006/relationships/slide" Target="slide18.xml" TargetMode="Internal" /><Relationship Id="rId4" Type="http://schemas.openxmlformats.org/officeDocument/2006/relationships/slide" Target="slide22.xml" TargetMode="Internal" /><Relationship Id="rId5" Type="http://schemas.openxmlformats.org/officeDocument/2006/relationships/image" Target="../media/image16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image" Target="../media/image17.gif" /><Relationship Id="rId3" Type="http://schemas.openxmlformats.org/officeDocument/2006/relationships/image" Target="../media/image18.gif" /><Relationship Id="rId4" Type="http://schemas.openxmlformats.org/officeDocument/2006/relationships/image" Target="../media/image19.png" /><Relationship Id="rId5" Type="http://schemas.openxmlformats.org/officeDocument/2006/relationships/image" Target="../media/image20.gif" /><Relationship Id="rId6" Type="http://schemas.openxmlformats.org/officeDocument/2006/relationships/audio" Target="../media/audio111111111.wav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134104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658" name="Text Box 6"/>
          <p:cNvSpPr txBox="1">
            <a:spLocks noChangeArrowheads="1"/>
          </p:cNvSpPr>
          <p:nvPr/>
        </p:nvSpPr>
        <p:spPr bwMode="auto">
          <a:xfrm>
            <a:off x="0" y="2725469"/>
            <a:ext cx="9135941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/>
            <a:r>
              <a:rPr lang="en-US" altLang="zh-CN" sz="48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1.3  </a:t>
            </a:r>
            <a:r>
              <a:rPr lang="zh-CN" altLang="en-US" sz="48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勾股定理的应用</a:t>
            </a:r>
          </a:p>
        </p:txBody>
      </p:sp>
      <p:sp>
        <p:nvSpPr>
          <p:cNvPr id="70659" name="标题 1"/>
          <p:cNvSpPr>
            <a:spLocks noGrp="1"/>
          </p:cNvSpPr>
          <p:nvPr>
            <p:ph type="ctrTitle" idx="4294967295"/>
          </p:nvPr>
        </p:nvSpPr>
        <p:spPr>
          <a:xfrm>
            <a:off x="0" y="836712"/>
            <a:ext cx="9144000" cy="1470025"/>
          </a:xfrm>
          <a:noFill/>
        </p:spPr>
        <p:txBody>
          <a:bodyPr/>
          <a:lstStyle/>
          <a:p>
            <a:r>
              <a:rPr lang="zh-CN" altLang="en-US" sz="3600" smtClean="0">
                <a:latin typeface="楷体" pitchFamily="49" charset="-122"/>
                <a:ea typeface="楷体" pitchFamily="49" charset="-122"/>
              </a:rPr>
              <a:t>第一章 勾股定理</a:t>
            </a:r>
          </a:p>
        </p:txBody>
      </p:sp>
      <p:sp>
        <p:nvSpPr>
          <p:cNvPr id="4" name="矩形 3"/>
          <p:cNvSpPr/>
          <p:nvPr/>
        </p:nvSpPr>
        <p:spPr>
          <a:xfrm>
            <a:off x="20271" y="5805264"/>
            <a:ext cx="9115670" cy="42067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marL="342900" lvl="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000" b="1" ker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>
    <p:wheel spokes="8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706" name="任意多边形 17"/>
          <p:cNvSpPr/>
          <p:nvPr/>
        </p:nvSpPr>
        <p:spPr bwMode="auto">
          <a:xfrm>
            <a:off x="-1588" y="0"/>
            <a:ext cx="5437188" cy="6858000"/>
          </a:xfrm>
          <a:custGeom>
            <a:gdLst>
              <a:gd name="T0" fmla="*/ 0 w 5437991"/>
              <a:gd name="T1" fmla="*/ 0 h 6858000"/>
              <a:gd name="T2" fmla="*/ 5417971 w 5437991"/>
              <a:gd name="T3" fmla="*/ 0 h 6858000"/>
              <a:gd name="T4" fmla="*/ 1627119 w 5437991"/>
              <a:gd name="T5" fmla="*/ 6858000 h 6858000"/>
              <a:gd name="T6" fmla="*/ 0 w 5437991"/>
              <a:gd name="T7" fmla="*/ 6858000 h 6858000"/>
              <a:gd name="T8" fmla="*/ 0 w 5437991"/>
              <a:gd name="T9" fmla="*/ 0 h 6858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5437991"/>
              <a:gd name="T16" fmla="*/ 0 h 6858000"/>
              <a:gd name="T17" fmla="*/ 5437991 w 5437991"/>
              <a:gd name="T18" fmla="*/ 6858000 h 6858000"/>
            </a:gdLst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5437991" h="6858000">
                <a:moveTo>
                  <a:pt x="0" y="0"/>
                </a:moveTo>
                <a:lnTo>
                  <a:pt x="5437991" y="0"/>
                </a:lnTo>
                <a:lnTo>
                  <a:pt x="1633127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A1D74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2707" name="Text Box 20"/>
          <p:cNvSpPr txBox="1">
            <a:spLocks noChangeArrowheads="1"/>
          </p:cNvSpPr>
          <p:nvPr/>
        </p:nvSpPr>
        <p:spPr bwMode="auto">
          <a:xfrm>
            <a:off x="1306513" y="1206500"/>
            <a:ext cx="218281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dist" eaLnBrk="1" hangingPunct="1">
              <a:buFont typeface="Arial" pitchFamily="34" charset="0"/>
              <a:buNone/>
            </a:pPr>
            <a:r>
              <a:rPr lang="zh-CN" altLang="en-US" sz="2400">
                <a:solidFill>
                  <a:srgbClr val="FFFFFF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Con</a:t>
            </a:r>
          </a:p>
        </p:txBody>
      </p:sp>
      <p:sp>
        <p:nvSpPr>
          <p:cNvPr id="72708" name="文本框 20"/>
          <p:cNvSpPr txBox="1">
            <a:spLocks noChangeArrowheads="1"/>
          </p:cNvSpPr>
          <p:nvPr/>
        </p:nvSpPr>
        <p:spPr bwMode="auto">
          <a:xfrm>
            <a:off x="277813" y="828675"/>
            <a:ext cx="1347787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>
              <a:buFont typeface="Arial" pitchFamily="34" charset="0"/>
              <a:buNone/>
            </a:pPr>
            <a:r>
              <a:rPr lang="zh-CN" altLang="en-US" sz="2800">
                <a:solidFill>
                  <a:srgbClr val="FFFFFF"/>
                </a:solidFill>
                <a:latin typeface="黑体" pitchFamily="49" charset="-122"/>
                <a:ea typeface="黑体" pitchFamily="49" charset="-122"/>
              </a:rPr>
              <a:t>目录</a:t>
            </a:r>
          </a:p>
        </p:txBody>
      </p:sp>
      <p:cxnSp>
        <p:nvCxnSpPr>
          <p:cNvPr id="72709" name="直接连接符 22"/>
          <p:cNvCxnSpPr>
            <a:cxnSpLocks noChangeShapeType="1"/>
          </p:cNvCxnSpPr>
          <p:nvPr/>
        </p:nvCxnSpPr>
        <p:spPr bwMode="auto">
          <a:xfrm>
            <a:off x="571500" y="1628775"/>
            <a:ext cx="2430463" cy="0"/>
          </a:xfrm>
          <a:prstGeom prst="line">
            <a:avLst/>
          </a:prstGeom>
          <a:noFill/>
          <a:ln w="9525">
            <a:solidFill>
              <a:srgbClr val="FFFFFF"/>
            </a:solidFill>
            <a:prstDash val="sysDash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72710" name="直接连接符 24"/>
          <p:cNvCxnSpPr>
            <a:cxnSpLocks noChangeShapeType="1"/>
          </p:cNvCxnSpPr>
          <p:nvPr/>
        </p:nvCxnSpPr>
        <p:spPr bwMode="auto">
          <a:xfrm flipH="1">
            <a:off x="1320800" y="534988"/>
            <a:ext cx="0" cy="2124075"/>
          </a:xfrm>
          <a:prstGeom prst="line">
            <a:avLst/>
          </a:prstGeom>
          <a:noFill/>
          <a:ln w="9525">
            <a:solidFill>
              <a:srgbClr val="FFFFFF"/>
            </a:solidFill>
            <a:prstDash val="sysDash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72711" name="椭圆 25"/>
          <p:cNvSpPr>
            <a:spLocks noChangeArrowheads="1"/>
          </p:cNvSpPr>
          <p:nvPr/>
        </p:nvSpPr>
        <p:spPr bwMode="auto">
          <a:xfrm>
            <a:off x="4205288" y="1160463"/>
            <a:ext cx="736600" cy="735012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>
              <a:buFont typeface="Arial" pitchFamily="34" charset="0"/>
              <a:buNone/>
            </a:pPr>
            <a:endParaRPr lang="zh-CN" altLang="en-US" sz="2800">
              <a:solidFill>
                <a:srgbClr val="FFFFFF"/>
              </a:solidFill>
              <a:latin typeface="Arial Narrow" pitchFamily="34" charset="0"/>
              <a:ea typeface="黑体" pitchFamily="49" charset="-122"/>
            </a:endParaRPr>
          </a:p>
        </p:txBody>
      </p:sp>
      <p:sp>
        <p:nvSpPr>
          <p:cNvPr id="72712" name="椭圆 28"/>
          <p:cNvSpPr>
            <a:spLocks noChangeArrowheads="1"/>
          </p:cNvSpPr>
          <p:nvPr/>
        </p:nvSpPr>
        <p:spPr bwMode="auto">
          <a:xfrm>
            <a:off x="3722688" y="2017713"/>
            <a:ext cx="736600" cy="736600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>
              <a:buFont typeface="Arial" pitchFamily="34" charset="0"/>
              <a:buNone/>
            </a:pPr>
            <a:endParaRPr lang="zh-CN" altLang="en-US" sz="2800">
              <a:solidFill>
                <a:srgbClr val="FFFFFF"/>
              </a:solidFill>
              <a:latin typeface="Arial Narrow" pitchFamily="34" charset="0"/>
              <a:ea typeface="黑体" pitchFamily="49" charset="-122"/>
            </a:endParaRPr>
          </a:p>
        </p:txBody>
      </p:sp>
      <p:sp>
        <p:nvSpPr>
          <p:cNvPr id="72713" name="椭圆 31"/>
          <p:cNvSpPr>
            <a:spLocks noChangeArrowheads="1"/>
          </p:cNvSpPr>
          <p:nvPr/>
        </p:nvSpPr>
        <p:spPr bwMode="auto">
          <a:xfrm>
            <a:off x="4259263" y="1212850"/>
            <a:ext cx="628650" cy="630238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>
              <a:buFont typeface="Arial" pitchFamily="34" charset="0"/>
              <a:buNone/>
            </a:pPr>
            <a:r>
              <a:rPr lang="en-US" altLang="zh-CN" sz="2400">
                <a:solidFill>
                  <a:srgbClr val="FFFFFF"/>
                </a:solidFill>
                <a:latin typeface="Arial Unicode MS" pitchFamily="34" charset="-122"/>
                <a:ea typeface="Arial Unicode MS" pitchFamily="34" charset="-122"/>
              </a:rPr>
              <a:t>01</a:t>
            </a:r>
          </a:p>
        </p:txBody>
      </p:sp>
      <p:sp>
        <p:nvSpPr>
          <p:cNvPr id="72714" name="椭圆 32"/>
          <p:cNvSpPr>
            <a:spLocks noChangeArrowheads="1"/>
          </p:cNvSpPr>
          <p:nvPr/>
        </p:nvSpPr>
        <p:spPr bwMode="auto">
          <a:xfrm>
            <a:off x="3775075" y="2071688"/>
            <a:ext cx="630238" cy="628650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>
              <a:buFont typeface="Arial" pitchFamily="34" charset="0"/>
              <a:buNone/>
            </a:pPr>
            <a:r>
              <a:rPr lang="en-US" altLang="zh-CN" sz="2400">
                <a:solidFill>
                  <a:srgbClr val="FFFFFF"/>
                </a:solidFill>
                <a:latin typeface="Arial Unicode MS" pitchFamily="34" charset="-122"/>
                <a:ea typeface="Arial Unicode MS" pitchFamily="34" charset="-122"/>
              </a:rPr>
              <a:t>02</a:t>
            </a:r>
          </a:p>
        </p:txBody>
      </p:sp>
      <p:grpSp>
        <p:nvGrpSpPr>
          <p:cNvPr id="72715" name="组合 23"/>
          <p:cNvGrpSpPr/>
          <p:nvPr/>
        </p:nvGrpSpPr>
        <p:grpSpPr>
          <a:xfrm>
            <a:off x="3259138" y="2870200"/>
            <a:ext cx="735012" cy="736600"/>
            <a:chOff x="2986088" y="3314700"/>
            <a:chExt cx="735012" cy="736600"/>
          </a:xfrm>
        </p:grpSpPr>
        <p:sp>
          <p:nvSpPr>
            <p:cNvPr id="72716" name="椭圆 29"/>
            <p:cNvSpPr>
              <a:spLocks noChangeArrowheads="1"/>
            </p:cNvSpPr>
            <p:nvPr/>
          </p:nvSpPr>
          <p:spPr bwMode="auto">
            <a:xfrm>
              <a:off x="2986088" y="3314700"/>
              <a:ext cx="735012" cy="7366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endParaRPr lang="zh-CN" altLang="en-US" sz="2400">
                <a:solidFill>
                  <a:srgbClr val="FFFFFF"/>
                </a:solidFill>
                <a:latin typeface="Arial Unicode MS" pitchFamily="34" charset="-122"/>
                <a:ea typeface="Arial Unicode MS" pitchFamily="34" charset="-122"/>
              </a:endParaRPr>
            </a:p>
          </p:txBody>
        </p:sp>
        <p:sp>
          <p:nvSpPr>
            <p:cNvPr id="72717" name="椭圆 33"/>
            <p:cNvSpPr>
              <a:spLocks noChangeArrowheads="1"/>
            </p:cNvSpPr>
            <p:nvPr/>
          </p:nvSpPr>
          <p:spPr bwMode="auto">
            <a:xfrm>
              <a:off x="3038475" y="3367088"/>
              <a:ext cx="630238" cy="630237"/>
            </a:xfrm>
            <a:prstGeom prst="ellipse">
              <a:avLst/>
            </a:prstGeom>
            <a:solidFill>
              <a:srgbClr val="FFC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0" rIns="0" bIns="0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r>
                <a:rPr lang="en-US" altLang="zh-CN" sz="2400">
                  <a:solidFill>
                    <a:srgbClr val="FFFFFF"/>
                  </a:solidFill>
                  <a:latin typeface="Arial Unicode MS" pitchFamily="34" charset="-122"/>
                  <a:ea typeface="Arial Unicode MS" pitchFamily="34" charset="-122"/>
                </a:rPr>
                <a:t>03</a:t>
              </a:r>
            </a:p>
          </p:txBody>
        </p:sp>
      </p:grpSp>
      <p:grpSp>
        <p:nvGrpSpPr>
          <p:cNvPr id="72718" name="组合 18"/>
          <p:cNvGrpSpPr/>
          <p:nvPr/>
        </p:nvGrpSpPr>
        <p:grpSpPr>
          <a:xfrm>
            <a:off x="2786063" y="3763963"/>
            <a:ext cx="735012" cy="735012"/>
            <a:chOff x="2513013" y="4183063"/>
            <a:chExt cx="735012" cy="735012"/>
          </a:xfrm>
        </p:grpSpPr>
        <p:sp>
          <p:nvSpPr>
            <p:cNvPr id="72719" name="椭圆 30"/>
            <p:cNvSpPr>
              <a:spLocks noChangeArrowheads="1"/>
            </p:cNvSpPr>
            <p:nvPr/>
          </p:nvSpPr>
          <p:spPr bwMode="auto">
            <a:xfrm>
              <a:off x="2513013" y="4183063"/>
              <a:ext cx="735012" cy="735012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endParaRPr lang="zh-CN" altLang="en-US" sz="2400">
                <a:solidFill>
                  <a:srgbClr val="FFFFFF"/>
                </a:solidFill>
                <a:latin typeface="Arial Unicode MS" pitchFamily="34" charset="-122"/>
                <a:ea typeface="Arial Unicode MS" pitchFamily="34" charset="-122"/>
              </a:endParaRPr>
            </a:p>
          </p:txBody>
        </p:sp>
        <p:sp>
          <p:nvSpPr>
            <p:cNvPr id="72720" name="椭圆 34"/>
            <p:cNvSpPr>
              <a:spLocks noChangeArrowheads="1"/>
            </p:cNvSpPr>
            <p:nvPr/>
          </p:nvSpPr>
          <p:spPr bwMode="auto">
            <a:xfrm>
              <a:off x="2565400" y="4227513"/>
              <a:ext cx="630238" cy="630237"/>
            </a:xfrm>
            <a:prstGeom prst="ellipse">
              <a:avLst/>
            </a:prstGeom>
            <a:solidFill>
              <a:srgbClr val="FFC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0" rIns="0" bIns="0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r>
                <a:rPr lang="en-US" altLang="zh-CN" sz="2400">
                  <a:solidFill>
                    <a:srgbClr val="FFFFFF"/>
                  </a:solidFill>
                  <a:latin typeface="Arial Unicode MS" pitchFamily="34" charset="-122"/>
                  <a:ea typeface="Arial Unicode MS" pitchFamily="34" charset="-122"/>
                </a:rPr>
                <a:t>04</a:t>
              </a:r>
            </a:p>
          </p:txBody>
        </p:sp>
      </p:grpSp>
      <p:sp>
        <p:nvSpPr>
          <p:cNvPr id="72721" name="文本框 37"/>
          <p:cNvSpPr txBox="1">
            <a:spLocks noChangeArrowheads="1"/>
          </p:cNvSpPr>
          <p:nvPr/>
        </p:nvSpPr>
        <p:spPr bwMode="auto">
          <a:xfrm>
            <a:off x="4941888" y="1366838"/>
            <a:ext cx="30734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诊断练习</a:t>
            </a:r>
          </a:p>
        </p:txBody>
      </p:sp>
      <p:sp>
        <p:nvSpPr>
          <p:cNvPr id="72722" name="文本框 38"/>
          <p:cNvSpPr txBox="1">
            <a:spLocks noChangeArrowheads="1"/>
          </p:cNvSpPr>
          <p:nvPr/>
        </p:nvSpPr>
        <p:spPr bwMode="auto">
          <a:xfrm>
            <a:off x="3001963" y="4822825"/>
            <a:ext cx="30734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巩固练习</a:t>
            </a:r>
          </a:p>
        </p:txBody>
      </p:sp>
      <p:sp>
        <p:nvSpPr>
          <p:cNvPr id="72723" name="文本框 38"/>
          <p:cNvSpPr txBox="1">
            <a:spLocks noChangeArrowheads="1"/>
          </p:cNvSpPr>
          <p:nvPr/>
        </p:nvSpPr>
        <p:spPr bwMode="auto">
          <a:xfrm>
            <a:off x="2540000" y="5715000"/>
            <a:ext cx="30734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课堂小结</a:t>
            </a:r>
          </a:p>
        </p:txBody>
      </p:sp>
      <p:sp>
        <p:nvSpPr>
          <p:cNvPr id="72724" name="文本框 38"/>
          <p:cNvSpPr txBox="1">
            <a:spLocks noChangeArrowheads="1"/>
          </p:cNvSpPr>
          <p:nvPr/>
        </p:nvSpPr>
        <p:spPr bwMode="auto">
          <a:xfrm>
            <a:off x="3521075" y="3910013"/>
            <a:ext cx="30734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例题讲解</a:t>
            </a:r>
          </a:p>
        </p:txBody>
      </p:sp>
      <p:grpSp>
        <p:nvGrpSpPr>
          <p:cNvPr id="72725" name="组合 18"/>
          <p:cNvGrpSpPr/>
          <p:nvPr/>
        </p:nvGrpSpPr>
        <p:grpSpPr>
          <a:xfrm>
            <a:off x="2266950" y="4656138"/>
            <a:ext cx="735013" cy="735012"/>
            <a:chOff x="2513013" y="4183063"/>
            <a:chExt cx="735012" cy="735012"/>
          </a:xfrm>
        </p:grpSpPr>
        <p:sp>
          <p:nvSpPr>
            <p:cNvPr id="72726" name="椭圆 30"/>
            <p:cNvSpPr>
              <a:spLocks noChangeArrowheads="1"/>
            </p:cNvSpPr>
            <p:nvPr/>
          </p:nvSpPr>
          <p:spPr bwMode="auto">
            <a:xfrm>
              <a:off x="2513013" y="4183063"/>
              <a:ext cx="735012" cy="735012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endParaRPr lang="zh-CN" altLang="en-US" sz="2400">
                <a:solidFill>
                  <a:srgbClr val="FFFFFF"/>
                </a:solidFill>
                <a:latin typeface="Arial Unicode MS" pitchFamily="34" charset="-122"/>
                <a:ea typeface="Arial Unicode MS" pitchFamily="34" charset="-122"/>
              </a:endParaRPr>
            </a:p>
          </p:txBody>
        </p:sp>
        <p:sp>
          <p:nvSpPr>
            <p:cNvPr id="72727" name="椭圆 34"/>
            <p:cNvSpPr>
              <a:spLocks noChangeArrowheads="1"/>
            </p:cNvSpPr>
            <p:nvPr/>
          </p:nvSpPr>
          <p:spPr bwMode="auto">
            <a:xfrm>
              <a:off x="2565400" y="4227513"/>
              <a:ext cx="630238" cy="630237"/>
            </a:xfrm>
            <a:prstGeom prst="ellipse">
              <a:avLst/>
            </a:prstGeom>
            <a:solidFill>
              <a:srgbClr val="FFC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0" rIns="0" bIns="0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r>
                <a:rPr lang="en-US" altLang="zh-CN" sz="2400">
                  <a:solidFill>
                    <a:srgbClr val="FFFFFF"/>
                  </a:solidFill>
                  <a:latin typeface="Arial Unicode MS" pitchFamily="34" charset="-122"/>
                  <a:ea typeface="Arial Unicode MS" pitchFamily="34" charset="-122"/>
                </a:rPr>
                <a:t>05</a:t>
              </a:r>
            </a:p>
          </p:txBody>
        </p:sp>
      </p:grpSp>
      <p:sp>
        <p:nvSpPr>
          <p:cNvPr id="72728" name="文本框 38"/>
          <p:cNvSpPr txBox="1">
            <a:spLocks noChangeArrowheads="1"/>
          </p:cNvSpPr>
          <p:nvPr/>
        </p:nvSpPr>
        <p:spPr bwMode="auto">
          <a:xfrm>
            <a:off x="4462463" y="2239963"/>
            <a:ext cx="30734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问题情境一</a:t>
            </a:r>
          </a:p>
        </p:txBody>
      </p:sp>
      <p:grpSp>
        <p:nvGrpSpPr>
          <p:cNvPr id="72729" name="组合 18"/>
          <p:cNvGrpSpPr/>
          <p:nvPr/>
        </p:nvGrpSpPr>
        <p:grpSpPr>
          <a:xfrm>
            <a:off x="1752600" y="5548313"/>
            <a:ext cx="735013" cy="735012"/>
            <a:chOff x="2513013" y="4183063"/>
            <a:chExt cx="735012" cy="735012"/>
          </a:xfrm>
        </p:grpSpPr>
        <p:sp>
          <p:nvSpPr>
            <p:cNvPr id="72730" name="椭圆 30"/>
            <p:cNvSpPr>
              <a:spLocks noChangeArrowheads="1"/>
            </p:cNvSpPr>
            <p:nvPr/>
          </p:nvSpPr>
          <p:spPr bwMode="auto">
            <a:xfrm>
              <a:off x="2513013" y="4183063"/>
              <a:ext cx="735012" cy="735012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endParaRPr lang="zh-CN" altLang="en-US" sz="2400">
                <a:solidFill>
                  <a:srgbClr val="FFFFFF"/>
                </a:solidFill>
                <a:latin typeface="Arial Unicode MS" pitchFamily="34" charset="-122"/>
                <a:ea typeface="Arial Unicode MS" pitchFamily="34" charset="-122"/>
              </a:endParaRPr>
            </a:p>
          </p:txBody>
        </p:sp>
        <p:sp>
          <p:nvSpPr>
            <p:cNvPr id="72731" name="椭圆 34"/>
            <p:cNvSpPr>
              <a:spLocks noChangeArrowheads="1"/>
            </p:cNvSpPr>
            <p:nvPr/>
          </p:nvSpPr>
          <p:spPr bwMode="auto">
            <a:xfrm>
              <a:off x="2565400" y="4227513"/>
              <a:ext cx="630238" cy="630237"/>
            </a:xfrm>
            <a:prstGeom prst="ellipse">
              <a:avLst/>
            </a:prstGeom>
            <a:solidFill>
              <a:srgbClr val="FFC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0" rIns="0" bIns="0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r>
                <a:rPr lang="en-US" altLang="zh-CN" sz="2400">
                  <a:solidFill>
                    <a:srgbClr val="FFFFFF"/>
                  </a:solidFill>
                  <a:latin typeface="Arial Unicode MS" pitchFamily="34" charset="-122"/>
                  <a:ea typeface="Arial Unicode MS" pitchFamily="34" charset="-122"/>
                </a:rPr>
                <a:t>06</a:t>
              </a:r>
            </a:p>
          </p:txBody>
        </p:sp>
      </p:grpSp>
      <p:sp>
        <p:nvSpPr>
          <p:cNvPr id="72732" name="文本框 38"/>
          <p:cNvSpPr txBox="1">
            <a:spLocks noChangeArrowheads="1"/>
          </p:cNvSpPr>
          <p:nvPr/>
        </p:nvSpPr>
        <p:spPr bwMode="auto">
          <a:xfrm>
            <a:off x="3941763" y="3082925"/>
            <a:ext cx="30734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问题情境二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754" name="Text Box 4"/>
          <p:cNvSpPr txBox="1">
            <a:spLocks noChangeArrowheads="1"/>
          </p:cNvSpPr>
          <p:nvPr/>
        </p:nvSpPr>
        <p:spPr bwMode="auto">
          <a:xfrm>
            <a:off x="701675" y="1309688"/>
            <a:ext cx="7954963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>
                <a:latin typeface="Times New Roman Italic" pitchFamily="18" charset="0"/>
                <a:ea typeface="黑体" pitchFamily="49" charset="-122"/>
              </a:rPr>
              <a:t>1</a:t>
            </a:r>
            <a:r>
              <a:rPr lang="zh-CN" altLang="en-US" sz="2800">
                <a:latin typeface="Times New Roman Italic" pitchFamily="18" charset="0"/>
                <a:ea typeface="黑体" pitchFamily="49" charset="-122"/>
              </a:rPr>
              <a:t>、圆柱的底面半径为</a:t>
            </a:r>
            <a:r>
              <a:rPr lang="en-US" altLang="zh-CN" sz="2800">
                <a:latin typeface="Times New Roman Italic" pitchFamily="18" charset="0"/>
                <a:ea typeface="黑体" pitchFamily="49" charset="-122"/>
              </a:rPr>
              <a:t>3cm</a:t>
            </a:r>
            <a:r>
              <a:rPr lang="zh-CN" altLang="en-US" sz="2800">
                <a:latin typeface="Times New Roman Italic" pitchFamily="18" charset="0"/>
                <a:ea typeface="黑体" pitchFamily="49" charset="-122"/>
              </a:rPr>
              <a:t>，高为</a:t>
            </a:r>
            <a:r>
              <a:rPr lang="en-US" altLang="zh-CN" sz="2800">
                <a:latin typeface="Times New Roman Italic" pitchFamily="18" charset="0"/>
                <a:ea typeface="黑体" pitchFamily="49" charset="-122"/>
              </a:rPr>
              <a:t>12cm</a:t>
            </a:r>
            <a:r>
              <a:rPr lang="zh-CN" altLang="en-US" sz="2800">
                <a:latin typeface="Times New Roman Italic" pitchFamily="18" charset="0"/>
                <a:ea typeface="黑体" pitchFamily="49" charset="-122"/>
              </a:rPr>
              <a:t>，求圆柱的侧面积。</a:t>
            </a:r>
          </a:p>
        </p:txBody>
      </p:sp>
      <p:grpSp>
        <p:nvGrpSpPr>
          <p:cNvPr id="2" name="Group 26"/>
          <p:cNvGrpSpPr/>
          <p:nvPr/>
        </p:nvGrpSpPr>
        <p:grpSpPr>
          <a:xfrm>
            <a:off x="3716338" y="2663825"/>
            <a:ext cx="4056062" cy="2125663"/>
            <a:chOff x="2295" y="1437"/>
            <a:chExt cx="2555" cy="1339"/>
          </a:xfrm>
        </p:grpSpPr>
        <p:sp>
          <p:nvSpPr>
            <p:cNvPr id="74756" name="Text Box 8"/>
            <p:cNvSpPr txBox="1">
              <a:spLocks noChangeArrowheads="1"/>
            </p:cNvSpPr>
            <p:nvPr/>
          </p:nvSpPr>
          <p:spPr bwMode="auto">
            <a:xfrm>
              <a:off x="2295" y="2446"/>
              <a:ext cx="255" cy="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2800">
                  <a:latin typeface="Times New Roman Italic" pitchFamily="18" charset="0"/>
                  <a:ea typeface="黑体" pitchFamily="49" charset="-122"/>
                </a:rPr>
                <a:t>A</a:t>
              </a:r>
            </a:p>
          </p:txBody>
        </p:sp>
        <p:sp>
          <p:nvSpPr>
            <p:cNvPr id="74757" name="Text Box 9"/>
            <p:cNvSpPr txBox="1">
              <a:spLocks noChangeArrowheads="1"/>
            </p:cNvSpPr>
            <p:nvPr/>
          </p:nvSpPr>
          <p:spPr bwMode="auto">
            <a:xfrm>
              <a:off x="4507" y="2390"/>
              <a:ext cx="330" cy="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2800">
                  <a:latin typeface="Times New Roman Italic" pitchFamily="18" charset="0"/>
                  <a:ea typeface="黑体" pitchFamily="49" charset="-122"/>
                </a:rPr>
                <a:t>A`</a:t>
              </a:r>
            </a:p>
          </p:txBody>
        </p:sp>
        <p:sp>
          <p:nvSpPr>
            <p:cNvPr id="74758" name="Text Box 10"/>
            <p:cNvSpPr txBox="1">
              <a:spLocks noChangeArrowheads="1"/>
            </p:cNvSpPr>
            <p:nvPr/>
          </p:nvSpPr>
          <p:spPr bwMode="auto">
            <a:xfrm>
              <a:off x="4507" y="1511"/>
              <a:ext cx="343" cy="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2800">
                  <a:latin typeface="Times New Roman Italic" pitchFamily="18" charset="0"/>
                  <a:ea typeface="黑体" pitchFamily="49" charset="-122"/>
                </a:rPr>
                <a:t>C`</a:t>
              </a:r>
            </a:p>
          </p:txBody>
        </p:sp>
        <p:sp>
          <p:nvSpPr>
            <p:cNvPr id="74759" name="Rectangle 17"/>
            <p:cNvSpPr>
              <a:spLocks noChangeArrowheads="1"/>
            </p:cNvSpPr>
            <p:nvPr/>
          </p:nvSpPr>
          <p:spPr bwMode="auto">
            <a:xfrm>
              <a:off x="2579" y="1722"/>
              <a:ext cx="1928" cy="851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sz="2800">
                <a:latin typeface="Times New Roman Italic" pitchFamily="18" charset="0"/>
                <a:ea typeface="黑体" pitchFamily="49" charset="-122"/>
              </a:endParaRPr>
            </a:p>
          </p:txBody>
        </p:sp>
        <p:sp>
          <p:nvSpPr>
            <p:cNvPr id="74760" name="Text Box 21"/>
            <p:cNvSpPr txBox="1">
              <a:spLocks noChangeArrowheads="1"/>
            </p:cNvSpPr>
            <p:nvPr/>
          </p:nvSpPr>
          <p:spPr bwMode="auto">
            <a:xfrm>
              <a:off x="2321" y="1437"/>
              <a:ext cx="267" cy="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2800">
                  <a:latin typeface="Times New Roman Italic" pitchFamily="18" charset="0"/>
                  <a:ea typeface="黑体" pitchFamily="49" charset="-122"/>
                </a:rPr>
                <a:t>C</a:t>
              </a:r>
            </a:p>
          </p:txBody>
        </p:sp>
      </p:grpSp>
      <p:sp>
        <p:nvSpPr>
          <p:cNvPr id="38936" name="Text Box 24"/>
          <p:cNvSpPr txBox="1">
            <a:spLocks noChangeArrowheads="1"/>
          </p:cNvSpPr>
          <p:nvPr/>
        </p:nvSpPr>
        <p:spPr bwMode="auto">
          <a:xfrm>
            <a:off x="7227888" y="3502025"/>
            <a:ext cx="544512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>
                <a:latin typeface="Times New Roman Italic" pitchFamily="18" charset="0"/>
                <a:ea typeface="黑体" pitchFamily="49" charset="-122"/>
              </a:rPr>
              <a:t>12</a:t>
            </a:r>
          </a:p>
        </p:txBody>
      </p:sp>
      <p:sp>
        <p:nvSpPr>
          <p:cNvPr id="38937" name="Text Box 25"/>
          <p:cNvSpPr txBox="1">
            <a:spLocks noChangeArrowheads="1"/>
          </p:cNvSpPr>
          <p:nvPr/>
        </p:nvSpPr>
        <p:spPr bwMode="auto">
          <a:xfrm>
            <a:off x="5472113" y="4402138"/>
            <a:ext cx="544512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>
                <a:latin typeface="Times New Roman Italic" pitchFamily="18" charset="0"/>
                <a:ea typeface="黑体" pitchFamily="49" charset="-122"/>
              </a:rPr>
              <a:t>6</a:t>
            </a:r>
            <a:r>
              <a:rPr lang="el-GR" altLang="zh-CN" sz="2800">
                <a:latin typeface="Times New Roman Italic" pitchFamily="18" charset="0"/>
                <a:ea typeface="黑体" pitchFamily="49" charset="-122"/>
                <a:cs typeface="Times New Roman" pitchFamily="18" charset="0"/>
              </a:rPr>
              <a:t>π</a:t>
            </a:r>
          </a:p>
        </p:txBody>
      </p:sp>
      <p:sp>
        <p:nvSpPr>
          <p:cNvPr id="38939" name="Text Box 27"/>
          <p:cNvSpPr txBox="1">
            <a:spLocks noChangeArrowheads="1"/>
          </p:cNvSpPr>
          <p:nvPr/>
        </p:nvSpPr>
        <p:spPr bwMode="auto">
          <a:xfrm>
            <a:off x="2997200" y="5383213"/>
            <a:ext cx="3048000" cy="579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en-US" altLang="zh-CN">
              <a:solidFill>
                <a:srgbClr val="FF3300"/>
              </a:solidFill>
              <a:latin typeface="Times New Roman Italic" pitchFamily="18" charset="0"/>
              <a:ea typeface="黑体" pitchFamily="49" charset="-122"/>
            </a:endParaRPr>
          </a:p>
        </p:txBody>
      </p:sp>
      <p:grpSp>
        <p:nvGrpSpPr>
          <p:cNvPr id="74764" name="Group 31"/>
          <p:cNvGrpSpPr/>
          <p:nvPr/>
        </p:nvGrpSpPr>
        <p:grpSpPr>
          <a:xfrm>
            <a:off x="1135063" y="2692400"/>
            <a:ext cx="1760537" cy="2098675"/>
            <a:chOff x="243" y="1451"/>
            <a:chExt cx="1109" cy="1322"/>
          </a:xfrm>
        </p:grpSpPr>
        <p:grpSp>
          <p:nvGrpSpPr>
            <p:cNvPr id="74765" name="Group 20"/>
            <p:cNvGrpSpPr/>
            <p:nvPr/>
          </p:nvGrpSpPr>
          <p:grpSpPr>
            <a:xfrm>
              <a:off x="527" y="1565"/>
              <a:ext cx="510" cy="1147"/>
              <a:chOff x="385" y="1565"/>
              <a:chExt cx="1276" cy="1147"/>
            </a:xfrm>
          </p:grpSpPr>
          <p:grpSp>
            <p:nvGrpSpPr>
              <p:cNvPr id="74766" name="Group 16"/>
              <p:cNvGrpSpPr/>
              <p:nvPr/>
            </p:nvGrpSpPr>
            <p:grpSpPr>
              <a:xfrm>
                <a:off x="385" y="1565"/>
                <a:ext cx="1276" cy="1147"/>
                <a:chOff x="555" y="1791"/>
                <a:chExt cx="1361" cy="1758"/>
              </a:xfrm>
            </p:grpSpPr>
            <p:sp>
              <p:nvSpPr>
                <p:cNvPr id="74767" name="Oval 15"/>
                <p:cNvSpPr>
                  <a:spLocks noChangeArrowheads="1"/>
                </p:cNvSpPr>
                <p:nvPr/>
              </p:nvSpPr>
              <p:spPr bwMode="auto">
                <a:xfrm>
                  <a:off x="555" y="3122"/>
                  <a:ext cx="1361" cy="426"/>
                </a:xfrm>
                <a:prstGeom prst="ellipse">
                  <a:avLst/>
                </a:prstGeom>
                <a:noFill/>
                <a:ln w="28575">
                  <a:solidFill>
                    <a:schemeClr val="tx1"/>
                  </a:solidFill>
                  <a:prstDash val="dash"/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Tahoma" pitchFamily="34" charset="0"/>
                      <a:ea typeface="宋体" pitchFamily="2" charset="-122"/>
                      <a:cs typeface="+mn-cs"/>
                    </a:defRPr>
                  </a:lvl1pPr>
                  <a:lvl2pPr marL="4572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Tahoma" pitchFamily="34" charset="0"/>
                      <a:ea typeface="宋体" pitchFamily="2" charset="-122"/>
                      <a:cs typeface="+mn-cs"/>
                    </a:defRPr>
                  </a:lvl2pPr>
                  <a:lvl3pPr marL="9144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Tahoma" pitchFamily="34" charset="0"/>
                      <a:ea typeface="宋体" pitchFamily="2" charset="-122"/>
                      <a:cs typeface="+mn-cs"/>
                    </a:defRPr>
                  </a:lvl3pPr>
                  <a:lvl4pPr marL="1371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Tahoma" pitchFamily="34" charset="0"/>
                      <a:ea typeface="宋体" pitchFamily="2" charset="-122"/>
                      <a:cs typeface="+mn-cs"/>
                    </a:defRPr>
                  </a:lvl4pPr>
                  <a:lvl5pPr marL="18288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Tahoma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Tahoma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Tahoma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Tahoma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Tahoma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eaLnBrk="1" hangingPunct="1"/>
                  <a:endParaRPr lang="zh-CN" altLang="en-US" sz="2800">
                    <a:latin typeface="Times New Roman Italic" pitchFamily="18" charset="0"/>
                    <a:ea typeface="黑体" pitchFamily="49" charset="-122"/>
                  </a:endParaRPr>
                </a:p>
              </p:txBody>
            </p:sp>
            <p:sp>
              <p:nvSpPr>
                <p:cNvPr id="74768" name="AutoShape 14"/>
                <p:cNvSpPr>
                  <a:spLocks noChangeArrowheads="1"/>
                </p:cNvSpPr>
                <p:nvPr/>
              </p:nvSpPr>
              <p:spPr bwMode="auto">
                <a:xfrm>
                  <a:off x="555" y="1791"/>
                  <a:ext cx="1361" cy="1758"/>
                </a:xfrm>
                <a:prstGeom prst="can">
                  <a:avLst>
                    <a:gd name="adj" fmla="val 32292"/>
                  </a:avLst>
                </a:prstGeom>
                <a:noFill/>
                <a:ln w="28575">
                  <a:solidFill>
                    <a:schemeClr val="tx1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Tahoma" pitchFamily="34" charset="0"/>
                      <a:ea typeface="宋体" pitchFamily="2" charset="-122"/>
                      <a:cs typeface="+mn-cs"/>
                    </a:defRPr>
                  </a:lvl1pPr>
                  <a:lvl2pPr marL="4572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Tahoma" pitchFamily="34" charset="0"/>
                      <a:ea typeface="宋体" pitchFamily="2" charset="-122"/>
                      <a:cs typeface="+mn-cs"/>
                    </a:defRPr>
                  </a:lvl2pPr>
                  <a:lvl3pPr marL="9144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Tahoma" pitchFamily="34" charset="0"/>
                      <a:ea typeface="宋体" pitchFamily="2" charset="-122"/>
                      <a:cs typeface="+mn-cs"/>
                    </a:defRPr>
                  </a:lvl3pPr>
                  <a:lvl4pPr marL="1371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Tahoma" pitchFamily="34" charset="0"/>
                      <a:ea typeface="宋体" pitchFamily="2" charset="-122"/>
                      <a:cs typeface="+mn-cs"/>
                    </a:defRPr>
                  </a:lvl4pPr>
                  <a:lvl5pPr marL="18288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Tahoma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Tahoma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Tahoma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Tahoma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Tahoma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eaLnBrk="1" hangingPunct="1"/>
                  <a:endParaRPr lang="zh-CN" altLang="en-US" sz="2800">
                    <a:latin typeface="Times New Roman Italic" pitchFamily="18" charset="0"/>
                    <a:ea typeface="黑体" pitchFamily="49" charset="-122"/>
                  </a:endParaRPr>
                </a:p>
              </p:txBody>
            </p:sp>
          </p:grpSp>
          <p:sp>
            <p:nvSpPr>
              <p:cNvPr id="74769" name="Line 18"/>
              <p:cNvSpPr>
                <a:spLocks noChangeShapeType="1"/>
              </p:cNvSpPr>
              <p:nvPr/>
            </p:nvSpPr>
            <p:spPr bwMode="auto">
              <a:xfrm flipH="1">
                <a:off x="401" y="2570"/>
                <a:ext cx="1247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prstDash val="dash"/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4770" name="Oval 19"/>
              <p:cNvSpPr>
                <a:spLocks noChangeArrowheads="1"/>
              </p:cNvSpPr>
              <p:nvPr/>
            </p:nvSpPr>
            <p:spPr bwMode="auto">
              <a:xfrm>
                <a:off x="996" y="2544"/>
                <a:ext cx="56" cy="56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 sz="2800">
                  <a:latin typeface="Times New Roman Italic" pitchFamily="18" charset="0"/>
                  <a:ea typeface="黑体" pitchFamily="49" charset="-122"/>
                </a:endParaRPr>
              </a:p>
            </p:txBody>
          </p:sp>
        </p:grpSp>
        <p:sp>
          <p:nvSpPr>
            <p:cNvPr id="74771" name="Text Box 22"/>
            <p:cNvSpPr txBox="1">
              <a:spLocks noChangeArrowheads="1"/>
            </p:cNvSpPr>
            <p:nvPr/>
          </p:nvSpPr>
          <p:spPr bwMode="auto">
            <a:xfrm>
              <a:off x="754" y="2358"/>
              <a:ext cx="229" cy="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2800">
                  <a:latin typeface="Times New Roman Italic" pitchFamily="18" charset="0"/>
                  <a:ea typeface="黑体" pitchFamily="49" charset="-122"/>
                </a:rPr>
                <a:t>3</a:t>
              </a:r>
            </a:p>
          </p:txBody>
        </p:sp>
        <p:sp>
          <p:nvSpPr>
            <p:cNvPr id="74772" name="Text Box 23"/>
            <p:cNvSpPr txBox="1">
              <a:spLocks noChangeArrowheads="1"/>
            </p:cNvSpPr>
            <p:nvPr/>
          </p:nvSpPr>
          <p:spPr bwMode="auto">
            <a:xfrm>
              <a:off x="1009" y="1962"/>
              <a:ext cx="343" cy="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2800">
                  <a:latin typeface="Times New Roman Italic" pitchFamily="18" charset="0"/>
                  <a:ea typeface="黑体" pitchFamily="49" charset="-122"/>
                </a:rPr>
                <a:t>12</a:t>
              </a:r>
            </a:p>
          </p:txBody>
        </p:sp>
        <p:sp>
          <p:nvSpPr>
            <p:cNvPr id="74773" name="Rectangle 28"/>
            <p:cNvSpPr>
              <a:spLocks noChangeArrowheads="1"/>
            </p:cNvSpPr>
            <p:nvPr/>
          </p:nvSpPr>
          <p:spPr bwMode="auto">
            <a:xfrm>
              <a:off x="243" y="2443"/>
              <a:ext cx="255" cy="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2800">
                  <a:latin typeface="Times New Roman Italic" pitchFamily="18" charset="0"/>
                  <a:ea typeface="黑体" pitchFamily="49" charset="-122"/>
                </a:rPr>
                <a:t>A</a:t>
              </a:r>
            </a:p>
          </p:txBody>
        </p:sp>
        <p:sp>
          <p:nvSpPr>
            <p:cNvPr id="74774" name="Rectangle 29"/>
            <p:cNvSpPr>
              <a:spLocks noChangeArrowheads="1"/>
            </p:cNvSpPr>
            <p:nvPr/>
          </p:nvSpPr>
          <p:spPr bwMode="auto">
            <a:xfrm>
              <a:off x="262" y="1451"/>
              <a:ext cx="267" cy="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2800">
                  <a:latin typeface="Times New Roman Italic" pitchFamily="18" charset="0"/>
                  <a:ea typeface="黑体" pitchFamily="49" charset="-122"/>
                </a:rPr>
                <a:t>C</a:t>
              </a:r>
            </a:p>
          </p:txBody>
        </p:sp>
      </p:grp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89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89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89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36" grpId="0"/>
      <p:bldP spid="38937" grpId="0"/>
      <p:bldP spid="3893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802" name="Text Box 3"/>
          <p:cNvSpPr txBox="1">
            <a:spLocks noChangeArrowheads="1"/>
          </p:cNvSpPr>
          <p:nvPr/>
        </p:nvSpPr>
        <p:spPr bwMode="auto">
          <a:xfrm>
            <a:off x="701675" y="1146175"/>
            <a:ext cx="8007350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2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、如图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(1)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是一个正方体，下面哪个不是正方体的展开图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(        )</a:t>
            </a:r>
          </a:p>
        </p:txBody>
      </p:sp>
      <p:sp>
        <p:nvSpPr>
          <p:cNvPr id="76803" name="Rectangle 25"/>
          <p:cNvSpPr>
            <a:spLocks noChangeArrowheads="1"/>
          </p:cNvSpPr>
          <p:nvPr/>
        </p:nvSpPr>
        <p:spPr bwMode="auto">
          <a:xfrm>
            <a:off x="7113588" y="4167188"/>
            <a:ext cx="85090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图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(1)</a:t>
            </a:r>
          </a:p>
        </p:txBody>
      </p:sp>
      <p:grpSp>
        <p:nvGrpSpPr>
          <p:cNvPr id="76804" name="Group 29"/>
          <p:cNvGrpSpPr/>
          <p:nvPr/>
        </p:nvGrpSpPr>
        <p:grpSpPr>
          <a:xfrm>
            <a:off x="7024688" y="2789238"/>
            <a:ext cx="1277937" cy="1304925"/>
            <a:chOff x="4241" y="1041"/>
            <a:chExt cx="623" cy="636"/>
          </a:xfrm>
        </p:grpSpPr>
        <p:sp>
          <p:nvSpPr>
            <p:cNvPr id="76805" name="AutoShape 24"/>
            <p:cNvSpPr>
              <a:spLocks noChangeArrowheads="1"/>
            </p:cNvSpPr>
            <p:nvPr/>
          </p:nvSpPr>
          <p:spPr bwMode="auto">
            <a:xfrm>
              <a:off x="4241" y="1054"/>
              <a:ext cx="623" cy="623"/>
            </a:xfrm>
            <a:prstGeom prst="cube">
              <a:avLst>
                <a:gd name="adj" fmla="val 25000"/>
              </a:avLst>
            </a:prstGeom>
            <a:noFill/>
            <a:ln w="28575">
              <a:solidFill>
                <a:schemeClr val="tx1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sz="3200">
                <a:latin typeface="Times New Roman Italic" pitchFamily="18" charset="0"/>
                <a:ea typeface="黑体" pitchFamily="49" charset="-122"/>
              </a:endParaRPr>
            </a:p>
          </p:txBody>
        </p:sp>
        <p:sp>
          <p:nvSpPr>
            <p:cNvPr id="76806" name="Line 26"/>
            <p:cNvSpPr>
              <a:spLocks noChangeShapeType="1"/>
            </p:cNvSpPr>
            <p:nvPr/>
          </p:nvSpPr>
          <p:spPr bwMode="auto">
            <a:xfrm flipH="1">
              <a:off x="4411" y="1521"/>
              <a:ext cx="453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prstDash val="dash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6807" name="Line 27"/>
            <p:cNvSpPr>
              <a:spLocks noChangeShapeType="1"/>
            </p:cNvSpPr>
            <p:nvPr/>
          </p:nvSpPr>
          <p:spPr bwMode="auto">
            <a:xfrm rot="16200000" flipH="1">
              <a:off x="4173" y="1268"/>
              <a:ext cx="453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prstDash val="dash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6808" name="Line 28"/>
            <p:cNvSpPr>
              <a:spLocks noChangeShapeType="1"/>
            </p:cNvSpPr>
            <p:nvPr/>
          </p:nvSpPr>
          <p:spPr bwMode="auto">
            <a:xfrm flipH="1">
              <a:off x="4245" y="1508"/>
              <a:ext cx="152" cy="155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prstDash val="dash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76809" name="Group 67"/>
          <p:cNvGrpSpPr/>
          <p:nvPr/>
        </p:nvGrpSpPr>
        <p:grpSpPr>
          <a:xfrm>
            <a:off x="884238" y="2528888"/>
            <a:ext cx="1981200" cy="1463675"/>
            <a:chOff x="300" y="1916"/>
            <a:chExt cx="1248" cy="922"/>
          </a:xfrm>
        </p:grpSpPr>
        <p:grpSp>
          <p:nvGrpSpPr>
            <p:cNvPr id="76810" name="Group 36"/>
            <p:cNvGrpSpPr/>
            <p:nvPr/>
          </p:nvGrpSpPr>
          <p:grpSpPr>
            <a:xfrm>
              <a:off x="300" y="2217"/>
              <a:ext cx="1248" cy="312"/>
              <a:chOff x="300" y="2217"/>
              <a:chExt cx="1248" cy="312"/>
            </a:xfrm>
          </p:grpSpPr>
          <p:sp>
            <p:nvSpPr>
              <p:cNvPr id="76811" name="Rectangle 30"/>
              <p:cNvSpPr>
                <a:spLocks noChangeArrowheads="1"/>
              </p:cNvSpPr>
              <p:nvPr/>
            </p:nvSpPr>
            <p:spPr bwMode="auto">
              <a:xfrm>
                <a:off x="300" y="2217"/>
                <a:ext cx="312" cy="312"/>
              </a:xfrm>
              <a:prstGeom prst="rect">
                <a:avLst/>
              </a:prstGeom>
              <a:noFill/>
              <a:ln w="28575">
                <a:solidFill>
                  <a:schemeClr val="tx1"/>
                </a:solidFill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 sz="3200">
                  <a:latin typeface="Times New Roman Italic" pitchFamily="18" charset="0"/>
                  <a:ea typeface="黑体" pitchFamily="49" charset="-122"/>
                </a:endParaRPr>
              </a:p>
            </p:txBody>
          </p:sp>
          <p:sp>
            <p:nvSpPr>
              <p:cNvPr id="76812" name="Rectangle 31"/>
              <p:cNvSpPr>
                <a:spLocks noChangeArrowheads="1"/>
              </p:cNvSpPr>
              <p:nvPr/>
            </p:nvSpPr>
            <p:spPr bwMode="auto">
              <a:xfrm>
                <a:off x="612" y="2217"/>
                <a:ext cx="312" cy="312"/>
              </a:xfrm>
              <a:prstGeom prst="rect">
                <a:avLst/>
              </a:prstGeom>
              <a:noFill/>
              <a:ln w="28575">
                <a:solidFill>
                  <a:schemeClr val="tx1"/>
                </a:solidFill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 sz="3200">
                  <a:latin typeface="Times New Roman Italic" pitchFamily="18" charset="0"/>
                  <a:ea typeface="黑体" pitchFamily="49" charset="-122"/>
                </a:endParaRPr>
              </a:p>
            </p:txBody>
          </p:sp>
          <p:sp>
            <p:nvSpPr>
              <p:cNvPr id="76813" name="Rectangle 32"/>
              <p:cNvSpPr>
                <a:spLocks noChangeArrowheads="1"/>
              </p:cNvSpPr>
              <p:nvPr/>
            </p:nvSpPr>
            <p:spPr bwMode="auto">
              <a:xfrm>
                <a:off x="924" y="2217"/>
                <a:ext cx="312" cy="312"/>
              </a:xfrm>
              <a:prstGeom prst="rect">
                <a:avLst/>
              </a:prstGeom>
              <a:noFill/>
              <a:ln w="28575">
                <a:solidFill>
                  <a:schemeClr val="tx1"/>
                </a:solidFill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 sz="3200">
                  <a:latin typeface="Times New Roman Italic" pitchFamily="18" charset="0"/>
                  <a:ea typeface="黑体" pitchFamily="49" charset="-122"/>
                </a:endParaRPr>
              </a:p>
            </p:txBody>
          </p:sp>
          <p:sp>
            <p:nvSpPr>
              <p:cNvPr id="76814" name="Rectangle 33"/>
              <p:cNvSpPr>
                <a:spLocks noChangeArrowheads="1"/>
              </p:cNvSpPr>
              <p:nvPr/>
            </p:nvSpPr>
            <p:spPr bwMode="auto">
              <a:xfrm>
                <a:off x="1236" y="2217"/>
                <a:ext cx="312" cy="312"/>
              </a:xfrm>
              <a:prstGeom prst="rect">
                <a:avLst/>
              </a:prstGeom>
              <a:noFill/>
              <a:ln w="28575">
                <a:solidFill>
                  <a:schemeClr val="tx1"/>
                </a:solidFill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 sz="3200">
                  <a:latin typeface="Times New Roman Italic" pitchFamily="18" charset="0"/>
                  <a:ea typeface="黑体" pitchFamily="49" charset="-122"/>
                </a:endParaRPr>
              </a:p>
            </p:txBody>
          </p:sp>
        </p:grpSp>
        <p:sp>
          <p:nvSpPr>
            <p:cNvPr id="76815" name="Rectangle 34"/>
            <p:cNvSpPr>
              <a:spLocks noChangeArrowheads="1"/>
            </p:cNvSpPr>
            <p:nvPr/>
          </p:nvSpPr>
          <p:spPr bwMode="auto">
            <a:xfrm>
              <a:off x="300" y="1916"/>
              <a:ext cx="312" cy="312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sz="3200">
                <a:latin typeface="Times New Roman Italic" pitchFamily="18" charset="0"/>
                <a:ea typeface="黑体" pitchFamily="49" charset="-122"/>
              </a:endParaRPr>
            </a:p>
          </p:txBody>
        </p:sp>
        <p:sp>
          <p:nvSpPr>
            <p:cNvPr id="76816" name="Rectangle 35"/>
            <p:cNvSpPr>
              <a:spLocks noChangeArrowheads="1"/>
            </p:cNvSpPr>
            <p:nvPr/>
          </p:nvSpPr>
          <p:spPr bwMode="auto">
            <a:xfrm>
              <a:off x="924" y="2526"/>
              <a:ext cx="312" cy="312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sz="3200">
                <a:latin typeface="Times New Roman Italic" pitchFamily="18" charset="0"/>
                <a:ea typeface="黑体" pitchFamily="49" charset="-122"/>
              </a:endParaRPr>
            </a:p>
          </p:txBody>
        </p:sp>
      </p:grpSp>
      <p:grpSp>
        <p:nvGrpSpPr>
          <p:cNvPr id="76817" name="Group 68"/>
          <p:cNvGrpSpPr/>
          <p:nvPr/>
        </p:nvGrpSpPr>
        <p:grpSpPr>
          <a:xfrm>
            <a:off x="976313" y="4891088"/>
            <a:ext cx="1981200" cy="993775"/>
            <a:chOff x="357" y="3065"/>
            <a:chExt cx="1248" cy="626"/>
          </a:xfrm>
        </p:grpSpPr>
        <p:grpSp>
          <p:nvGrpSpPr>
            <p:cNvPr id="76818" name="Group 44"/>
            <p:cNvGrpSpPr/>
            <p:nvPr/>
          </p:nvGrpSpPr>
          <p:grpSpPr>
            <a:xfrm>
              <a:off x="357" y="3379"/>
              <a:ext cx="1248" cy="312"/>
              <a:chOff x="300" y="2217"/>
              <a:chExt cx="1248" cy="312"/>
            </a:xfrm>
          </p:grpSpPr>
          <p:sp>
            <p:nvSpPr>
              <p:cNvPr id="76819" name="Rectangle 45"/>
              <p:cNvSpPr>
                <a:spLocks noChangeArrowheads="1"/>
              </p:cNvSpPr>
              <p:nvPr/>
            </p:nvSpPr>
            <p:spPr bwMode="auto">
              <a:xfrm>
                <a:off x="300" y="2217"/>
                <a:ext cx="312" cy="312"/>
              </a:xfrm>
              <a:prstGeom prst="rect">
                <a:avLst/>
              </a:prstGeom>
              <a:noFill/>
              <a:ln w="28575">
                <a:solidFill>
                  <a:schemeClr val="tx1"/>
                </a:solidFill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 sz="3200">
                  <a:latin typeface="Times New Roman Italic" pitchFamily="18" charset="0"/>
                  <a:ea typeface="黑体" pitchFamily="49" charset="-122"/>
                </a:endParaRPr>
              </a:p>
            </p:txBody>
          </p:sp>
          <p:sp>
            <p:nvSpPr>
              <p:cNvPr id="76820" name="Rectangle 46"/>
              <p:cNvSpPr>
                <a:spLocks noChangeArrowheads="1"/>
              </p:cNvSpPr>
              <p:nvPr/>
            </p:nvSpPr>
            <p:spPr bwMode="auto">
              <a:xfrm>
                <a:off x="612" y="2217"/>
                <a:ext cx="312" cy="312"/>
              </a:xfrm>
              <a:prstGeom prst="rect">
                <a:avLst/>
              </a:prstGeom>
              <a:noFill/>
              <a:ln w="28575">
                <a:solidFill>
                  <a:schemeClr val="tx1"/>
                </a:solidFill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 sz="3200">
                  <a:latin typeface="Times New Roman Italic" pitchFamily="18" charset="0"/>
                  <a:ea typeface="黑体" pitchFamily="49" charset="-122"/>
                </a:endParaRPr>
              </a:p>
            </p:txBody>
          </p:sp>
          <p:sp>
            <p:nvSpPr>
              <p:cNvPr id="76821" name="Rectangle 47"/>
              <p:cNvSpPr>
                <a:spLocks noChangeArrowheads="1"/>
              </p:cNvSpPr>
              <p:nvPr/>
            </p:nvSpPr>
            <p:spPr bwMode="auto">
              <a:xfrm>
                <a:off x="924" y="2217"/>
                <a:ext cx="312" cy="312"/>
              </a:xfrm>
              <a:prstGeom prst="rect">
                <a:avLst/>
              </a:prstGeom>
              <a:noFill/>
              <a:ln w="28575">
                <a:solidFill>
                  <a:schemeClr val="tx1"/>
                </a:solidFill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 sz="3200">
                  <a:latin typeface="Times New Roman Italic" pitchFamily="18" charset="0"/>
                  <a:ea typeface="黑体" pitchFamily="49" charset="-122"/>
                </a:endParaRPr>
              </a:p>
            </p:txBody>
          </p:sp>
          <p:sp>
            <p:nvSpPr>
              <p:cNvPr id="76822" name="Rectangle 48"/>
              <p:cNvSpPr>
                <a:spLocks noChangeArrowheads="1"/>
              </p:cNvSpPr>
              <p:nvPr/>
            </p:nvSpPr>
            <p:spPr bwMode="auto">
              <a:xfrm>
                <a:off x="1236" y="2217"/>
                <a:ext cx="312" cy="312"/>
              </a:xfrm>
              <a:prstGeom prst="rect">
                <a:avLst/>
              </a:prstGeom>
              <a:noFill/>
              <a:ln w="28575">
                <a:solidFill>
                  <a:schemeClr val="tx1"/>
                </a:solidFill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 sz="3200">
                  <a:latin typeface="Times New Roman Italic" pitchFamily="18" charset="0"/>
                  <a:ea typeface="黑体" pitchFamily="49" charset="-122"/>
                </a:endParaRPr>
              </a:p>
            </p:txBody>
          </p:sp>
        </p:grpSp>
        <p:sp>
          <p:nvSpPr>
            <p:cNvPr id="76823" name="Rectangle 49"/>
            <p:cNvSpPr>
              <a:spLocks noChangeArrowheads="1"/>
            </p:cNvSpPr>
            <p:nvPr/>
          </p:nvSpPr>
          <p:spPr bwMode="auto">
            <a:xfrm>
              <a:off x="357" y="3065"/>
              <a:ext cx="312" cy="312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sz="3200">
                <a:latin typeface="Times New Roman Italic" pitchFamily="18" charset="0"/>
                <a:ea typeface="黑体" pitchFamily="49" charset="-122"/>
              </a:endParaRPr>
            </a:p>
          </p:txBody>
        </p:sp>
        <p:sp>
          <p:nvSpPr>
            <p:cNvPr id="76824" name="Rectangle 50"/>
            <p:cNvSpPr>
              <a:spLocks noChangeArrowheads="1"/>
            </p:cNvSpPr>
            <p:nvPr/>
          </p:nvSpPr>
          <p:spPr bwMode="auto">
            <a:xfrm>
              <a:off x="669" y="3067"/>
              <a:ext cx="312" cy="312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sz="3200">
                <a:latin typeface="Times New Roman Italic" pitchFamily="18" charset="0"/>
                <a:ea typeface="黑体" pitchFamily="49" charset="-122"/>
              </a:endParaRPr>
            </a:p>
          </p:txBody>
        </p:sp>
      </p:grpSp>
      <p:grpSp>
        <p:nvGrpSpPr>
          <p:cNvPr id="76825" name="Group 66"/>
          <p:cNvGrpSpPr/>
          <p:nvPr/>
        </p:nvGrpSpPr>
        <p:grpSpPr>
          <a:xfrm>
            <a:off x="4124325" y="2462213"/>
            <a:ext cx="1981200" cy="1489075"/>
            <a:chOff x="2341" y="1874"/>
            <a:chExt cx="1248" cy="938"/>
          </a:xfrm>
        </p:grpSpPr>
        <p:sp>
          <p:nvSpPr>
            <p:cNvPr id="76826" name="Rectangle 60"/>
            <p:cNvSpPr>
              <a:spLocks noChangeArrowheads="1"/>
            </p:cNvSpPr>
            <p:nvPr/>
          </p:nvSpPr>
          <p:spPr bwMode="auto">
            <a:xfrm>
              <a:off x="2653" y="2188"/>
              <a:ext cx="312" cy="312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sz="3200">
                <a:latin typeface="Times New Roman Italic" pitchFamily="18" charset="0"/>
                <a:ea typeface="黑体" pitchFamily="49" charset="-122"/>
              </a:endParaRPr>
            </a:p>
          </p:txBody>
        </p:sp>
        <p:sp>
          <p:nvSpPr>
            <p:cNvPr id="76827" name="Rectangle 61"/>
            <p:cNvSpPr>
              <a:spLocks noChangeArrowheads="1"/>
            </p:cNvSpPr>
            <p:nvPr/>
          </p:nvSpPr>
          <p:spPr bwMode="auto">
            <a:xfrm>
              <a:off x="2965" y="2188"/>
              <a:ext cx="312" cy="312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sz="3200">
                <a:latin typeface="Times New Roman Italic" pitchFamily="18" charset="0"/>
                <a:ea typeface="黑体" pitchFamily="49" charset="-122"/>
              </a:endParaRPr>
            </a:p>
          </p:txBody>
        </p:sp>
        <p:sp>
          <p:nvSpPr>
            <p:cNvPr id="76828" name="Rectangle 62"/>
            <p:cNvSpPr>
              <a:spLocks noChangeArrowheads="1"/>
            </p:cNvSpPr>
            <p:nvPr/>
          </p:nvSpPr>
          <p:spPr bwMode="auto">
            <a:xfrm>
              <a:off x="3277" y="2188"/>
              <a:ext cx="312" cy="312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sz="3200">
                <a:latin typeface="Times New Roman Italic" pitchFamily="18" charset="0"/>
                <a:ea typeface="黑体" pitchFamily="49" charset="-122"/>
              </a:endParaRPr>
            </a:p>
          </p:txBody>
        </p:sp>
        <p:sp>
          <p:nvSpPr>
            <p:cNvPr id="76829" name="Rectangle 63"/>
            <p:cNvSpPr>
              <a:spLocks noChangeArrowheads="1"/>
            </p:cNvSpPr>
            <p:nvPr/>
          </p:nvSpPr>
          <p:spPr bwMode="auto">
            <a:xfrm>
              <a:off x="2965" y="2500"/>
              <a:ext cx="312" cy="312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sz="3200">
                <a:latin typeface="Times New Roman Italic" pitchFamily="18" charset="0"/>
                <a:ea typeface="黑体" pitchFamily="49" charset="-122"/>
              </a:endParaRPr>
            </a:p>
          </p:txBody>
        </p:sp>
        <p:sp>
          <p:nvSpPr>
            <p:cNvPr id="76830" name="Rectangle 64"/>
            <p:cNvSpPr>
              <a:spLocks noChangeArrowheads="1"/>
            </p:cNvSpPr>
            <p:nvPr/>
          </p:nvSpPr>
          <p:spPr bwMode="auto">
            <a:xfrm>
              <a:off x="2653" y="1874"/>
              <a:ext cx="312" cy="312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sz="3200">
                <a:latin typeface="Times New Roman Italic" pitchFamily="18" charset="0"/>
                <a:ea typeface="黑体" pitchFamily="49" charset="-122"/>
              </a:endParaRPr>
            </a:p>
          </p:txBody>
        </p:sp>
        <p:sp>
          <p:nvSpPr>
            <p:cNvPr id="76831" name="Rectangle 65"/>
            <p:cNvSpPr>
              <a:spLocks noChangeArrowheads="1"/>
            </p:cNvSpPr>
            <p:nvPr/>
          </p:nvSpPr>
          <p:spPr bwMode="auto">
            <a:xfrm>
              <a:off x="2341" y="1877"/>
              <a:ext cx="312" cy="312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sz="3200">
                <a:latin typeface="Times New Roman Italic" pitchFamily="18" charset="0"/>
                <a:ea typeface="黑体" pitchFamily="49" charset="-122"/>
              </a:endParaRPr>
            </a:p>
          </p:txBody>
        </p:sp>
      </p:grpSp>
      <p:grpSp>
        <p:nvGrpSpPr>
          <p:cNvPr id="76832" name="Group 72"/>
          <p:cNvGrpSpPr/>
          <p:nvPr/>
        </p:nvGrpSpPr>
        <p:grpSpPr>
          <a:xfrm>
            <a:off x="4122738" y="4914900"/>
            <a:ext cx="2479675" cy="974725"/>
            <a:chOff x="2339" y="3080"/>
            <a:chExt cx="1562" cy="614"/>
          </a:xfrm>
        </p:grpSpPr>
        <p:sp>
          <p:nvSpPr>
            <p:cNvPr id="76833" name="Rectangle 52"/>
            <p:cNvSpPr>
              <a:spLocks noChangeArrowheads="1"/>
            </p:cNvSpPr>
            <p:nvPr/>
          </p:nvSpPr>
          <p:spPr bwMode="auto">
            <a:xfrm>
              <a:off x="2965" y="3382"/>
              <a:ext cx="312" cy="312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sz="3200">
                <a:latin typeface="Times New Roman Italic" pitchFamily="18" charset="0"/>
                <a:ea typeface="黑体" pitchFamily="49" charset="-122"/>
              </a:endParaRPr>
            </a:p>
          </p:txBody>
        </p:sp>
        <p:sp>
          <p:nvSpPr>
            <p:cNvPr id="76834" name="Rectangle 53"/>
            <p:cNvSpPr>
              <a:spLocks noChangeArrowheads="1"/>
            </p:cNvSpPr>
            <p:nvPr/>
          </p:nvSpPr>
          <p:spPr bwMode="auto">
            <a:xfrm>
              <a:off x="3277" y="3382"/>
              <a:ext cx="312" cy="312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sz="3200">
                <a:latin typeface="Times New Roman Italic" pitchFamily="18" charset="0"/>
                <a:ea typeface="黑体" pitchFamily="49" charset="-122"/>
              </a:endParaRPr>
            </a:p>
          </p:txBody>
        </p:sp>
        <p:sp>
          <p:nvSpPr>
            <p:cNvPr id="76835" name="Rectangle 54"/>
            <p:cNvSpPr>
              <a:spLocks noChangeArrowheads="1"/>
            </p:cNvSpPr>
            <p:nvPr/>
          </p:nvSpPr>
          <p:spPr bwMode="auto">
            <a:xfrm>
              <a:off x="3589" y="3382"/>
              <a:ext cx="312" cy="312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sz="3200">
                <a:latin typeface="Times New Roman Italic" pitchFamily="18" charset="0"/>
                <a:ea typeface="黑体" pitchFamily="49" charset="-122"/>
              </a:endParaRPr>
            </a:p>
          </p:txBody>
        </p:sp>
        <p:sp>
          <p:nvSpPr>
            <p:cNvPr id="76836" name="Rectangle 56"/>
            <p:cNvSpPr>
              <a:spLocks noChangeArrowheads="1"/>
            </p:cNvSpPr>
            <p:nvPr/>
          </p:nvSpPr>
          <p:spPr bwMode="auto">
            <a:xfrm>
              <a:off x="2653" y="3080"/>
              <a:ext cx="312" cy="312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sz="3200">
                <a:latin typeface="Times New Roman Italic" pitchFamily="18" charset="0"/>
                <a:ea typeface="黑体" pitchFamily="49" charset="-122"/>
              </a:endParaRPr>
            </a:p>
          </p:txBody>
        </p:sp>
        <p:sp>
          <p:nvSpPr>
            <p:cNvPr id="76837" name="Rectangle 69"/>
            <p:cNvSpPr>
              <a:spLocks noChangeArrowheads="1"/>
            </p:cNvSpPr>
            <p:nvPr/>
          </p:nvSpPr>
          <p:spPr bwMode="auto">
            <a:xfrm>
              <a:off x="2339" y="3080"/>
              <a:ext cx="312" cy="312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sz="3200">
                <a:latin typeface="Times New Roman Italic" pitchFamily="18" charset="0"/>
                <a:ea typeface="黑体" pitchFamily="49" charset="-122"/>
              </a:endParaRPr>
            </a:p>
          </p:txBody>
        </p:sp>
        <p:sp>
          <p:nvSpPr>
            <p:cNvPr id="76838" name="Rectangle 71"/>
            <p:cNvSpPr>
              <a:spLocks noChangeArrowheads="1"/>
            </p:cNvSpPr>
            <p:nvPr/>
          </p:nvSpPr>
          <p:spPr bwMode="auto">
            <a:xfrm>
              <a:off x="2965" y="3080"/>
              <a:ext cx="312" cy="312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sz="3200">
                <a:latin typeface="Times New Roman Italic" pitchFamily="18" charset="0"/>
                <a:ea typeface="黑体" pitchFamily="49" charset="-122"/>
              </a:endParaRPr>
            </a:p>
          </p:txBody>
        </p:sp>
      </p:grpSp>
      <p:sp>
        <p:nvSpPr>
          <p:cNvPr id="76839" name="Rectangle 73"/>
          <p:cNvSpPr>
            <a:spLocks noChangeArrowheads="1"/>
          </p:cNvSpPr>
          <p:nvPr/>
        </p:nvSpPr>
        <p:spPr bwMode="auto">
          <a:xfrm>
            <a:off x="1741488" y="4037013"/>
            <a:ext cx="371475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A</a:t>
            </a:r>
          </a:p>
        </p:txBody>
      </p:sp>
      <p:sp>
        <p:nvSpPr>
          <p:cNvPr id="76840" name="Rectangle 74"/>
          <p:cNvSpPr>
            <a:spLocks noChangeArrowheads="1"/>
          </p:cNvSpPr>
          <p:nvPr/>
        </p:nvSpPr>
        <p:spPr bwMode="auto">
          <a:xfrm>
            <a:off x="5116513" y="4037013"/>
            <a:ext cx="371475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B</a:t>
            </a:r>
          </a:p>
        </p:txBody>
      </p:sp>
      <p:sp>
        <p:nvSpPr>
          <p:cNvPr id="76841" name="Rectangle 75"/>
          <p:cNvSpPr>
            <a:spLocks noChangeArrowheads="1"/>
          </p:cNvSpPr>
          <p:nvPr/>
        </p:nvSpPr>
        <p:spPr bwMode="auto">
          <a:xfrm>
            <a:off x="1695450" y="5972175"/>
            <a:ext cx="388938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C</a:t>
            </a:r>
          </a:p>
        </p:txBody>
      </p:sp>
      <p:sp>
        <p:nvSpPr>
          <p:cNvPr id="76842" name="Rectangle 76"/>
          <p:cNvSpPr>
            <a:spLocks noChangeArrowheads="1"/>
          </p:cNvSpPr>
          <p:nvPr/>
        </p:nvSpPr>
        <p:spPr bwMode="auto">
          <a:xfrm>
            <a:off x="5116513" y="5972175"/>
            <a:ext cx="40640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D</a:t>
            </a:r>
          </a:p>
        </p:txBody>
      </p:sp>
    </p:spTree>
  </p:cSld>
  <p:clrMapOvr>
    <a:masterClrMapping/>
  </p:clrMapOvr>
  <p:transition>
    <p:wheel spokes="8"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850" name="Text Box 6"/>
          <p:cNvSpPr txBox="1">
            <a:spLocks noChangeArrowheads="1"/>
          </p:cNvSpPr>
          <p:nvPr/>
        </p:nvSpPr>
        <p:spPr bwMode="auto">
          <a:xfrm>
            <a:off x="522288" y="1314450"/>
            <a:ext cx="8307387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Ⅰ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、如图，有一个圆柱，它的高等于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12cm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，底面圆的周长为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18cm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，在圆柱下底面的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A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点有一只蚂蚁，它想吃到地面上与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A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点相对的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B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点处的食物，沿圆柱侧面爬行的最短路程是多少？</a:t>
            </a:r>
            <a:endParaRPr lang="en-US" altLang="zh-CN" sz="2400">
              <a:latin typeface="Times New Roman Italic" pitchFamily="18" charset="0"/>
              <a:ea typeface="黑体" pitchFamily="49" charset="-122"/>
            </a:endParaRPr>
          </a:p>
        </p:txBody>
      </p:sp>
      <p:pic>
        <p:nvPicPr>
          <p:cNvPr id="78851" name="Picture 53" descr="P22A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607050" y="3563938"/>
            <a:ext cx="2835275" cy="2160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heel spokes="8"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898" name="Text Box 3"/>
          <p:cNvSpPr txBox="1">
            <a:spLocks noChangeArrowheads="1"/>
          </p:cNvSpPr>
          <p:nvPr/>
        </p:nvSpPr>
        <p:spPr bwMode="auto">
          <a:xfrm>
            <a:off x="866775" y="960438"/>
            <a:ext cx="7596188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(1)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在你自己做的圆柱上，尝试从点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A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到点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B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沿圆柱侧面画几条路线，你觉得哪条路线最短？</a:t>
            </a:r>
          </a:p>
        </p:txBody>
      </p:sp>
      <p:pic>
        <p:nvPicPr>
          <p:cNvPr id="80899" name="Picture 4" descr="P22A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664075" y="2146300"/>
            <a:ext cx="2835275" cy="2160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0900" name="Picture 6" descr="P22A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1285875" y="2057400"/>
            <a:ext cx="2835275" cy="2160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0901" name="Picture 12" descr="P22A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664075" y="4457700"/>
            <a:ext cx="2835275" cy="2160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0902" name="Picture 13" descr="P22A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1250950" y="4457700"/>
            <a:ext cx="2835275" cy="2160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6574" name="Arc 14"/>
          <p:cNvSpPr/>
          <p:nvPr/>
        </p:nvSpPr>
        <p:spPr bwMode="auto">
          <a:xfrm rot="1906299" flipV="1">
            <a:off x="5384800" y="2084388"/>
            <a:ext cx="1400175" cy="1782762"/>
          </a:xfrm>
          <a:custGeom>
            <a:gdLst>
              <a:gd name="T0" fmla="*/ 2147483646 w 21600"/>
              <a:gd name="T1" fmla="*/ 0 h 25196"/>
              <a:gd name="T2" fmla="*/ 2147483646 w 21600"/>
              <a:gd name="T3" fmla="*/ 2147483646 h 25196"/>
              <a:gd name="T4" fmla="*/ 0 w 21600"/>
              <a:gd name="T5" fmla="*/ 2147483646 h 25196"/>
              <a:gd name="T6" fmla="*/ 0 60000 65536"/>
              <a:gd name="T7" fmla="*/ 0 60000 65536"/>
              <a:gd name="T8" fmla="*/ 0 60000 65536"/>
              <a:gd name="T9" fmla="*/ 0 w 21600"/>
              <a:gd name="T10" fmla="*/ 0 h 25196"/>
              <a:gd name="T11" fmla="*/ 21600 w 21600"/>
              <a:gd name="T12" fmla="*/ 25196 h 25196"/>
            </a:gdLst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5196" fill="none" extrusionOk="0">
                <a:moveTo>
                  <a:pt x="17303" y="0"/>
                </a:moveTo>
                <a:cubicBezTo>
                  <a:pt x="20093" y="3733"/>
                  <a:pt x="21600" y="8268"/>
                  <a:pt x="21600" y="12928"/>
                </a:cubicBezTo>
                <a:cubicBezTo>
                  <a:pt x="21600" y="17310"/>
                  <a:pt x="20266" y="21589"/>
                  <a:pt x="17777" y="25195"/>
                </a:cubicBezTo>
              </a:path>
              <a:path w="21600" h="25196" stroke="0" extrusionOk="0">
                <a:moveTo>
                  <a:pt x="17303" y="0"/>
                </a:moveTo>
                <a:cubicBezTo>
                  <a:pt x="20093" y="3733"/>
                  <a:pt x="21600" y="8268"/>
                  <a:pt x="21600" y="12928"/>
                </a:cubicBezTo>
                <a:cubicBezTo>
                  <a:pt x="21600" y="17310"/>
                  <a:pt x="20266" y="21589"/>
                  <a:pt x="17777" y="25195"/>
                </a:cubicBezTo>
                <a:lnTo>
                  <a:pt x="0" y="12928"/>
                </a:lnTo>
                <a:lnTo>
                  <a:pt x="17303" y="0"/>
                </a:lnTo>
                <a:close/>
              </a:path>
            </a:pathLst>
          </a:custGeom>
          <a:noFill/>
          <a:ln w="28575">
            <a:solidFill>
              <a:srgbClr val="9933FF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rot="10800000"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6575" name="Freeform 15"/>
          <p:cNvSpPr/>
          <p:nvPr/>
        </p:nvSpPr>
        <p:spPr bwMode="auto">
          <a:xfrm>
            <a:off x="2562225" y="2349500"/>
            <a:ext cx="990600" cy="1574800"/>
          </a:xfrm>
          <a:custGeom>
            <a:gdLst>
              <a:gd name="T0" fmla="*/ 0 w 624"/>
              <a:gd name="T1" fmla="*/ 2147483646 h 992"/>
              <a:gd name="T2" fmla="*/ 0 w 624"/>
              <a:gd name="T3" fmla="*/ 0 h 992"/>
              <a:gd name="T4" fmla="*/ 2147483646 w 624"/>
              <a:gd name="T5" fmla="*/ 0 h 992"/>
              <a:gd name="T6" fmla="*/ 0 60000 65536"/>
              <a:gd name="T7" fmla="*/ 0 60000 65536"/>
              <a:gd name="T8" fmla="*/ 0 60000 65536"/>
              <a:gd name="T9" fmla="*/ 0 w 624"/>
              <a:gd name="T10" fmla="*/ 0 h 992"/>
              <a:gd name="T11" fmla="*/ 624 w 624"/>
              <a:gd name="T12" fmla="*/ 992 h 992"/>
            </a:gdLst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624" h="992">
                <a:moveTo>
                  <a:pt x="0" y="992"/>
                </a:moveTo>
                <a:lnTo>
                  <a:pt x="0" y="0"/>
                </a:lnTo>
                <a:lnTo>
                  <a:pt x="624" y="0"/>
                </a:lnTo>
              </a:path>
            </a:pathLst>
          </a:custGeom>
          <a:noFill/>
          <a:ln w="28575">
            <a:solidFill>
              <a:srgbClr val="9933FF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6576" name="Freeform 16"/>
          <p:cNvSpPr/>
          <p:nvPr/>
        </p:nvSpPr>
        <p:spPr bwMode="auto">
          <a:xfrm>
            <a:off x="2517775" y="4768850"/>
            <a:ext cx="1035050" cy="1557338"/>
          </a:xfrm>
          <a:custGeom>
            <a:gdLst>
              <a:gd name="T0" fmla="*/ 2147483646 w 652"/>
              <a:gd name="T1" fmla="*/ 2147483646 h 981"/>
              <a:gd name="T2" fmla="*/ 0 w 652"/>
              <a:gd name="T3" fmla="*/ 2147483646 h 981"/>
              <a:gd name="T4" fmla="*/ 2147483646 w 652"/>
              <a:gd name="T5" fmla="*/ 2147483646 h 981"/>
              <a:gd name="T6" fmla="*/ 2147483646 w 652"/>
              <a:gd name="T7" fmla="*/ 2147483646 h 981"/>
              <a:gd name="T8" fmla="*/ 2147483646 w 652"/>
              <a:gd name="T9" fmla="*/ 2147483646 h 981"/>
              <a:gd name="T10" fmla="*/ 2147483646 w 652"/>
              <a:gd name="T11" fmla="*/ 2147483646 h 981"/>
              <a:gd name="T12" fmla="*/ 2147483646 w 652"/>
              <a:gd name="T13" fmla="*/ 2147483646 h 981"/>
              <a:gd name="T14" fmla="*/ 2147483646 w 652"/>
              <a:gd name="T15" fmla="*/ 0 h 981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652"/>
              <a:gd name="T25" fmla="*/ 0 h 981"/>
              <a:gd name="T26" fmla="*/ 652 w 652"/>
              <a:gd name="T27" fmla="*/ 981 h 981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652" h="981">
                <a:moveTo>
                  <a:pt x="1" y="981"/>
                </a:moveTo>
                <a:lnTo>
                  <a:pt x="0" y="16"/>
                </a:lnTo>
                <a:lnTo>
                  <a:pt x="54" y="64"/>
                </a:lnTo>
                <a:lnTo>
                  <a:pt x="160" y="102"/>
                </a:lnTo>
                <a:lnTo>
                  <a:pt x="280" y="111"/>
                </a:lnTo>
                <a:lnTo>
                  <a:pt x="420" y="111"/>
                </a:lnTo>
                <a:lnTo>
                  <a:pt x="570" y="82"/>
                </a:lnTo>
                <a:lnTo>
                  <a:pt x="652" y="0"/>
                </a:lnTo>
              </a:path>
            </a:pathLst>
          </a:custGeom>
          <a:noFill/>
          <a:ln w="28575">
            <a:solidFill>
              <a:srgbClr val="9933FF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6577" name="Freeform 17"/>
          <p:cNvSpPr/>
          <p:nvPr/>
        </p:nvSpPr>
        <p:spPr bwMode="auto">
          <a:xfrm>
            <a:off x="5980113" y="4756150"/>
            <a:ext cx="1033462" cy="1557338"/>
          </a:xfrm>
          <a:custGeom>
            <a:gdLst>
              <a:gd name="T0" fmla="*/ 0 w 651"/>
              <a:gd name="T1" fmla="*/ 2147483646 h 981"/>
              <a:gd name="T2" fmla="*/ 2147483646 w 651"/>
              <a:gd name="T3" fmla="*/ 2147483646 h 981"/>
              <a:gd name="T4" fmla="*/ 2147483646 w 651"/>
              <a:gd name="T5" fmla="*/ 2147483646 h 981"/>
              <a:gd name="T6" fmla="*/ 2147483646 w 651"/>
              <a:gd name="T7" fmla="*/ 2147483646 h 981"/>
              <a:gd name="T8" fmla="*/ 2147483646 w 651"/>
              <a:gd name="T9" fmla="*/ 0 h 981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651"/>
              <a:gd name="T16" fmla="*/ 0 h 981"/>
              <a:gd name="T17" fmla="*/ 651 w 651"/>
              <a:gd name="T18" fmla="*/ 981 h 981"/>
            </a:gdLst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651" h="981">
                <a:moveTo>
                  <a:pt x="0" y="981"/>
                </a:moveTo>
                <a:lnTo>
                  <a:pt x="308" y="110"/>
                </a:lnTo>
                <a:lnTo>
                  <a:pt x="458" y="101"/>
                </a:lnTo>
                <a:lnTo>
                  <a:pt x="572" y="77"/>
                </a:lnTo>
                <a:lnTo>
                  <a:pt x="651" y="0"/>
                </a:lnTo>
              </a:path>
            </a:pathLst>
          </a:custGeom>
          <a:noFill/>
          <a:ln w="28575">
            <a:solidFill>
              <a:srgbClr val="9933FF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665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2000"/>
                                        <p:tgtEl>
                                          <p:spTgt spid="665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2000"/>
                                        <p:tgtEl>
                                          <p:spTgt spid="665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2000"/>
                                        <p:tgtEl>
                                          <p:spTgt spid="665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74" grpId="0"/>
      <p:bldP spid="66575" grpId="0"/>
      <p:bldP spid="66576" grpId="0"/>
      <p:bldP spid="6657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946" name="Text Box 4"/>
          <p:cNvSpPr txBox="1">
            <a:spLocks noChangeArrowheads="1"/>
          </p:cNvSpPr>
          <p:nvPr/>
        </p:nvSpPr>
        <p:spPr bwMode="auto">
          <a:xfrm>
            <a:off x="927100" y="758825"/>
            <a:ext cx="7483475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(2)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如图，将圆柱侧面剪开展成一个长方形，点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A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到点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B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的最短路线是什么？你画对了吗？</a:t>
            </a:r>
          </a:p>
        </p:txBody>
      </p:sp>
      <p:pic>
        <p:nvPicPr>
          <p:cNvPr id="82947" name="Picture 8" descr="P22A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527550" y="1808163"/>
            <a:ext cx="1935163" cy="2160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948" name="Picture 9" descr="P22A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31800" y="1808163"/>
            <a:ext cx="1916113" cy="2160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949" name="Picture 10" descr="P22A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527550" y="4464050"/>
            <a:ext cx="1954213" cy="2160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950" name="Picture 11" descr="P22A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31800" y="4464050"/>
            <a:ext cx="1935163" cy="2160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951" name="Arc 12"/>
          <p:cNvSpPr/>
          <p:nvPr/>
        </p:nvSpPr>
        <p:spPr bwMode="auto">
          <a:xfrm rot="1906299" flipV="1">
            <a:off x="4346575" y="1763713"/>
            <a:ext cx="1400175" cy="1782762"/>
          </a:xfrm>
          <a:custGeom>
            <a:gdLst>
              <a:gd name="T0" fmla="*/ 2147483646 w 21600"/>
              <a:gd name="T1" fmla="*/ 0 h 25196"/>
              <a:gd name="T2" fmla="*/ 2147483646 w 21600"/>
              <a:gd name="T3" fmla="*/ 2147483646 h 25196"/>
              <a:gd name="T4" fmla="*/ 0 w 21600"/>
              <a:gd name="T5" fmla="*/ 2147483646 h 25196"/>
              <a:gd name="T6" fmla="*/ 0 60000 65536"/>
              <a:gd name="T7" fmla="*/ 0 60000 65536"/>
              <a:gd name="T8" fmla="*/ 0 60000 65536"/>
              <a:gd name="T9" fmla="*/ 0 w 21600"/>
              <a:gd name="T10" fmla="*/ 0 h 25196"/>
              <a:gd name="T11" fmla="*/ 21600 w 21600"/>
              <a:gd name="T12" fmla="*/ 25196 h 25196"/>
            </a:gdLst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5196" fill="none" extrusionOk="0">
                <a:moveTo>
                  <a:pt x="17303" y="0"/>
                </a:moveTo>
                <a:cubicBezTo>
                  <a:pt x="20093" y="3733"/>
                  <a:pt x="21600" y="8268"/>
                  <a:pt x="21600" y="12928"/>
                </a:cubicBezTo>
                <a:cubicBezTo>
                  <a:pt x="21600" y="17310"/>
                  <a:pt x="20266" y="21589"/>
                  <a:pt x="17777" y="25195"/>
                </a:cubicBezTo>
              </a:path>
              <a:path w="21600" h="25196" stroke="0" extrusionOk="0">
                <a:moveTo>
                  <a:pt x="17303" y="0"/>
                </a:moveTo>
                <a:cubicBezTo>
                  <a:pt x="20093" y="3733"/>
                  <a:pt x="21600" y="8268"/>
                  <a:pt x="21600" y="12928"/>
                </a:cubicBezTo>
                <a:cubicBezTo>
                  <a:pt x="21600" y="17310"/>
                  <a:pt x="20266" y="21589"/>
                  <a:pt x="17777" y="25195"/>
                </a:cubicBezTo>
                <a:lnTo>
                  <a:pt x="0" y="12928"/>
                </a:lnTo>
                <a:lnTo>
                  <a:pt x="17303" y="0"/>
                </a:lnTo>
                <a:close/>
              </a:path>
            </a:pathLst>
          </a:custGeom>
          <a:noFill/>
          <a:ln w="28575">
            <a:solidFill>
              <a:srgbClr val="9933FF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rot="10800000"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2952" name="Freeform 13"/>
          <p:cNvSpPr/>
          <p:nvPr/>
        </p:nvSpPr>
        <p:spPr bwMode="auto">
          <a:xfrm>
            <a:off x="804863" y="2119313"/>
            <a:ext cx="990600" cy="1574800"/>
          </a:xfrm>
          <a:custGeom>
            <a:gdLst>
              <a:gd name="T0" fmla="*/ 0 w 624"/>
              <a:gd name="T1" fmla="*/ 2147483646 h 992"/>
              <a:gd name="T2" fmla="*/ 0 w 624"/>
              <a:gd name="T3" fmla="*/ 0 h 992"/>
              <a:gd name="T4" fmla="*/ 2147483646 w 624"/>
              <a:gd name="T5" fmla="*/ 0 h 992"/>
              <a:gd name="T6" fmla="*/ 0 60000 65536"/>
              <a:gd name="T7" fmla="*/ 0 60000 65536"/>
              <a:gd name="T8" fmla="*/ 0 60000 65536"/>
              <a:gd name="T9" fmla="*/ 0 w 624"/>
              <a:gd name="T10" fmla="*/ 0 h 992"/>
              <a:gd name="T11" fmla="*/ 624 w 624"/>
              <a:gd name="T12" fmla="*/ 992 h 992"/>
            </a:gdLst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624" h="992">
                <a:moveTo>
                  <a:pt x="0" y="992"/>
                </a:moveTo>
                <a:lnTo>
                  <a:pt x="0" y="0"/>
                </a:lnTo>
                <a:lnTo>
                  <a:pt x="624" y="0"/>
                </a:lnTo>
              </a:path>
            </a:pathLst>
          </a:custGeom>
          <a:noFill/>
          <a:ln w="28575">
            <a:solidFill>
              <a:srgbClr val="9933FF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2953" name="Freeform 14"/>
          <p:cNvSpPr/>
          <p:nvPr/>
        </p:nvSpPr>
        <p:spPr bwMode="auto">
          <a:xfrm>
            <a:off x="817563" y="4765675"/>
            <a:ext cx="1035050" cy="1557338"/>
          </a:xfrm>
          <a:custGeom>
            <a:gdLst>
              <a:gd name="T0" fmla="*/ 2147483646 w 652"/>
              <a:gd name="T1" fmla="*/ 2147483646 h 981"/>
              <a:gd name="T2" fmla="*/ 0 w 652"/>
              <a:gd name="T3" fmla="*/ 2147483646 h 981"/>
              <a:gd name="T4" fmla="*/ 2147483646 w 652"/>
              <a:gd name="T5" fmla="*/ 2147483646 h 981"/>
              <a:gd name="T6" fmla="*/ 2147483646 w 652"/>
              <a:gd name="T7" fmla="*/ 2147483646 h 981"/>
              <a:gd name="T8" fmla="*/ 2147483646 w 652"/>
              <a:gd name="T9" fmla="*/ 2147483646 h 981"/>
              <a:gd name="T10" fmla="*/ 2147483646 w 652"/>
              <a:gd name="T11" fmla="*/ 2147483646 h 981"/>
              <a:gd name="T12" fmla="*/ 2147483646 w 652"/>
              <a:gd name="T13" fmla="*/ 2147483646 h 981"/>
              <a:gd name="T14" fmla="*/ 2147483646 w 652"/>
              <a:gd name="T15" fmla="*/ 0 h 981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652"/>
              <a:gd name="T25" fmla="*/ 0 h 981"/>
              <a:gd name="T26" fmla="*/ 652 w 652"/>
              <a:gd name="T27" fmla="*/ 981 h 981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652" h="981">
                <a:moveTo>
                  <a:pt x="1" y="981"/>
                </a:moveTo>
                <a:lnTo>
                  <a:pt x="0" y="16"/>
                </a:lnTo>
                <a:lnTo>
                  <a:pt x="54" y="64"/>
                </a:lnTo>
                <a:lnTo>
                  <a:pt x="160" y="102"/>
                </a:lnTo>
                <a:lnTo>
                  <a:pt x="280" y="111"/>
                </a:lnTo>
                <a:lnTo>
                  <a:pt x="420" y="111"/>
                </a:lnTo>
                <a:lnTo>
                  <a:pt x="570" y="82"/>
                </a:lnTo>
                <a:lnTo>
                  <a:pt x="652" y="0"/>
                </a:lnTo>
              </a:path>
            </a:pathLst>
          </a:custGeom>
          <a:noFill/>
          <a:ln w="28575">
            <a:solidFill>
              <a:srgbClr val="9933FF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2954" name="Freeform 15"/>
          <p:cNvSpPr/>
          <p:nvPr/>
        </p:nvSpPr>
        <p:spPr bwMode="auto">
          <a:xfrm>
            <a:off x="4951413" y="4779963"/>
            <a:ext cx="1033462" cy="1557337"/>
          </a:xfrm>
          <a:custGeom>
            <a:gdLst>
              <a:gd name="T0" fmla="*/ 0 w 651"/>
              <a:gd name="T1" fmla="*/ 2147483646 h 981"/>
              <a:gd name="T2" fmla="*/ 2147483646 w 651"/>
              <a:gd name="T3" fmla="*/ 2147483646 h 981"/>
              <a:gd name="T4" fmla="*/ 2147483646 w 651"/>
              <a:gd name="T5" fmla="*/ 2147483646 h 981"/>
              <a:gd name="T6" fmla="*/ 2147483646 w 651"/>
              <a:gd name="T7" fmla="*/ 2147483646 h 981"/>
              <a:gd name="T8" fmla="*/ 2147483646 w 651"/>
              <a:gd name="T9" fmla="*/ 0 h 981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651"/>
              <a:gd name="T16" fmla="*/ 0 h 981"/>
              <a:gd name="T17" fmla="*/ 651 w 651"/>
              <a:gd name="T18" fmla="*/ 981 h 981"/>
            </a:gdLst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651" h="981">
                <a:moveTo>
                  <a:pt x="0" y="981"/>
                </a:moveTo>
                <a:lnTo>
                  <a:pt x="308" y="110"/>
                </a:lnTo>
                <a:lnTo>
                  <a:pt x="458" y="101"/>
                </a:lnTo>
                <a:lnTo>
                  <a:pt x="572" y="77"/>
                </a:lnTo>
                <a:lnTo>
                  <a:pt x="651" y="0"/>
                </a:lnTo>
              </a:path>
            </a:pathLst>
          </a:custGeom>
          <a:noFill/>
          <a:ln w="28575">
            <a:solidFill>
              <a:srgbClr val="9933FF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82955" name="Group 21"/>
          <p:cNvGrpSpPr/>
          <p:nvPr/>
        </p:nvGrpSpPr>
        <p:grpSpPr>
          <a:xfrm>
            <a:off x="1930400" y="1719263"/>
            <a:ext cx="2479675" cy="2200275"/>
            <a:chOff x="1046" y="1083"/>
            <a:chExt cx="1562" cy="1386"/>
          </a:xfrm>
        </p:grpSpPr>
        <p:sp>
          <p:nvSpPr>
            <p:cNvPr id="13345" name="Rectangle 17"/>
            <p:cNvSpPr>
              <a:spLocks noChangeArrowheads="1"/>
            </p:cNvSpPr>
            <p:nvPr/>
          </p:nvSpPr>
          <p:spPr bwMode="auto">
            <a:xfrm>
              <a:off x="1219" y="1338"/>
              <a:ext cx="1389" cy="964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 w="9525">
              <a:solidFill>
                <a:schemeClr val="tx1"/>
              </a:solidFill>
              <a:miter lim="800000"/>
            </a:ln>
          </p:spPr>
          <p:txBody>
            <a:bodyPr wrap="none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  <a:defRPr/>
              </a:pPr>
              <a:endParaRPr lang="zh-CN" altLang="zh-CN" smtClean="0">
                <a:latin typeface="Times New Roman Italic" pitchFamily="18" charset="0"/>
                <a:ea typeface="黑体" pitchFamily="49" charset="-122"/>
              </a:endParaRPr>
            </a:p>
          </p:txBody>
        </p:sp>
        <p:sp>
          <p:nvSpPr>
            <p:cNvPr id="82957" name="Rectangle 18"/>
            <p:cNvSpPr>
              <a:spLocks noChangeArrowheads="1"/>
            </p:cNvSpPr>
            <p:nvPr/>
          </p:nvSpPr>
          <p:spPr bwMode="auto">
            <a:xfrm>
              <a:off x="1046" y="2217"/>
              <a:ext cx="215" cy="2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2000">
                  <a:latin typeface="Times New Roman Italic" pitchFamily="18" charset="0"/>
                  <a:ea typeface="黑体" pitchFamily="49" charset="-122"/>
                </a:rPr>
                <a:t>A</a:t>
              </a:r>
            </a:p>
          </p:txBody>
        </p:sp>
        <p:sp>
          <p:nvSpPr>
            <p:cNvPr id="82958" name="Oval 19"/>
            <p:cNvSpPr>
              <a:spLocks noChangeArrowheads="1"/>
            </p:cNvSpPr>
            <p:nvPr/>
          </p:nvSpPr>
          <p:spPr bwMode="auto">
            <a:xfrm>
              <a:off x="1888" y="1308"/>
              <a:ext cx="57" cy="57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zh-CN" sz="3200">
                <a:latin typeface="Times New Roman Italic" pitchFamily="18" charset="0"/>
                <a:ea typeface="黑体" pitchFamily="49" charset="-122"/>
              </a:endParaRPr>
            </a:p>
          </p:txBody>
        </p:sp>
        <p:sp>
          <p:nvSpPr>
            <p:cNvPr id="82959" name="Rectangle 20"/>
            <p:cNvSpPr>
              <a:spLocks noChangeArrowheads="1"/>
            </p:cNvSpPr>
            <p:nvPr/>
          </p:nvSpPr>
          <p:spPr bwMode="auto">
            <a:xfrm>
              <a:off x="1803" y="1083"/>
              <a:ext cx="223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2000">
                  <a:latin typeface="Times New Roman Italic" pitchFamily="18" charset="0"/>
                  <a:ea typeface="黑体" pitchFamily="49" charset="-122"/>
                </a:rPr>
                <a:t>B</a:t>
              </a:r>
            </a:p>
          </p:txBody>
        </p:sp>
      </p:grpSp>
      <p:sp>
        <p:nvSpPr>
          <p:cNvPr id="58391" name="Rectangle 23"/>
          <p:cNvSpPr>
            <a:spLocks noChangeArrowheads="1"/>
          </p:cNvSpPr>
          <p:nvPr/>
        </p:nvSpPr>
        <p:spPr bwMode="auto">
          <a:xfrm>
            <a:off x="2681288" y="1719263"/>
            <a:ext cx="522287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000">
                <a:latin typeface="Times New Roman Italic" pitchFamily="18" charset="0"/>
                <a:ea typeface="黑体" pitchFamily="49" charset="-122"/>
              </a:rPr>
              <a:t>(B)</a:t>
            </a:r>
          </a:p>
        </p:txBody>
      </p:sp>
      <p:grpSp>
        <p:nvGrpSpPr>
          <p:cNvPr id="82961" name="Group 24"/>
          <p:cNvGrpSpPr/>
          <p:nvPr/>
        </p:nvGrpSpPr>
        <p:grpSpPr>
          <a:xfrm>
            <a:off x="6056313" y="1719263"/>
            <a:ext cx="2479675" cy="2200275"/>
            <a:chOff x="1046" y="1083"/>
            <a:chExt cx="1562" cy="1386"/>
          </a:xfrm>
        </p:grpSpPr>
        <p:sp>
          <p:nvSpPr>
            <p:cNvPr id="13341" name="Rectangle 25"/>
            <p:cNvSpPr>
              <a:spLocks noChangeArrowheads="1"/>
            </p:cNvSpPr>
            <p:nvPr/>
          </p:nvSpPr>
          <p:spPr bwMode="auto">
            <a:xfrm>
              <a:off x="1219" y="1338"/>
              <a:ext cx="1389" cy="964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 w="9525">
              <a:solidFill>
                <a:schemeClr val="tx1"/>
              </a:solidFill>
              <a:miter lim="800000"/>
            </a:ln>
          </p:spPr>
          <p:txBody>
            <a:bodyPr wrap="none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  <a:defRPr/>
              </a:pPr>
              <a:endParaRPr lang="zh-CN" altLang="zh-CN" smtClean="0">
                <a:latin typeface="Times New Roman Italic" pitchFamily="18" charset="0"/>
                <a:ea typeface="黑体" pitchFamily="49" charset="-122"/>
              </a:endParaRPr>
            </a:p>
          </p:txBody>
        </p:sp>
        <p:sp>
          <p:nvSpPr>
            <p:cNvPr id="82963" name="Rectangle 26"/>
            <p:cNvSpPr>
              <a:spLocks noChangeArrowheads="1"/>
            </p:cNvSpPr>
            <p:nvPr/>
          </p:nvSpPr>
          <p:spPr bwMode="auto">
            <a:xfrm>
              <a:off x="1046" y="2217"/>
              <a:ext cx="215" cy="2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2000">
                  <a:latin typeface="Times New Roman Italic" pitchFamily="18" charset="0"/>
                  <a:ea typeface="黑体" pitchFamily="49" charset="-122"/>
                </a:rPr>
                <a:t>A</a:t>
              </a:r>
            </a:p>
          </p:txBody>
        </p:sp>
        <p:sp>
          <p:nvSpPr>
            <p:cNvPr id="82964" name="Oval 27"/>
            <p:cNvSpPr>
              <a:spLocks noChangeArrowheads="1"/>
            </p:cNvSpPr>
            <p:nvPr/>
          </p:nvSpPr>
          <p:spPr bwMode="auto">
            <a:xfrm>
              <a:off x="1888" y="1308"/>
              <a:ext cx="57" cy="57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zh-CN" sz="3200">
                <a:latin typeface="Times New Roman Italic" pitchFamily="18" charset="0"/>
                <a:ea typeface="黑体" pitchFamily="49" charset="-122"/>
              </a:endParaRPr>
            </a:p>
          </p:txBody>
        </p:sp>
        <p:sp>
          <p:nvSpPr>
            <p:cNvPr id="82965" name="Rectangle 28"/>
            <p:cNvSpPr>
              <a:spLocks noChangeArrowheads="1"/>
            </p:cNvSpPr>
            <p:nvPr/>
          </p:nvSpPr>
          <p:spPr bwMode="auto">
            <a:xfrm>
              <a:off x="1803" y="1083"/>
              <a:ext cx="223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2000">
                  <a:latin typeface="Times New Roman Italic" pitchFamily="18" charset="0"/>
                  <a:ea typeface="黑体" pitchFamily="49" charset="-122"/>
                </a:rPr>
                <a:t>B</a:t>
              </a:r>
            </a:p>
          </p:txBody>
        </p:sp>
      </p:grpSp>
      <p:grpSp>
        <p:nvGrpSpPr>
          <p:cNvPr id="82966" name="Group 29"/>
          <p:cNvGrpSpPr/>
          <p:nvPr/>
        </p:nvGrpSpPr>
        <p:grpSpPr>
          <a:xfrm>
            <a:off x="1916113" y="4373563"/>
            <a:ext cx="2479675" cy="2200275"/>
            <a:chOff x="1046" y="1083"/>
            <a:chExt cx="1562" cy="1386"/>
          </a:xfrm>
        </p:grpSpPr>
        <p:sp>
          <p:nvSpPr>
            <p:cNvPr id="13337" name="Rectangle 30"/>
            <p:cNvSpPr>
              <a:spLocks noChangeArrowheads="1"/>
            </p:cNvSpPr>
            <p:nvPr/>
          </p:nvSpPr>
          <p:spPr bwMode="auto">
            <a:xfrm>
              <a:off x="1219" y="1338"/>
              <a:ext cx="1389" cy="964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 w="9525">
              <a:solidFill>
                <a:schemeClr val="tx1"/>
              </a:solidFill>
              <a:miter lim="800000"/>
            </a:ln>
          </p:spPr>
          <p:txBody>
            <a:bodyPr wrap="none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  <a:defRPr/>
              </a:pPr>
              <a:endParaRPr lang="zh-CN" altLang="zh-CN" smtClean="0">
                <a:latin typeface="Times New Roman Italic" pitchFamily="18" charset="0"/>
                <a:ea typeface="黑体" pitchFamily="49" charset="-122"/>
              </a:endParaRPr>
            </a:p>
          </p:txBody>
        </p:sp>
        <p:sp>
          <p:nvSpPr>
            <p:cNvPr id="82968" name="Rectangle 31"/>
            <p:cNvSpPr>
              <a:spLocks noChangeArrowheads="1"/>
            </p:cNvSpPr>
            <p:nvPr/>
          </p:nvSpPr>
          <p:spPr bwMode="auto">
            <a:xfrm>
              <a:off x="1046" y="2217"/>
              <a:ext cx="215" cy="2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2000">
                  <a:latin typeface="Times New Roman Italic" pitchFamily="18" charset="0"/>
                  <a:ea typeface="黑体" pitchFamily="49" charset="-122"/>
                </a:rPr>
                <a:t>A</a:t>
              </a:r>
            </a:p>
          </p:txBody>
        </p:sp>
        <p:sp>
          <p:nvSpPr>
            <p:cNvPr id="82969" name="Oval 32"/>
            <p:cNvSpPr>
              <a:spLocks noChangeArrowheads="1"/>
            </p:cNvSpPr>
            <p:nvPr/>
          </p:nvSpPr>
          <p:spPr bwMode="auto">
            <a:xfrm>
              <a:off x="1888" y="1308"/>
              <a:ext cx="57" cy="57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zh-CN" sz="3200">
                <a:latin typeface="Times New Roman Italic" pitchFamily="18" charset="0"/>
                <a:ea typeface="黑体" pitchFamily="49" charset="-122"/>
              </a:endParaRPr>
            </a:p>
          </p:txBody>
        </p:sp>
        <p:sp>
          <p:nvSpPr>
            <p:cNvPr id="82970" name="Rectangle 33"/>
            <p:cNvSpPr>
              <a:spLocks noChangeArrowheads="1"/>
            </p:cNvSpPr>
            <p:nvPr/>
          </p:nvSpPr>
          <p:spPr bwMode="auto">
            <a:xfrm>
              <a:off x="1803" y="1083"/>
              <a:ext cx="223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2000">
                  <a:latin typeface="Times New Roman Italic" pitchFamily="18" charset="0"/>
                  <a:ea typeface="黑体" pitchFamily="49" charset="-122"/>
                </a:rPr>
                <a:t>B</a:t>
              </a:r>
            </a:p>
          </p:txBody>
        </p:sp>
      </p:grpSp>
      <p:grpSp>
        <p:nvGrpSpPr>
          <p:cNvPr id="82971" name="Group 34"/>
          <p:cNvGrpSpPr/>
          <p:nvPr/>
        </p:nvGrpSpPr>
        <p:grpSpPr>
          <a:xfrm>
            <a:off x="6056313" y="4373563"/>
            <a:ext cx="2479675" cy="2200275"/>
            <a:chOff x="1046" y="1083"/>
            <a:chExt cx="1562" cy="1386"/>
          </a:xfrm>
        </p:grpSpPr>
        <p:sp>
          <p:nvSpPr>
            <p:cNvPr id="13333" name="Rectangle 35"/>
            <p:cNvSpPr>
              <a:spLocks noChangeArrowheads="1"/>
            </p:cNvSpPr>
            <p:nvPr/>
          </p:nvSpPr>
          <p:spPr bwMode="auto">
            <a:xfrm>
              <a:off x="1219" y="1338"/>
              <a:ext cx="1389" cy="964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 w="9525">
              <a:solidFill>
                <a:schemeClr val="tx1"/>
              </a:solidFill>
              <a:miter lim="800000"/>
            </a:ln>
          </p:spPr>
          <p:txBody>
            <a:bodyPr wrap="none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  <a:defRPr/>
              </a:pPr>
              <a:endParaRPr lang="zh-CN" altLang="zh-CN" smtClean="0">
                <a:latin typeface="Times New Roman Italic" pitchFamily="18" charset="0"/>
                <a:ea typeface="黑体" pitchFamily="49" charset="-122"/>
              </a:endParaRPr>
            </a:p>
          </p:txBody>
        </p:sp>
        <p:sp>
          <p:nvSpPr>
            <p:cNvPr id="82973" name="Rectangle 36"/>
            <p:cNvSpPr>
              <a:spLocks noChangeArrowheads="1"/>
            </p:cNvSpPr>
            <p:nvPr/>
          </p:nvSpPr>
          <p:spPr bwMode="auto">
            <a:xfrm>
              <a:off x="1046" y="2217"/>
              <a:ext cx="215" cy="2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2000">
                  <a:latin typeface="Times New Roman Italic" pitchFamily="18" charset="0"/>
                  <a:ea typeface="黑体" pitchFamily="49" charset="-122"/>
                </a:rPr>
                <a:t>A</a:t>
              </a:r>
            </a:p>
          </p:txBody>
        </p:sp>
        <p:sp>
          <p:nvSpPr>
            <p:cNvPr id="82974" name="Oval 37"/>
            <p:cNvSpPr>
              <a:spLocks noChangeArrowheads="1"/>
            </p:cNvSpPr>
            <p:nvPr/>
          </p:nvSpPr>
          <p:spPr bwMode="auto">
            <a:xfrm>
              <a:off x="1888" y="1308"/>
              <a:ext cx="57" cy="57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zh-CN" sz="3200">
                <a:latin typeface="Times New Roman Italic" pitchFamily="18" charset="0"/>
                <a:ea typeface="黑体" pitchFamily="49" charset="-122"/>
              </a:endParaRPr>
            </a:p>
          </p:txBody>
        </p:sp>
        <p:sp>
          <p:nvSpPr>
            <p:cNvPr id="82975" name="Rectangle 38"/>
            <p:cNvSpPr>
              <a:spLocks noChangeArrowheads="1"/>
            </p:cNvSpPr>
            <p:nvPr/>
          </p:nvSpPr>
          <p:spPr bwMode="auto">
            <a:xfrm>
              <a:off x="1803" y="1083"/>
              <a:ext cx="223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2000">
                  <a:latin typeface="Times New Roman Italic" pitchFamily="18" charset="0"/>
                  <a:ea typeface="黑体" pitchFamily="49" charset="-122"/>
                </a:rPr>
                <a:t>B</a:t>
              </a:r>
            </a:p>
          </p:txBody>
        </p:sp>
      </p:grpSp>
      <p:sp>
        <p:nvSpPr>
          <p:cNvPr id="58407" name="Line 39"/>
          <p:cNvSpPr>
            <a:spLocks noChangeShapeType="1"/>
          </p:cNvSpPr>
          <p:nvPr/>
        </p:nvSpPr>
        <p:spPr bwMode="auto">
          <a:xfrm flipV="1">
            <a:off x="6343650" y="2124075"/>
            <a:ext cx="1108075" cy="1500188"/>
          </a:xfrm>
          <a:prstGeom prst="line">
            <a:avLst/>
          </a:prstGeom>
          <a:noFill/>
          <a:ln w="28575">
            <a:solidFill>
              <a:srgbClr val="9933FF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8408" name="Freeform 40"/>
          <p:cNvSpPr/>
          <p:nvPr/>
        </p:nvSpPr>
        <p:spPr bwMode="auto">
          <a:xfrm>
            <a:off x="2189163" y="4778375"/>
            <a:ext cx="1122362" cy="1574800"/>
          </a:xfrm>
          <a:custGeom>
            <a:gdLst>
              <a:gd name="T0" fmla="*/ 0 w 624"/>
              <a:gd name="T1" fmla="*/ 2147483646 h 992"/>
              <a:gd name="T2" fmla="*/ 0 w 624"/>
              <a:gd name="T3" fmla="*/ 0 h 992"/>
              <a:gd name="T4" fmla="*/ 2147483646 w 624"/>
              <a:gd name="T5" fmla="*/ 0 h 992"/>
              <a:gd name="T6" fmla="*/ 0 60000 65536"/>
              <a:gd name="T7" fmla="*/ 0 60000 65536"/>
              <a:gd name="T8" fmla="*/ 0 60000 65536"/>
              <a:gd name="T9" fmla="*/ 0 w 624"/>
              <a:gd name="T10" fmla="*/ 0 h 992"/>
              <a:gd name="T11" fmla="*/ 624 w 624"/>
              <a:gd name="T12" fmla="*/ 992 h 992"/>
            </a:gdLst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624" h="992">
                <a:moveTo>
                  <a:pt x="0" y="992"/>
                </a:moveTo>
                <a:lnTo>
                  <a:pt x="0" y="0"/>
                </a:lnTo>
                <a:lnTo>
                  <a:pt x="624" y="0"/>
                </a:lnTo>
              </a:path>
            </a:pathLst>
          </a:custGeom>
          <a:noFill/>
          <a:ln w="28575">
            <a:solidFill>
              <a:srgbClr val="9933FF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8409" name="Freeform 41"/>
          <p:cNvSpPr/>
          <p:nvPr/>
        </p:nvSpPr>
        <p:spPr bwMode="auto">
          <a:xfrm>
            <a:off x="6327775" y="4778375"/>
            <a:ext cx="1122363" cy="1574800"/>
          </a:xfrm>
          <a:custGeom>
            <a:gdLst>
              <a:gd name="T0" fmla="*/ 0 w 707"/>
              <a:gd name="T1" fmla="*/ 2147483646 h 992"/>
              <a:gd name="T2" fmla="*/ 2147483646 w 707"/>
              <a:gd name="T3" fmla="*/ 2147483646 h 992"/>
              <a:gd name="T4" fmla="*/ 2147483646 w 707"/>
              <a:gd name="T5" fmla="*/ 0 h 992"/>
              <a:gd name="T6" fmla="*/ 0 60000 65536"/>
              <a:gd name="T7" fmla="*/ 0 60000 65536"/>
              <a:gd name="T8" fmla="*/ 0 60000 65536"/>
              <a:gd name="T9" fmla="*/ 0 w 707"/>
              <a:gd name="T10" fmla="*/ 0 h 992"/>
              <a:gd name="T11" fmla="*/ 707 w 707"/>
              <a:gd name="T12" fmla="*/ 992 h 992"/>
            </a:gdLst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707" h="992">
                <a:moveTo>
                  <a:pt x="0" y="992"/>
                </a:moveTo>
                <a:lnTo>
                  <a:pt x="326" y="7"/>
                </a:lnTo>
                <a:lnTo>
                  <a:pt x="707" y="0"/>
                </a:lnTo>
              </a:path>
            </a:pathLst>
          </a:custGeom>
          <a:noFill/>
          <a:ln w="28575">
            <a:solidFill>
              <a:srgbClr val="9933FF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8410" name="Freeform 42"/>
          <p:cNvSpPr/>
          <p:nvPr/>
        </p:nvSpPr>
        <p:spPr bwMode="auto">
          <a:xfrm>
            <a:off x="2200275" y="2124075"/>
            <a:ext cx="796925" cy="1574800"/>
          </a:xfrm>
          <a:custGeom>
            <a:gdLst>
              <a:gd name="T0" fmla="*/ 0 w 624"/>
              <a:gd name="T1" fmla="*/ 2147483646 h 992"/>
              <a:gd name="T2" fmla="*/ 0 w 624"/>
              <a:gd name="T3" fmla="*/ 0 h 992"/>
              <a:gd name="T4" fmla="*/ 2147483646 w 624"/>
              <a:gd name="T5" fmla="*/ 0 h 992"/>
              <a:gd name="T6" fmla="*/ 0 60000 65536"/>
              <a:gd name="T7" fmla="*/ 0 60000 65536"/>
              <a:gd name="T8" fmla="*/ 0 60000 65536"/>
              <a:gd name="T9" fmla="*/ 0 w 624"/>
              <a:gd name="T10" fmla="*/ 0 h 992"/>
              <a:gd name="T11" fmla="*/ 624 w 624"/>
              <a:gd name="T12" fmla="*/ 992 h 992"/>
            </a:gdLst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624" h="992">
                <a:moveTo>
                  <a:pt x="0" y="992"/>
                </a:moveTo>
                <a:lnTo>
                  <a:pt x="0" y="0"/>
                </a:lnTo>
                <a:lnTo>
                  <a:pt x="624" y="0"/>
                </a:lnTo>
              </a:path>
            </a:pathLst>
          </a:custGeom>
          <a:noFill/>
          <a:ln w="28575">
            <a:solidFill>
              <a:srgbClr val="9933FF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58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83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584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584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000"/>
                                        <p:tgtEl>
                                          <p:spTgt spid="584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91" grpId="0"/>
      <p:bldP spid="58407" grpId="0"/>
      <p:bldP spid="58408" grpId="0"/>
      <p:bldP spid="58409" grpId="0"/>
      <p:bldP spid="584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994" name="Text Box 5"/>
          <p:cNvSpPr txBox="1">
            <a:spLocks noChangeArrowheads="1"/>
          </p:cNvSpPr>
          <p:nvPr/>
        </p:nvSpPr>
        <p:spPr bwMode="auto">
          <a:xfrm>
            <a:off x="927100" y="1304925"/>
            <a:ext cx="7470775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(3)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蚂蚁从点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A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出发，想吃到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B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点上的食物，它沿</a:t>
            </a:r>
          </a:p>
          <a:p>
            <a:pPr eaLnBrk="1" hangingPunct="1"/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圆柱侧面爬行的最短路程是多少？</a:t>
            </a:r>
          </a:p>
        </p:txBody>
      </p:sp>
      <p:pic>
        <p:nvPicPr>
          <p:cNvPr id="84995" name="Picture 7" descr="P22B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2997200" y="2663825"/>
            <a:ext cx="6030913" cy="3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4996" name="Line 9"/>
          <p:cNvSpPr>
            <a:spLocks noChangeShapeType="1"/>
          </p:cNvSpPr>
          <p:nvPr/>
        </p:nvSpPr>
        <p:spPr bwMode="auto">
          <a:xfrm flipV="1">
            <a:off x="5895975" y="3578225"/>
            <a:ext cx="1395413" cy="1725613"/>
          </a:xfrm>
          <a:prstGeom prst="line">
            <a:avLst/>
          </a:prstGeom>
          <a:noFill/>
          <a:ln w="28575">
            <a:solidFill>
              <a:srgbClr val="9933FF"/>
            </a:solidFill>
            <a:prstDash val="dash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9402" name="Rectangle 10"/>
          <p:cNvSpPr>
            <a:spLocks noChangeArrowheads="1"/>
          </p:cNvSpPr>
          <p:nvPr/>
        </p:nvSpPr>
        <p:spPr bwMode="auto">
          <a:xfrm>
            <a:off x="4860925" y="4149725"/>
            <a:ext cx="11017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12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厘米</a:t>
            </a:r>
          </a:p>
        </p:txBody>
      </p:sp>
      <p:sp>
        <p:nvSpPr>
          <p:cNvPr id="59403" name="Rectangle 11"/>
          <p:cNvSpPr>
            <a:spLocks noChangeArrowheads="1"/>
          </p:cNvSpPr>
          <p:nvPr/>
        </p:nvSpPr>
        <p:spPr bwMode="auto">
          <a:xfrm>
            <a:off x="6188075" y="3128963"/>
            <a:ext cx="9493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9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厘米</a:t>
            </a:r>
          </a:p>
        </p:txBody>
      </p:sp>
      <p:sp>
        <p:nvSpPr>
          <p:cNvPr id="59404" name="Text Box 12"/>
          <p:cNvSpPr txBox="1">
            <a:spLocks noChangeArrowheads="1"/>
          </p:cNvSpPr>
          <p:nvPr/>
        </p:nvSpPr>
        <p:spPr bwMode="auto">
          <a:xfrm>
            <a:off x="315913" y="3429000"/>
            <a:ext cx="260985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>
                <a:solidFill>
                  <a:srgbClr val="FF3300"/>
                </a:solidFill>
                <a:latin typeface="Times New Roman Italic" pitchFamily="18" charset="0"/>
                <a:ea typeface="黑体" pitchFamily="49" charset="-122"/>
              </a:rPr>
              <a:t>AB</a:t>
            </a:r>
            <a:r>
              <a:rPr lang="en-US" altLang="zh-CN" baseline="30000">
                <a:solidFill>
                  <a:srgbClr val="FF3300"/>
                </a:solidFill>
                <a:latin typeface="Times New Roman Italic" pitchFamily="18" charset="0"/>
                <a:ea typeface="黑体" pitchFamily="49" charset="-122"/>
              </a:rPr>
              <a:t>2</a:t>
            </a:r>
            <a:r>
              <a:rPr lang="en-US" altLang="zh-CN">
                <a:solidFill>
                  <a:srgbClr val="FF3300"/>
                </a:solidFill>
                <a:latin typeface="Times New Roman Italic" pitchFamily="18" charset="0"/>
                <a:ea typeface="黑体" pitchFamily="49" charset="-122"/>
              </a:rPr>
              <a:t>=12</a:t>
            </a:r>
            <a:r>
              <a:rPr lang="en-US" altLang="zh-CN" baseline="30000">
                <a:solidFill>
                  <a:srgbClr val="FF3300"/>
                </a:solidFill>
                <a:latin typeface="Times New Roman Italic" pitchFamily="18" charset="0"/>
                <a:ea typeface="黑体" pitchFamily="49" charset="-122"/>
              </a:rPr>
              <a:t>2</a:t>
            </a:r>
            <a:r>
              <a:rPr lang="en-US" altLang="zh-CN">
                <a:solidFill>
                  <a:srgbClr val="FF3300"/>
                </a:solidFill>
                <a:latin typeface="Times New Roman Italic" pitchFamily="18" charset="0"/>
                <a:ea typeface="黑体" pitchFamily="49" charset="-122"/>
              </a:rPr>
              <a:t>+9</a:t>
            </a:r>
            <a:r>
              <a:rPr lang="en-US" altLang="zh-CN" baseline="30000">
                <a:solidFill>
                  <a:srgbClr val="FF3300"/>
                </a:solidFill>
                <a:latin typeface="Times New Roman Italic" pitchFamily="18" charset="0"/>
                <a:ea typeface="黑体" pitchFamily="49" charset="-122"/>
              </a:rPr>
              <a:t>2</a:t>
            </a:r>
          </a:p>
        </p:txBody>
      </p:sp>
      <p:sp>
        <p:nvSpPr>
          <p:cNvPr id="59405" name="Text Box 13"/>
          <p:cNvSpPr txBox="1">
            <a:spLocks noChangeArrowheads="1"/>
          </p:cNvSpPr>
          <p:nvPr/>
        </p:nvSpPr>
        <p:spPr bwMode="auto">
          <a:xfrm>
            <a:off x="315913" y="4373563"/>
            <a:ext cx="260985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>
                <a:solidFill>
                  <a:srgbClr val="FF3300"/>
                </a:solidFill>
                <a:latin typeface="Times New Roman Italic" pitchFamily="18" charset="0"/>
                <a:ea typeface="黑体" pitchFamily="49" charset="-122"/>
              </a:rPr>
              <a:t>AB=15(</a:t>
            </a:r>
            <a:r>
              <a:rPr lang="zh-CN" altLang="en-US">
                <a:solidFill>
                  <a:srgbClr val="FF3300"/>
                </a:solidFill>
                <a:latin typeface="Times New Roman Italic" pitchFamily="18" charset="0"/>
                <a:ea typeface="黑体" pitchFamily="49" charset="-122"/>
              </a:rPr>
              <a:t>厘米</a:t>
            </a:r>
            <a:r>
              <a:rPr lang="en-US" altLang="zh-CN">
                <a:solidFill>
                  <a:srgbClr val="FF3300"/>
                </a:solidFill>
                <a:latin typeface="Times New Roman Italic" pitchFamily="18" charset="0"/>
                <a:ea typeface="黑体" pitchFamily="49" charset="-122"/>
              </a:rPr>
              <a:t>)</a:t>
            </a:r>
            <a:endParaRPr lang="en-US" altLang="zh-CN" baseline="30000">
              <a:solidFill>
                <a:srgbClr val="FF3300"/>
              </a:solidFill>
              <a:latin typeface="Times New Roman Italic" pitchFamily="18" charset="0"/>
              <a:ea typeface="黑体" pitchFamily="49" charset="-122"/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94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94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94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94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402" grpId="0"/>
      <p:bldP spid="59403" grpId="0"/>
      <p:bldP spid="59404" grpId="0"/>
      <p:bldP spid="5940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042" name="Text Box 2"/>
          <p:cNvSpPr txBox="1">
            <a:spLocks noChangeArrowheads="1"/>
          </p:cNvSpPr>
          <p:nvPr/>
        </p:nvSpPr>
        <p:spPr bwMode="auto">
          <a:xfrm>
            <a:off x="871538" y="1449388"/>
            <a:ext cx="20955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新知归纳</a:t>
            </a:r>
          </a:p>
        </p:txBody>
      </p:sp>
      <p:sp>
        <p:nvSpPr>
          <p:cNvPr id="87043" name="Text Box 3"/>
          <p:cNvSpPr txBox="1">
            <a:spLocks noChangeArrowheads="1"/>
          </p:cNvSpPr>
          <p:nvPr/>
        </p:nvSpPr>
        <p:spPr bwMode="auto">
          <a:xfrm>
            <a:off x="1112838" y="2484438"/>
            <a:ext cx="2224087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数学思想：</a:t>
            </a:r>
          </a:p>
        </p:txBody>
      </p:sp>
      <p:sp>
        <p:nvSpPr>
          <p:cNvPr id="67588" name="Rectangle 4"/>
          <p:cNvSpPr>
            <a:spLocks noChangeArrowheads="1"/>
          </p:cNvSpPr>
          <p:nvPr/>
        </p:nvSpPr>
        <p:spPr bwMode="auto">
          <a:xfrm>
            <a:off x="1414463" y="3698875"/>
            <a:ext cx="18161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latin typeface="Times New Roman Italic" pitchFamily="18" charset="0"/>
                <a:ea typeface="黑体" pitchFamily="49" charset="-122"/>
              </a:rPr>
              <a:t>立体图形</a:t>
            </a:r>
          </a:p>
        </p:txBody>
      </p:sp>
      <p:sp>
        <p:nvSpPr>
          <p:cNvPr id="67589" name="Rectangle 5"/>
          <p:cNvSpPr>
            <a:spLocks noChangeArrowheads="1"/>
          </p:cNvSpPr>
          <p:nvPr/>
        </p:nvSpPr>
        <p:spPr bwMode="auto">
          <a:xfrm>
            <a:off x="6607175" y="3698875"/>
            <a:ext cx="18161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latin typeface="Times New Roman Italic" pitchFamily="18" charset="0"/>
                <a:ea typeface="黑体" pitchFamily="49" charset="-122"/>
              </a:rPr>
              <a:t>平面图形</a:t>
            </a:r>
          </a:p>
        </p:txBody>
      </p:sp>
      <p:sp>
        <p:nvSpPr>
          <p:cNvPr id="67590" name="Rectangle 6"/>
          <p:cNvSpPr>
            <a:spLocks noChangeArrowheads="1"/>
          </p:cNvSpPr>
          <p:nvPr/>
        </p:nvSpPr>
        <p:spPr bwMode="auto">
          <a:xfrm>
            <a:off x="4184650" y="3294063"/>
            <a:ext cx="1000125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latin typeface="Times New Roman Italic" pitchFamily="18" charset="0"/>
                <a:ea typeface="黑体" pitchFamily="49" charset="-122"/>
              </a:rPr>
              <a:t>转化</a:t>
            </a:r>
          </a:p>
        </p:txBody>
      </p:sp>
      <p:sp>
        <p:nvSpPr>
          <p:cNvPr id="67591" name="AutoShape 7"/>
          <p:cNvSpPr>
            <a:spLocks noChangeArrowheads="1"/>
          </p:cNvSpPr>
          <p:nvPr/>
        </p:nvSpPr>
        <p:spPr bwMode="auto">
          <a:xfrm>
            <a:off x="3365500" y="3829050"/>
            <a:ext cx="3043238" cy="293688"/>
          </a:xfrm>
          <a:prstGeom prst="rightArrow">
            <a:avLst>
              <a:gd name="adj1" fmla="val 50000"/>
              <a:gd name="adj2" fmla="val 259054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/>
            <a:endParaRPr lang="zh-CN" altLang="zh-CN" sz="3200">
              <a:latin typeface="Times New Roman Italic" pitchFamily="18" charset="0"/>
              <a:ea typeface="黑体" pitchFamily="49" charset="-122"/>
            </a:endParaRPr>
          </a:p>
        </p:txBody>
      </p:sp>
      <p:sp>
        <p:nvSpPr>
          <p:cNvPr id="67592" name="Rectangle 8"/>
          <p:cNvSpPr>
            <a:spLocks noChangeArrowheads="1"/>
          </p:cNvSpPr>
          <p:nvPr/>
        </p:nvSpPr>
        <p:spPr bwMode="auto">
          <a:xfrm>
            <a:off x="4211638" y="4059238"/>
            <a:ext cx="1000125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latin typeface="Times New Roman Italic" pitchFamily="18" charset="0"/>
                <a:ea typeface="黑体" pitchFamily="49" charset="-122"/>
              </a:rPr>
              <a:t>展开</a:t>
            </a:r>
          </a:p>
        </p:txBody>
      </p:sp>
      <p:sp>
        <p:nvSpPr>
          <p:cNvPr id="67593" name="Rectangle 9"/>
          <p:cNvSpPr>
            <a:spLocks noChangeArrowheads="1"/>
          </p:cNvSpPr>
          <p:nvPr/>
        </p:nvSpPr>
        <p:spPr bwMode="auto">
          <a:xfrm>
            <a:off x="784225" y="3721100"/>
            <a:ext cx="657225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>
                <a:latin typeface="Times New Roman Italic" pitchFamily="18" charset="0"/>
                <a:ea typeface="黑体" pitchFamily="49" charset="-122"/>
              </a:rPr>
              <a:t>(1)</a:t>
            </a: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75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75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75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75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675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675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8" grpId="0"/>
      <p:bldP spid="67589" grpId="0"/>
      <p:bldP spid="67590" grpId="0"/>
      <p:bldP spid="67591" grpId="0"/>
      <p:bldP spid="67592" grpId="0"/>
      <p:bldP spid="6759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090" name="Rectangle 19"/>
          <p:cNvSpPr>
            <a:spLocks noChangeArrowheads="1"/>
          </p:cNvSpPr>
          <p:nvPr/>
        </p:nvSpPr>
        <p:spPr bwMode="auto">
          <a:xfrm>
            <a:off x="566738" y="1004888"/>
            <a:ext cx="819467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Ⅱ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、李叔叔想要检测雕塑底座正面的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AD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边和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BC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边是否分别垂直于底边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AB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，但他随身只带了卷尺。</a:t>
            </a:r>
          </a:p>
          <a:p>
            <a:pPr eaLnBrk="1" hangingPunct="1"/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(1)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你能替他想办法完成任务吗？</a:t>
            </a:r>
          </a:p>
        </p:txBody>
      </p:sp>
      <p:pic>
        <p:nvPicPr>
          <p:cNvPr id="89091" name="Picture 21" descr="P23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819775" y="2757488"/>
            <a:ext cx="3090863" cy="3729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406" name="Line 22"/>
          <p:cNvSpPr>
            <a:spLocks noChangeShapeType="1"/>
          </p:cNvSpPr>
          <p:nvPr/>
        </p:nvSpPr>
        <p:spPr bwMode="auto">
          <a:xfrm flipH="1">
            <a:off x="6542088" y="5457825"/>
            <a:ext cx="1216025" cy="809625"/>
          </a:xfrm>
          <a:prstGeom prst="line">
            <a:avLst/>
          </a:prstGeom>
          <a:noFill/>
          <a:ln w="28575">
            <a:solidFill>
              <a:schemeClr val="tx1"/>
            </a:solidFill>
            <a:prstDash val="dash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407" name="Rectangle 23"/>
          <p:cNvSpPr>
            <a:spLocks noChangeArrowheads="1"/>
          </p:cNvSpPr>
          <p:nvPr/>
        </p:nvSpPr>
        <p:spPr bwMode="auto">
          <a:xfrm>
            <a:off x="673100" y="2636838"/>
            <a:ext cx="4951413" cy="955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连接对角线</a:t>
            </a:r>
            <a:r>
              <a:rPr lang="en-US" altLang="zh-CN" sz="28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AC</a:t>
            </a:r>
            <a:r>
              <a:rPr lang="zh-CN" altLang="en-US" sz="28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，只要分别量出</a:t>
            </a:r>
          </a:p>
          <a:p>
            <a:pPr eaLnBrk="1" hangingPunct="1"/>
            <a:r>
              <a:rPr lang="en-US" altLang="zh-CN" sz="28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AB</a:t>
            </a:r>
            <a:r>
              <a:rPr lang="zh-CN" altLang="en-US" sz="28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、</a:t>
            </a:r>
            <a:r>
              <a:rPr lang="en-US" altLang="zh-CN" sz="28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BC</a:t>
            </a:r>
            <a:r>
              <a:rPr lang="zh-CN" altLang="en-US" sz="28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、</a:t>
            </a:r>
            <a:r>
              <a:rPr lang="en-US" altLang="zh-CN" sz="28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AC</a:t>
            </a:r>
            <a:r>
              <a:rPr lang="zh-CN" altLang="en-US" sz="28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的长度即可。</a:t>
            </a:r>
          </a:p>
        </p:txBody>
      </p:sp>
      <p:sp>
        <p:nvSpPr>
          <p:cNvPr id="16408" name="Rectangle 24"/>
          <p:cNvSpPr>
            <a:spLocks noChangeArrowheads="1"/>
          </p:cNvSpPr>
          <p:nvPr/>
        </p:nvSpPr>
        <p:spPr bwMode="auto">
          <a:xfrm>
            <a:off x="1330325" y="3751263"/>
            <a:ext cx="3103563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solidFill>
                  <a:srgbClr val="FF3300"/>
                </a:solidFill>
                <a:latin typeface="Times New Roman Italic" pitchFamily="18" charset="0"/>
                <a:ea typeface="黑体" pitchFamily="49" charset="-122"/>
              </a:rPr>
              <a:t>若：</a:t>
            </a:r>
            <a:r>
              <a:rPr lang="en-US" altLang="zh-CN" sz="2800">
                <a:solidFill>
                  <a:srgbClr val="FF3300"/>
                </a:solidFill>
                <a:latin typeface="Times New Roman Italic" pitchFamily="18" charset="0"/>
                <a:ea typeface="黑体" pitchFamily="49" charset="-122"/>
              </a:rPr>
              <a:t>AB</a:t>
            </a:r>
            <a:r>
              <a:rPr lang="en-US" altLang="zh-CN" sz="2800" baseline="30000">
                <a:solidFill>
                  <a:srgbClr val="FF3300"/>
                </a:solidFill>
                <a:latin typeface="Times New Roman Italic" pitchFamily="18" charset="0"/>
                <a:ea typeface="黑体" pitchFamily="49" charset="-122"/>
              </a:rPr>
              <a:t>2</a:t>
            </a:r>
            <a:r>
              <a:rPr lang="en-US" altLang="zh-CN" sz="2800">
                <a:solidFill>
                  <a:srgbClr val="FF3300"/>
                </a:solidFill>
                <a:latin typeface="Times New Roman Italic" pitchFamily="18" charset="0"/>
                <a:ea typeface="黑体" pitchFamily="49" charset="-122"/>
              </a:rPr>
              <a:t>+BC</a:t>
            </a:r>
            <a:r>
              <a:rPr lang="en-US" altLang="zh-CN" sz="2800" baseline="30000">
                <a:solidFill>
                  <a:srgbClr val="FF3300"/>
                </a:solidFill>
                <a:latin typeface="Times New Roman Italic" pitchFamily="18" charset="0"/>
                <a:ea typeface="黑体" pitchFamily="49" charset="-122"/>
              </a:rPr>
              <a:t>2</a:t>
            </a:r>
            <a:r>
              <a:rPr lang="en-US" altLang="zh-CN" sz="2800">
                <a:solidFill>
                  <a:srgbClr val="FF3300"/>
                </a:solidFill>
                <a:latin typeface="Times New Roman Italic" pitchFamily="18" charset="0"/>
                <a:ea typeface="黑体" pitchFamily="49" charset="-122"/>
              </a:rPr>
              <a:t>=AC</a:t>
            </a:r>
            <a:r>
              <a:rPr lang="en-US" altLang="zh-CN" sz="2800" baseline="30000">
                <a:solidFill>
                  <a:srgbClr val="FF3300"/>
                </a:solidFill>
                <a:latin typeface="Times New Roman Italic" pitchFamily="18" charset="0"/>
                <a:ea typeface="黑体" pitchFamily="49" charset="-122"/>
              </a:rPr>
              <a:t>2</a:t>
            </a:r>
            <a:endParaRPr lang="en-US" altLang="zh-CN" sz="2800">
              <a:solidFill>
                <a:srgbClr val="FF3300"/>
              </a:solidFill>
              <a:latin typeface="Times New Roman Italic" pitchFamily="18" charset="0"/>
              <a:ea typeface="黑体" pitchFamily="49" charset="-122"/>
            </a:endParaRPr>
          </a:p>
        </p:txBody>
      </p:sp>
      <p:sp>
        <p:nvSpPr>
          <p:cNvPr id="16409" name="AutoShape 25"/>
          <p:cNvSpPr>
            <a:spLocks noChangeArrowheads="1"/>
          </p:cNvSpPr>
          <p:nvPr/>
        </p:nvSpPr>
        <p:spPr bwMode="auto">
          <a:xfrm>
            <a:off x="2617788" y="4308475"/>
            <a:ext cx="495300" cy="855663"/>
          </a:xfrm>
          <a:prstGeom prst="downArrow">
            <a:avLst>
              <a:gd name="adj1" fmla="val 50000"/>
              <a:gd name="adj2" fmla="val 43189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eaVert"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/>
            <a:endParaRPr lang="zh-CN" altLang="zh-CN" sz="3200">
              <a:latin typeface="Times New Roman Italic" pitchFamily="18" charset="0"/>
              <a:ea typeface="黑体" pitchFamily="49" charset="-122"/>
            </a:endParaRPr>
          </a:p>
        </p:txBody>
      </p:sp>
      <p:sp>
        <p:nvSpPr>
          <p:cNvPr id="16410" name="Rectangle 26"/>
          <p:cNvSpPr>
            <a:spLocks noChangeArrowheads="1"/>
          </p:cNvSpPr>
          <p:nvPr/>
        </p:nvSpPr>
        <p:spPr bwMode="auto">
          <a:xfrm>
            <a:off x="1343025" y="5319713"/>
            <a:ext cx="337502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>
                <a:solidFill>
                  <a:srgbClr val="FF3300"/>
                </a:solidFill>
                <a:latin typeface="Times New Roman Italic" pitchFamily="18" charset="0"/>
                <a:ea typeface="黑体" pitchFamily="49" charset="-122"/>
              </a:rPr>
              <a:t>△ABC</a:t>
            </a:r>
            <a:r>
              <a:rPr lang="zh-CN" altLang="en-US" sz="2800">
                <a:solidFill>
                  <a:srgbClr val="FF3300"/>
                </a:solidFill>
                <a:latin typeface="Times New Roman Italic" pitchFamily="18" charset="0"/>
                <a:ea typeface="黑体" pitchFamily="49" charset="-122"/>
              </a:rPr>
              <a:t>为直角三角形</a:t>
            </a:r>
          </a:p>
        </p:txBody>
      </p:sp>
      <p:sp>
        <p:nvSpPr>
          <p:cNvPr id="10" name="Rectangle 26"/>
          <p:cNvSpPr>
            <a:spLocks noChangeArrowheads="1"/>
          </p:cNvSpPr>
          <p:nvPr/>
        </p:nvSpPr>
        <p:spPr bwMode="auto">
          <a:xfrm>
            <a:off x="757238" y="5962650"/>
            <a:ext cx="48323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solidFill>
                  <a:srgbClr val="FF3300"/>
                </a:solidFill>
                <a:latin typeface="Times New Roman Italic" pitchFamily="18" charset="0"/>
                <a:ea typeface="黑体" pitchFamily="49" charset="-122"/>
              </a:rPr>
              <a:t>同理可证△</a:t>
            </a:r>
            <a:r>
              <a:rPr lang="en-US" altLang="zh-CN" sz="2800">
                <a:solidFill>
                  <a:srgbClr val="FF3300"/>
                </a:solidFill>
                <a:latin typeface="Times New Roman Italic" pitchFamily="18" charset="0"/>
                <a:ea typeface="黑体" pitchFamily="49" charset="-122"/>
              </a:rPr>
              <a:t>ABD</a:t>
            </a:r>
            <a:r>
              <a:rPr lang="zh-CN" altLang="en-US" sz="2800">
                <a:solidFill>
                  <a:srgbClr val="FF3300"/>
                </a:solidFill>
                <a:latin typeface="Times New Roman Italic" pitchFamily="18" charset="0"/>
                <a:ea typeface="黑体" pitchFamily="49" charset="-122"/>
              </a:rPr>
              <a:t>为直角三角形</a:t>
            </a: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4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64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64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164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6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406" grpId="0"/>
      <p:bldP spid="16407" grpId="0"/>
      <p:bldP spid="16408" grpId="0"/>
      <p:bldP spid="16409" grpId="0"/>
      <p:bldP spid="16410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138" name="Rectangle 2"/>
          <p:cNvSpPr>
            <a:spLocks noChangeArrowheads="1"/>
          </p:cNvSpPr>
          <p:nvPr/>
        </p:nvSpPr>
        <p:spPr bwMode="auto">
          <a:xfrm>
            <a:off x="611188" y="1003300"/>
            <a:ext cx="8089900" cy="156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 Ⅱ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、李叔叔想要检测雕塑底座正面的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AD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边和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BC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边是否分别垂直于底边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AB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，但他随身只带了卷尺。</a:t>
            </a:r>
          </a:p>
          <a:p>
            <a:pPr eaLnBrk="1" hangingPunct="1"/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(2)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李叔叔量得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AD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长是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30cm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，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AB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长是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40cm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，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BD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长是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50cm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。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AD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边垂直于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AB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边吗？</a:t>
            </a:r>
          </a:p>
        </p:txBody>
      </p:sp>
      <p:pic>
        <p:nvPicPr>
          <p:cNvPr id="91139" name="Picture 4" descr="P23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737225" y="2852738"/>
            <a:ext cx="3090863" cy="3729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0421" name="Line 5"/>
          <p:cNvSpPr>
            <a:spLocks noChangeShapeType="1"/>
          </p:cNvSpPr>
          <p:nvPr/>
        </p:nvSpPr>
        <p:spPr bwMode="auto">
          <a:xfrm>
            <a:off x="6488113" y="5567363"/>
            <a:ext cx="1216025" cy="809625"/>
          </a:xfrm>
          <a:prstGeom prst="line">
            <a:avLst/>
          </a:prstGeom>
          <a:noFill/>
          <a:ln w="28575">
            <a:solidFill>
              <a:schemeClr val="tx1"/>
            </a:solidFill>
            <a:prstDash val="dash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0423" name="Rectangle 7"/>
          <p:cNvSpPr>
            <a:spLocks noChangeArrowheads="1"/>
          </p:cNvSpPr>
          <p:nvPr/>
        </p:nvSpPr>
        <p:spPr bwMode="auto">
          <a:xfrm>
            <a:off x="1152525" y="3968750"/>
            <a:ext cx="36449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solidFill>
                  <a:srgbClr val="FF3300"/>
                </a:solidFill>
                <a:latin typeface="Times New Roman Italic" pitchFamily="18" charset="0"/>
                <a:ea typeface="黑体" pitchFamily="49" charset="-122"/>
              </a:rPr>
              <a:t>经计算</a:t>
            </a:r>
            <a:r>
              <a:rPr lang="en-US" altLang="zh-CN" sz="2800">
                <a:solidFill>
                  <a:srgbClr val="FF3300"/>
                </a:solidFill>
                <a:latin typeface="Times New Roman Italic" pitchFamily="18" charset="0"/>
                <a:ea typeface="黑体" pitchFamily="49" charset="-122"/>
              </a:rPr>
              <a:t>AD</a:t>
            </a:r>
            <a:r>
              <a:rPr lang="en-US" altLang="zh-CN" sz="2800" baseline="30000">
                <a:solidFill>
                  <a:srgbClr val="FF3300"/>
                </a:solidFill>
                <a:latin typeface="Times New Roman Italic" pitchFamily="18" charset="0"/>
                <a:ea typeface="黑体" pitchFamily="49" charset="-122"/>
              </a:rPr>
              <a:t>2</a:t>
            </a:r>
            <a:r>
              <a:rPr lang="en-US" altLang="zh-CN" sz="2800">
                <a:solidFill>
                  <a:srgbClr val="FF3300"/>
                </a:solidFill>
                <a:latin typeface="Times New Roman Italic" pitchFamily="18" charset="0"/>
                <a:ea typeface="黑体" pitchFamily="49" charset="-122"/>
              </a:rPr>
              <a:t>+AB</a:t>
            </a:r>
            <a:r>
              <a:rPr lang="en-US" altLang="zh-CN" sz="2800" baseline="30000">
                <a:solidFill>
                  <a:srgbClr val="FF3300"/>
                </a:solidFill>
                <a:latin typeface="Times New Roman Italic" pitchFamily="18" charset="0"/>
                <a:ea typeface="黑体" pitchFamily="49" charset="-122"/>
              </a:rPr>
              <a:t>2</a:t>
            </a:r>
            <a:r>
              <a:rPr lang="en-US" altLang="zh-CN" sz="2800">
                <a:solidFill>
                  <a:srgbClr val="FF3300"/>
                </a:solidFill>
                <a:latin typeface="Times New Roman Italic" pitchFamily="18" charset="0"/>
                <a:ea typeface="黑体" pitchFamily="49" charset="-122"/>
              </a:rPr>
              <a:t>=BD</a:t>
            </a:r>
            <a:r>
              <a:rPr lang="en-US" altLang="zh-CN" sz="2800" baseline="30000">
                <a:solidFill>
                  <a:srgbClr val="FF3300"/>
                </a:solidFill>
                <a:latin typeface="Times New Roman Italic" pitchFamily="18" charset="0"/>
                <a:ea typeface="黑体" pitchFamily="49" charset="-122"/>
              </a:rPr>
              <a:t>2</a:t>
            </a:r>
            <a:endParaRPr lang="en-US" altLang="zh-CN" sz="2800">
              <a:solidFill>
                <a:srgbClr val="FF3300"/>
              </a:solidFill>
              <a:latin typeface="Times New Roman Italic" pitchFamily="18" charset="0"/>
              <a:ea typeface="黑体" pitchFamily="49" charset="-122"/>
            </a:endParaRPr>
          </a:p>
        </p:txBody>
      </p:sp>
      <p:sp>
        <p:nvSpPr>
          <p:cNvPr id="60424" name="Rectangle 8"/>
          <p:cNvSpPr>
            <a:spLocks noChangeArrowheads="1"/>
          </p:cNvSpPr>
          <p:nvPr/>
        </p:nvSpPr>
        <p:spPr bwMode="auto">
          <a:xfrm>
            <a:off x="1704975" y="4718050"/>
            <a:ext cx="2538413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>
                <a:solidFill>
                  <a:srgbClr val="FF3300"/>
                </a:solidFill>
                <a:latin typeface="Times New Roman Italic" pitchFamily="18" charset="0"/>
                <a:ea typeface="黑体" pitchFamily="49" charset="-122"/>
              </a:rPr>
              <a:t>AD</a:t>
            </a:r>
            <a:r>
              <a:rPr lang="en-US" altLang="en-US" sz="2800">
                <a:solidFill>
                  <a:srgbClr val="FF3300"/>
                </a:solidFill>
                <a:latin typeface="Times New Roman Italic" pitchFamily="18" charset="0"/>
                <a:ea typeface="黑体" pitchFamily="49" charset="-122"/>
              </a:rPr>
              <a:t>⊥</a:t>
            </a:r>
            <a:r>
              <a:rPr lang="en-US" altLang="zh-CN" sz="2800">
                <a:solidFill>
                  <a:srgbClr val="FF3300"/>
                </a:solidFill>
                <a:latin typeface="Times New Roman Italic" pitchFamily="18" charset="0"/>
                <a:ea typeface="黑体" pitchFamily="49" charset="-122"/>
              </a:rPr>
              <a:t>AB</a:t>
            </a:r>
            <a:endParaRPr lang="en-US" altLang="zh-CN" sz="2800" baseline="30000">
              <a:solidFill>
                <a:srgbClr val="FF3300"/>
              </a:solidFill>
              <a:latin typeface="Times New Roman Italic" pitchFamily="18" charset="0"/>
              <a:ea typeface="黑体" pitchFamily="49" charset="-122"/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04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04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04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21" grpId="0"/>
      <p:bldP spid="60423" grpId="0"/>
      <p:bldP spid="6042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186" name="Rectangle 2"/>
          <p:cNvSpPr>
            <a:spLocks noChangeArrowheads="1"/>
          </p:cNvSpPr>
          <p:nvPr/>
        </p:nvSpPr>
        <p:spPr bwMode="auto">
          <a:xfrm>
            <a:off x="522288" y="1089025"/>
            <a:ext cx="8145462" cy="1570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 Ⅱ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、李叔叔想要检测雕塑底座正面的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AD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边和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BC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边是否分别垂直于底边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AB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，但他随身只带了卷尺。</a:t>
            </a:r>
          </a:p>
          <a:p>
            <a:pPr eaLnBrk="1" hangingPunct="1"/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(3)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小明随身只有一个长度为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20cm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的刻度尺，他能有办法检验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AD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边是否垂直于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AB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边吗？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BC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边与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AB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边呢？</a:t>
            </a:r>
          </a:p>
        </p:txBody>
      </p:sp>
      <p:pic>
        <p:nvPicPr>
          <p:cNvPr id="93187" name="Picture 4" descr="P23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786438" y="2979738"/>
            <a:ext cx="3090862" cy="3600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heel spokes="8"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234" name="Text Box 2"/>
          <p:cNvSpPr txBox="1">
            <a:spLocks noChangeArrowheads="1"/>
          </p:cNvSpPr>
          <p:nvPr/>
        </p:nvSpPr>
        <p:spPr bwMode="auto">
          <a:xfrm>
            <a:off x="746125" y="1651000"/>
            <a:ext cx="20955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新知归纳</a:t>
            </a:r>
          </a:p>
        </p:txBody>
      </p:sp>
      <p:sp>
        <p:nvSpPr>
          <p:cNvPr id="95235" name="Text Box 20"/>
          <p:cNvSpPr txBox="1">
            <a:spLocks noChangeArrowheads="1"/>
          </p:cNvSpPr>
          <p:nvPr/>
        </p:nvSpPr>
        <p:spPr bwMode="auto">
          <a:xfrm>
            <a:off x="1143000" y="2500313"/>
            <a:ext cx="2224088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数学思想：</a:t>
            </a:r>
          </a:p>
        </p:txBody>
      </p:sp>
      <p:sp>
        <p:nvSpPr>
          <p:cNvPr id="47125" name="Rectangle 21"/>
          <p:cNvSpPr>
            <a:spLocks noChangeArrowheads="1"/>
          </p:cNvSpPr>
          <p:nvPr/>
        </p:nvSpPr>
        <p:spPr bwMode="auto">
          <a:xfrm>
            <a:off x="1450975" y="3613150"/>
            <a:ext cx="18161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latin typeface="Times New Roman Italic" pitchFamily="18" charset="0"/>
                <a:ea typeface="黑体" pitchFamily="49" charset="-122"/>
              </a:rPr>
              <a:t>实际问题</a:t>
            </a:r>
          </a:p>
        </p:txBody>
      </p:sp>
      <p:sp>
        <p:nvSpPr>
          <p:cNvPr id="47126" name="Rectangle 22"/>
          <p:cNvSpPr>
            <a:spLocks noChangeArrowheads="1"/>
          </p:cNvSpPr>
          <p:nvPr/>
        </p:nvSpPr>
        <p:spPr bwMode="auto">
          <a:xfrm>
            <a:off x="6643688" y="3613150"/>
            <a:ext cx="18161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latin typeface="Times New Roman Italic" pitchFamily="18" charset="0"/>
                <a:ea typeface="黑体" pitchFamily="49" charset="-122"/>
              </a:rPr>
              <a:t>数学问题</a:t>
            </a:r>
          </a:p>
        </p:txBody>
      </p:sp>
      <p:sp>
        <p:nvSpPr>
          <p:cNvPr id="47127" name="Rectangle 23"/>
          <p:cNvSpPr>
            <a:spLocks noChangeArrowheads="1"/>
          </p:cNvSpPr>
          <p:nvPr/>
        </p:nvSpPr>
        <p:spPr bwMode="auto">
          <a:xfrm>
            <a:off x="4221163" y="3208338"/>
            <a:ext cx="1000125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latin typeface="Times New Roman Italic" pitchFamily="18" charset="0"/>
                <a:ea typeface="黑体" pitchFamily="49" charset="-122"/>
              </a:rPr>
              <a:t>转化</a:t>
            </a:r>
          </a:p>
        </p:txBody>
      </p:sp>
      <p:sp>
        <p:nvSpPr>
          <p:cNvPr id="47128" name="AutoShape 24"/>
          <p:cNvSpPr>
            <a:spLocks noChangeArrowheads="1"/>
          </p:cNvSpPr>
          <p:nvPr/>
        </p:nvSpPr>
        <p:spPr bwMode="auto">
          <a:xfrm>
            <a:off x="3402013" y="3743325"/>
            <a:ext cx="3043237" cy="293688"/>
          </a:xfrm>
          <a:prstGeom prst="rightArrow">
            <a:avLst>
              <a:gd name="adj1" fmla="val 50000"/>
              <a:gd name="adj2" fmla="val 259054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/>
            <a:endParaRPr lang="zh-CN" altLang="zh-CN" sz="3200">
              <a:latin typeface="Times New Roman Italic" pitchFamily="18" charset="0"/>
              <a:ea typeface="黑体" pitchFamily="49" charset="-122"/>
            </a:endParaRPr>
          </a:p>
        </p:txBody>
      </p:sp>
      <p:sp>
        <p:nvSpPr>
          <p:cNvPr id="47129" name="Rectangle 25"/>
          <p:cNvSpPr>
            <a:spLocks noChangeArrowheads="1"/>
          </p:cNvSpPr>
          <p:nvPr/>
        </p:nvSpPr>
        <p:spPr bwMode="auto">
          <a:xfrm>
            <a:off x="4248150" y="3973513"/>
            <a:ext cx="1000125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latin typeface="Times New Roman Italic" pitchFamily="18" charset="0"/>
                <a:ea typeface="黑体" pitchFamily="49" charset="-122"/>
              </a:rPr>
              <a:t>建模</a:t>
            </a:r>
          </a:p>
        </p:txBody>
      </p:sp>
      <p:sp>
        <p:nvSpPr>
          <p:cNvPr id="47130" name="Rectangle 26"/>
          <p:cNvSpPr>
            <a:spLocks noChangeArrowheads="1"/>
          </p:cNvSpPr>
          <p:nvPr/>
        </p:nvSpPr>
        <p:spPr bwMode="auto">
          <a:xfrm>
            <a:off x="820738" y="3635375"/>
            <a:ext cx="657225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>
                <a:latin typeface="Times New Roman Italic" pitchFamily="18" charset="0"/>
                <a:ea typeface="黑体" pitchFamily="49" charset="-122"/>
              </a:rPr>
              <a:t>(2)</a:t>
            </a: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7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7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7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7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47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47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25" grpId="0"/>
      <p:bldP spid="47126" grpId="0"/>
      <p:bldP spid="47127" grpId="0"/>
      <p:bldP spid="47128" grpId="0"/>
      <p:bldP spid="47129" grpId="0"/>
      <p:bldP spid="4713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746125" y="1157288"/>
            <a:ext cx="7921625" cy="120015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2400" kern="100">
                <a:latin typeface="Times New Roman Italic" pitchFamily="18" charset="0"/>
                <a:ea typeface="黑体" pitchFamily="49" charset="-122"/>
                <a:cs typeface="Times New Roman" pitchFamily="18" charset="0"/>
              </a:rPr>
              <a:t>如</a:t>
            </a:r>
            <a:r>
              <a:rPr lang="zh-CN" altLang="zh-CN" sz="2400" kern="100">
                <a:latin typeface="Times New Roman Italic" pitchFamily="18" charset="0"/>
                <a:ea typeface="黑体" pitchFamily="49" charset="-122"/>
                <a:cs typeface="Times New Roman" pitchFamily="18" charset="0"/>
              </a:rPr>
              <a:t>图是一个滑梯示意图，若将滑道</a:t>
            </a:r>
            <a:r>
              <a:rPr lang="en-US" altLang="zh-CN" sz="2400" kern="100">
                <a:latin typeface="Times New Roman Italic" pitchFamily="18" charset="0"/>
                <a:ea typeface="黑体" pitchFamily="49" charset="-122"/>
              </a:rPr>
              <a:t>AC</a:t>
            </a:r>
            <a:r>
              <a:rPr lang="zh-CN" altLang="zh-CN" sz="2400" kern="100">
                <a:latin typeface="Times New Roman Italic" pitchFamily="18" charset="0"/>
                <a:ea typeface="黑体" pitchFamily="49" charset="-122"/>
                <a:cs typeface="Times New Roman" pitchFamily="18" charset="0"/>
              </a:rPr>
              <a:t>水平放置，则刚好与</a:t>
            </a:r>
            <a:r>
              <a:rPr lang="en-US" altLang="zh-CN" sz="2400" kern="100">
                <a:latin typeface="Times New Roman Italic" pitchFamily="18" charset="0"/>
                <a:ea typeface="黑体" pitchFamily="49" charset="-122"/>
              </a:rPr>
              <a:t>AB</a:t>
            </a:r>
            <a:r>
              <a:rPr lang="zh-CN" altLang="zh-CN" sz="2400" kern="100">
                <a:latin typeface="Times New Roman Italic" pitchFamily="18" charset="0"/>
                <a:ea typeface="黑体" pitchFamily="49" charset="-122"/>
                <a:cs typeface="Times New Roman" pitchFamily="18" charset="0"/>
              </a:rPr>
              <a:t>一样长</a:t>
            </a:r>
            <a:r>
              <a:rPr lang="en-US" altLang="zh-CN" sz="2400" kern="100">
                <a:latin typeface="Times New Roman Italic" pitchFamily="18" charset="0"/>
                <a:ea typeface="黑体" pitchFamily="49" charset="-122"/>
              </a:rPr>
              <a:t>.</a:t>
            </a:r>
            <a:r>
              <a:rPr lang="zh-CN" altLang="zh-CN" sz="2400" kern="100">
                <a:latin typeface="Times New Roman Italic" pitchFamily="18" charset="0"/>
                <a:ea typeface="黑体" pitchFamily="49" charset="-122"/>
                <a:cs typeface="Times New Roman" pitchFamily="18" charset="0"/>
              </a:rPr>
              <a:t>已知滑梯的高度</a:t>
            </a:r>
            <a:r>
              <a:rPr lang="en-US" altLang="zh-CN" sz="2400" kern="100">
                <a:latin typeface="Times New Roman Italic" pitchFamily="18" charset="0"/>
                <a:ea typeface="黑体" pitchFamily="49" charset="-122"/>
              </a:rPr>
              <a:t>CE=3m</a:t>
            </a:r>
            <a:r>
              <a:rPr lang="zh-CN" altLang="zh-CN" sz="2400" kern="100">
                <a:latin typeface="Times New Roman Italic" pitchFamily="18" charset="0"/>
                <a:ea typeface="黑体" pitchFamily="49" charset="-122"/>
                <a:cs typeface="Times New Roman" pitchFamily="18" charset="0"/>
              </a:rPr>
              <a:t>，</a:t>
            </a:r>
            <a:r>
              <a:rPr lang="en-US" altLang="zh-CN" sz="2400" kern="100">
                <a:latin typeface="Times New Roman Italic" pitchFamily="18" charset="0"/>
                <a:ea typeface="黑体" pitchFamily="49" charset="-122"/>
              </a:rPr>
              <a:t>CD=1m</a:t>
            </a:r>
            <a:r>
              <a:rPr lang="zh-CN" altLang="zh-CN" sz="2400" kern="100">
                <a:latin typeface="Times New Roman Italic" pitchFamily="18" charset="0"/>
                <a:ea typeface="黑体" pitchFamily="49" charset="-122"/>
                <a:cs typeface="Times New Roman" pitchFamily="18" charset="0"/>
              </a:rPr>
              <a:t>，试求滑道</a:t>
            </a:r>
            <a:r>
              <a:rPr lang="en-US" altLang="zh-CN" sz="2400" kern="100">
                <a:latin typeface="Times New Roman Italic" pitchFamily="18" charset="0"/>
                <a:ea typeface="黑体" pitchFamily="49" charset="-122"/>
              </a:rPr>
              <a:t>AC</a:t>
            </a:r>
            <a:r>
              <a:rPr lang="zh-CN" altLang="zh-CN" sz="2400" kern="100">
                <a:latin typeface="Times New Roman Italic" pitchFamily="18" charset="0"/>
                <a:ea typeface="黑体" pitchFamily="49" charset="-122"/>
                <a:cs typeface="Times New Roman" pitchFamily="18" charset="0"/>
              </a:rPr>
              <a:t>的长</a:t>
            </a:r>
            <a:r>
              <a:rPr lang="en-US" altLang="zh-CN" sz="2400" kern="100">
                <a:latin typeface="Times New Roman Italic" pitchFamily="18" charset="0"/>
                <a:ea typeface="黑体" pitchFamily="49" charset="-122"/>
              </a:rPr>
              <a:t>.</a:t>
            </a:r>
            <a:endParaRPr lang="zh-CN" altLang="en-US" sz="2400">
              <a:latin typeface="Times New Roman Italic" pitchFamily="18" charset="0"/>
              <a:ea typeface="黑体" pitchFamily="49" charset="-122"/>
            </a:endParaRPr>
          </a:p>
        </p:txBody>
      </p:sp>
      <p:pic>
        <p:nvPicPr>
          <p:cNvPr id="97283" name="图片 3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310188" y="3625850"/>
            <a:ext cx="3181350" cy="180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矩形 4"/>
          <p:cNvSpPr/>
          <p:nvPr/>
        </p:nvSpPr>
        <p:spPr>
          <a:xfrm>
            <a:off x="803275" y="5694363"/>
            <a:ext cx="4038600" cy="493712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algn="just">
              <a:lnSpc>
                <a:spcPct val="120000"/>
              </a:lnSpc>
              <a:spcAft>
                <a:spcPct val="0"/>
              </a:spcAft>
              <a:defRPr/>
            </a:pPr>
            <a:r>
              <a:rPr lang="zh-CN" altLang="zh-CN" sz="2400" kern="1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故滑道</a:t>
            </a:r>
            <a:r>
              <a:rPr lang="en-US" altLang="zh-CN" sz="2400" kern="1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AC</a:t>
            </a:r>
            <a:r>
              <a:rPr lang="zh-CN" altLang="zh-CN" sz="2400" kern="1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的长度为</a:t>
            </a:r>
            <a:r>
              <a:rPr lang="en-US" altLang="zh-CN" sz="2400" kern="1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5 m.</a:t>
            </a:r>
            <a:endParaRPr lang="zh-CN" altLang="zh-CN" sz="2400" kern="100">
              <a:solidFill>
                <a:srgbClr val="FF0000"/>
              </a:solidFill>
              <a:latin typeface="Times New Roman Italic" pitchFamily="18" charset="0"/>
              <a:ea typeface="黑体" pitchFamily="49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746125" y="2670175"/>
            <a:ext cx="5289550" cy="935038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algn="just">
              <a:lnSpc>
                <a:spcPct val="120000"/>
              </a:lnSpc>
              <a:spcAft>
                <a:spcPct val="0"/>
              </a:spcAft>
              <a:defRPr/>
            </a:pPr>
            <a:r>
              <a:rPr lang="zh-CN" altLang="zh-CN" sz="2400" kern="1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解：设滑道</a:t>
            </a:r>
            <a:r>
              <a:rPr lang="en-US" altLang="zh-CN" sz="2400" kern="1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AC</a:t>
            </a:r>
            <a:r>
              <a:rPr lang="zh-CN" altLang="zh-CN" sz="2400" kern="1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的长度为</a:t>
            </a:r>
            <a:r>
              <a:rPr lang="en-US" altLang="zh-CN" sz="2400" i="1" kern="1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x</a:t>
            </a:r>
            <a:r>
              <a:rPr lang="en-US" altLang="zh-CN" sz="2400" kern="1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 m</a:t>
            </a:r>
            <a:r>
              <a:rPr lang="zh-CN" altLang="zh-CN" sz="2400" kern="1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，则</a:t>
            </a:r>
            <a:r>
              <a:rPr lang="en-US" altLang="zh-CN" sz="2400" kern="1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AB</a:t>
            </a:r>
            <a:r>
              <a:rPr lang="zh-CN" altLang="zh-CN" sz="2400" kern="1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的长也为</a:t>
            </a:r>
            <a:r>
              <a:rPr lang="en-US" altLang="zh-CN" sz="2400" i="1" kern="1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x</a:t>
            </a:r>
            <a:r>
              <a:rPr lang="en-US" altLang="zh-CN" sz="2400" kern="1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 m</a:t>
            </a:r>
            <a:r>
              <a:rPr lang="zh-CN" altLang="zh-CN" sz="2400" kern="1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，</a:t>
            </a:r>
            <a:r>
              <a:rPr lang="en-US" altLang="zh-CN" sz="2400" kern="1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AE</a:t>
            </a:r>
            <a:r>
              <a:rPr lang="zh-CN" altLang="zh-CN" sz="2400" kern="1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的长度为（</a:t>
            </a:r>
            <a:r>
              <a:rPr lang="en-US" altLang="zh-CN" sz="2400" i="1" kern="1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x</a:t>
            </a:r>
            <a:r>
              <a:rPr lang="en-US" altLang="zh-CN" sz="2400" kern="1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-1</a:t>
            </a:r>
            <a:r>
              <a:rPr lang="zh-CN" altLang="zh-CN" sz="2400" kern="1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）</a:t>
            </a:r>
            <a:r>
              <a:rPr lang="en-US" altLang="zh-CN" sz="2400" kern="1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m.</a:t>
            </a:r>
            <a:endParaRPr lang="zh-CN" altLang="zh-CN" sz="2400" kern="100">
              <a:solidFill>
                <a:srgbClr val="FF0000"/>
              </a:solidFill>
              <a:latin typeface="Times New Roman Italic" pitchFamily="18" charset="0"/>
              <a:ea typeface="黑体" pitchFamily="49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746125" y="3663950"/>
            <a:ext cx="4572000" cy="45720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zh-CN" sz="2400" kern="1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在</a:t>
            </a:r>
            <a:r>
              <a:rPr lang="en-US" altLang="zh-CN" sz="2400" kern="100" err="1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R</a:t>
            </a:r>
            <a:endParaRPr lang="zh-CN" altLang="en-US" sz="2400">
              <a:solidFill>
                <a:srgbClr val="FF0000"/>
              </a:solidFill>
              <a:latin typeface="Times New Roman Italic" pitchFamily="18" charset="0"/>
              <a:ea typeface="黑体" pitchFamily="49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808038" y="4040188"/>
            <a:ext cx="4572000" cy="49212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algn="just">
              <a:lnSpc>
                <a:spcPct val="120000"/>
              </a:lnSpc>
              <a:spcAft>
                <a:spcPct val="0"/>
              </a:spcAft>
              <a:defRPr/>
            </a:pPr>
            <a:r>
              <a:rPr lang="zh-CN" altLang="zh-CN" sz="2400" kern="1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由勾股定理得</a:t>
            </a:r>
            <a:r>
              <a:rPr lang="en-US" altLang="zh-CN" sz="2400" kern="1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AE</a:t>
            </a:r>
            <a:r>
              <a:rPr lang="en-US" altLang="zh-CN" sz="2400" kern="100" baseline="300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2</a:t>
            </a:r>
            <a:r>
              <a:rPr lang="en-US" altLang="zh-CN" sz="2400" kern="1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+CE</a:t>
            </a:r>
            <a:r>
              <a:rPr lang="en-US" altLang="zh-CN" sz="2400" kern="100" baseline="300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2</a:t>
            </a:r>
            <a:r>
              <a:rPr lang="en-US" altLang="zh-CN" sz="2400" kern="1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=AC</a:t>
            </a:r>
            <a:r>
              <a:rPr lang="en-US" altLang="zh-CN" sz="2400" kern="100" baseline="300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2</a:t>
            </a:r>
            <a:r>
              <a:rPr lang="zh-CN" altLang="zh-CN" sz="2400" kern="1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，</a:t>
            </a:r>
          </a:p>
        </p:txBody>
      </p:sp>
      <p:sp>
        <p:nvSpPr>
          <p:cNvPr id="9" name="矩形 8"/>
          <p:cNvSpPr/>
          <p:nvPr/>
        </p:nvSpPr>
        <p:spPr>
          <a:xfrm>
            <a:off x="808038" y="4610100"/>
            <a:ext cx="2830512" cy="46196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zh-CN" sz="2400" kern="1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即（</a:t>
            </a:r>
            <a:r>
              <a:rPr lang="en-US" altLang="zh-CN" sz="2400" kern="1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x-1</a:t>
            </a:r>
            <a:r>
              <a:rPr lang="zh-CN" altLang="zh-CN" sz="2400" kern="1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）</a:t>
            </a:r>
            <a:r>
              <a:rPr lang="en-US" altLang="zh-CN" sz="2400" kern="100" baseline="300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2</a:t>
            </a:r>
            <a:r>
              <a:rPr lang="en-US" altLang="zh-CN" sz="2400" kern="1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+3</a:t>
            </a:r>
            <a:r>
              <a:rPr lang="en-US" altLang="zh-CN" sz="2400" kern="100" baseline="300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2</a:t>
            </a:r>
            <a:r>
              <a:rPr lang="en-US" altLang="zh-CN" sz="2400" kern="1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=x</a:t>
            </a:r>
            <a:r>
              <a:rPr lang="en-US" altLang="zh-CN" sz="2400" kern="100" baseline="300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2</a:t>
            </a:r>
            <a:r>
              <a:rPr lang="zh-CN" altLang="zh-CN" sz="2400" kern="1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，</a:t>
            </a:r>
            <a:endParaRPr lang="zh-CN" altLang="en-US" sz="2400">
              <a:solidFill>
                <a:srgbClr val="FF0000"/>
              </a:solidFill>
              <a:latin typeface="Times New Roman Italic" pitchFamily="18" charset="0"/>
              <a:ea typeface="黑体" pitchFamily="49" charset="-122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996950" y="5159375"/>
            <a:ext cx="1377950" cy="49212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algn="just">
              <a:lnSpc>
                <a:spcPct val="120000"/>
              </a:lnSpc>
              <a:spcAft>
                <a:spcPct val="0"/>
              </a:spcAft>
              <a:defRPr/>
            </a:pPr>
            <a:r>
              <a:rPr lang="zh-CN" altLang="zh-CN" sz="2400" kern="1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解得</a:t>
            </a:r>
            <a:r>
              <a:rPr lang="en-US" altLang="zh-CN" sz="2400" i="1" kern="1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x</a:t>
            </a:r>
            <a:r>
              <a:rPr lang="en-US" altLang="zh-CN" sz="2400" kern="1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=5.</a:t>
            </a:r>
            <a:endParaRPr lang="zh-CN" altLang="zh-CN" sz="2400" kern="100">
              <a:solidFill>
                <a:srgbClr val="FF0000"/>
              </a:solidFill>
              <a:latin typeface="Times New Roman Italic" pitchFamily="18" charset="0"/>
              <a:ea typeface="黑体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8306" name="Text Box 2"/>
          <p:cNvSpPr txBox="1">
            <a:spLocks noChangeArrowheads="1"/>
          </p:cNvSpPr>
          <p:nvPr/>
        </p:nvSpPr>
        <p:spPr bwMode="auto">
          <a:xfrm>
            <a:off x="611188" y="1023938"/>
            <a:ext cx="7861300" cy="822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1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、甲、乙两位探险者到沙漠进行探险。某日早晨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8︰00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甲先出发，他以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6km/</a:t>
            </a:r>
            <a:endParaRPr lang="zh-CN" altLang="en-US" sz="2400">
              <a:latin typeface="Times New Roman Italic" pitchFamily="18" charset="0"/>
              <a:ea typeface="黑体" pitchFamily="49" charset="-122"/>
            </a:endParaRPr>
          </a:p>
        </p:txBody>
      </p:sp>
      <p:sp>
        <p:nvSpPr>
          <p:cNvPr id="63492" name="Line 4"/>
          <p:cNvSpPr>
            <a:spLocks noChangeShapeType="1"/>
          </p:cNvSpPr>
          <p:nvPr/>
        </p:nvSpPr>
        <p:spPr bwMode="auto">
          <a:xfrm>
            <a:off x="5067300" y="5229225"/>
            <a:ext cx="3286125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3493" name="Line 5"/>
          <p:cNvSpPr>
            <a:spLocks noChangeShapeType="1"/>
          </p:cNvSpPr>
          <p:nvPr/>
        </p:nvSpPr>
        <p:spPr bwMode="auto">
          <a:xfrm rot="-5400000">
            <a:off x="4414043" y="4577557"/>
            <a:ext cx="1306513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3494" name="Line 6"/>
          <p:cNvSpPr>
            <a:spLocks noChangeShapeType="1"/>
          </p:cNvSpPr>
          <p:nvPr/>
        </p:nvSpPr>
        <p:spPr bwMode="auto">
          <a:xfrm>
            <a:off x="5067300" y="3924300"/>
            <a:ext cx="3286125" cy="1304925"/>
          </a:xfrm>
          <a:prstGeom prst="line">
            <a:avLst/>
          </a:prstGeom>
          <a:noFill/>
          <a:ln w="28575">
            <a:solidFill>
              <a:schemeClr val="tx1"/>
            </a:solidFill>
            <a:prstDash val="dash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4573588" y="3429000"/>
            <a:ext cx="436562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>
                <a:latin typeface="Times New Roman Italic" pitchFamily="18" charset="0"/>
                <a:ea typeface="黑体" pitchFamily="49" charset="-122"/>
              </a:rPr>
              <a:t>A</a:t>
            </a:r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4573588" y="5048250"/>
            <a:ext cx="458787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>
                <a:latin typeface="Times New Roman Italic" pitchFamily="18" charset="0"/>
                <a:ea typeface="黑体" pitchFamily="49" charset="-122"/>
              </a:rPr>
              <a:t>C</a:t>
            </a:r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8353425" y="4868863"/>
            <a:ext cx="436563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>
                <a:latin typeface="Times New Roman Italic" pitchFamily="18" charset="0"/>
                <a:ea typeface="黑体" pitchFamily="49" charset="-122"/>
              </a:rPr>
              <a:t>B</a:t>
            </a:r>
          </a:p>
        </p:txBody>
      </p:sp>
      <p:sp>
        <p:nvSpPr>
          <p:cNvPr id="63498" name="Rectangle 10"/>
          <p:cNvSpPr>
            <a:spLocks noChangeArrowheads="1"/>
          </p:cNvSpPr>
          <p:nvPr/>
        </p:nvSpPr>
        <p:spPr bwMode="auto">
          <a:xfrm>
            <a:off x="5070475" y="5046663"/>
            <a:ext cx="180975" cy="180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/>
            <a:endParaRPr lang="zh-CN" altLang="zh-CN" sz="3200">
              <a:latin typeface="Times New Roman Italic" pitchFamily="18" charset="0"/>
              <a:ea typeface="黑体" pitchFamily="49" charset="-122"/>
            </a:endParaRPr>
          </a:p>
        </p:txBody>
      </p:sp>
      <p:sp>
        <p:nvSpPr>
          <p:cNvPr id="63499" name="Text Box 11"/>
          <p:cNvSpPr txBox="1">
            <a:spLocks noChangeArrowheads="1"/>
          </p:cNvSpPr>
          <p:nvPr/>
        </p:nvSpPr>
        <p:spPr bwMode="auto">
          <a:xfrm>
            <a:off x="4168775" y="4340225"/>
            <a:ext cx="696913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5km</a:t>
            </a:r>
          </a:p>
        </p:txBody>
      </p:sp>
      <p:sp>
        <p:nvSpPr>
          <p:cNvPr id="63500" name="Text Box 12"/>
          <p:cNvSpPr txBox="1">
            <a:spLocks noChangeArrowheads="1"/>
          </p:cNvSpPr>
          <p:nvPr/>
        </p:nvSpPr>
        <p:spPr bwMode="auto">
          <a:xfrm>
            <a:off x="6148388" y="5229225"/>
            <a:ext cx="8509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12km</a:t>
            </a: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34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34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34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634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63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634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634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635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2" grpId="0"/>
      <p:bldP spid="63493" grpId="0"/>
      <p:bldP spid="63494" grpId="0"/>
      <p:bldP spid="63495" grpId="0"/>
      <p:bldP spid="63496" grpId="0"/>
      <p:bldP spid="63497" grpId="0"/>
      <p:bldP spid="63498" grpId="0"/>
      <p:bldP spid="63499" grpId="0"/>
      <p:bldP spid="6350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354" name="Text Box 2"/>
          <p:cNvSpPr txBox="1">
            <a:spLocks noChangeArrowheads="1"/>
          </p:cNvSpPr>
          <p:nvPr/>
        </p:nvSpPr>
        <p:spPr bwMode="auto">
          <a:xfrm>
            <a:off x="1131888" y="1384300"/>
            <a:ext cx="620712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2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、如图，带阴影的矩形面积是多少？</a:t>
            </a:r>
          </a:p>
        </p:txBody>
      </p:sp>
      <p:pic>
        <p:nvPicPr>
          <p:cNvPr id="100355" name="Picture 3" descr="P23B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EDF5EA"/>
              </a:clrFrom>
              <a:clrTo>
                <a:srgbClr val="EDF5EA">
                  <a:alpha val="0"/>
                </a:srgbClr>
              </a:clrTo>
            </a:clrChange>
            <a:lum contrast="36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235450" y="2573338"/>
            <a:ext cx="4360863" cy="2205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4517" name="Rectangle 5"/>
          <p:cNvSpPr>
            <a:spLocks noChangeArrowheads="1"/>
          </p:cNvSpPr>
          <p:nvPr/>
        </p:nvSpPr>
        <p:spPr bwMode="auto">
          <a:xfrm rot="-1460389">
            <a:off x="5595938" y="3452813"/>
            <a:ext cx="11017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17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厘米</a:t>
            </a:r>
          </a:p>
        </p:txBody>
      </p:sp>
      <p:sp>
        <p:nvSpPr>
          <p:cNvPr id="64518" name="Rectangle 6"/>
          <p:cNvSpPr>
            <a:spLocks noChangeArrowheads="1"/>
          </p:cNvSpPr>
          <p:nvPr/>
        </p:nvSpPr>
        <p:spPr bwMode="auto">
          <a:xfrm>
            <a:off x="2554288" y="5229225"/>
            <a:ext cx="184709" cy="4174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en-US" altLang="zh-CN" sz="3200" baseline="30000">
              <a:solidFill>
                <a:srgbClr val="FF3300"/>
              </a:solidFill>
              <a:latin typeface="Times New Roman Italic" pitchFamily="18" charset="0"/>
              <a:ea typeface="黑体" pitchFamily="49" charset="-122"/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45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4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7" grpId="0"/>
      <p:bldP spid="6451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02" name="Text Box 2"/>
          <p:cNvSpPr txBox="1">
            <a:spLocks noChangeArrowheads="1"/>
          </p:cNvSpPr>
          <p:nvPr/>
        </p:nvSpPr>
        <p:spPr bwMode="auto">
          <a:xfrm>
            <a:off x="649288" y="1079500"/>
            <a:ext cx="8135937" cy="1201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3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、一个无盖的长方形盒子的长、宽、高分别是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8cm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，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8cm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，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12cm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，一只蚂蚁想从盒底的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A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点爬到盒顶的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B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点，你能帮蚂蚁设计一条最短的路线吗？蚂蚁要爬行的最短行程是多少？</a:t>
            </a:r>
          </a:p>
        </p:txBody>
      </p:sp>
      <p:pic>
        <p:nvPicPr>
          <p:cNvPr id="102403" name="Picture 3" descr="P24B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E8F3E5"/>
              </a:clrFrom>
              <a:clrTo>
                <a:srgbClr val="E8F3E5">
                  <a:alpha val="0"/>
                </a:srgbClr>
              </a:clrTo>
            </a:clrChange>
            <a:lum contrast="18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876925" y="3159125"/>
            <a:ext cx="2784475" cy="267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5550" name="Rectangle 14"/>
          <p:cNvSpPr>
            <a:spLocks noChangeArrowheads="1"/>
          </p:cNvSpPr>
          <p:nvPr/>
        </p:nvSpPr>
        <p:spPr bwMode="auto">
          <a:xfrm>
            <a:off x="1376363" y="6084888"/>
            <a:ext cx="38735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>
                <a:latin typeface="Times New Roman Italic" pitchFamily="18" charset="0"/>
                <a:ea typeface="黑体" pitchFamily="49" charset="-122"/>
              </a:rPr>
              <a:t>8</a:t>
            </a:r>
          </a:p>
        </p:txBody>
      </p:sp>
      <p:sp>
        <p:nvSpPr>
          <p:cNvPr id="65551" name="Rectangle 15"/>
          <p:cNvSpPr>
            <a:spLocks noChangeArrowheads="1"/>
          </p:cNvSpPr>
          <p:nvPr/>
        </p:nvSpPr>
        <p:spPr bwMode="auto">
          <a:xfrm>
            <a:off x="2141538" y="4914900"/>
            <a:ext cx="59055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>
                <a:latin typeface="Times New Roman Italic" pitchFamily="18" charset="0"/>
                <a:ea typeface="黑体" pitchFamily="49" charset="-122"/>
              </a:rPr>
              <a:t>12</a:t>
            </a:r>
          </a:p>
        </p:txBody>
      </p:sp>
      <p:sp>
        <p:nvSpPr>
          <p:cNvPr id="65552" name="Rectangle 16"/>
          <p:cNvSpPr>
            <a:spLocks noChangeArrowheads="1"/>
          </p:cNvSpPr>
          <p:nvPr/>
        </p:nvSpPr>
        <p:spPr bwMode="auto">
          <a:xfrm>
            <a:off x="2232025" y="3429000"/>
            <a:ext cx="38735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>
                <a:latin typeface="Times New Roman Italic" pitchFamily="18" charset="0"/>
                <a:ea typeface="黑体" pitchFamily="49" charset="-122"/>
              </a:rPr>
              <a:t>8</a:t>
            </a:r>
          </a:p>
        </p:txBody>
      </p:sp>
      <p:grpSp>
        <p:nvGrpSpPr>
          <p:cNvPr id="2" name="Group 19"/>
          <p:cNvGrpSpPr/>
          <p:nvPr/>
        </p:nvGrpSpPr>
        <p:grpSpPr>
          <a:xfrm>
            <a:off x="431800" y="2573338"/>
            <a:ext cx="2190750" cy="3914775"/>
            <a:chOff x="272" y="1621"/>
            <a:chExt cx="1380" cy="2466"/>
          </a:xfrm>
        </p:grpSpPr>
        <p:grpSp>
          <p:nvGrpSpPr>
            <p:cNvPr id="102408" name="Group 7"/>
            <p:cNvGrpSpPr/>
            <p:nvPr/>
          </p:nvGrpSpPr>
          <p:grpSpPr>
            <a:xfrm>
              <a:off x="555" y="1877"/>
              <a:ext cx="841" cy="1995"/>
              <a:chOff x="1179" y="2500"/>
              <a:chExt cx="454" cy="1077"/>
            </a:xfrm>
          </p:grpSpPr>
          <p:sp>
            <p:nvSpPr>
              <p:cNvPr id="102409" name="Rectangle 5"/>
              <p:cNvSpPr>
                <a:spLocks noChangeArrowheads="1"/>
              </p:cNvSpPr>
              <p:nvPr/>
            </p:nvSpPr>
            <p:spPr bwMode="auto">
              <a:xfrm>
                <a:off x="1179" y="2500"/>
                <a:ext cx="454" cy="454"/>
              </a:xfrm>
              <a:prstGeom prst="rect">
                <a:avLst/>
              </a:prstGeom>
              <a:noFill/>
              <a:ln w="28575">
                <a:solidFill>
                  <a:schemeClr val="tx1"/>
                </a:solidFill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eaLnBrk="1" hangingPunct="1"/>
                <a:endParaRPr lang="zh-CN" altLang="zh-CN" sz="3200">
                  <a:latin typeface="Times New Roman Italic" pitchFamily="18" charset="0"/>
                  <a:ea typeface="黑体" pitchFamily="49" charset="-122"/>
                </a:endParaRPr>
              </a:p>
            </p:txBody>
          </p:sp>
          <p:sp>
            <p:nvSpPr>
              <p:cNvPr id="102410" name="Rectangle 6"/>
              <p:cNvSpPr>
                <a:spLocks noChangeArrowheads="1"/>
              </p:cNvSpPr>
              <p:nvPr/>
            </p:nvSpPr>
            <p:spPr bwMode="auto">
              <a:xfrm>
                <a:off x="1179" y="2955"/>
                <a:ext cx="454" cy="622"/>
              </a:xfrm>
              <a:prstGeom prst="rect">
                <a:avLst/>
              </a:prstGeom>
              <a:noFill/>
              <a:ln w="28575">
                <a:solidFill>
                  <a:schemeClr val="tx1"/>
                </a:solidFill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eaLnBrk="1" hangingPunct="1"/>
                <a:endParaRPr lang="zh-CN" altLang="zh-CN" sz="3200">
                  <a:latin typeface="Times New Roman Italic" pitchFamily="18" charset="0"/>
                  <a:ea typeface="黑体" pitchFamily="49" charset="-122"/>
                </a:endParaRPr>
              </a:p>
            </p:txBody>
          </p:sp>
        </p:grpSp>
        <p:sp>
          <p:nvSpPr>
            <p:cNvPr id="102411" name="Rectangle 17"/>
            <p:cNvSpPr>
              <a:spLocks noChangeArrowheads="1"/>
            </p:cNvSpPr>
            <p:nvPr/>
          </p:nvSpPr>
          <p:spPr bwMode="auto">
            <a:xfrm>
              <a:off x="272" y="3719"/>
              <a:ext cx="275" cy="3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3200">
                  <a:latin typeface="Times New Roman Italic" pitchFamily="18" charset="0"/>
                  <a:ea typeface="黑体" pitchFamily="49" charset="-122"/>
                </a:rPr>
                <a:t>A</a:t>
              </a:r>
            </a:p>
          </p:txBody>
        </p:sp>
        <p:sp>
          <p:nvSpPr>
            <p:cNvPr id="102412" name="Rectangle 18"/>
            <p:cNvSpPr>
              <a:spLocks noChangeArrowheads="1"/>
            </p:cNvSpPr>
            <p:nvPr/>
          </p:nvSpPr>
          <p:spPr bwMode="auto">
            <a:xfrm>
              <a:off x="1377" y="1621"/>
              <a:ext cx="275" cy="3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3200">
                  <a:latin typeface="Times New Roman Italic" pitchFamily="18" charset="0"/>
                  <a:ea typeface="黑体" pitchFamily="49" charset="-122"/>
                </a:rPr>
                <a:t>B</a:t>
              </a:r>
            </a:p>
          </p:txBody>
        </p:sp>
      </p:grpSp>
      <p:grpSp>
        <p:nvGrpSpPr>
          <p:cNvPr id="4" name="Group 22"/>
          <p:cNvGrpSpPr/>
          <p:nvPr/>
        </p:nvGrpSpPr>
        <p:grpSpPr>
          <a:xfrm>
            <a:off x="2681288" y="3159125"/>
            <a:ext cx="3317875" cy="2879725"/>
            <a:chOff x="1689" y="1990"/>
            <a:chExt cx="2090" cy="1814"/>
          </a:xfrm>
        </p:grpSpPr>
        <p:grpSp>
          <p:nvGrpSpPr>
            <p:cNvPr id="102414" name="Group 13"/>
            <p:cNvGrpSpPr/>
            <p:nvPr/>
          </p:nvGrpSpPr>
          <p:grpSpPr>
            <a:xfrm>
              <a:off x="1859" y="2302"/>
              <a:ext cx="1692" cy="1156"/>
              <a:chOff x="1718" y="2273"/>
              <a:chExt cx="1692" cy="1156"/>
            </a:xfrm>
          </p:grpSpPr>
          <p:sp>
            <p:nvSpPr>
              <p:cNvPr id="102415" name="Rectangle 10"/>
              <p:cNvSpPr>
                <a:spLocks noChangeArrowheads="1"/>
              </p:cNvSpPr>
              <p:nvPr/>
            </p:nvSpPr>
            <p:spPr bwMode="auto">
              <a:xfrm>
                <a:off x="1718" y="2277"/>
                <a:ext cx="841" cy="1152"/>
              </a:xfrm>
              <a:prstGeom prst="rect">
                <a:avLst/>
              </a:prstGeom>
              <a:noFill/>
              <a:ln w="28575">
                <a:solidFill>
                  <a:schemeClr val="tx1"/>
                </a:solidFill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eaLnBrk="1" hangingPunct="1"/>
                <a:endParaRPr lang="zh-CN" altLang="zh-CN" sz="3200">
                  <a:latin typeface="Times New Roman Italic" pitchFamily="18" charset="0"/>
                  <a:ea typeface="黑体" pitchFamily="49" charset="-122"/>
                </a:endParaRPr>
              </a:p>
            </p:txBody>
          </p:sp>
          <p:sp>
            <p:nvSpPr>
              <p:cNvPr id="102416" name="Rectangle 11"/>
              <p:cNvSpPr>
                <a:spLocks noChangeArrowheads="1"/>
              </p:cNvSpPr>
              <p:nvPr/>
            </p:nvSpPr>
            <p:spPr bwMode="auto">
              <a:xfrm>
                <a:off x="2569" y="2273"/>
                <a:ext cx="841" cy="1152"/>
              </a:xfrm>
              <a:prstGeom prst="rect">
                <a:avLst/>
              </a:prstGeom>
              <a:noFill/>
              <a:ln w="28575">
                <a:solidFill>
                  <a:schemeClr val="tx1"/>
                </a:solidFill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eaLnBrk="1" hangingPunct="1"/>
                <a:endParaRPr lang="zh-CN" altLang="zh-CN" sz="3200">
                  <a:latin typeface="Times New Roman Italic" pitchFamily="18" charset="0"/>
                  <a:ea typeface="黑体" pitchFamily="49" charset="-122"/>
                </a:endParaRPr>
              </a:p>
            </p:txBody>
          </p:sp>
        </p:grpSp>
        <p:sp>
          <p:nvSpPr>
            <p:cNvPr id="102417" name="Rectangle 20"/>
            <p:cNvSpPr>
              <a:spLocks noChangeArrowheads="1"/>
            </p:cNvSpPr>
            <p:nvPr/>
          </p:nvSpPr>
          <p:spPr bwMode="auto">
            <a:xfrm>
              <a:off x="1689" y="3436"/>
              <a:ext cx="275" cy="3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3200">
                  <a:latin typeface="Times New Roman Italic" pitchFamily="18" charset="0"/>
                  <a:ea typeface="黑体" pitchFamily="49" charset="-122"/>
                </a:rPr>
                <a:t>A</a:t>
              </a:r>
            </a:p>
          </p:txBody>
        </p:sp>
        <p:sp>
          <p:nvSpPr>
            <p:cNvPr id="102418" name="Rectangle 21"/>
            <p:cNvSpPr>
              <a:spLocks noChangeArrowheads="1"/>
            </p:cNvSpPr>
            <p:nvPr/>
          </p:nvSpPr>
          <p:spPr bwMode="auto">
            <a:xfrm>
              <a:off x="3504" y="1990"/>
              <a:ext cx="275" cy="3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3200">
                  <a:latin typeface="Times New Roman Italic" pitchFamily="18" charset="0"/>
                  <a:ea typeface="黑体" pitchFamily="49" charset="-122"/>
                </a:rPr>
                <a:t>B</a:t>
              </a:r>
            </a:p>
          </p:txBody>
        </p:sp>
      </p:grpSp>
      <p:sp>
        <p:nvSpPr>
          <p:cNvPr id="65559" name="Rectangle 23"/>
          <p:cNvSpPr>
            <a:spLocks noChangeArrowheads="1"/>
          </p:cNvSpPr>
          <p:nvPr/>
        </p:nvSpPr>
        <p:spPr bwMode="auto">
          <a:xfrm>
            <a:off x="3492500" y="5364163"/>
            <a:ext cx="38735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>
                <a:latin typeface="Times New Roman Italic" pitchFamily="18" charset="0"/>
                <a:ea typeface="黑体" pitchFamily="49" charset="-122"/>
              </a:rPr>
              <a:t>8</a:t>
            </a:r>
          </a:p>
        </p:txBody>
      </p:sp>
      <p:sp>
        <p:nvSpPr>
          <p:cNvPr id="65560" name="Rectangle 24"/>
          <p:cNvSpPr>
            <a:spLocks noChangeArrowheads="1"/>
          </p:cNvSpPr>
          <p:nvPr/>
        </p:nvSpPr>
        <p:spPr bwMode="auto">
          <a:xfrm>
            <a:off x="4841875" y="5408613"/>
            <a:ext cx="38735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>
                <a:latin typeface="Times New Roman Italic" pitchFamily="18" charset="0"/>
                <a:ea typeface="黑体" pitchFamily="49" charset="-122"/>
              </a:rPr>
              <a:t>8</a:t>
            </a:r>
          </a:p>
        </p:txBody>
      </p:sp>
      <p:sp>
        <p:nvSpPr>
          <p:cNvPr id="65561" name="Rectangle 25"/>
          <p:cNvSpPr>
            <a:spLocks noChangeArrowheads="1"/>
          </p:cNvSpPr>
          <p:nvPr/>
        </p:nvSpPr>
        <p:spPr bwMode="auto">
          <a:xfrm>
            <a:off x="5562600" y="4238625"/>
            <a:ext cx="59055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>
                <a:latin typeface="Times New Roman Italic" pitchFamily="18" charset="0"/>
                <a:ea typeface="黑体" pitchFamily="49" charset="-122"/>
              </a:rPr>
              <a:t>12</a:t>
            </a:r>
          </a:p>
        </p:txBody>
      </p:sp>
      <p:sp>
        <p:nvSpPr>
          <p:cNvPr id="65562" name="Line 26"/>
          <p:cNvSpPr>
            <a:spLocks noChangeShapeType="1"/>
          </p:cNvSpPr>
          <p:nvPr/>
        </p:nvSpPr>
        <p:spPr bwMode="auto">
          <a:xfrm flipV="1">
            <a:off x="881063" y="2979738"/>
            <a:ext cx="1304925" cy="3194050"/>
          </a:xfrm>
          <a:prstGeom prst="line">
            <a:avLst/>
          </a:prstGeom>
          <a:noFill/>
          <a:ln w="28575">
            <a:solidFill>
              <a:srgbClr val="9933FF"/>
            </a:solidFill>
            <a:prstDash val="dash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5563" name="Line 27"/>
          <p:cNvSpPr>
            <a:spLocks noChangeShapeType="1"/>
          </p:cNvSpPr>
          <p:nvPr/>
        </p:nvSpPr>
        <p:spPr bwMode="auto">
          <a:xfrm flipV="1">
            <a:off x="2965450" y="3698875"/>
            <a:ext cx="2641600" cy="1768475"/>
          </a:xfrm>
          <a:prstGeom prst="line">
            <a:avLst/>
          </a:prstGeom>
          <a:noFill/>
          <a:ln w="28575">
            <a:solidFill>
              <a:srgbClr val="9933FF"/>
            </a:solidFill>
            <a:prstDash val="dash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55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55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55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655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65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655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65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655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50" grpId="0"/>
      <p:bldP spid="65551" grpId="0"/>
      <p:bldP spid="65552" grpId="0"/>
      <p:bldP spid="65559" grpId="0"/>
      <p:bldP spid="65560" grpId="0"/>
      <p:bldP spid="65561" grpId="0"/>
      <p:bldP spid="65562" grpId="0"/>
      <p:bldP spid="6556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450" name="Text Box 31"/>
          <p:cNvSpPr txBox="1">
            <a:spLocks noChangeArrowheads="1"/>
          </p:cNvSpPr>
          <p:nvPr/>
        </p:nvSpPr>
        <p:spPr bwMode="auto">
          <a:xfrm>
            <a:off x="904875" y="1314450"/>
            <a:ext cx="7497763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4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、如图，一座城墙高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11.7m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，墙外有一个宽为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9m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的护城河，那么一个长为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15m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的云梯能否到达墙的顶端？</a:t>
            </a:r>
          </a:p>
        </p:txBody>
      </p:sp>
      <p:pic>
        <p:nvPicPr>
          <p:cNvPr id="104451" name="Picture 52" descr="P24A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E7F2E4"/>
              </a:clrFrom>
              <a:clrTo>
                <a:srgbClr val="E7F2E4">
                  <a:alpha val="0"/>
                </a:srgbClr>
              </a:clrTo>
            </a:clrChange>
            <a:lum contrast="24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797425" y="2708275"/>
            <a:ext cx="3605213" cy="3408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heel spokes="8"/>
  </p:transition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498" name="Text Box 2"/>
          <p:cNvSpPr txBox="1">
            <a:spLocks noChangeArrowheads="1"/>
          </p:cNvSpPr>
          <p:nvPr/>
        </p:nvSpPr>
        <p:spPr bwMode="auto">
          <a:xfrm>
            <a:off x="701675" y="1133475"/>
            <a:ext cx="7786688" cy="1570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5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、有一个水池，水面是一个边长为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10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尺的正方形。在水池的正中央有一根新生的芦苇，它高出水面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1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尺。如果把这根芦苇垂直拉向岸边，它的顶端恰好到达岸边的水面。请问：这个水池的深度和这根芦苇的长度各是多少？</a:t>
            </a:r>
          </a:p>
        </p:txBody>
      </p:sp>
      <p:pic>
        <p:nvPicPr>
          <p:cNvPr id="106499" name="Picture 5" descr="P24C"/>
          <p:cNvPicPr>
            <a:picLocks noChangeAspect="1" noChangeArrowheads="1"/>
          </p:cNvPicPr>
          <p:nvPr/>
        </p:nvPicPr>
        <p:blipFill>
          <a:blip r:embed="rId2">
            <a:lum contrast="6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516563" y="3024188"/>
            <a:ext cx="2892425" cy="355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heel spokes="8"/>
  </p:transition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546" name="Text Box 2"/>
          <p:cNvSpPr txBox="1">
            <a:spLocks noChangeArrowheads="1"/>
          </p:cNvSpPr>
          <p:nvPr/>
        </p:nvSpPr>
        <p:spPr bwMode="auto">
          <a:xfrm>
            <a:off x="341313" y="1719263"/>
            <a:ext cx="8637587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如图是学校的旗杆，旗杆上的绳子垂到了地面，并多出了一段，现在老师想知道旗杆的高度，你能帮老师想个办法吗？请你与同伴交流设计方案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?</a:t>
            </a:r>
          </a:p>
        </p:txBody>
      </p:sp>
      <p:sp>
        <p:nvSpPr>
          <p:cNvPr id="108547" name="Text Box 3"/>
          <p:cNvSpPr txBox="1">
            <a:spLocks noChangeArrowheads="1"/>
          </p:cNvSpPr>
          <p:nvPr/>
        </p:nvSpPr>
        <p:spPr bwMode="auto">
          <a:xfrm>
            <a:off x="611188" y="863600"/>
            <a:ext cx="2109787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拓展提升</a:t>
            </a:r>
          </a:p>
        </p:txBody>
      </p:sp>
      <p:pic>
        <p:nvPicPr>
          <p:cNvPr id="108548" name="Picture 5" descr="Image0000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634038" y="2708275"/>
            <a:ext cx="2198687" cy="345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heel spokes="8"/>
  </p:transition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594" name="Text Box 17"/>
          <p:cNvSpPr txBox="1">
            <a:spLocks noChangeArrowheads="1"/>
          </p:cNvSpPr>
          <p:nvPr/>
        </p:nvSpPr>
        <p:spPr bwMode="auto">
          <a:xfrm>
            <a:off x="646113" y="1522413"/>
            <a:ext cx="2224087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数学思想：</a:t>
            </a:r>
          </a:p>
        </p:txBody>
      </p:sp>
      <p:sp>
        <p:nvSpPr>
          <p:cNvPr id="49170" name="Rectangle 18"/>
          <p:cNvSpPr>
            <a:spLocks noChangeArrowheads="1"/>
          </p:cNvSpPr>
          <p:nvPr/>
        </p:nvSpPr>
        <p:spPr bwMode="auto">
          <a:xfrm>
            <a:off x="1343025" y="2400300"/>
            <a:ext cx="18161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latin typeface="Times New Roman Italic" pitchFamily="18" charset="0"/>
                <a:ea typeface="黑体" pitchFamily="49" charset="-122"/>
              </a:rPr>
              <a:t>立体图形</a:t>
            </a:r>
          </a:p>
        </p:txBody>
      </p:sp>
      <p:sp>
        <p:nvSpPr>
          <p:cNvPr id="49171" name="Rectangle 19"/>
          <p:cNvSpPr>
            <a:spLocks noChangeArrowheads="1"/>
          </p:cNvSpPr>
          <p:nvPr/>
        </p:nvSpPr>
        <p:spPr bwMode="auto">
          <a:xfrm>
            <a:off x="6535738" y="2400300"/>
            <a:ext cx="18161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latin typeface="Times New Roman Italic" pitchFamily="18" charset="0"/>
                <a:ea typeface="黑体" pitchFamily="49" charset="-122"/>
              </a:rPr>
              <a:t>平面图形</a:t>
            </a:r>
          </a:p>
        </p:txBody>
      </p:sp>
      <p:sp>
        <p:nvSpPr>
          <p:cNvPr id="49172" name="Rectangle 20"/>
          <p:cNvSpPr>
            <a:spLocks noChangeArrowheads="1"/>
          </p:cNvSpPr>
          <p:nvPr/>
        </p:nvSpPr>
        <p:spPr bwMode="auto">
          <a:xfrm>
            <a:off x="4113213" y="1995488"/>
            <a:ext cx="1000125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latin typeface="Times New Roman Italic" pitchFamily="18" charset="0"/>
                <a:ea typeface="黑体" pitchFamily="49" charset="-122"/>
              </a:rPr>
              <a:t>转化</a:t>
            </a:r>
          </a:p>
        </p:txBody>
      </p:sp>
      <p:sp>
        <p:nvSpPr>
          <p:cNvPr id="49173" name="AutoShape 21"/>
          <p:cNvSpPr>
            <a:spLocks noChangeArrowheads="1"/>
          </p:cNvSpPr>
          <p:nvPr/>
        </p:nvSpPr>
        <p:spPr bwMode="auto">
          <a:xfrm>
            <a:off x="3294063" y="2530475"/>
            <a:ext cx="3043237" cy="293688"/>
          </a:xfrm>
          <a:prstGeom prst="rightArrow">
            <a:avLst>
              <a:gd name="adj1" fmla="val 50000"/>
              <a:gd name="adj2" fmla="val 259054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/>
            <a:endParaRPr lang="zh-CN" altLang="zh-CN" sz="3200">
              <a:latin typeface="Times New Roman Italic" pitchFamily="18" charset="0"/>
              <a:ea typeface="黑体" pitchFamily="49" charset="-122"/>
            </a:endParaRPr>
          </a:p>
        </p:txBody>
      </p:sp>
      <p:sp>
        <p:nvSpPr>
          <p:cNvPr id="49174" name="Rectangle 22"/>
          <p:cNvSpPr>
            <a:spLocks noChangeArrowheads="1"/>
          </p:cNvSpPr>
          <p:nvPr/>
        </p:nvSpPr>
        <p:spPr bwMode="auto">
          <a:xfrm>
            <a:off x="4140200" y="2760663"/>
            <a:ext cx="1000125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latin typeface="Times New Roman Italic" pitchFamily="18" charset="0"/>
                <a:ea typeface="黑体" pitchFamily="49" charset="-122"/>
              </a:rPr>
              <a:t>展开</a:t>
            </a:r>
          </a:p>
        </p:txBody>
      </p:sp>
      <p:sp>
        <p:nvSpPr>
          <p:cNvPr id="49175" name="Rectangle 23"/>
          <p:cNvSpPr>
            <a:spLocks noChangeArrowheads="1"/>
          </p:cNvSpPr>
          <p:nvPr/>
        </p:nvSpPr>
        <p:spPr bwMode="auto">
          <a:xfrm>
            <a:off x="712788" y="2422525"/>
            <a:ext cx="657225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>
                <a:latin typeface="Times New Roman Italic" pitchFamily="18" charset="0"/>
                <a:ea typeface="黑体" pitchFamily="49" charset="-122"/>
              </a:rPr>
              <a:t>(1)</a:t>
            </a:r>
          </a:p>
        </p:txBody>
      </p:sp>
      <p:sp>
        <p:nvSpPr>
          <p:cNvPr id="49176" name="Rectangle 24"/>
          <p:cNvSpPr>
            <a:spLocks noChangeArrowheads="1"/>
          </p:cNvSpPr>
          <p:nvPr/>
        </p:nvSpPr>
        <p:spPr bwMode="auto">
          <a:xfrm>
            <a:off x="1360488" y="4154488"/>
            <a:ext cx="18161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latin typeface="Times New Roman Italic" pitchFamily="18" charset="0"/>
                <a:ea typeface="黑体" pitchFamily="49" charset="-122"/>
              </a:rPr>
              <a:t>实际问题</a:t>
            </a:r>
          </a:p>
        </p:txBody>
      </p:sp>
      <p:sp>
        <p:nvSpPr>
          <p:cNvPr id="49177" name="Rectangle 25"/>
          <p:cNvSpPr>
            <a:spLocks noChangeArrowheads="1"/>
          </p:cNvSpPr>
          <p:nvPr/>
        </p:nvSpPr>
        <p:spPr bwMode="auto">
          <a:xfrm>
            <a:off x="6553200" y="4154488"/>
            <a:ext cx="18161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latin typeface="Times New Roman Italic" pitchFamily="18" charset="0"/>
                <a:ea typeface="黑体" pitchFamily="49" charset="-122"/>
              </a:rPr>
              <a:t>数学问题</a:t>
            </a:r>
          </a:p>
        </p:txBody>
      </p:sp>
      <p:sp>
        <p:nvSpPr>
          <p:cNvPr id="49178" name="Rectangle 26"/>
          <p:cNvSpPr>
            <a:spLocks noChangeArrowheads="1"/>
          </p:cNvSpPr>
          <p:nvPr/>
        </p:nvSpPr>
        <p:spPr bwMode="auto">
          <a:xfrm>
            <a:off x="4130675" y="3749675"/>
            <a:ext cx="1000125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latin typeface="Times New Roman Italic" pitchFamily="18" charset="0"/>
                <a:ea typeface="黑体" pitchFamily="49" charset="-122"/>
              </a:rPr>
              <a:t>转化</a:t>
            </a:r>
          </a:p>
        </p:txBody>
      </p:sp>
      <p:sp>
        <p:nvSpPr>
          <p:cNvPr id="49179" name="AutoShape 27"/>
          <p:cNvSpPr>
            <a:spLocks noChangeArrowheads="1"/>
          </p:cNvSpPr>
          <p:nvPr/>
        </p:nvSpPr>
        <p:spPr bwMode="auto">
          <a:xfrm>
            <a:off x="3311525" y="4284663"/>
            <a:ext cx="3043238" cy="293687"/>
          </a:xfrm>
          <a:prstGeom prst="rightArrow">
            <a:avLst>
              <a:gd name="adj1" fmla="val 50000"/>
              <a:gd name="adj2" fmla="val 259055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/>
            <a:endParaRPr lang="zh-CN" altLang="zh-CN" sz="3200">
              <a:latin typeface="Times New Roman Italic" pitchFamily="18" charset="0"/>
              <a:ea typeface="黑体" pitchFamily="49" charset="-122"/>
            </a:endParaRPr>
          </a:p>
        </p:txBody>
      </p:sp>
      <p:sp>
        <p:nvSpPr>
          <p:cNvPr id="49180" name="Rectangle 28"/>
          <p:cNvSpPr>
            <a:spLocks noChangeArrowheads="1"/>
          </p:cNvSpPr>
          <p:nvPr/>
        </p:nvSpPr>
        <p:spPr bwMode="auto">
          <a:xfrm>
            <a:off x="4157663" y="4514850"/>
            <a:ext cx="1000125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latin typeface="Times New Roman Italic" pitchFamily="18" charset="0"/>
                <a:ea typeface="黑体" pitchFamily="49" charset="-122"/>
              </a:rPr>
              <a:t>建模</a:t>
            </a:r>
          </a:p>
        </p:txBody>
      </p:sp>
      <p:sp>
        <p:nvSpPr>
          <p:cNvPr id="49181" name="Rectangle 29"/>
          <p:cNvSpPr>
            <a:spLocks noChangeArrowheads="1"/>
          </p:cNvSpPr>
          <p:nvPr/>
        </p:nvSpPr>
        <p:spPr bwMode="auto">
          <a:xfrm>
            <a:off x="730250" y="4176713"/>
            <a:ext cx="657225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>
                <a:latin typeface="Times New Roman Italic" pitchFamily="18" charset="0"/>
                <a:ea typeface="黑体" pitchFamily="49" charset="-122"/>
              </a:rPr>
              <a:t>(2)</a:t>
            </a: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9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9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9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9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49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49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49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49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49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49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49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49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70" grpId="0"/>
      <p:bldP spid="49171" grpId="0"/>
      <p:bldP spid="49172" grpId="0"/>
      <p:bldP spid="49173" grpId="0"/>
      <p:bldP spid="49174" grpId="0"/>
      <p:bldP spid="49175" grpId="0"/>
      <p:bldP spid="49176" grpId="0"/>
      <p:bldP spid="49177" grpId="0"/>
      <p:bldP spid="49178" grpId="0"/>
      <p:bldP spid="49179" grpId="0"/>
      <p:bldP spid="49180" grpId="0"/>
      <p:bldP spid="49181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258" name="AutoShape 2"/>
          <p:cNvSpPr>
            <a:spLocks noChangeArrowheads="1"/>
          </p:cNvSpPr>
          <p:nvPr/>
        </p:nvSpPr>
        <p:spPr bwMode="auto">
          <a:xfrm>
            <a:off x="0" y="1"/>
            <a:ext cx="9144000" cy="1221581"/>
          </a:xfrm>
          <a:prstGeom prst="flowChartProcess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008080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/>
          </a:p>
        </p:txBody>
      </p:sp>
      <p:sp>
        <p:nvSpPr>
          <p:cNvPr id="96259" name="Rectangle 5"/>
          <p:cNvSpPr>
            <a:spLocks noChangeArrowheads="1"/>
          </p:cNvSpPr>
          <p:nvPr/>
        </p:nvSpPr>
        <p:spPr bwMode="auto">
          <a:xfrm>
            <a:off x="7076" y="1581150"/>
            <a:ext cx="9136924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r>
              <a:rPr lang="zh-CN" altLang="en-US" sz="5400" b="1" smtClean="0">
                <a:solidFill>
                  <a:schemeClr val="accent1">
                    <a:lumMod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勾</a:t>
            </a:r>
            <a:r>
              <a:rPr lang="zh-CN" altLang="en-US" sz="5400" b="1">
                <a:solidFill>
                  <a:schemeClr val="accent1">
                    <a:lumMod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股定理的应用</a:t>
            </a:r>
          </a:p>
        </p:txBody>
      </p:sp>
      <p:sp>
        <p:nvSpPr>
          <p:cNvPr id="96260" name="Text Box 4"/>
          <p:cNvSpPr txBox="1">
            <a:spLocks noChangeArrowheads="1"/>
          </p:cNvSpPr>
          <p:nvPr/>
        </p:nvSpPr>
        <p:spPr bwMode="auto">
          <a:xfrm>
            <a:off x="1" y="639211"/>
            <a:ext cx="9143999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r>
              <a:rPr lang="zh-CN" altLang="en-US" sz="2800">
                <a:solidFill>
                  <a:srgbClr val="070707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第一章  勾股定理</a:t>
            </a:r>
          </a:p>
        </p:txBody>
      </p:sp>
      <p:sp>
        <p:nvSpPr>
          <p:cNvPr id="36" name="MH_Text_1"/>
          <p:cNvSpPr>
            <a:spLocks noChangeArrowheads="1"/>
          </p:cNvSpPr>
          <p:nvPr/>
        </p:nvSpPr>
        <p:spPr bwMode="auto">
          <a:xfrm>
            <a:off x="719137" y="3182937"/>
            <a:ext cx="1665288" cy="1055688"/>
          </a:xfrm>
          <a:prstGeom prst="roundRect">
            <a:avLst>
              <a:gd name="adj" fmla="val 6991"/>
            </a:avLst>
          </a:prstGeom>
          <a:solidFill>
            <a:srgbClr val="CCFFFF"/>
          </a:solidFill>
          <a:ln w="9525" cap="flat" cmpd="sng">
            <a:noFill/>
            <a:bevel/>
          </a:ln>
          <a:effectLst>
            <a:outerShdw dist="25401" dir="2700000" algn="ctr" rotWithShape="0">
              <a:srgbClr val="000000">
                <a:alpha val="28999"/>
              </a:srgbClr>
            </a:outerShdw>
          </a:effectLst>
        </p:spPr>
        <p:txBody>
          <a:bodyPr lIns="90170" tIns="720090" rIns="90170" bIns="4699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30000"/>
              </a:lnSpc>
              <a:defRPr/>
            </a:pPr>
            <a:endParaRPr lang="zh-CN" altLang="en-US" sz="1600">
              <a:solidFill>
                <a:srgbClr val="4D4D4D"/>
              </a:solidFill>
              <a:ea typeface="微软雅黑" panose="020b0503020204020204" pitchFamily="34" charset="-122"/>
            </a:endParaRPr>
          </a:p>
        </p:txBody>
      </p:sp>
      <p:sp>
        <p:nvSpPr>
          <p:cNvPr id="37" name="MH_SubTitle_1">
            <a:hlinkClick r:id="rId2" action="ppaction://hlinksldjump?num=20"/>
          </p:cNvPr>
          <p:cNvSpPr>
            <a:spLocks noChangeArrowheads="1"/>
          </p:cNvSpPr>
          <p:nvPr/>
        </p:nvSpPr>
        <p:spPr bwMode="auto">
          <a:xfrm>
            <a:off x="717550" y="3454400"/>
            <a:ext cx="1665287" cy="539750"/>
          </a:xfrm>
          <a:prstGeom prst="rect">
            <a:avLst/>
          </a:prstGeom>
          <a:solidFill>
            <a:srgbClr val="008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导入新课</a:t>
            </a:r>
          </a:p>
        </p:txBody>
      </p:sp>
      <p:sp>
        <p:nvSpPr>
          <p:cNvPr id="38" name="MH_Other_1"/>
          <p:cNvSpPr>
            <a:spLocks noChangeArrowheads="1"/>
          </p:cNvSpPr>
          <p:nvPr/>
        </p:nvSpPr>
        <p:spPr bwMode="auto">
          <a:xfrm>
            <a:off x="2144712" y="3625850"/>
            <a:ext cx="168275" cy="171450"/>
          </a:xfrm>
          <a:prstGeom prst="ellipse">
            <a:avLst/>
          </a:prstGeom>
          <a:solidFill>
            <a:srgbClr val="FFFFFF"/>
          </a:solidFill>
          <a:ln w="25400">
            <a:solidFill>
              <a:srgbClr val="2E617E"/>
            </a:solidFill>
            <a:miter lim="800000"/>
          </a:ln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400">
              <a:solidFill>
                <a:srgbClr val="FFFFFF"/>
              </a:solidFill>
              <a:ea typeface="微软雅黑" panose="020b0503020204020204" pitchFamily="34" charset="-122"/>
            </a:endParaRPr>
          </a:p>
        </p:txBody>
      </p:sp>
      <p:sp>
        <p:nvSpPr>
          <p:cNvPr id="39" name="MH_Text_2"/>
          <p:cNvSpPr>
            <a:spLocks noChangeArrowheads="1"/>
          </p:cNvSpPr>
          <p:nvPr/>
        </p:nvSpPr>
        <p:spPr bwMode="auto">
          <a:xfrm>
            <a:off x="2706687" y="3181350"/>
            <a:ext cx="1665288" cy="1057275"/>
          </a:xfrm>
          <a:prstGeom prst="roundRect">
            <a:avLst>
              <a:gd name="adj" fmla="val 6991"/>
            </a:avLst>
          </a:prstGeom>
          <a:solidFill>
            <a:srgbClr val="CCFFFF"/>
          </a:solidFill>
          <a:ln w="9525" cap="flat" cmpd="sng">
            <a:noFill/>
            <a:bevel/>
          </a:ln>
          <a:effectLst>
            <a:outerShdw dist="25401" dir="2700000" algn="ctr" rotWithShape="0">
              <a:srgbClr val="000000">
                <a:alpha val="28999"/>
              </a:srgbClr>
            </a:outerShdw>
          </a:effectLst>
        </p:spPr>
        <p:txBody>
          <a:bodyPr lIns="90170" tIns="720090" rIns="90170" bIns="4699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30000"/>
              </a:lnSpc>
              <a:defRPr/>
            </a:pPr>
            <a:endParaRPr lang="zh-CN" altLang="en-US" sz="1600">
              <a:solidFill>
                <a:srgbClr val="4D4D4D"/>
              </a:solidFill>
              <a:ea typeface="微软雅黑" panose="020b0503020204020204" pitchFamily="34" charset="-122"/>
            </a:endParaRPr>
          </a:p>
        </p:txBody>
      </p:sp>
      <p:sp>
        <p:nvSpPr>
          <p:cNvPr id="40" name="MH_SubTitle_2"/>
          <p:cNvSpPr>
            <a:spLocks noChangeArrowheads="1"/>
          </p:cNvSpPr>
          <p:nvPr/>
        </p:nvSpPr>
        <p:spPr bwMode="auto">
          <a:xfrm>
            <a:off x="2706687" y="3454400"/>
            <a:ext cx="1665288" cy="539750"/>
          </a:xfrm>
          <a:prstGeom prst="rect">
            <a:avLst/>
          </a:prstGeom>
          <a:solidFill>
            <a:srgbClr val="008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讲授新课</a:t>
            </a:r>
          </a:p>
        </p:txBody>
      </p:sp>
      <p:sp>
        <p:nvSpPr>
          <p:cNvPr id="41" name="MH_Other_2"/>
          <p:cNvSpPr>
            <a:spLocks noChangeArrowheads="1"/>
          </p:cNvSpPr>
          <p:nvPr/>
        </p:nvSpPr>
        <p:spPr bwMode="auto">
          <a:xfrm>
            <a:off x="2741612" y="3622675"/>
            <a:ext cx="168275" cy="171450"/>
          </a:xfrm>
          <a:prstGeom prst="ellipse">
            <a:avLst/>
          </a:prstGeom>
          <a:solidFill>
            <a:srgbClr val="FFFFFF"/>
          </a:solidFill>
          <a:ln w="25400">
            <a:solidFill>
              <a:srgbClr val="707C1A"/>
            </a:solidFill>
            <a:miter lim="800000"/>
          </a:ln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400">
              <a:solidFill>
                <a:srgbClr val="FFFFFF"/>
              </a:solidFill>
              <a:ea typeface="微软雅黑" panose="020b0503020204020204" pitchFamily="34" charset="-122"/>
            </a:endParaRPr>
          </a:p>
        </p:txBody>
      </p:sp>
      <p:sp>
        <p:nvSpPr>
          <p:cNvPr id="42" name="MH_Other_3"/>
          <p:cNvSpPr>
            <a:spLocks noChangeArrowheads="1"/>
          </p:cNvSpPr>
          <p:nvPr/>
        </p:nvSpPr>
        <p:spPr bwMode="auto">
          <a:xfrm>
            <a:off x="4175125" y="3625850"/>
            <a:ext cx="168275" cy="171450"/>
          </a:xfrm>
          <a:prstGeom prst="ellipse">
            <a:avLst/>
          </a:prstGeom>
          <a:solidFill>
            <a:srgbClr val="FFFFFF"/>
          </a:solidFill>
          <a:ln w="25400">
            <a:solidFill>
              <a:srgbClr val="707C1A"/>
            </a:solidFill>
            <a:miter lim="800000"/>
          </a:ln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400">
              <a:solidFill>
                <a:srgbClr val="FFFFFF"/>
              </a:solidFill>
              <a:ea typeface="微软雅黑" panose="020b0503020204020204" pitchFamily="34" charset="-122"/>
            </a:endParaRPr>
          </a:p>
        </p:txBody>
      </p:sp>
      <p:sp>
        <p:nvSpPr>
          <p:cNvPr id="43" name="MH_Text_3">
            <a:hlinkClick r:id="rId3" action="ppaction://hlinksldjump?num=18"/>
          </p:cNvPr>
          <p:cNvSpPr>
            <a:spLocks noChangeArrowheads="1"/>
          </p:cNvSpPr>
          <p:nvPr/>
        </p:nvSpPr>
        <p:spPr bwMode="auto">
          <a:xfrm>
            <a:off x="4714875" y="3181350"/>
            <a:ext cx="1666875" cy="1057275"/>
          </a:xfrm>
          <a:prstGeom prst="roundRect">
            <a:avLst>
              <a:gd name="adj" fmla="val 6991"/>
            </a:avLst>
          </a:prstGeom>
          <a:solidFill>
            <a:srgbClr val="CCFFFF"/>
          </a:solidFill>
          <a:ln w="9525" cap="flat" cmpd="sng">
            <a:noFill/>
            <a:bevel/>
          </a:ln>
          <a:effectLst>
            <a:outerShdw dist="25401" dir="2700000" algn="ctr" rotWithShape="0">
              <a:srgbClr val="000000">
                <a:alpha val="28999"/>
              </a:srgbClr>
            </a:outerShdw>
          </a:effectLst>
        </p:spPr>
        <p:txBody>
          <a:bodyPr lIns="90170" tIns="720090" rIns="90170" bIns="4699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30000"/>
              </a:lnSpc>
              <a:defRPr/>
            </a:pPr>
            <a:endParaRPr lang="zh-CN" altLang="en-US" sz="1600">
              <a:solidFill>
                <a:srgbClr val="4D4D4D"/>
              </a:solidFill>
              <a:ea typeface="微软雅黑" panose="020b0503020204020204" pitchFamily="34" charset="-122"/>
            </a:endParaRPr>
          </a:p>
        </p:txBody>
      </p:sp>
      <p:sp>
        <p:nvSpPr>
          <p:cNvPr id="44" name="MH_SubTitle_3">
            <a:hlinkClick r:id="rId3" action="ppaction://hlinksldjump?num=18"/>
          </p:cNvPr>
          <p:cNvSpPr>
            <a:spLocks noChangeArrowheads="1"/>
          </p:cNvSpPr>
          <p:nvPr/>
        </p:nvSpPr>
        <p:spPr bwMode="auto">
          <a:xfrm>
            <a:off x="4714875" y="3454400"/>
            <a:ext cx="1665287" cy="539750"/>
          </a:xfrm>
          <a:prstGeom prst="rect">
            <a:avLst/>
          </a:prstGeom>
          <a:solidFill>
            <a:srgbClr val="008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当堂练习</a:t>
            </a:r>
          </a:p>
        </p:txBody>
      </p:sp>
      <p:sp>
        <p:nvSpPr>
          <p:cNvPr id="45" name="MH_Other_4"/>
          <p:cNvSpPr>
            <a:spLocks noChangeArrowheads="1"/>
          </p:cNvSpPr>
          <p:nvPr/>
        </p:nvSpPr>
        <p:spPr bwMode="auto">
          <a:xfrm>
            <a:off x="4772025" y="3622675"/>
            <a:ext cx="169862" cy="171450"/>
          </a:xfrm>
          <a:prstGeom prst="ellipse">
            <a:avLst/>
          </a:prstGeom>
          <a:solidFill>
            <a:srgbClr val="FFFFFF"/>
          </a:solidFill>
          <a:ln w="25400">
            <a:solidFill>
              <a:srgbClr val="2E617E"/>
            </a:solidFill>
            <a:miter lim="800000"/>
          </a:ln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400">
              <a:solidFill>
                <a:srgbClr val="FFFFFF"/>
              </a:solidFill>
              <a:ea typeface="微软雅黑" panose="020b0503020204020204" pitchFamily="34" charset="-122"/>
            </a:endParaRPr>
          </a:p>
        </p:txBody>
      </p:sp>
      <p:sp>
        <p:nvSpPr>
          <p:cNvPr id="46" name="MH_Other_5"/>
          <p:cNvSpPr>
            <a:spLocks noChangeArrowheads="1"/>
          </p:cNvSpPr>
          <p:nvPr/>
        </p:nvSpPr>
        <p:spPr bwMode="auto">
          <a:xfrm>
            <a:off x="6173787" y="3625850"/>
            <a:ext cx="168275" cy="171450"/>
          </a:xfrm>
          <a:prstGeom prst="ellipse">
            <a:avLst/>
          </a:prstGeom>
          <a:solidFill>
            <a:srgbClr val="FFFFFF"/>
          </a:solidFill>
          <a:ln w="25400">
            <a:solidFill>
              <a:srgbClr val="2E617E"/>
            </a:solidFill>
            <a:miter lim="800000"/>
          </a:ln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400">
              <a:solidFill>
                <a:srgbClr val="FFFFFF"/>
              </a:solidFill>
              <a:ea typeface="微软雅黑" panose="020b0503020204020204" pitchFamily="34" charset="-122"/>
            </a:endParaRPr>
          </a:p>
        </p:txBody>
      </p:sp>
      <p:sp>
        <p:nvSpPr>
          <p:cNvPr id="47" name="MH_Text_4"/>
          <p:cNvSpPr>
            <a:spLocks noChangeArrowheads="1"/>
          </p:cNvSpPr>
          <p:nvPr/>
        </p:nvSpPr>
        <p:spPr bwMode="auto">
          <a:xfrm>
            <a:off x="6723062" y="3181350"/>
            <a:ext cx="1665288" cy="1057275"/>
          </a:xfrm>
          <a:prstGeom prst="roundRect">
            <a:avLst>
              <a:gd name="adj" fmla="val 6991"/>
            </a:avLst>
          </a:prstGeom>
          <a:solidFill>
            <a:srgbClr val="CCFFFF"/>
          </a:solidFill>
          <a:ln w="9525" cap="flat" cmpd="sng">
            <a:noFill/>
            <a:bevel/>
          </a:ln>
          <a:effectLst>
            <a:outerShdw dist="25401" dir="2700000" algn="ctr" rotWithShape="0">
              <a:srgbClr val="000000">
                <a:alpha val="28999"/>
              </a:srgbClr>
            </a:outerShdw>
          </a:effectLst>
        </p:spPr>
        <p:txBody>
          <a:bodyPr lIns="90170" tIns="720090" rIns="90170" bIns="4699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30000"/>
              </a:lnSpc>
              <a:defRPr/>
            </a:pPr>
            <a:endParaRPr lang="zh-CN" altLang="en-US" sz="1600">
              <a:solidFill>
                <a:srgbClr val="4D4D4D"/>
              </a:solidFill>
              <a:ea typeface="微软雅黑" panose="020b0503020204020204" pitchFamily="34" charset="-122"/>
            </a:endParaRPr>
          </a:p>
        </p:txBody>
      </p:sp>
      <p:sp>
        <p:nvSpPr>
          <p:cNvPr id="48" name="MH_SubTitle_4">
            <a:hlinkClick r:id="rId4" action="ppaction://hlinksldjump?num=22"/>
          </p:cNvPr>
          <p:cNvSpPr>
            <a:spLocks noChangeArrowheads="1"/>
          </p:cNvSpPr>
          <p:nvPr/>
        </p:nvSpPr>
        <p:spPr bwMode="auto">
          <a:xfrm>
            <a:off x="6723062" y="3454400"/>
            <a:ext cx="1668463" cy="539750"/>
          </a:xfrm>
          <a:prstGeom prst="rect">
            <a:avLst/>
          </a:prstGeom>
          <a:solidFill>
            <a:srgbClr val="008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课堂小结</a:t>
            </a:r>
          </a:p>
        </p:txBody>
      </p:sp>
      <p:sp>
        <p:nvSpPr>
          <p:cNvPr id="49" name="MH_Other_6"/>
          <p:cNvSpPr>
            <a:spLocks noChangeArrowheads="1"/>
          </p:cNvSpPr>
          <p:nvPr/>
        </p:nvSpPr>
        <p:spPr bwMode="auto">
          <a:xfrm>
            <a:off x="6772275" y="3622675"/>
            <a:ext cx="168275" cy="171450"/>
          </a:xfrm>
          <a:prstGeom prst="ellipse">
            <a:avLst/>
          </a:prstGeom>
          <a:solidFill>
            <a:srgbClr val="FFFFFF"/>
          </a:solidFill>
          <a:ln w="25400">
            <a:solidFill>
              <a:srgbClr val="707C1A"/>
            </a:solidFill>
            <a:miter lim="800000"/>
          </a:ln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400">
              <a:solidFill>
                <a:srgbClr val="FFFFFF"/>
              </a:solidFill>
              <a:ea typeface="微软雅黑" panose="020b0503020204020204" pitchFamily="34" charset="-122"/>
            </a:endParaRPr>
          </a:p>
        </p:txBody>
      </p:sp>
      <p:grpSp>
        <p:nvGrpSpPr>
          <p:cNvPr id="50" name="MH_Other_7"/>
          <p:cNvGrpSpPr/>
          <p:nvPr/>
        </p:nvGrpSpPr>
        <p:grpSpPr>
          <a:xfrm>
            <a:off x="2081212" y="3578225"/>
            <a:ext cx="890588" cy="266700"/>
            <a:chExt cx="561" cy="169"/>
          </a:xfrm>
        </p:grpSpPr>
        <p:pic>
          <p:nvPicPr>
            <p:cNvPr id="51" name="MH_Other_7"/>
            <p:cNvPicPr>
              <a:picLocks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0" y="0"/>
              <a:ext cx="561" cy="1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2" name="Text Box 24"/>
            <p:cNvSpPr txBox="1">
              <a:spLocks noChangeArrowheads="1"/>
            </p:cNvSpPr>
            <p:nvPr/>
          </p:nvSpPr>
          <p:spPr bwMode="auto">
            <a:xfrm>
              <a:off x="70" y="65"/>
              <a:ext cx="422" cy="3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400">
                <a:solidFill>
                  <a:srgbClr val="FFFFFF"/>
                </a:solidFill>
                <a:ea typeface="微软雅黑" panose="020b0503020204020204" pitchFamily="34" charset="-122"/>
              </a:endParaRPr>
            </a:p>
          </p:txBody>
        </p:sp>
      </p:grpSp>
      <p:sp>
        <p:nvSpPr>
          <p:cNvPr id="53" name="MH_Other_8"/>
          <p:cNvSpPr>
            <a:spLocks noChangeArrowheads="1"/>
          </p:cNvSpPr>
          <p:nvPr/>
        </p:nvSpPr>
        <p:spPr bwMode="auto">
          <a:xfrm>
            <a:off x="2179637" y="3667125"/>
            <a:ext cx="695325" cy="88900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0000">
                  <a:alpha val="1999"/>
                </a:srgbClr>
              </a:gs>
              <a:gs pos="28999">
                <a:srgbClr val="000000">
                  <a:alpha val="5189"/>
                </a:srgbClr>
              </a:gs>
              <a:gs pos="100000">
                <a:srgbClr val="000000">
                  <a:alpha val="12999"/>
                </a:srgbClr>
              </a:gs>
            </a:gsLst>
            <a:path path="rect">
              <a:fillToRect l="50000" t="50000" r="50000" b="50000"/>
            </a:path>
          </a:gradFill>
          <a:ln w="9525" cap="flat" cmpd="sng">
            <a:noFill/>
            <a:bevel/>
          </a:ln>
          <a:effectLst>
            <a:outerShdw sx="102000" sy="102000" algn="ctr" rotWithShape="0">
              <a:srgbClr val="000000">
                <a:alpha val="39000"/>
              </a:srgbClr>
            </a:outerShdw>
          </a:effec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 sz="1400">
              <a:solidFill>
                <a:srgbClr val="FFFFFF"/>
              </a:solidFill>
              <a:ea typeface="微软雅黑" panose="020b0503020204020204" pitchFamily="34" charset="-122"/>
            </a:endParaRPr>
          </a:p>
        </p:txBody>
      </p:sp>
      <p:grpSp>
        <p:nvGrpSpPr>
          <p:cNvPr id="54" name="MH_Other_9"/>
          <p:cNvGrpSpPr/>
          <p:nvPr/>
        </p:nvGrpSpPr>
        <p:grpSpPr>
          <a:xfrm>
            <a:off x="4111625" y="3578225"/>
            <a:ext cx="889000" cy="266700"/>
            <a:chExt cx="560" cy="169"/>
          </a:xfrm>
        </p:grpSpPr>
        <p:pic>
          <p:nvPicPr>
            <p:cNvPr id="55" name="MH_Other_9"/>
            <p:cNvPicPr>
              <a:picLocks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0" y="0"/>
              <a:ext cx="560" cy="1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6" name="Text Box 28"/>
            <p:cNvSpPr txBox="1">
              <a:spLocks noChangeArrowheads="1"/>
            </p:cNvSpPr>
            <p:nvPr/>
          </p:nvSpPr>
          <p:spPr bwMode="auto">
            <a:xfrm>
              <a:off x="70" y="65"/>
              <a:ext cx="422" cy="3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400">
                <a:solidFill>
                  <a:srgbClr val="FFFFFF"/>
                </a:solidFill>
                <a:ea typeface="微软雅黑" panose="020b0503020204020204" pitchFamily="34" charset="-122"/>
              </a:endParaRPr>
            </a:p>
          </p:txBody>
        </p:sp>
      </p:grpSp>
      <p:sp>
        <p:nvSpPr>
          <p:cNvPr id="57" name="MH_Other_10"/>
          <p:cNvSpPr>
            <a:spLocks noChangeArrowheads="1"/>
          </p:cNvSpPr>
          <p:nvPr/>
        </p:nvSpPr>
        <p:spPr bwMode="auto">
          <a:xfrm>
            <a:off x="4210050" y="3667125"/>
            <a:ext cx="695325" cy="88900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0000">
                  <a:alpha val="1999"/>
                </a:srgbClr>
              </a:gs>
              <a:gs pos="28999">
                <a:srgbClr val="000000">
                  <a:alpha val="5189"/>
                </a:srgbClr>
              </a:gs>
              <a:gs pos="100000">
                <a:srgbClr val="000000">
                  <a:alpha val="12999"/>
                </a:srgbClr>
              </a:gs>
            </a:gsLst>
            <a:path path="rect">
              <a:fillToRect l="50000" t="50000" r="50000" b="50000"/>
            </a:path>
          </a:gradFill>
          <a:ln w="9525" cap="flat" cmpd="sng">
            <a:noFill/>
            <a:bevel/>
          </a:ln>
          <a:effectLst>
            <a:outerShdw sx="102000" sy="102000" algn="ctr" rotWithShape="0">
              <a:srgbClr val="000000">
                <a:alpha val="39000"/>
              </a:srgbClr>
            </a:outerShdw>
          </a:effec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 sz="1400">
              <a:solidFill>
                <a:srgbClr val="FFFFFF"/>
              </a:solidFill>
              <a:ea typeface="微软雅黑" panose="020b0503020204020204" pitchFamily="34" charset="-122"/>
            </a:endParaRPr>
          </a:p>
        </p:txBody>
      </p:sp>
      <p:pic>
        <p:nvPicPr>
          <p:cNvPr id="58" name="MH_Other_11"/>
          <p:cNvPicPr>
            <a:picLocks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110287" y="3578225"/>
            <a:ext cx="890588" cy="266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9" name="Text Box 31"/>
          <p:cNvSpPr txBox="1">
            <a:spLocks noChangeArrowheads="1"/>
          </p:cNvSpPr>
          <p:nvPr/>
        </p:nvSpPr>
        <p:spPr bwMode="auto">
          <a:xfrm>
            <a:off x="6221412" y="3679825"/>
            <a:ext cx="669925" cy="61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400">
              <a:solidFill>
                <a:srgbClr val="FFFFFF"/>
              </a:solidFill>
              <a:ea typeface="微软雅黑" panose="020b0503020204020204" pitchFamily="34" charset="-122"/>
            </a:endParaRPr>
          </a:p>
        </p:txBody>
      </p:sp>
      <p:sp>
        <p:nvSpPr>
          <p:cNvPr id="60" name="MH_Other_12"/>
          <p:cNvSpPr>
            <a:spLocks noChangeArrowheads="1"/>
          </p:cNvSpPr>
          <p:nvPr/>
        </p:nvSpPr>
        <p:spPr bwMode="auto">
          <a:xfrm>
            <a:off x="6208712" y="3667125"/>
            <a:ext cx="695325" cy="88900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0000">
                  <a:alpha val="1999"/>
                </a:srgbClr>
              </a:gs>
              <a:gs pos="28999">
                <a:srgbClr val="000000">
                  <a:alpha val="5189"/>
                </a:srgbClr>
              </a:gs>
              <a:gs pos="100000">
                <a:srgbClr val="000000">
                  <a:alpha val="12999"/>
                </a:srgbClr>
              </a:gs>
            </a:gsLst>
            <a:path path="rect">
              <a:fillToRect l="50000" t="50000" r="50000" b="50000"/>
            </a:path>
          </a:gradFill>
          <a:ln w="9525" cap="flat" cmpd="sng">
            <a:noFill/>
            <a:bevel/>
          </a:ln>
          <a:effectLst>
            <a:outerShdw sx="102000" sy="102000" algn="ctr" rotWithShape="0">
              <a:srgbClr val="000000">
                <a:alpha val="39000"/>
              </a:srgbClr>
            </a:outerShdw>
          </a:effec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 sz="1400">
              <a:solidFill>
                <a:srgbClr val="FFFFFF"/>
              </a:solidFill>
              <a:ea typeface="微软雅黑" panose="020b0503020204020204" pitchFamily="34" charset="-122"/>
            </a:endParaRPr>
          </a:p>
        </p:txBody>
      </p:sp>
      <p:sp>
        <p:nvSpPr>
          <p:cNvPr id="61" name="矩形 60"/>
          <p:cNvSpPr/>
          <p:nvPr/>
        </p:nvSpPr>
        <p:spPr>
          <a:xfrm>
            <a:off x="-24631" y="4505787"/>
            <a:ext cx="9161511" cy="42067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342900" lvl="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000" b="1" ker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282" name="MH_Other_10"/>
          <p:cNvSpPr>
            <a:spLocks noChangeArrowheads="1"/>
          </p:cNvSpPr>
          <p:nvPr/>
        </p:nvSpPr>
        <p:spPr bwMode="auto">
          <a:xfrm>
            <a:off x="2033588" y="1262062"/>
            <a:ext cx="88900" cy="66675"/>
          </a:xfrm>
          <a:custGeom>
            <a:gdLst>
              <a:gd name="T0" fmla="*/ 39 w 43"/>
              <a:gd name="T1" fmla="*/ 18 h 44"/>
              <a:gd name="T2" fmla="*/ 25 w 43"/>
              <a:gd name="T3" fmla="*/ 18 h 44"/>
              <a:gd name="T4" fmla="*/ 25 w 43"/>
              <a:gd name="T5" fmla="*/ 4 h 44"/>
              <a:gd name="T6" fmla="*/ 21 w 43"/>
              <a:gd name="T7" fmla="*/ 0 h 44"/>
              <a:gd name="T8" fmla="*/ 18 w 43"/>
              <a:gd name="T9" fmla="*/ 4 h 44"/>
              <a:gd name="T10" fmla="*/ 18 w 43"/>
              <a:gd name="T11" fmla="*/ 18 h 44"/>
              <a:gd name="T12" fmla="*/ 3 w 43"/>
              <a:gd name="T13" fmla="*/ 18 h 44"/>
              <a:gd name="T14" fmla="*/ 0 w 43"/>
              <a:gd name="T15" fmla="*/ 22 h 44"/>
              <a:gd name="T16" fmla="*/ 3 w 43"/>
              <a:gd name="T17" fmla="*/ 26 h 44"/>
              <a:gd name="T18" fmla="*/ 18 w 43"/>
              <a:gd name="T19" fmla="*/ 26 h 44"/>
              <a:gd name="T20" fmla="*/ 18 w 43"/>
              <a:gd name="T21" fmla="*/ 40 h 44"/>
              <a:gd name="T22" fmla="*/ 21 w 43"/>
              <a:gd name="T23" fmla="*/ 44 h 44"/>
              <a:gd name="T24" fmla="*/ 25 w 43"/>
              <a:gd name="T25" fmla="*/ 40 h 44"/>
              <a:gd name="T26" fmla="*/ 25 w 43"/>
              <a:gd name="T27" fmla="*/ 26 h 44"/>
              <a:gd name="T28" fmla="*/ 39 w 43"/>
              <a:gd name="T29" fmla="*/ 26 h 44"/>
              <a:gd name="T30" fmla="*/ 43 w 43"/>
              <a:gd name="T31" fmla="*/ 22 h 44"/>
              <a:gd name="T32" fmla="*/ 39 w 43"/>
              <a:gd name="T33" fmla="*/ 18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43" h="44">
                <a:moveTo>
                  <a:pt x="39" y="18"/>
                </a:moveTo>
                <a:cubicBezTo>
                  <a:pt x="25" y="18"/>
                  <a:pt x="25" y="18"/>
                  <a:pt x="25" y="18"/>
                </a:cubicBezTo>
                <a:cubicBezTo>
                  <a:pt x="25" y="4"/>
                  <a:pt x="25" y="4"/>
                  <a:pt x="25" y="4"/>
                </a:cubicBezTo>
                <a:cubicBezTo>
                  <a:pt x="25" y="2"/>
                  <a:pt x="23" y="0"/>
                  <a:pt x="21" y="0"/>
                </a:cubicBezTo>
                <a:cubicBezTo>
                  <a:pt x="19" y="0"/>
                  <a:pt x="18" y="2"/>
                  <a:pt x="18" y="4"/>
                </a:cubicBezTo>
                <a:cubicBezTo>
                  <a:pt x="18" y="18"/>
                  <a:pt x="18" y="18"/>
                  <a:pt x="18" y="18"/>
                </a:cubicBezTo>
                <a:cubicBezTo>
                  <a:pt x="3" y="18"/>
                  <a:pt x="3" y="18"/>
                  <a:pt x="3" y="18"/>
                </a:cubicBezTo>
                <a:cubicBezTo>
                  <a:pt x="1" y="18"/>
                  <a:pt x="0" y="20"/>
                  <a:pt x="0" y="22"/>
                </a:cubicBezTo>
                <a:cubicBezTo>
                  <a:pt x="0" y="24"/>
                  <a:pt x="1" y="26"/>
                  <a:pt x="3" y="26"/>
                </a:cubicBezTo>
                <a:cubicBezTo>
                  <a:pt x="18" y="26"/>
                  <a:pt x="18" y="26"/>
                  <a:pt x="18" y="26"/>
                </a:cubicBezTo>
                <a:cubicBezTo>
                  <a:pt x="18" y="40"/>
                  <a:pt x="18" y="40"/>
                  <a:pt x="18" y="40"/>
                </a:cubicBezTo>
                <a:cubicBezTo>
                  <a:pt x="18" y="42"/>
                  <a:pt x="19" y="44"/>
                  <a:pt x="21" y="44"/>
                </a:cubicBezTo>
                <a:cubicBezTo>
                  <a:pt x="23" y="44"/>
                  <a:pt x="25" y="42"/>
                  <a:pt x="25" y="40"/>
                </a:cubicBezTo>
                <a:cubicBezTo>
                  <a:pt x="25" y="26"/>
                  <a:pt x="25" y="26"/>
                  <a:pt x="25" y="26"/>
                </a:cubicBezTo>
                <a:cubicBezTo>
                  <a:pt x="39" y="26"/>
                  <a:pt x="39" y="26"/>
                  <a:pt x="39" y="26"/>
                </a:cubicBezTo>
                <a:cubicBezTo>
                  <a:pt x="41" y="26"/>
                  <a:pt x="43" y="24"/>
                  <a:pt x="43" y="22"/>
                </a:cubicBezTo>
                <a:cubicBezTo>
                  <a:pt x="43" y="20"/>
                  <a:pt x="41" y="18"/>
                  <a:pt x="39" y="18"/>
                </a:cubicBezTo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/>
          </a:p>
        </p:txBody>
      </p:sp>
      <p:sp>
        <p:nvSpPr>
          <p:cNvPr id="97283" name="MH_SubTitle_4"/>
          <p:cNvSpPr txBox="1">
            <a:spLocks noChangeArrowheads="1"/>
          </p:cNvSpPr>
          <p:nvPr/>
        </p:nvSpPr>
        <p:spPr bwMode="auto">
          <a:xfrm>
            <a:off x="6948489" y="1221582"/>
            <a:ext cx="1296987" cy="4750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170" tIns="46990" rIns="90170" bIns="4699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  <a:buFont typeface="Arial" pitchFamily="34" charset="0"/>
              <a:buNone/>
            </a:pPr>
            <a:r>
              <a:rPr lang="zh-CN" altLang="en-US" sz="2000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情境引入</a:t>
            </a:r>
          </a:p>
        </p:txBody>
      </p:sp>
      <p:grpSp>
        <p:nvGrpSpPr>
          <p:cNvPr id="97284" name="Group 10"/>
          <p:cNvGrpSpPr/>
          <p:nvPr/>
        </p:nvGrpSpPr>
        <p:grpSpPr>
          <a:xfrm>
            <a:off x="714375" y="803672"/>
            <a:ext cx="222250" cy="161925"/>
            <a:chOff x="348" y="329"/>
            <a:chExt cx="349" cy="340"/>
          </a:xfrm>
        </p:grpSpPr>
        <p:sp>
          <p:nvSpPr>
            <p:cNvPr id="97285" name="MH_Other_9"/>
            <p:cNvSpPr>
              <a:spLocks noEditPoints="1" noChangeArrowheads="1"/>
            </p:cNvSpPr>
            <p:nvPr/>
          </p:nvSpPr>
          <p:spPr bwMode="auto">
            <a:xfrm>
              <a:off x="348" y="329"/>
              <a:ext cx="349" cy="340"/>
            </a:xfrm>
            <a:custGeom>
              <a:gdLst>
                <a:gd name="T0" fmla="*/ 105 w 108"/>
                <a:gd name="T1" fmla="*/ 95 h 107"/>
                <a:gd name="T2" fmla="*/ 76 w 108"/>
                <a:gd name="T3" fmla="*/ 66 h 107"/>
                <a:gd name="T4" fmla="*/ 83 w 108"/>
                <a:gd name="T5" fmla="*/ 42 h 107"/>
                <a:gd name="T6" fmla="*/ 42 w 108"/>
                <a:gd name="T7" fmla="*/ 0 h 107"/>
                <a:gd name="T8" fmla="*/ 0 w 108"/>
                <a:gd name="T9" fmla="*/ 42 h 107"/>
                <a:gd name="T10" fmla="*/ 42 w 108"/>
                <a:gd name="T11" fmla="*/ 83 h 107"/>
                <a:gd name="T12" fmla="*/ 66 w 108"/>
                <a:gd name="T13" fmla="*/ 76 h 107"/>
                <a:gd name="T14" fmla="*/ 95 w 108"/>
                <a:gd name="T15" fmla="*/ 105 h 107"/>
                <a:gd name="T16" fmla="*/ 100 w 108"/>
                <a:gd name="T17" fmla="*/ 107 h 107"/>
                <a:gd name="T18" fmla="*/ 105 w 108"/>
                <a:gd name="T19" fmla="*/ 105 h 107"/>
                <a:gd name="T20" fmla="*/ 105 w 108"/>
                <a:gd name="T21" fmla="*/ 95 h 107"/>
                <a:gd name="T22" fmla="*/ 7 w 108"/>
                <a:gd name="T23" fmla="*/ 42 h 107"/>
                <a:gd name="T24" fmla="*/ 42 w 108"/>
                <a:gd name="T25" fmla="*/ 7 h 107"/>
                <a:gd name="T26" fmla="*/ 76 w 108"/>
                <a:gd name="T27" fmla="*/ 42 h 107"/>
                <a:gd name="T28" fmla="*/ 42 w 108"/>
                <a:gd name="T29" fmla="*/ 76 h 107"/>
                <a:gd name="T30" fmla="*/ 7 w 108"/>
                <a:gd name="T31" fmla="*/ 42 h 10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08" h="107">
                  <a:moveTo>
                    <a:pt x="105" y="95"/>
                  </a:moveTo>
                  <a:cubicBezTo>
                    <a:pt x="76" y="66"/>
                    <a:pt x="76" y="66"/>
                    <a:pt x="76" y="66"/>
                  </a:cubicBezTo>
                  <a:cubicBezTo>
                    <a:pt x="81" y="59"/>
                    <a:pt x="83" y="51"/>
                    <a:pt x="83" y="42"/>
                  </a:cubicBezTo>
                  <a:cubicBezTo>
                    <a:pt x="83" y="19"/>
                    <a:pt x="65" y="0"/>
                    <a:pt x="42" y="0"/>
                  </a:cubicBezTo>
                  <a:cubicBezTo>
                    <a:pt x="19" y="0"/>
                    <a:pt x="0" y="19"/>
                    <a:pt x="0" y="42"/>
                  </a:cubicBezTo>
                  <a:cubicBezTo>
                    <a:pt x="0" y="65"/>
                    <a:pt x="19" y="83"/>
                    <a:pt x="42" y="83"/>
                  </a:cubicBezTo>
                  <a:cubicBezTo>
                    <a:pt x="51" y="83"/>
                    <a:pt x="59" y="81"/>
                    <a:pt x="66" y="76"/>
                  </a:cubicBezTo>
                  <a:cubicBezTo>
                    <a:pt x="95" y="105"/>
                    <a:pt x="95" y="105"/>
                    <a:pt x="95" y="105"/>
                  </a:cubicBezTo>
                  <a:cubicBezTo>
                    <a:pt x="96" y="106"/>
                    <a:pt x="98" y="107"/>
                    <a:pt x="100" y="107"/>
                  </a:cubicBezTo>
                  <a:cubicBezTo>
                    <a:pt x="101" y="107"/>
                    <a:pt x="103" y="106"/>
                    <a:pt x="105" y="105"/>
                  </a:cubicBezTo>
                  <a:cubicBezTo>
                    <a:pt x="108" y="102"/>
                    <a:pt x="108" y="97"/>
                    <a:pt x="105" y="95"/>
                  </a:cubicBezTo>
                  <a:moveTo>
                    <a:pt x="7" y="42"/>
                  </a:moveTo>
                  <a:cubicBezTo>
                    <a:pt x="7" y="23"/>
                    <a:pt x="23" y="7"/>
                    <a:pt x="42" y="7"/>
                  </a:cubicBezTo>
                  <a:cubicBezTo>
                    <a:pt x="61" y="7"/>
                    <a:pt x="76" y="23"/>
                    <a:pt x="76" y="42"/>
                  </a:cubicBezTo>
                  <a:cubicBezTo>
                    <a:pt x="76" y="61"/>
                    <a:pt x="61" y="76"/>
                    <a:pt x="42" y="76"/>
                  </a:cubicBezTo>
                  <a:cubicBezTo>
                    <a:pt x="23" y="76"/>
                    <a:pt x="7" y="61"/>
                    <a:pt x="7" y="42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buFont typeface="Arial" pitchFamily="34" charset="0"/>
                <a:buNone/>
              </a:pPr>
              <a:endParaRPr lang="zh-CN" altLang="zh-CN"/>
            </a:p>
          </p:txBody>
        </p:sp>
        <p:sp>
          <p:nvSpPr>
            <p:cNvPr id="97286" name="MH_Other_10"/>
            <p:cNvSpPr>
              <a:spLocks noChangeArrowheads="1"/>
            </p:cNvSpPr>
            <p:nvPr/>
          </p:nvSpPr>
          <p:spPr bwMode="auto">
            <a:xfrm>
              <a:off x="428" y="404"/>
              <a:ext cx="140" cy="140"/>
            </a:xfrm>
            <a:custGeom>
              <a:gdLst>
                <a:gd name="T0" fmla="*/ 39 w 43"/>
                <a:gd name="T1" fmla="*/ 18 h 44"/>
                <a:gd name="T2" fmla="*/ 25 w 43"/>
                <a:gd name="T3" fmla="*/ 18 h 44"/>
                <a:gd name="T4" fmla="*/ 25 w 43"/>
                <a:gd name="T5" fmla="*/ 4 h 44"/>
                <a:gd name="T6" fmla="*/ 21 w 43"/>
                <a:gd name="T7" fmla="*/ 0 h 44"/>
                <a:gd name="T8" fmla="*/ 18 w 43"/>
                <a:gd name="T9" fmla="*/ 4 h 44"/>
                <a:gd name="T10" fmla="*/ 18 w 43"/>
                <a:gd name="T11" fmla="*/ 18 h 44"/>
                <a:gd name="T12" fmla="*/ 3 w 43"/>
                <a:gd name="T13" fmla="*/ 18 h 44"/>
                <a:gd name="T14" fmla="*/ 0 w 43"/>
                <a:gd name="T15" fmla="*/ 22 h 44"/>
                <a:gd name="T16" fmla="*/ 3 w 43"/>
                <a:gd name="T17" fmla="*/ 26 h 44"/>
                <a:gd name="T18" fmla="*/ 18 w 43"/>
                <a:gd name="T19" fmla="*/ 26 h 44"/>
                <a:gd name="T20" fmla="*/ 18 w 43"/>
                <a:gd name="T21" fmla="*/ 40 h 44"/>
                <a:gd name="T22" fmla="*/ 21 w 43"/>
                <a:gd name="T23" fmla="*/ 44 h 44"/>
                <a:gd name="T24" fmla="*/ 25 w 43"/>
                <a:gd name="T25" fmla="*/ 40 h 44"/>
                <a:gd name="T26" fmla="*/ 25 w 43"/>
                <a:gd name="T27" fmla="*/ 26 h 44"/>
                <a:gd name="T28" fmla="*/ 39 w 43"/>
                <a:gd name="T29" fmla="*/ 26 h 44"/>
                <a:gd name="T30" fmla="*/ 43 w 43"/>
                <a:gd name="T31" fmla="*/ 22 h 44"/>
                <a:gd name="T32" fmla="*/ 39 w 43"/>
                <a:gd name="T33" fmla="*/ 18 h 4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3" h="44">
                  <a:moveTo>
                    <a:pt x="39" y="18"/>
                  </a:moveTo>
                  <a:cubicBezTo>
                    <a:pt x="25" y="18"/>
                    <a:pt x="25" y="18"/>
                    <a:pt x="25" y="18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2"/>
                    <a:pt x="23" y="0"/>
                    <a:pt x="21" y="0"/>
                  </a:cubicBezTo>
                  <a:cubicBezTo>
                    <a:pt x="19" y="0"/>
                    <a:pt x="18" y="2"/>
                    <a:pt x="18" y="4"/>
                  </a:cubicBezTo>
                  <a:cubicBezTo>
                    <a:pt x="18" y="18"/>
                    <a:pt x="18" y="18"/>
                    <a:pt x="18" y="18"/>
                  </a:cubicBezTo>
                  <a:cubicBezTo>
                    <a:pt x="3" y="18"/>
                    <a:pt x="3" y="18"/>
                    <a:pt x="3" y="18"/>
                  </a:cubicBezTo>
                  <a:cubicBezTo>
                    <a:pt x="1" y="18"/>
                    <a:pt x="0" y="20"/>
                    <a:pt x="0" y="22"/>
                  </a:cubicBezTo>
                  <a:cubicBezTo>
                    <a:pt x="0" y="24"/>
                    <a:pt x="1" y="26"/>
                    <a:pt x="3" y="26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40"/>
                    <a:pt x="18" y="40"/>
                    <a:pt x="18" y="40"/>
                  </a:cubicBezTo>
                  <a:cubicBezTo>
                    <a:pt x="18" y="42"/>
                    <a:pt x="19" y="44"/>
                    <a:pt x="21" y="44"/>
                  </a:cubicBezTo>
                  <a:cubicBezTo>
                    <a:pt x="23" y="44"/>
                    <a:pt x="25" y="42"/>
                    <a:pt x="25" y="40"/>
                  </a:cubicBezTo>
                  <a:cubicBezTo>
                    <a:pt x="25" y="26"/>
                    <a:pt x="25" y="26"/>
                    <a:pt x="25" y="26"/>
                  </a:cubicBezTo>
                  <a:cubicBezTo>
                    <a:pt x="39" y="26"/>
                    <a:pt x="39" y="26"/>
                    <a:pt x="39" y="26"/>
                  </a:cubicBezTo>
                  <a:cubicBezTo>
                    <a:pt x="41" y="26"/>
                    <a:pt x="43" y="24"/>
                    <a:pt x="43" y="22"/>
                  </a:cubicBezTo>
                  <a:cubicBezTo>
                    <a:pt x="43" y="20"/>
                    <a:pt x="41" y="18"/>
                    <a:pt x="39" y="18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buFont typeface="Arial" pitchFamily="34" charset="0"/>
                <a:buNone/>
              </a:pPr>
              <a:endParaRPr lang="zh-CN" altLang="zh-CN"/>
            </a:p>
          </p:txBody>
        </p:sp>
      </p:grpSp>
      <p:sp>
        <p:nvSpPr>
          <p:cNvPr id="97287" name="MH_SubTitle_4"/>
          <p:cNvSpPr txBox="1">
            <a:spLocks noChangeArrowheads="1"/>
          </p:cNvSpPr>
          <p:nvPr/>
        </p:nvSpPr>
        <p:spPr bwMode="auto">
          <a:xfrm>
            <a:off x="3786189" y="857250"/>
            <a:ext cx="2046287" cy="4750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170" tIns="46990" rIns="90170" bIns="4699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  <a:buFont typeface="Arial" pitchFamily="34" charset="0"/>
              <a:buNone/>
            </a:pPr>
            <a:r>
              <a:rPr lang="zh-CN" altLang="en-US" sz="2800" b="1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学习目标</a:t>
            </a:r>
          </a:p>
        </p:txBody>
      </p:sp>
      <p:sp>
        <p:nvSpPr>
          <p:cNvPr id="14346" name="Text Box 6"/>
          <p:cNvSpPr txBox="1">
            <a:spLocks noChangeArrowheads="1"/>
          </p:cNvSpPr>
          <p:nvPr/>
        </p:nvSpPr>
        <p:spPr bwMode="auto">
          <a:xfrm>
            <a:off x="714375" y="1676370"/>
            <a:ext cx="8001000" cy="2308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just" eaLnBrk="0" hangingPunct="0">
              <a:lnSpc>
                <a:spcPct val="150000"/>
              </a:lnSpc>
              <a:buFont typeface="Arial" pitchFamily="34" charset="0"/>
              <a:buNone/>
            </a:pPr>
            <a:r>
              <a:rPr lang="en-US" altLang="zh-CN" sz="2400">
                <a:latin typeface="黑体" pitchFamily="49" charset="-122"/>
                <a:ea typeface="黑体" pitchFamily="49" charset="-122"/>
              </a:rPr>
              <a:t>1.</a:t>
            </a:r>
            <a:r>
              <a:rPr lang="zh-CN" altLang="en-US" sz="2400">
                <a:latin typeface="黑体" pitchFamily="49" charset="-122"/>
                <a:ea typeface="黑体" pitchFamily="49" charset="-122"/>
              </a:rPr>
              <a:t>学会运用勾股定理求立体图形中两点之间的最短距离．（重点）</a:t>
            </a:r>
          </a:p>
          <a:p>
            <a:pPr algn="just" eaLnBrk="0" hangingPunct="0">
              <a:lnSpc>
                <a:spcPct val="150000"/>
              </a:lnSpc>
              <a:buFont typeface="Arial" pitchFamily="34" charset="0"/>
              <a:buNone/>
            </a:pPr>
            <a:r>
              <a:rPr lang="en-US" altLang="zh-CN" sz="2400">
                <a:latin typeface="黑体" pitchFamily="49" charset="-122"/>
                <a:ea typeface="黑体" pitchFamily="49" charset="-122"/>
              </a:rPr>
              <a:t>2.</a:t>
            </a:r>
            <a:r>
              <a:rPr lang="zh-CN" altLang="en-US" sz="2400">
                <a:latin typeface="黑体" pitchFamily="49" charset="-122"/>
                <a:ea typeface="黑体" pitchFamily="49" charset="-122"/>
              </a:rPr>
              <a:t>能够运用勾股定理解决实际生活中的问题</a:t>
            </a:r>
            <a:r>
              <a:rPr lang="en-US" altLang="zh-CN" sz="2400">
                <a:latin typeface="黑体" pitchFamily="49" charset="-122"/>
                <a:ea typeface="黑体" pitchFamily="49" charset="-122"/>
              </a:rPr>
              <a:t>.</a:t>
            </a:r>
          </a:p>
          <a:p>
            <a:pPr algn="just" eaLnBrk="0" hangingPunct="0">
              <a:lnSpc>
                <a:spcPct val="150000"/>
              </a:lnSpc>
              <a:buFont typeface="Arial" pitchFamily="34" charset="0"/>
              <a:buNone/>
            </a:pPr>
            <a:r>
              <a:rPr lang="en-US" altLang="zh-CN" sz="2400">
                <a:latin typeface="黑体" pitchFamily="49" charset="-122"/>
                <a:ea typeface="黑体" pitchFamily="49" charset="-122"/>
              </a:rPr>
              <a:t>(</a:t>
            </a:r>
            <a:r>
              <a:rPr lang="zh-CN" altLang="en-US" sz="2400">
                <a:latin typeface="黑体" pitchFamily="49" charset="-122"/>
                <a:ea typeface="黑体" pitchFamily="49" charset="-122"/>
              </a:rPr>
              <a:t>重点</a:t>
            </a:r>
            <a:r>
              <a:rPr lang="en-US" altLang="zh-CN" sz="2400">
                <a:latin typeface="黑体" pitchFamily="49" charset="-122"/>
                <a:ea typeface="黑体" pitchFamily="49" charset="-122"/>
              </a:rPr>
              <a:t>,</a:t>
            </a:r>
            <a:r>
              <a:rPr lang="zh-CN" altLang="en-US" sz="2400">
                <a:latin typeface="黑体" pitchFamily="49" charset="-122"/>
                <a:ea typeface="黑体" pitchFamily="49" charset="-122"/>
              </a:rPr>
              <a:t>难点</a:t>
            </a:r>
            <a:r>
              <a:rPr lang="en-US" altLang="zh-CN" sz="2400">
                <a:latin typeface="黑体" pitchFamily="49" charset="-122"/>
                <a:ea typeface="黑体" pitchFamily="49" charset="-122"/>
              </a:rPr>
              <a:t>)</a:t>
            </a: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dur="50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3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3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43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43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8306" name="Text Box 3"/>
          <p:cNvSpPr txBox="1">
            <a:spLocks noChangeArrowheads="1"/>
          </p:cNvSpPr>
          <p:nvPr/>
        </p:nvSpPr>
        <p:spPr bwMode="auto">
          <a:xfrm>
            <a:off x="357188" y="910829"/>
            <a:ext cx="8286750" cy="1545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  <a:spcBef>
                <a:spcPct val="50000"/>
              </a:spcBef>
              <a:buFont typeface="Arial" pitchFamily="34" charset="0"/>
              <a:buNone/>
            </a:pPr>
            <a:r>
              <a:rPr lang="en-US" altLang="zh-CN" sz="3200">
                <a:latin typeface="EU-B1X" pitchFamily="65" charset="-122"/>
                <a:ea typeface="黑体" pitchFamily="49" charset="-122"/>
              </a:rPr>
              <a:t>   </a:t>
            </a:r>
            <a:r>
              <a:rPr lang="zh-CN" altLang="en-US" sz="2800">
                <a:latin typeface="EU-B1X" pitchFamily="65" charset="-122"/>
                <a:ea typeface="黑体" pitchFamily="49" charset="-122"/>
              </a:rPr>
              <a:t>在</a:t>
            </a:r>
            <a:r>
              <a:rPr lang="en-US" altLang="zh-CN" sz="2800" i="1">
                <a:latin typeface="EU-B1X" pitchFamily="65" charset="-122"/>
                <a:ea typeface="黑体" pitchFamily="49" charset="-122"/>
              </a:rPr>
              <a:t>A</a:t>
            </a:r>
            <a:r>
              <a:rPr lang="zh-CN" altLang="en-US" sz="2800">
                <a:latin typeface="EU-B1X" pitchFamily="65" charset="-122"/>
                <a:ea typeface="黑体" pitchFamily="49" charset="-122"/>
              </a:rPr>
              <a:t>点的小狗，为了尽快吃到</a:t>
            </a:r>
            <a:r>
              <a:rPr lang="en-US" altLang="zh-CN" sz="2800" i="1">
                <a:latin typeface="EU-B1X" pitchFamily="65" charset="-122"/>
                <a:ea typeface="黑体" pitchFamily="49" charset="-122"/>
              </a:rPr>
              <a:t>B</a:t>
            </a:r>
            <a:r>
              <a:rPr lang="zh-CN" altLang="en-US" sz="2800">
                <a:latin typeface="EU-B1X" pitchFamily="65" charset="-122"/>
                <a:ea typeface="黑体" pitchFamily="49" charset="-122"/>
              </a:rPr>
              <a:t>点的香肠，它选择</a:t>
            </a:r>
            <a:r>
              <a:rPr lang="en-US" altLang="zh-CN" sz="2800" i="1">
                <a:latin typeface="EU-B1X" pitchFamily="65" charset="-122"/>
                <a:ea typeface="黑体" pitchFamily="49" charset="-122"/>
              </a:rPr>
              <a:t>A   B </a:t>
            </a:r>
            <a:r>
              <a:rPr lang="zh-CN" altLang="en-US" sz="2800">
                <a:latin typeface="EU-B1X" pitchFamily="65" charset="-122"/>
                <a:ea typeface="黑体" pitchFamily="49" charset="-122"/>
              </a:rPr>
              <a:t>路线，而不选择</a:t>
            </a:r>
            <a:r>
              <a:rPr lang="en-US" altLang="zh-CN" sz="2800" i="1">
                <a:latin typeface="EU-B1X" pitchFamily="65" charset="-122"/>
                <a:ea typeface="黑体" pitchFamily="49" charset="-122"/>
              </a:rPr>
              <a:t>A</a:t>
            </a:r>
            <a:r>
              <a:rPr lang="en-US" altLang="zh-CN" sz="2800">
                <a:latin typeface="EU-B1X" pitchFamily="65" charset="-122"/>
                <a:ea typeface="黑体" pitchFamily="49" charset="-122"/>
              </a:rPr>
              <a:t>   </a:t>
            </a:r>
            <a:r>
              <a:rPr lang="en-US" altLang="zh-CN" sz="2800" i="1">
                <a:latin typeface="EU-B1X" pitchFamily="65" charset="-122"/>
                <a:ea typeface="黑体" pitchFamily="49" charset="-122"/>
              </a:rPr>
              <a:t>C</a:t>
            </a:r>
            <a:r>
              <a:rPr lang="en-US" altLang="zh-CN" sz="2800">
                <a:latin typeface="EU-B1X" pitchFamily="65" charset="-122"/>
                <a:ea typeface="黑体" pitchFamily="49" charset="-122"/>
              </a:rPr>
              <a:t>   B</a:t>
            </a:r>
            <a:r>
              <a:rPr lang="zh-CN" altLang="en-US" sz="2800">
                <a:latin typeface="EU-B1X" pitchFamily="65" charset="-122"/>
                <a:ea typeface="黑体" pitchFamily="49" charset="-122"/>
              </a:rPr>
              <a:t>路线，难道小狗也懂数学？</a:t>
            </a:r>
          </a:p>
        </p:txBody>
      </p:sp>
      <p:grpSp>
        <p:nvGrpSpPr>
          <p:cNvPr id="98307" name="Group 4"/>
          <p:cNvGrpSpPr/>
          <p:nvPr/>
        </p:nvGrpSpPr>
        <p:grpSpPr>
          <a:xfrm>
            <a:off x="1295402" y="2772371"/>
            <a:ext cx="4554537" cy="752475"/>
            <a:chExt cx="1909" cy="603"/>
          </a:xfrm>
        </p:grpSpPr>
        <p:sp>
          <p:nvSpPr>
            <p:cNvPr id="98308" name="Line 5"/>
            <p:cNvSpPr>
              <a:spLocks noChangeShapeType="1"/>
            </p:cNvSpPr>
            <p:nvPr/>
          </p:nvSpPr>
          <p:spPr bwMode="auto">
            <a:xfrm>
              <a:off x="0" y="603"/>
              <a:ext cx="1905" cy="0"/>
            </a:xfrm>
            <a:prstGeom prst="line">
              <a:avLst/>
            </a:prstGeom>
            <a:noFill/>
            <a:ln w="38100">
              <a:solidFill>
                <a:srgbClr val="FF66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8309" name="Line 6"/>
            <p:cNvSpPr>
              <a:spLocks noChangeShapeType="1"/>
            </p:cNvSpPr>
            <p:nvPr/>
          </p:nvSpPr>
          <p:spPr bwMode="auto">
            <a:xfrm flipH="1">
              <a:off x="0" y="0"/>
              <a:ext cx="734" cy="599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prstDash val="dash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8310" name="Line 7"/>
            <p:cNvSpPr>
              <a:spLocks noChangeShapeType="1"/>
            </p:cNvSpPr>
            <p:nvPr/>
          </p:nvSpPr>
          <p:spPr bwMode="auto">
            <a:xfrm>
              <a:off x="726" y="1"/>
              <a:ext cx="1183" cy="602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prstDash val="dash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pic>
        <p:nvPicPr>
          <p:cNvPr id="98311" name="Picture 8" descr="7.gif (4268 字节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 flipH="1">
            <a:off x="706438" y="3511749"/>
            <a:ext cx="1130300" cy="5941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8312" name="Rectangle 9"/>
          <p:cNvSpPr>
            <a:spLocks noChangeArrowheads="1"/>
          </p:cNvSpPr>
          <p:nvPr/>
        </p:nvSpPr>
        <p:spPr bwMode="auto">
          <a:xfrm>
            <a:off x="3063876" y="2333030"/>
            <a:ext cx="49244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en-US" altLang="zh-CN" sz="3600" b="1" i="1">
                <a:latin typeface="Times New Roman" pitchFamily="18" charset="0"/>
                <a:ea typeface="隶书" pitchFamily="49" charset="-122"/>
              </a:rPr>
              <a:t>C</a:t>
            </a:r>
          </a:p>
        </p:txBody>
      </p:sp>
      <p:sp>
        <p:nvSpPr>
          <p:cNvPr id="98313" name="Rectangle 10"/>
          <p:cNvSpPr>
            <a:spLocks noChangeArrowheads="1"/>
          </p:cNvSpPr>
          <p:nvPr/>
        </p:nvSpPr>
        <p:spPr bwMode="auto">
          <a:xfrm>
            <a:off x="5437188" y="2940248"/>
            <a:ext cx="433388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en-US" altLang="zh-CN" sz="3600" b="1" i="1">
                <a:latin typeface="Times New Roman" pitchFamily="18" charset="0"/>
                <a:ea typeface="隶书" pitchFamily="49" charset="-122"/>
              </a:rPr>
              <a:t>B</a:t>
            </a:r>
          </a:p>
        </p:txBody>
      </p:sp>
      <p:sp>
        <p:nvSpPr>
          <p:cNvPr id="98314" name="Rectangle 11"/>
          <p:cNvSpPr>
            <a:spLocks noChangeArrowheads="1"/>
          </p:cNvSpPr>
          <p:nvPr/>
        </p:nvSpPr>
        <p:spPr bwMode="auto">
          <a:xfrm>
            <a:off x="828676" y="3111698"/>
            <a:ext cx="49244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en-US" altLang="zh-CN" sz="3600" b="1" i="1">
                <a:latin typeface="Times New Roman" pitchFamily="18" charset="0"/>
                <a:ea typeface="隶书" pitchFamily="49" charset="-122"/>
              </a:rPr>
              <a:t>A</a:t>
            </a:r>
          </a:p>
        </p:txBody>
      </p:sp>
      <p:pic>
        <p:nvPicPr>
          <p:cNvPr id="98315" name="Picture 12" descr="jiantoudonghua02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071938" y="1588936"/>
            <a:ext cx="582613" cy="332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8316" name="Picture 13" descr="jiantoudonghua02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607865" y="1588936"/>
            <a:ext cx="571500" cy="3262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8317" name="Picture 14" descr="jiantoudonghua02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80244" y="1516885"/>
            <a:ext cx="584200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95" name="Line 15"/>
          <p:cNvSpPr>
            <a:spLocks noChangeShapeType="1"/>
          </p:cNvSpPr>
          <p:nvPr/>
        </p:nvSpPr>
        <p:spPr bwMode="auto">
          <a:xfrm>
            <a:off x="1295401" y="3515321"/>
            <a:ext cx="4495800" cy="0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496" name="Line 16"/>
          <p:cNvSpPr>
            <a:spLocks noChangeShapeType="1"/>
          </p:cNvSpPr>
          <p:nvPr/>
        </p:nvSpPr>
        <p:spPr bwMode="auto">
          <a:xfrm flipH="1" flipV="1">
            <a:off x="2971801" y="2761655"/>
            <a:ext cx="2819400" cy="742950"/>
          </a:xfrm>
          <a:prstGeom prst="line">
            <a:avLst/>
          </a:prstGeom>
          <a:noFill/>
          <a:ln w="57150">
            <a:solidFill>
              <a:srgbClr val="0000FF"/>
            </a:solidFill>
            <a:round/>
            <a:head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497" name="Line 17"/>
          <p:cNvSpPr>
            <a:spLocks noChangeShapeType="1"/>
          </p:cNvSpPr>
          <p:nvPr/>
        </p:nvSpPr>
        <p:spPr bwMode="auto">
          <a:xfrm flipH="1">
            <a:off x="1295401" y="2772371"/>
            <a:ext cx="1752600" cy="742950"/>
          </a:xfrm>
          <a:prstGeom prst="line">
            <a:avLst/>
          </a:prstGeom>
          <a:noFill/>
          <a:ln w="57150">
            <a:solidFill>
              <a:srgbClr val="0000FF"/>
            </a:solidFill>
            <a:round/>
            <a:head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98321" name="Picture 21" descr="美食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821364" y="3200996"/>
            <a:ext cx="1152525" cy="6917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8322" name="Picture 22" descr="4.gif (12082 字节)"/>
          <p:cNvPicPr>
            <a:picLocks noChangeAspect="1" noChangeArrowheads="1"/>
          </p:cNvPicPr>
          <p:nvPr/>
        </p:nvPicPr>
        <p:blipFill>
          <a:blip r:embed="rId5">
            <a:lum bright="-42000" contrast="6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 flipH="1">
            <a:off x="5797552" y="3318868"/>
            <a:ext cx="936625" cy="4310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" name="Text Box 12"/>
          <p:cNvSpPr txBox="1">
            <a:spLocks noChangeArrowheads="1"/>
          </p:cNvSpPr>
          <p:nvPr/>
        </p:nvSpPr>
        <p:spPr bwMode="auto">
          <a:xfrm>
            <a:off x="1404938" y="4400550"/>
            <a:ext cx="6000750" cy="461665"/>
          </a:xfrm>
          <a:prstGeom prst="rect">
            <a:avLst/>
          </a:prstGeom>
          <a:noFill/>
          <a:ln w="9525">
            <a:noFill/>
            <a:miter lim="800000"/>
          </a:ln>
          <a:effectLst>
            <a:outerShdw dist="17961" dir="2700000" algn="ctr" rotWithShape="0">
              <a:schemeClr val="bg2"/>
            </a:outerShdw>
          </a:effec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  <a:defRPr/>
            </a:pPr>
            <a:r>
              <a:rPr lang="en-US" sz="2400" i="1">
                <a:latin typeface="Times New Roman" pitchFamily="18" charset="0"/>
              </a:rPr>
              <a:t>AC</a:t>
            </a:r>
            <a:r>
              <a:rPr lang="en-US" sz="2400" i="1"/>
              <a:t>+</a:t>
            </a:r>
            <a:r>
              <a:rPr lang="en-US" sz="2400" i="1">
                <a:latin typeface="Times New Roman" pitchFamily="18" charset="0"/>
                <a:ea typeface="黑体" pitchFamily="49" charset="-122"/>
              </a:rPr>
              <a:t>C</a:t>
            </a:r>
            <a:r>
              <a:rPr lang="en-US" altLang="zh-CN" sz="2400" i="1">
                <a:latin typeface="Times New Roman" pitchFamily="18" charset="0"/>
                <a:ea typeface="黑体" pitchFamily="49" charset="-122"/>
              </a:rPr>
              <a:t>B</a:t>
            </a:r>
            <a:r>
              <a:rPr lang="en-US" sz="2400" i="1"/>
              <a:t>&gt;A</a:t>
            </a:r>
            <a:r>
              <a:rPr lang="en-US" sz="2400" i="1">
                <a:latin typeface="Times New Roman" pitchFamily="18" charset="0"/>
              </a:rPr>
              <a:t>B</a:t>
            </a:r>
            <a:r>
              <a:rPr lang="zh-CN" altLang="en-US" sz="24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（两点之间线段最短）</a:t>
            </a:r>
            <a:endParaRPr lang="en-US" sz="2400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98324" name="矩形 80"/>
          <p:cNvSpPr>
            <a:spLocks noChangeArrowheads="1"/>
          </p:cNvSpPr>
          <p:nvPr/>
        </p:nvSpPr>
        <p:spPr bwMode="auto">
          <a:xfrm>
            <a:off x="11113" y="28575"/>
            <a:ext cx="1114408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 b="1">
                <a:solidFill>
                  <a:srgbClr val="228B8B"/>
                </a:solidFill>
                <a:ea typeface="方正姚体" pitchFamily="2" charset="-122"/>
              </a:rPr>
              <a:t>导入新课</a:t>
            </a:r>
            <a:endParaRPr lang="zh-CN" altLang="en-US">
              <a:solidFill>
                <a:srgbClr val="228B8B"/>
              </a:solidFill>
            </a:endParaRPr>
          </a:p>
        </p:txBody>
      </p:sp>
      <p:sp>
        <p:nvSpPr>
          <p:cNvPr id="98325" name="圆角矩形 31"/>
          <p:cNvSpPr>
            <a:spLocks noChangeArrowheads="1"/>
          </p:cNvSpPr>
          <p:nvPr/>
        </p:nvSpPr>
        <p:spPr bwMode="auto">
          <a:xfrm>
            <a:off x="357188" y="502444"/>
            <a:ext cx="1230312" cy="321469"/>
          </a:xfrm>
          <a:prstGeom prst="roundRect">
            <a:avLst>
              <a:gd name="adj" fmla="val 16667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D9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99FF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情境引入</a:t>
            </a:r>
          </a:p>
        </p:txBody>
      </p:sp>
      <p:sp>
        <p:nvSpPr>
          <p:cNvPr id="35" name="AutoShape 17"/>
          <p:cNvSpPr>
            <a:spLocks noChangeArrowheads="1"/>
          </p:cNvSpPr>
          <p:nvPr/>
        </p:nvSpPr>
        <p:spPr bwMode="auto">
          <a:xfrm>
            <a:off x="4893615" y="1811953"/>
            <a:ext cx="4264025" cy="2334815"/>
          </a:xfrm>
          <a:prstGeom prst="cloudCallout">
            <a:avLst>
              <a:gd name="adj1" fmla="val -85866"/>
              <a:gd name="adj2" fmla="val 55755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BFB00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FF33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  <a:buFont typeface="Arial" pitchFamily="34" charset="0"/>
              <a:buNone/>
            </a:pPr>
            <a:r>
              <a:rPr lang="zh-CN" altLang="en-US" sz="2000">
                <a:latin typeface="黑体" pitchFamily="49" charset="-122"/>
                <a:ea typeface="黑体" pitchFamily="49" charset="-122"/>
              </a:rPr>
              <a:t>思考：在立体图形中，怎么寻找最短线路呢？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0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4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04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audio111111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95" grpId="0"/>
      <p:bldP spid="20496" grpId="0"/>
      <p:bldP spid="20497" grpId="0"/>
      <p:bldP spid="27" grpId="0"/>
      <p:bldP spid="3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https://d.book118.com/388134104132006042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ns0:objectDefaults xmlns:ns0="http://schemas.openxmlformats.org/drawingml/2006/main"/>
</a:theme>
</file>

<file path=ppt/theme/theme3.xml><?xml version="1.0" encoding="utf-8"?>
<a:theme xmlns:r="http://schemas.openxmlformats.org/officeDocument/2006/relationships" xmlns:a="http://schemas.openxmlformats.org/drawingml/2006/main" name="0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ns0:objectDefaults xmlns:ns0="http://schemas.openxmlformats.org/drawingml/2006/main"/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139</Paragraphs>
  <Slides>25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40">
      <vt:lpstr>Arial</vt:lpstr>
      <vt:lpstr>Calibri</vt:lpstr>
      <vt:lpstr>宋体</vt:lpstr>
      <vt:lpstr>黑体</vt:lpstr>
      <vt:lpstr>Tahoma</vt:lpstr>
      <vt:lpstr>Times New Roman Italic</vt:lpstr>
      <vt:lpstr>楷体</vt:lpstr>
      <vt:lpstr>微软雅黑</vt:lpstr>
      <vt:lpstr>Times New Roman</vt:lpstr>
      <vt:lpstr>Arial Narrow</vt:lpstr>
      <vt:lpstr>Arial Unicode MS</vt:lpstr>
      <vt:lpstr>EU-B1X</vt:lpstr>
      <vt:lpstr>隶书</vt:lpstr>
      <vt:lpstr>方正姚体</vt:lpstr>
      <vt:lpstr>Office Theme</vt:lpstr>
      <vt:lpstr>第一章 勾股定理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2024-09-22T04:53:27.545</cp:lastPrinted>
  <dcterms:created xsi:type="dcterms:W3CDTF">2024-09-21T20:53:27Z</dcterms:created>
  <dcterms:modified xsi:type="dcterms:W3CDTF">2024-09-21T20:53:29Z</dcterms:modified>
</cp:coreProperties>
</file>