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0C102-ACD9-45A0-A622-8753E9E7A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4B4A8-C05D-4DEE-956E-86EE9768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073E6-A5F1-4CF1-9E69-7362A2D43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EAD76-6FF3-4F80-B6C5-3424D351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A9E5C-9CD7-4149-8CB4-ECCCDC52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64C8F-1240-4C6A-B592-F27424A00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D94AF6-2FCD-442E-BBC4-4835599C2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10F95-60F7-4A63-940B-CE883C106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22707-F953-418B-83B1-47DC91F0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EAE3E-39FE-4F11-9D66-EEB285BBC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B2590-D9AA-45B1-8112-A4755D7A9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36127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不良行为和严重不良行为分析与防范\n## 1.不良行为与严重不良行为的定义与分类\n### 1.1不良行为的概念及其表现形式\n### 1.2严重不良行为的概念及其表现形式\n### 1.3不良行为与严重不良行为的关系与区别\n## 2.不良行为的影响及其后果\n### 2.1不良行为对个人成长的影响及其后果\n### 2.2不良行为对家庭和社会的影响及其后果\n### 2.3不良行为对企业的影响及其后果\n## 3.不良行为的成因分析\n### 3.1个体心理因素对不良行为的影响\n### 3.2家庭环境因素对不良行为的影响\n### 3.3社会环境因素对不良行为的影响\n## 4.严重不良行为的成因分析\n### 4.1个体心理因素对严重不良行为的影响\n### 4.2家庭环境因素对严重不良行为的影响\n### 4.3社会环境因素对严重不良行为的影响\n## 5.不良行为的防范与干预策略\n### 5.1个体层面的不良行为防范与干预策略\n### 5.2家庭层面的不良行为防范与干预策略\n### 5.3社会层面的不良行为防范与干预策略\n## 6.严重不良行为的防范与干预策略\n### 6.1个体层面的严重不良行为防范与干预策略\n### 6.2家庭层面的严重不良行为防范与干预策略\n### 6.3社会层面的严重不良行为防范与干预策略\n## 7.案例分析：不良行为与严重不良行为的治理\n### 7.1不良行为案例分析\n### 7.2严重不良行为案例分析\n### 7.3案例总结与启示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不良行为和严重不良行为分析与防范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不良行为与严重不良行为的定义与分类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不良行为是指违反社会规范、道德规范和法律规范的行为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诸如闯红灯、随地吐痰、喧哗扰民等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这些行为对社会秩序和他人权益造成一定程度的损害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不良行为的表现形式多样，包括道德失范、行为越轨、违法乱纪等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道德失范：如欺骗、抄袭、作弊等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行为越轨：如破坏公共财物、侵害他人隐私等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违法乱纪：如盗窃、抢劫、贩毒等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不良行为可能是个体行为，也可能是群体行为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个体现象：如旷工、迟到早退、不遵守公共秩序等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群体现象：如集体闹事、暴力抗法、黑社会活动等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不良行为的概念及其表现形式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严重不良行为是指违反法律法规、危害社会公共利益、造成严重后果的行为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如犯罪行为、恐怖主义行为、极端主义行为等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这些行为对社会秩序和他人权益造成严重损害，甚至危及国家安全和稳定</a:t>
                </a:r>
                <a:endParaRPr/>
              </a:p>
            </p:txBody>
          </p:sp>
        </p:grpSp>
        <p:grpSp>
          <p:nvGrpSpPr>
            <p:cNvPr id="21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严重不良行为的表现形式包括犯罪行为、违法行为、反社会行为等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犯罪行为：如故意杀人、强奸、抢劫、贩毒等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违法行为：如酒驾、醉驾、飙车、非法制造销售枪支弹药等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反社会行为：如报复社会、暴力抗法、网络暴力、歧视歧视等</a:t>
                </a:r>
                <a:endParaRPr/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严重不良行为可能是个体行为，也可能是集体行为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个体现象：如独立犯罪、极端个人主义等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群体现象：如犯罪团伙、恐怖主义组织、网络黑恶势力等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严重不良行为的概念及其表现形式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不良行为与严重不良行为的关系与区别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2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不良行为与严重不良行为之间存在一定的关联性，但性质和危害程度不同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不良行为可能是不良心理、不良习惯、不良教育等多种因素导致的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严重不良行为往往是不良行为升级、恶化的结果，具有更大的社会危害性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两者的区别主要表现在行为的性质、危害程度、法律后果等方面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不良行为主要违反社会规范、道德规范和法律规范，危害程度相对较轻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严重不良行为违反法律法规、危害社会公共利益、造成严重后果，危害程度严重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不良行为可能受到道德谴责、行政处罚等法律后果，而严重不良行为将受到刑事处罚</a:t>
            </a:r>
            <a:endParaRPr/>
          </a:p>
        </p:txBody>
      </p:sp>
      <p:cxnSp>
        <p:nvCxnSpPr>
          <p:cNvPr id="22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不良行为的影响及其后果</a:t>
            </a:r>
            <a:endParaRPr/>
          </a:p>
        </p:txBody>
      </p:sp>
      <p:sp>
        <p:nvSpPr>
          <p:cNvPr id="23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3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不良行为影响个人的身心健康、人际关系、职业发展等方面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身心健康：如吸烟、酗酒、熬夜等不良生活习惯导致身体疾病和心理问题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人际关系：如欺骗、诽谤、争吵等不良行为导致人际关系紧张和破裂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职业发展：如迟到早退、不遵守职业道德等不良行为影响工作表现和职业发展</a:t>
                </a:r>
                <a:endParaRPr/>
              </a:p>
            </p:txBody>
          </p:sp>
        </p:grpSp>
        <p:grpSp>
          <p:nvGrpSpPr>
            <p:cNvPr id="24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不良行为的后果可能包括自尊心受损、信誉度下降、社会支持减少等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自尊心受损：如受到批评、惩罚、孤立等，导致个人自信心下降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信誉度下降：如作弊、抄袭、欠债不还等，导致个人在社会中的信誉度降低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社会支持减少：如不良行为导致人际关系紧张，影响个人在社会中的支持和帮助</a:t>
                </a:r>
                <a:endParaRPr/>
              </a:p>
            </p:txBody>
          </p:sp>
          <p:sp>
            <p:nvSpPr>
              <p:cNvPr id="24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不良行为对个人成长的影响及其后果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家庭和谐：如家庭暴力、离婚、遗弃等不良行为导致家庭关系破裂和矛盾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社会稳定：如盗窃、抢劫、诈骗等不良行为导致社会秩序混乱和不稳定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经济发展：如制假售假、贪污腐败等不良行为导致社会资源浪费和经济损失</a:t>
                </a:r>
                <a:endParaRPr/>
              </a:p>
            </p:txBody>
          </p:sp>
          <p:sp>
            <p:nvSpPr>
              <p:cNvPr id="2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不良行为影响家庭和谐、社会稳定、经济发展等方面</a:t>
                </a:r>
                <a:endParaRPr/>
              </a:p>
            </p:txBody>
          </p:sp>
          <p:sp>
            <p:nvSpPr>
              <p:cNvPr id="2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家庭破裂：如家庭暴力、离婚、遗弃等，导致家庭关系破裂和子女心理创伤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社会歧视：如歧视少数民族、性别歧视、地域歧视等，导致社会矛盾和冲突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犯罪率上升：如不良行为导致道德失范、行为越轨，进而导致犯罪率上升</a:t>
                </a:r>
                <a:endParaRPr/>
              </a:p>
            </p:txBody>
          </p:sp>
          <p:sp>
            <p:nvSpPr>
              <p:cNvPr id="2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不良行为的后果可能包括家庭破裂、社会歧视、犯罪率上升等</a:t>
                </a:r>
                <a:endParaRPr/>
              </a:p>
            </p:txBody>
          </p:sp>
          <p:sp>
            <p:nvSpPr>
              <p:cNvPr id="2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不良行为对家庭和社会的影响及其后果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6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6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不良行为影响企业的声誉、经济效益、员工士气等方面</a:t>
                </a:r>
                <a:endParaRPr/>
              </a:p>
            </p:txBody>
          </p:sp>
          <p:sp>
            <p:nvSpPr>
              <p:cNvPr id="27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声誉受损：如企业内部的腐败、管理不善等不良行为导致企业声誉受损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经济效益：如员工迟到早退、不遵守职业道德等不良行为影响企业生产效率和经济效益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员工士气：如企业内部的歧视、不公平待遇等不良行为导致员工士气低落和离职</a:t>
                </a:r>
                <a:endParaRPr/>
              </a:p>
            </p:txBody>
          </p:sp>
        </p:grpSp>
        <p:grpSp>
          <p:nvGrpSpPr>
            <p:cNvPr id="27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不良行为的后果可能包括企业信誉受损、市场份额下降、员工流失等</a:t>
                </a:r>
                <a:endParaRPr/>
              </a:p>
            </p:txBody>
          </p:sp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企业信誉受损：如不良行为导致企业声誉受损，影响企业的发展和合作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市场份额下降：如不良行为导致企业竞争力下降，影响企业在市场中的份额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员工流失：如不良行为导致员工满意度下降，影响企业的稳定和发展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不良行为对企业的影响及其后果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不良行为的成因分析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个体心理因素包括认知水平、情感调节、性格特点等方面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认知水平：如道德认知、法制观念等，影响个体对不良行为的判断和选择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情感调节：如情绪波动、压力应对等，影响个体在面对不良行为时的心理反应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性格特点：如冲动、贪婪、自卑等，影响个体在面对不良行为时的决策和行为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个体心理因素可能导致不良行为的发生和发展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道德认知不足：如缺乏法制观念、道德观念，导致个体容易走上违法犯罪道路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情感调节能力差：如情绪波动大、压力大，导致个体容易产生不良行为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性格特点：如冲动、贪婪、自卑等，容易导致个体做出不良行为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个体心理因素对不良行为的影响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家庭结构：如单亲家庭、重组家庭等，影响个体的心理健康和行为模式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家庭教育：如父母教育方式、家庭氛围等，影响个体的价值观和行为准则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家庭经济：如家庭经济状况、贫富差距等，影响个体的心理压力和行为选择</a:t>
                </a:r>
                <a:endParaRPr/>
              </a:p>
            </p:txBody>
          </p:sp>
          <p:sp>
            <p:nvSpPr>
              <p:cNvPr id="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家庭环境因素包括家庭结构、家庭教育、家庭经济等方面</a:t>
                </a:r>
                <a:endParaRPr/>
              </a:p>
            </p:txBody>
          </p:sp>
          <p:sp>
            <p:nvSpPr>
              <p:cNvPr id="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家庭结构问题：如单亲家庭、重组家庭等，容易导致个体心理健康问题，进而产生不良行为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家庭教育缺失：如父母教育方式不当、家庭氛围恶劣等，导致个体缺乏正确价值观和行为准则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家庭经济压力：如家庭经济状况差、贫富差距大等，导致个体心理压力增大，进而产生不良行为</a:t>
                </a:r>
                <a:endParaRPr/>
              </a:p>
            </p:txBody>
          </p:sp>
          <p:sp>
            <p:nvSpPr>
              <p:cNvPr id="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家庭环境因素可能导致不良行为的发生和发展</a:t>
                </a:r>
                <a:endParaRPr/>
              </a:p>
            </p:txBody>
          </p:sp>
          <p:sp>
            <p:nvSpPr>
              <p:cNvPr id="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家庭环境因素对不良行为的影响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社会风气：如道德风气、社会价值观等，影响个体的行为选择和价值取向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社会制度：如法律法规、教育制度等，影响个体的行为约束和道德底线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社会支持：如社会关爱、政策支持等，影响个体的心理健康和行为发展</a:t>
                </a:r>
                <a:endParaRPr/>
              </a:p>
            </p:txBody>
          </p:sp>
          <p:sp>
            <p:nvSpPr>
              <p:cNvPr id="4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社会环境因素包括社会风气、社会制度、社会支持等方面</a:t>
                </a:r>
                <a:endParaRPr/>
              </a:p>
            </p:txBody>
          </p:sp>
          <p:sp>
            <p:nvSpPr>
              <p:cNvPr id="4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社会风气不良：如道德风气败坏、社会价值观扭曲等，容易导致个体道德失范，进而产生不良行为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社会制度不完善：如法律法规不健全、教育制度不完善等，导致个体行为缺乏有效约束和引导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社会支持不足：如社会关爱缺失、政策支持不到位等，导致个体心理健康问题，进而产生不良行为</a:t>
                </a:r>
                <a:endParaRPr/>
              </a:p>
            </p:txBody>
          </p:sp>
          <p:sp>
            <p:nvSpPr>
              <p:cNvPr id="5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社会环境因素可能导致不良行为的发生和发展</a:t>
                </a:r>
                <a:endParaRPr/>
              </a:p>
            </p:txBody>
          </p:sp>
          <p:sp>
            <p:nvSpPr>
              <p:cNvPr id="5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社会环境因素对不良行为的影响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严重不良行为的成因分析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5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6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6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个体心理因素在严重不良行为的发生和发展中起着重要作用</a:t>
                </a:r>
                <a:endParaRPr/>
              </a:p>
            </p:txBody>
          </p:sp>
          <p:sp>
            <p:nvSpPr>
              <p:cNvPr id="6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道德认知缺失：如缺乏法制观念、道德观念，导致个体容易走上违法犯罪道路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情感调节能力差：如情绪波动大、压力大，导致个体容易产生严重不良行为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性格特点：如冲动、贪婪、自卑等，容易导致个体做出严重不良行为</a:t>
                </a:r>
                <a:endParaRPr/>
              </a:p>
            </p:txBody>
          </p:sp>
        </p:grpSp>
        <p:grpSp>
          <p:nvGrpSpPr>
            <p:cNvPr id="6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个体心理因素可能导致严重不良行为的发生和发展</a:t>
                </a:r>
                <a:endParaRPr/>
              </a:p>
            </p:txBody>
          </p:sp>
          <p:sp>
            <p:nvSpPr>
              <p:cNvPr id="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道德认知不足：如缺乏法制观念、道德观念，导致个体容易走上违法犯罪道路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情感调节能力差：如情绪波动大、压力大，导致个体容易产生严重不良行为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性格特点：如冲动、贪婪、自卑等，容易导致个体做出严重不良行为</a:t>
                </a:r>
                <a:endParaRPr/>
              </a:p>
            </p:txBody>
          </p:sp>
          <p:sp>
            <p:nvSpPr>
              <p:cNvPr id="6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个体心理因素对严重不良行为的影响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https://d.book118.com/388136127110006037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不良行为和严重不良行为分析与防范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2024-09-17T15:33:11.617</cp:lastPrinted>
  <dcterms:created xsi:type="dcterms:W3CDTF">2024-09-17T07:33:11Z</dcterms:created>
  <dcterms:modified xsi:type="dcterms:W3CDTF">2024-09-17T07:33:13Z</dcterms:modified>
</cp:coreProperties>
</file>