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IMIBWL+MS-UIGothic"/>
      <p:regular r:id="rId15"/>
    </p:embeddedFont>
    <p:embeddedFont>
      <p:font typeface="UKUKFI+RVLCVT+ArialMT"/>
      <p:regular r:id="rId16"/>
    </p:embeddedFont>
    <p:embeddedFont>
      <p:font typeface="SGNAPE+JNSKEA+MicrosoftYaHei"/>
      <p:regular r:id="rId17"/>
    </p:embeddedFont>
    <p:embeddedFont>
      <p:font typeface="QLUUFC+RTNAKQ+MicrosoftYaHei-Bold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54C6CE-A5C1-4365-AE93-A5625027DD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9636D0-7F7E-42FC-B2B2-0F5CD043D0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DE5F6A-778C-480E-A8A1-D9757CB72E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5983A0-70A9-4F18-A1DC-B0652A191B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5DDEC21-ADB1-4E70-A0D4-CC7C65224E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A3469A6-54AC-4CC4-A00B-CAE5172ED7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87B5050-0CF3-4269-BB08-C5287CCB10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54038F-342A-4051-9107-7AF3AE1720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D8A18D-E3C5-4085-9F17-E045DC0254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583D74-D62B-4A82-BB31-19C4D8287F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8933A4-AF50-4D63-8F50-5C7B7E1AA0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8140024140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15303500" y="914400"/>
            <a:ext cx="838200" cy="75692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40460" y="2287722"/>
            <a:ext cx="8324850" cy="1809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00"/>
              </a:lnSpc>
              <a:spcBef>
                <a:spcPct val="0"/>
              </a:spcBef>
              <a:spcAft>
                <a:spcPct val="0"/>
              </a:spcAft>
            </a:pPr>
            <a:r>
              <a:rPr sz="5700">
                <a:solidFill>
                  <a:srgbClr val="00A5B2"/>
                </a:solidFill>
                <a:latin typeface="IMIBWL+MS-UIGothic"/>
                <a:cs typeface="IMIBWL+MS-UIGothic"/>
              </a:rPr>
              <a:t>五年</a:t>
            </a:r>
            <a:r>
              <a:rPr sz="5700">
                <a:solidFill>
                  <a:srgbClr val="00A5B2"/>
                </a:solidFill>
                <a:latin typeface="SimSun"/>
                <a:cs typeface="SimSun"/>
              </a:rPr>
              <a:t>级</a:t>
            </a:r>
            <a:r>
              <a:rPr sz="5700">
                <a:solidFill>
                  <a:srgbClr val="00A5B2"/>
                </a:solidFill>
                <a:latin typeface="IMIBWL+MS-UIGothic"/>
                <a:cs typeface="IMIBWL+MS-UIGothic"/>
              </a:rPr>
              <a:t>下册修改病句</a:t>
            </a:r>
            <a:r>
              <a:rPr sz="5700">
                <a:solidFill>
                  <a:srgbClr val="00A5B2"/>
                </a:solidFill>
                <a:latin typeface="SimSun"/>
                <a:cs typeface="SimSun"/>
              </a:rPr>
              <a:t>课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8009" y="3330392"/>
            <a:ext cx="1809750" cy="1809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00"/>
              </a:lnSpc>
              <a:spcBef>
                <a:spcPct val="0"/>
              </a:spcBef>
              <a:spcAft>
                <a:spcPct val="0"/>
              </a:spcAft>
            </a:pPr>
            <a:r>
              <a:rPr sz="5700">
                <a:solidFill>
                  <a:srgbClr val="00A5B2"/>
                </a:solidFill>
                <a:latin typeface="IMIBWL+MS-UIGothic"/>
                <a:cs typeface="IMIBWL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007609" y="2046184"/>
            <a:ext cx="3461985" cy="881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65"/>
              </a:lnSpc>
              <a:spcBef>
                <a:spcPct val="0"/>
              </a:spcBef>
              <a:spcAft>
                <a:spcPct val="0"/>
              </a:spcAft>
            </a:pPr>
            <a:r>
              <a:rPr sz="2750">
                <a:solidFill>
                  <a:srgbClr val="00A5B2"/>
                </a:solidFill>
                <a:latin typeface="UKUKFI+RVLCVT+ArialMT"/>
                <a:cs typeface="UKUKFI+RVLCVT+ArialMT"/>
              </a:rPr>
              <a:t>•</a:t>
            </a:r>
            <a:r>
              <a:rPr sz="2750" spc="-49">
                <a:solidFill>
                  <a:srgbClr val="00A5B2"/>
                </a:solidFill>
                <a:latin typeface="Times New Roman"/>
                <a:cs typeface="Times New Roman"/>
              </a:rPr>
              <a:t> </a:t>
            </a:r>
            <a:r>
              <a:rPr sz="2700">
                <a:solidFill>
                  <a:srgbClr val="00A5B2"/>
                </a:solidFill>
                <a:latin typeface="IMIBWL+MS-UIGothic"/>
                <a:cs typeface="IMIBWL+MS-UIGothic"/>
              </a:rPr>
              <a:t>修改病句的重要性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00860" y="2516504"/>
            <a:ext cx="2133600" cy="152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00"/>
              </a:lnSpc>
              <a:spcBef>
                <a:spcPct val="0"/>
              </a:spcBef>
              <a:spcAft>
                <a:spcPct val="0"/>
              </a:spcAft>
            </a:pPr>
            <a:r>
              <a:rPr sz="4800">
                <a:solidFill>
                  <a:srgbClr val="00A5B2"/>
                </a:solidFill>
                <a:latin typeface="IMIBWL+MS-UIGothic"/>
                <a:cs typeface="IMIBWL+MS-UIGothic"/>
              </a:rPr>
              <a:t>目</a:t>
            </a:r>
            <a:r>
              <a:rPr sz="4800">
                <a:solidFill>
                  <a:srgbClr val="00A5B2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64335" y="3320376"/>
            <a:ext cx="2002155" cy="871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3"/>
              </a:lnSpc>
              <a:spcBef>
                <a:spcPct val="0"/>
              </a:spcBef>
              <a:spcAft>
                <a:spcPct val="0"/>
              </a:spcAft>
            </a:pPr>
            <a:r>
              <a:rPr sz="2700" spc="10">
                <a:solidFill>
                  <a:srgbClr val="00A5B2"/>
                </a:solidFill>
                <a:latin typeface="SGNAPE+JNSKEA+MicrosoftYaHei"/>
                <a:cs typeface="SGNAPE+JNSKEA+Microsoft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14059" y="1972131"/>
            <a:ext cx="1249709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QLUUFC+RTNAKQ+MicrosoftYaHei-Bold"/>
                <a:cs typeface="QLUUFC+RTNAKQ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67200" y="3786028"/>
            <a:ext cx="43434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00A5B2"/>
                </a:solidFill>
                <a:latin typeface="IMIBWL+MS-UIGothic"/>
                <a:cs typeface="IMIBWL+MS-UIGothic"/>
              </a:rPr>
              <a:t>修改病句的重要性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IMIBWL+MS-UIGothic"/>
                <a:cs typeface="IMIBWL+MS-UIGothic"/>
              </a:rPr>
              <a:t>提高学生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语</a:t>
            </a:r>
            <a:r>
              <a:rPr sz="3000">
                <a:solidFill>
                  <a:srgbClr val="00A5B2"/>
                </a:solidFill>
                <a:latin typeface="IMIBWL+MS-UIGothic"/>
                <a:cs typeface="IMIBWL+MS-UIGothic"/>
              </a:rPr>
              <a:t>言表达能力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QLUUFC+RTNAKQ+MicrosoftYaHei-Bold"/>
                <a:cs typeface="QLUUFC+RTNAKQ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QLUUFC+RTNAKQ+MicrosoftYaHei-Bold"/>
                <a:cs typeface="QLUUFC+RTNAKQ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QLUUFC+RTNAKQ+MicrosoftYaHei-Bold"/>
                <a:cs typeface="QLUUFC+RTNAKQ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A5B2"/>
                </a:solidFill>
                <a:latin typeface="SimSun"/>
                <a:cs typeface="SimSun"/>
              </a:rPr>
              <a:t>纠</a:t>
            </a:r>
            <a:r>
              <a:rPr sz="2000" spc="25">
                <a:solidFill>
                  <a:srgbClr val="00A5B2"/>
                </a:solidFill>
                <a:latin typeface="IMIBWL+MS-UIGothic"/>
                <a:cs typeface="IMIBWL+MS-UIGothic"/>
              </a:rPr>
              <a:t>正</a:t>
            </a:r>
            <a:r>
              <a:rPr sz="2000" spc="25">
                <a:solidFill>
                  <a:srgbClr val="00A5B2"/>
                </a:solidFill>
                <a:latin typeface="SimSun"/>
                <a:cs typeface="SimSun"/>
              </a:rPr>
              <a:t>语</a:t>
            </a:r>
            <a:r>
              <a:rPr sz="2000" spc="23">
                <a:solidFill>
                  <a:srgbClr val="00A5B2"/>
                </a:solidFill>
                <a:latin typeface="IMIBWL+MS-UIGothic"/>
                <a:cs typeface="IMIBWL+MS-UIGothic"/>
              </a:rPr>
              <a:t>法</a:t>
            </a:r>
            <a:r>
              <a:rPr sz="2000" spc="25">
                <a:solidFill>
                  <a:srgbClr val="00A5B2"/>
                </a:solidFill>
                <a:latin typeface="SimSun"/>
                <a:cs typeface="SimSun"/>
              </a:rPr>
              <a:t>错误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A5B2"/>
                </a:solidFill>
                <a:latin typeface="IMIBWL+MS-UIGothic"/>
                <a:cs typeface="IMIBWL+MS-UIGothic"/>
              </a:rPr>
              <a:t>增</a:t>
            </a:r>
            <a:r>
              <a:rPr sz="2000" spc="25">
                <a:solidFill>
                  <a:srgbClr val="00A5B2"/>
                </a:solidFill>
                <a:latin typeface="SimSun"/>
                <a:cs typeface="SimSun"/>
              </a:rPr>
              <a:t>强语</a:t>
            </a:r>
            <a:r>
              <a:rPr sz="2000">
                <a:solidFill>
                  <a:srgbClr val="00A5B2"/>
                </a:solidFill>
                <a:latin typeface="IMIBWL+MS-UIGothic"/>
                <a:cs typeface="IMIBWL+MS-UIGothic"/>
              </a:rPr>
              <a:t>感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A5B2"/>
                </a:solidFill>
                <a:latin typeface="IMIBWL+MS-UIGothic"/>
                <a:cs typeface="IMIBWL+MS-UIGothic"/>
              </a:rPr>
              <a:t>丰富</a:t>
            </a:r>
            <a:r>
              <a:rPr sz="2000" spc="25">
                <a:solidFill>
                  <a:srgbClr val="00A5B2"/>
                </a:solidFill>
                <a:latin typeface="SimSun"/>
                <a:cs typeface="SimSun"/>
              </a:rPr>
              <a:t>词汇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修改病句的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程有助于学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纠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错误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，提高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语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言表达的准确性。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555304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不断接触和修改病句，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学生可以逐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渐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培养正确的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感，提高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言表达的流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畅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性和自然度。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在修改病句的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程中，学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生会更加注重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词汇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和使用，从而丰富自己的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词汇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量。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IMIBWL+MS-UIGothic"/>
                <a:cs typeface="IMIBWL+MS-UIGothic"/>
              </a:rPr>
              <a:t>培养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逻辑</a:t>
            </a:r>
            <a:r>
              <a:rPr sz="3000">
                <a:solidFill>
                  <a:srgbClr val="00A5B2"/>
                </a:solidFill>
                <a:latin typeface="IMIBWL+MS-UIGothic"/>
                <a:cs typeface="IMIBWL+MS-UIGothic"/>
              </a:rPr>
              <a:t>思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维</a:t>
            </a:r>
            <a:r>
              <a:rPr sz="3000">
                <a:solidFill>
                  <a:srgbClr val="00A5B2"/>
                </a:solidFill>
                <a:latin typeface="IMIBWL+MS-UIGothic"/>
                <a:cs typeface="IMIBWL+MS-UIGothic"/>
              </a:rPr>
              <a:t>能力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IMIBWL+MS-UIGothic"/>
                <a:cs typeface="IMIBWL+MS-UIGothic"/>
              </a:rPr>
              <a:t>理解句子</a:t>
            </a: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结</a:t>
            </a:r>
            <a:r>
              <a:rPr sz="2300">
                <a:solidFill>
                  <a:srgbClr val="00A5B2"/>
                </a:solidFill>
                <a:latin typeface="IMIBWL+MS-UIGothic"/>
                <a:cs typeface="IMIBWL+MS-UIGothic"/>
              </a:rPr>
              <a:t>构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43160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修改病句需要深入理解句子的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构，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分析句子各部分之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的关系，有助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于提高学生的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逻辑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分析能力。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31289" y="225722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识别逻辑错误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9115" y="2820408"/>
            <a:ext cx="30670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修改病句需要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识别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句子中的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逻辑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9115" y="3094728"/>
            <a:ext cx="299345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错误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，如前后矛盾、因果关系不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当等，有助于培养学生的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逻辑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思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634614" y="3643368"/>
            <a:ext cx="98375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维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能力。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735694" y="4350186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IMIBWL+MS-UIGothic"/>
                <a:cs typeface="IMIBWL+MS-UIGothic"/>
              </a:rPr>
              <a:t>培养批判性思</a:t>
            </a:r>
            <a:r>
              <a:rPr sz="2300">
                <a:solidFill>
                  <a:srgbClr val="00A5B2"/>
                </a:solidFill>
                <a:latin typeface="SimSun"/>
                <a:cs typeface="SimSun"/>
              </a:rPr>
              <a:t>维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735694" y="4886063"/>
            <a:ext cx="321252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在修改病句的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程中，学生会学会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735694" y="5160383"/>
            <a:ext cx="321252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批判性地看待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言表达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，不盲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735694" y="5434703"/>
            <a:ext cx="255530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目接受不合理的表达方式。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IMIBWL+MS-UIGothic"/>
                <a:cs typeface="IMIBWL+MS-UIGothic"/>
              </a:rPr>
              <a:t>提升写作水平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49400" y="34104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A5B2"/>
                </a:solidFill>
                <a:latin typeface="IMIBWL+MS-UIGothic"/>
                <a:cs typeface="IMIBWL+MS-UIGothic"/>
              </a:rPr>
              <a:t>提高写作</a:t>
            </a:r>
            <a:r>
              <a:rPr sz="2000" spc="25">
                <a:solidFill>
                  <a:srgbClr val="00A5B2"/>
                </a:solidFill>
                <a:latin typeface="SimSun"/>
                <a:cs typeface="SimSun"/>
              </a:rPr>
              <a:t>质</a:t>
            </a:r>
            <a:r>
              <a:rPr sz="2000">
                <a:solidFill>
                  <a:srgbClr val="00A5B2"/>
                </a:solidFill>
                <a:latin typeface="IMIBWL+MS-UIGothic"/>
                <a:cs typeface="IMIBWL+MS-UIGothic"/>
              </a:rPr>
              <a:t>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24475" y="34104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A5B2"/>
                </a:solidFill>
                <a:latin typeface="IMIBWL+MS-UIGothic"/>
                <a:cs typeface="IMIBWL+MS-UIGothic"/>
              </a:rPr>
              <a:t>增</a:t>
            </a:r>
            <a:r>
              <a:rPr sz="2000" spc="25">
                <a:solidFill>
                  <a:srgbClr val="00A5B2"/>
                </a:solidFill>
                <a:latin typeface="SimSun"/>
                <a:cs typeface="SimSun"/>
              </a:rPr>
              <a:t>强</a:t>
            </a:r>
            <a:r>
              <a:rPr sz="2000" spc="25">
                <a:solidFill>
                  <a:srgbClr val="00A5B2"/>
                </a:solidFill>
                <a:latin typeface="IMIBWL+MS-UIGothic"/>
                <a:cs typeface="IMIBWL+MS-UIGothic"/>
              </a:rPr>
              <a:t>写作信心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090025" y="34104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A5B2"/>
                </a:solidFill>
                <a:latin typeface="IMIBWL+MS-UIGothic"/>
                <a:cs typeface="IMIBWL+MS-UIGothic"/>
              </a:rPr>
              <a:t>培养写作</a:t>
            </a:r>
            <a:r>
              <a:rPr sz="2000" spc="25">
                <a:solidFill>
                  <a:srgbClr val="00A5B2"/>
                </a:solidFill>
                <a:latin typeface="SimSun"/>
                <a:cs typeface="SimSun"/>
              </a:rPr>
              <a:t>习惯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7425" y="4031988"/>
            <a:ext cx="299345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过纠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正常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见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的病句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，学生</a:t>
            </a:r>
          </a:p>
          <a:p>
            <a:pPr marL="9525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的写作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量会得到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显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著提高。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62500" y="4031988"/>
            <a:ext cx="2919858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准确、流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畅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地表达思想，会</a:t>
            </a:r>
          </a:p>
          <a:p>
            <a:pPr marL="1905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让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学生更有信心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行写作。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8050" y="4031988"/>
            <a:ext cx="2993454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在修改病句的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程中，学生会更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加注重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言表达的准确性，从而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养成反复修改、精益求精的写作</a:t>
            </a:r>
          </a:p>
          <a:p>
            <a:pPr marL="104775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习惯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14059" y="1972131"/>
            <a:ext cx="1249709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QLUUFC+RTNAKQ+MicrosoftYaHei-Bold"/>
                <a:cs typeface="QLUUFC+RTNAKQ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81400" y="3786028"/>
            <a:ext cx="5783579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00A5B2"/>
                </a:solidFill>
                <a:latin typeface="IMIBWL+MS-UIGothic"/>
                <a:cs typeface="IMIBWL+MS-UIGothic"/>
              </a:rPr>
              <a:t>常</a:t>
            </a:r>
            <a:r>
              <a:rPr sz="3600">
                <a:solidFill>
                  <a:srgbClr val="00A5B2"/>
                </a:solidFill>
                <a:latin typeface="SimSun"/>
                <a:cs typeface="SimSun"/>
              </a:rPr>
              <a:t>见</a:t>
            </a:r>
            <a:r>
              <a:rPr sz="3600">
                <a:solidFill>
                  <a:srgbClr val="00A5B2"/>
                </a:solidFill>
                <a:latin typeface="IMIBWL+MS-UIGothic"/>
                <a:cs typeface="IMIBWL+MS-UIGothic"/>
              </a:rPr>
              <a:t>病句</a:t>
            </a:r>
            <a:r>
              <a:rPr sz="3600">
                <a:solidFill>
                  <a:srgbClr val="00A5B2"/>
                </a:solidFill>
                <a:latin typeface="SimSun"/>
                <a:cs typeface="SimSun"/>
              </a:rPr>
              <a:t>类</a:t>
            </a:r>
            <a:r>
              <a:rPr sz="3600">
                <a:solidFill>
                  <a:srgbClr val="00A5B2"/>
                </a:solidFill>
                <a:latin typeface="IMIBWL+MS-UIGothic"/>
                <a:cs typeface="IMIBWL+MS-UIGothic"/>
              </a:rPr>
              <a:t>型及修改方法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IMIBWL+MS-UIGothic"/>
                <a:cs typeface="IMIBWL+MS-UIGothic"/>
              </a:rPr>
              <a:t>成分残缺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7374954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成分残缺是指句子中缺少了某个或某些必要的成分，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致句子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构不完整或意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87730" y="2660388"/>
            <a:ext cx="1364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思表达不清。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00A5B2"/>
                </a:solidFill>
                <a:latin typeface="IMIBWL+MS-UIGothic"/>
                <a:cs typeface="IMIBWL+MS-UIGothic"/>
              </a:rPr>
              <a:t>描述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13435" y="4870188"/>
            <a:ext cx="7373242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成分残缺通常表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现为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谓语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宾语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等缺失，使得句子无法表达完整的意思。</a:t>
            </a:r>
          </a:p>
          <a:p>
            <a:pPr marL="0" marR="0">
              <a:lnSpc>
                <a:spcPts val="1562"/>
              </a:lnSpc>
              <a:spcBef>
                <a:spcPts val="1137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例如，</a:t>
            </a:r>
            <a:r>
              <a:rPr sz="1500">
                <a:solidFill>
                  <a:srgbClr val="000000"/>
                </a:solidFill>
                <a:latin typeface="SGNAPE+JNSKEA+MicrosoftYaHei"/>
                <a:cs typeface="SGNAPE+JNSKEA+MicrosoftYaHei"/>
              </a:rPr>
              <a:t>“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在公园里散步，突然一只小狗跑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来。</a:t>
            </a:r>
            <a:r>
              <a:rPr sz="1500">
                <a:solidFill>
                  <a:srgbClr val="000000"/>
                </a:solidFill>
                <a:latin typeface="SGNAPE+JNSKEA+MicrosoftYaHei"/>
                <a:cs typeface="SGNAPE+JNSKEA+MicrosoftYaHei"/>
              </a:rPr>
              <a:t>”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这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个句子缺少主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语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，无法明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确是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谁</a:t>
            </a:r>
            <a:r>
              <a:rPr sz="1500">
                <a:solidFill>
                  <a:srgbClr val="000000"/>
                </a:solidFill>
                <a:latin typeface="IMIBWL+MS-UIGothic"/>
                <a:cs typeface="IMIBWL+MS-UIGothic"/>
              </a:rPr>
              <a:t>在散步。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语义</a:t>
            </a:r>
            <a:r>
              <a:rPr sz="3000">
                <a:solidFill>
                  <a:srgbClr val="00A5B2"/>
                </a:solidFill>
                <a:latin typeface="IMIBWL+MS-UIGothic"/>
                <a:cs typeface="IMIBWL+MS-UIGothic"/>
              </a:rPr>
              <a:t>不明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114680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00A5B2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2272518"/>
            <a:ext cx="5060119" cy="810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语义</a:t>
            </a:r>
            <a:r>
              <a:rPr sz="1350">
                <a:solidFill>
                  <a:srgbClr val="000000"/>
                </a:solidFill>
                <a:latin typeface="IMIBWL+MS-UIGothic"/>
                <a:cs typeface="IMIBWL+MS-UIGothic"/>
              </a:rPr>
              <a:t>不明是指句子中的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词语</a:t>
            </a:r>
            <a:r>
              <a:rPr sz="1350">
                <a:solidFill>
                  <a:srgbClr val="000000"/>
                </a:solidFill>
                <a:latin typeface="IMIBWL+MS-UIGothic"/>
                <a:cs typeface="IMIBWL+MS-UIGothic"/>
              </a:rPr>
              <a:t>或短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语</a:t>
            </a:r>
            <a:r>
              <a:rPr sz="1350">
                <a:solidFill>
                  <a:srgbClr val="000000"/>
                </a:solidFill>
                <a:latin typeface="IMIBWL+MS-UIGothic"/>
                <a:cs typeface="IMIBWL+MS-UIGothic"/>
              </a:rPr>
              <a:t>含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义</a:t>
            </a:r>
            <a:r>
              <a:rPr sz="1350">
                <a:solidFill>
                  <a:srgbClr val="000000"/>
                </a:solidFill>
                <a:latin typeface="IMIBWL+MS-UIGothic"/>
                <a:cs typeface="IMIBWL+MS-UIGothic"/>
              </a:rPr>
              <a:t>模糊，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让</a:t>
            </a:r>
            <a:r>
              <a:rPr sz="1350">
                <a:solidFill>
                  <a:srgbClr val="000000"/>
                </a:solidFill>
                <a:latin typeface="IMIBWL+MS-UIGothic"/>
                <a:cs typeface="IMIBWL+MS-UIGothic"/>
              </a:rPr>
              <a:t>人无法理解</a:t>
            </a:r>
          </a:p>
          <a:p>
            <a:pPr marL="0" marR="0">
              <a:lnSpc>
                <a:spcPts val="1350"/>
              </a:lnSpc>
              <a:spcBef>
                <a:spcPts val="166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IMIBWL+MS-UIGothic"/>
                <a:cs typeface="IMIBWL+MS-UIGothic"/>
              </a:rPr>
              <a:t>其确切含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义</a:t>
            </a:r>
            <a:r>
              <a:rPr sz="1350">
                <a:solidFill>
                  <a:srgbClr val="000000"/>
                </a:solidFill>
                <a:latin typeface="IMIBWL+MS-UIGothic"/>
                <a:cs typeface="IMIBWL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85559" y="4208938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00A5B2"/>
                </a:solidFill>
                <a:latin typeface="SimSun"/>
                <a:cs typeface="SimSun"/>
              </a:rPr>
              <a:t>详细</a:t>
            </a:r>
            <a:r>
              <a:rPr sz="2000" spc="15">
                <a:solidFill>
                  <a:srgbClr val="00A5B2"/>
                </a:solidFill>
                <a:latin typeface="IMIBWL+MS-UIGothic"/>
                <a:cs typeface="IMIBWL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85559" y="4766163"/>
            <a:ext cx="4993883" cy="1193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语义</a:t>
            </a:r>
            <a:r>
              <a:rPr sz="1350">
                <a:solidFill>
                  <a:srgbClr val="000000"/>
                </a:solidFill>
                <a:latin typeface="IMIBWL+MS-UIGothic"/>
                <a:cs typeface="IMIBWL+MS-UIGothic"/>
              </a:rPr>
              <a:t>不明通常是由于用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词</a:t>
            </a:r>
            <a:r>
              <a:rPr sz="1350">
                <a:solidFill>
                  <a:srgbClr val="000000"/>
                </a:solidFill>
                <a:latin typeface="IMIBWL+MS-UIGothic"/>
                <a:cs typeface="IMIBWL+MS-UIGothic"/>
              </a:rPr>
              <a:t>不当、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词义</a:t>
            </a:r>
            <a:r>
              <a:rPr sz="1350">
                <a:solidFill>
                  <a:srgbClr val="000000"/>
                </a:solidFill>
                <a:latin typeface="IMIBWL+MS-UIGothic"/>
                <a:cs typeface="IMIBWL+MS-UIGothic"/>
              </a:rPr>
              <a:t>混淆等原因造成的。例</a:t>
            </a:r>
          </a:p>
          <a:p>
            <a:pPr marL="0" marR="0">
              <a:lnSpc>
                <a:spcPts val="1406"/>
              </a:lnSpc>
              <a:spcBef>
                <a:spcPts val="1653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IMIBWL+MS-UIGothic"/>
                <a:cs typeface="IMIBWL+MS-UIGothic"/>
              </a:rPr>
              <a:t>如，</a:t>
            </a:r>
            <a:r>
              <a:rPr sz="1350">
                <a:solidFill>
                  <a:srgbClr val="000000"/>
                </a:solidFill>
                <a:latin typeface="SGNAPE+JNSKEA+MicrosoftYaHei"/>
                <a:cs typeface="SGNAPE+JNSKEA+MicrosoftYaHei"/>
              </a:rPr>
              <a:t>“</a:t>
            </a:r>
            <a:r>
              <a:rPr sz="1350">
                <a:solidFill>
                  <a:srgbClr val="000000"/>
                </a:solidFill>
                <a:latin typeface="IMIBWL+MS-UIGothic"/>
                <a:cs typeface="IMIBWL+MS-UIGothic"/>
              </a:rPr>
              <a:t>他很生气，把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书</a:t>
            </a:r>
            <a:r>
              <a:rPr sz="1350">
                <a:solidFill>
                  <a:srgbClr val="000000"/>
                </a:solidFill>
                <a:latin typeface="IMIBWL+MS-UIGothic"/>
                <a:cs typeface="IMIBWL+MS-UIGothic"/>
              </a:rPr>
              <a:t>扔在地上。</a:t>
            </a:r>
            <a:r>
              <a:rPr sz="1350">
                <a:solidFill>
                  <a:srgbClr val="000000"/>
                </a:solidFill>
                <a:latin typeface="SGNAPE+JNSKEA+MicrosoftYaHei"/>
                <a:cs typeface="SGNAPE+JNSKEA+MicrosoftYaHei"/>
              </a:rPr>
              <a:t>”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000000"/>
                </a:solidFill>
                <a:latin typeface="IMIBWL+MS-UIGothic"/>
                <a:cs typeface="IMIBWL+MS-UIGothic"/>
              </a:rPr>
              <a:t>个句子中的</a:t>
            </a:r>
            <a:r>
              <a:rPr sz="1350">
                <a:solidFill>
                  <a:srgbClr val="000000"/>
                </a:solidFill>
                <a:latin typeface="SGNAPE+JNSKEA+MicrosoftYaHei"/>
                <a:cs typeface="SGNAPE+JNSKEA+MicrosoftYaHei"/>
              </a:rPr>
              <a:t>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书</a:t>
            </a:r>
            <a:r>
              <a:rPr sz="1350">
                <a:solidFill>
                  <a:srgbClr val="000000"/>
                </a:solidFill>
                <a:latin typeface="SGNAPE+JNSKEA+MicrosoftYaHei"/>
                <a:cs typeface="SGNAPE+JNSKEA+MicrosoftYaHei"/>
              </a:rPr>
              <a:t>”</a:t>
            </a:r>
            <a:r>
              <a:rPr sz="1350">
                <a:solidFill>
                  <a:srgbClr val="000000"/>
                </a:solidFill>
                <a:latin typeface="IMIBWL+MS-UIGothic"/>
                <a:cs typeface="IMIBWL+MS-UIGothic"/>
              </a:rPr>
              <a:t>可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IMIBWL+MS-UIGothic"/>
                <a:cs typeface="IMIBWL+MS-UIGothic"/>
              </a:rPr>
              <a:t>以指一本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书</a:t>
            </a:r>
            <a:r>
              <a:rPr sz="1350">
                <a:solidFill>
                  <a:srgbClr val="000000"/>
                </a:solidFill>
                <a:latin typeface="IMIBWL+MS-UIGothic"/>
                <a:cs typeface="IMIBWL+MS-UIGothic"/>
              </a:rPr>
              <a:t>，也可以指很多本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书</a:t>
            </a:r>
            <a:r>
              <a:rPr sz="1350">
                <a:solidFill>
                  <a:srgbClr val="000000"/>
                </a:solidFill>
                <a:latin typeface="IMIBWL+MS-UIGothic"/>
                <a:cs typeface="IMIBWL+MS-UIGothic"/>
              </a:rPr>
              <a:t>，含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义</a:t>
            </a:r>
            <a:r>
              <a:rPr sz="1350">
                <a:solidFill>
                  <a:srgbClr val="000000"/>
                </a:solidFill>
                <a:latin typeface="IMIBWL+MS-UIGothic"/>
                <a:cs typeface="IMIBWL+MS-UIGothic"/>
              </a:rPr>
              <a:t>不明确。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IMIBWL+MS-UIGothic"/>
                <a:cs typeface="IMIBWL+MS-UIGothic"/>
              </a:rPr>
              <a:t>搭配不当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984176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6571222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IMIBWL+MS-UIGothic"/>
                <a:cs typeface="IMIBWL+MS-UIGothic"/>
              </a:rPr>
              <a:t>搭配不当是指句子中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词语</a:t>
            </a:r>
            <a:r>
              <a:rPr sz="1350">
                <a:solidFill>
                  <a:srgbClr val="FFFFFF"/>
                </a:solidFill>
                <a:latin typeface="IMIBWL+MS-UIGothic"/>
                <a:cs typeface="IMIBWL+MS-UIGothic"/>
              </a:rPr>
              <a:t>之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FFFFFF"/>
                </a:solidFill>
                <a:latin typeface="IMIBWL+MS-UIGothic"/>
                <a:cs typeface="IMIBWL+MS-UIGothic"/>
              </a:rPr>
              <a:t>的搭配关系不正确，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FFFFFF"/>
                </a:solidFill>
                <a:latin typeface="IMIBWL+MS-UIGothic"/>
                <a:cs typeface="IMIBWL+MS-UIGothic"/>
              </a:rPr>
              <a:t>致句子不合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语</a:t>
            </a:r>
            <a:r>
              <a:rPr sz="1350">
                <a:solidFill>
                  <a:srgbClr val="FFFFFF"/>
                </a:solidFill>
                <a:latin typeface="IMIBWL+MS-UIGothic"/>
                <a:cs typeface="IMIBWL+MS-UIGothic"/>
              </a:rPr>
              <a:t>法或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逻辑</a:t>
            </a:r>
            <a:r>
              <a:rPr sz="1350">
                <a:solidFill>
                  <a:srgbClr val="FFFFFF"/>
                </a:solidFill>
                <a:latin typeface="IMIBWL+MS-UIGothic"/>
                <a:cs typeface="IMIBWL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404030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FFFFFF"/>
                </a:solidFill>
                <a:latin typeface="IMIBWL+MS-UIGothic"/>
                <a:cs typeface="IMIBWL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650592"/>
            <a:ext cx="6833086" cy="7481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IMIBWL+MS-UIGothic"/>
                <a:cs typeface="IMIBWL+MS-UIGothic"/>
              </a:rPr>
              <a:t>搭配不当通常表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现为</a:t>
            </a:r>
            <a:r>
              <a:rPr sz="1350">
                <a:solidFill>
                  <a:srgbClr val="FFFFFF"/>
                </a:solidFill>
                <a:latin typeface="IMIBWL+MS-UIGothic"/>
                <a:cs typeface="IMIBWL+MS-UIGothic"/>
              </a:rPr>
              <a:t>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谓</a:t>
            </a:r>
            <a:r>
              <a:rPr sz="1350">
                <a:solidFill>
                  <a:srgbClr val="FFFFFF"/>
                </a:solidFill>
                <a:latin typeface="IMIBWL+MS-UIGothic"/>
                <a:cs typeface="IMIBWL+MS-UIGothic"/>
              </a:rPr>
              <a:t>搭配不当、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动宾</a:t>
            </a:r>
            <a:r>
              <a:rPr sz="1350">
                <a:solidFill>
                  <a:srgbClr val="FFFFFF"/>
                </a:solidFill>
                <a:latin typeface="IMIBWL+MS-UIGothic"/>
                <a:cs typeface="IMIBWL+MS-UIGothic"/>
              </a:rPr>
              <a:t>搭配不当等。例如，</a:t>
            </a:r>
            <a:r>
              <a:rPr sz="1350">
                <a:solidFill>
                  <a:srgbClr val="FFFFFF"/>
                </a:solidFill>
                <a:latin typeface="SGNAPE+JNSKEA+MicrosoftYaHei"/>
                <a:cs typeface="SGNAPE+JNSKEA+MicrosoftYaHei"/>
              </a:rPr>
              <a:t>“</a:t>
            </a:r>
            <a:r>
              <a:rPr sz="1350">
                <a:solidFill>
                  <a:srgbClr val="FFFFFF"/>
                </a:solidFill>
                <a:latin typeface="IMIBWL+MS-UIGothic"/>
                <a:cs typeface="IMIBWL+MS-UIGothic"/>
              </a:rPr>
              <a:t>我喜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欢</a:t>
            </a:r>
            <a:r>
              <a:rPr sz="1350">
                <a:solidFill>
                  <a:srgbClr val="FFFFFF"/>
                </a:solidFill>
                <a:latin typeface="IMIBWL+MS-UIGothic"/>
                <a:cs typeface="IMIBWL+MS-UIGothic"/>
              </a:rPr>
              <a:t>吃苹果和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IMIBWL+MS-UIGothic"/>
                <a:cs typeface="IMIBWL+MS-UIGothic"/>
              </a:rPr>
              <a:t>香蕉的皮。</a:t>
            </a:r>
            <a:r>
              <a:rPr sz="1350">
                <a:solidFill>
                  <a:srgbClr val="FFFFFF"/>
                </a:solidFill>
                <a:latin typeface="SGNAPE+JNSKEA+MicrosoftYaHei"/>
                <a:cs typeface="SGNAPE+JNSKEA+MicrosoftYaHei"/>
              </a:rPr>
              <a:t>”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FFFFFF"/>
                </a:solidFill>
                <a:latin typeface="IMIBWL+MS-UIGothic"/>
                <a:cs typeface="IMIBWL+MS-UIGothic"/>
              </a:rPr>
              <a:t>个句子中，</a:t>
            </a:r>
            <a:r>
              <a:rPr sz="1350">
                <a:solidFill>
                  <a:srgbClr val="FFFFFF"/>
                </a:solidFill>
                <a:latin typeface="SGNAPE+JNSKEA+MicrosoftYaHei"/>
                <a:cs typeface="SGNAPE+JNSKEA+MicrosoftYaHei"/>
              </a:rPr>
              <a:t>“</a:t>
            </a:r>
            <a:r>
              <a:rPr sz="1350">
                <a:solidFill>
                  <a:srgbClr val="FFFFFF"/>
                </a:solidFill>
                <a:latin typeface="IMIBWL+MS-UIGothic"/>
                <a:cs typeface="IMIBWL+MS-UIGothic"/>
              </a:rPr>
              <a:t>吃皮</a:t>
            </a:r>
            <a:r>
              <a:rPr sz="1350">
                <a:solidFill>
                  <a:srgbClr val="FFFFFF"/>
                </a:solidFill>
                <a:latin typeface="SGNAPE+JNSKEA+MicrosoftYaHei"/>
                <a:cs typeface="SGNAPE+JNSKEA+MicrosoftYaHei"/>
              </a:rPr>
              <a:t>”</a:t>
            </a:r>
            <a:r>
              <a:rPr sz="1350">
                <a:solidFill>
                  <a:srgbClr val="FFFFFF"/>
                </a:solidFill>
                <a:latin typeface="IMIBWL+MS-UIGothic"/>
                <a:cs typeface="IMIBWL+MS-UIGothic"/>
              </a:rPr>
              <a:t>不符合常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FFFFFF"/>
                </a:solidFill>
                <a:latin typeface="IMIBWL+MS-UIGothic"/>
                <a:cs typeface="IMIBWL+MS-UIGothic"/>
              </a:rPr>
              <a:t>搭配，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FFFFFF"/>
                </a:solidFill>
                <a:latin typeface="IMIBWL+MS-UIGothic"/>
                <a:cs typeface="IMIBWL+MS-UIGothic"/>
              </a:rPr>
              <a:t>改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FFFFFF"/>
                </a:solidFill>
                <a:latin typeface="SGNAPE+JNSKEA+MicrosoftYaHei"/>
                <a:cs typeface="SGNAPE+JNSKEA+MicrosoftYaHei"/>
              </a:rPr>
              <a:t>“</a:t>
            </a:r>
            <a:r>
              <a:rPr sz="1350">
                <a:solidFill>
                  <a:srgbClr val="FFFFFF"/>
                </a:solidFill>
                <a:latin typeface="IMIBWL+MS-UIGothic"/>
                <a:cs typeface="IMIBWL+MS-UIGothic"/>
              </a:rPr>
              <a:t>吃苹果和香蕉</a:t>
            </a:r>
            <a:r>
              <a:rPr sz="1350">
                <a:solidFill>
                  <a:srgbClr val="FFFFFF"/>
                </a:solidFill>
                <a:latin typeface="SGNAPE+JNSKEA+MicrosoftYaHei"/>
                <a:cs typeface="SGNAPE+JNSKEA+MicrosoftYaHei"/>
              </a:rPr>
              <a:t>”</a:t>
            </a:r>
            <a:r>
              <a:rPr sz="1350">
                <a:solidFill>
                  <a:srgbClr val="FFFFFF"/>
                </a:solidFill>
                <a:latin typeface="IMIBWL+MS-UIGothic"/>
                <a:cs typeface="IMIBWL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https://d.book118.com/388140024140006037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IMIBWL+MS-UIGothic</vt:lpstr>
      <vt:lpstr>SimSun</vt:lpstr>
      <vt:lpstr>UKUKFI+RVLCVT+ArialMT</vt:lpstr>
      <vt:lpstr>Times New Roman</vt:lpstr>
      <vt:lpstr>SGNAPE+JNSKEA+MicrosoftYaHei</vt:lpstr>
      <vt:lpstr>QLUUFC+RTNAKQ+MicrosoftYaHei-Bold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2024-09-18T01:13:55.639</cp:lastPrinted>
  <dcterms:created xsi:type="dcterms:W3CDTF">2024-09-17T17:13:55Z</dcterms:created>
  <dcterms:modified xsi:type="dcterms:W3CDTF">2024-09-17T17:13:56Z</dcterms:modified>
</cp:coreProperties>
</file>