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ED09F-253B-42FE-B31A-65A17748D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B1C8F6-CC19-4918-A131-61892E2C3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8297F-28AD-452A-9A45-F3A1F437E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F30932-BD17-4A1D-9764-966C9CC98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8175DF-0DDF-48F0-8B41-ED20008C3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CAD6B4-C8B1-47F7-87BB-CEA2A22A5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4ECEF8-228F-4E4B-93B8-E234390C8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0D7873-6730-4267-8810-082BD95C6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84D469-0286-4C00-B798-738786F36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67634-854C-4CF7-9EC6-33A8E3013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D757A-2C53-495B-BE03-A21DB0543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9.png" /><Relationship Id="rId4" Type="http://schemas.openxmlformats.org/officeDocument/2006/relationships/image" Target="../media/image13.pn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19.png" /><Relationship Id="rId5" Type="http://schemas.openxmlformats.org/officeDocument/2006/relationships/image" Target="../media/image20.png" /><Relationship Id="rId6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43105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多元数据分析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多元数据分析概述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多元数据收集与预处理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多元变量描述性统计分析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多元变量推断性统计分析方法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多元数据模型构建与优化策略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多元数据分析挑战与解决方案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多元数据分析概述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44" b="1794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多元数据分析是一种统计方法，用于同时分析多个变量之间的关系。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在现代社会中，数据呈现出爆炸性增长，多元数据分析成为处理复杂数据的有效手段。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多元数据分析基于线性代数、概率论和统计学等数学原理，通过降维、分类、聚类等手段揭示数据内在结构。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27369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901952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43676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418259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9860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34444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76167" y="2345863"/>
            <a:ext cx="2194560" cy="316992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450750" y="1923166"/>
            <a:ext cx="845393" cy="84539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揭示变量间关系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多元数据分析能够揭示多个变量之间的内在联系，帮助研究者深入理解数据背后的规律。</a:t>
            </a:r>
            <a:endParaRPr lang="en-US" sz="1100"/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有效降维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通过主成分分析、因子分析等方法，将高维数据降至低维空间，便于可视化展示和后续处理。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预测与决策支持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利用多元回归分析、判别分析等技术，可以对未来趋势进行预测，为决策者提供有力支持。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在经济管理、市场营销等领域，多元数据分析有助于优化资源配置，提高效益。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多元数据分析重要性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社会科学研究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在心理学、教育学、社会学等领域，多元数据分析广泛应用于问卷调查、实验研究等数据分析场景。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生物医学研究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在基因表达、疾病诊断等方面，多元数据分析有助于揭示生物标志物与疾病之间的关联。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金融风险管理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利用多元数据分析方法，可以对投资组合进行优化，降低金融风险。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工业质量控制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通过对生产过程中多个质量指标进行监控和分析，及时发现并解决问题，提高产品质量和生产效率。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应用领域及案例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多元数据收集与预处理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1690717" y="1754201"/>
            <a:ext cx="0" cy="1869882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H="1">
            <a:off x="3928108" y="3956295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4871849" y="1688312"/>
            <a:ext cx="0" cy="1935770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 flipV="1">
            <a:off x="7951618" y="1661957"/>
            <a:ext cx="0" cy="1962125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cxnSp>
        <p:nvCxnSpPr>
          <p:cNvPr id="6" name="Connector 6"/>
          <p:cNvCxnSpPr/>
          <p:nvPr/>
        </p:nvCxnSpPr>
        <p:spPr>
          <a:xfrm flipH="1">
            <a:off x="7296941" y="3956295"/>
            <a:ext cx="0" cy="1896237"/>
          </a:xfrm>
          <a:prstGeom prst="line">
            <a:avLst/>
          </a:prstGeom>
          <a:ln w="9525">
            <a:solidFill>
              <a:srgbClr val="828181">
                <a:alpha val="100000"/>
              </a:srgbClr>
            </a:solidFill>
            <a:prstDash val="solid"/>
            <a:headEnd type="none"/>
            <a:tailEnd type="triangle"/>
          </a:ln>
        </p:spPr>
      </p:cxnSp>
      <p:sp>
        <p:nvSpPr>
          <p:cNvPr id="7" name="AutoShape 7"/>
          <p:cNvSpPr/>
          <p:nvPr/>
        </p:nvSpPr>
        <p:spPr>
          <a:xfrm>
            <a:off x="2068049" y="1747455"/>
            <a:ext cx="2678410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2068049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设计问卷，通过线上或线下方式收集数据。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049667" y="1747455"/>
            <a:ext cx="272704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实验数据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049668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在控制条件下进行实验，记录实验过程中的数据。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136174" y="1747455"/>
            <a:ext cx="264798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观察数据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136174" y="2154726"/>
            <a:ext cx="2374189" cy="123124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在自然环境下观察并记录数据。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70011" y="4294335"/>
            <a:ext cx="295820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公共数据库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170011" y="471379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从政府、学术机构等公开的数据库中获取数据。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61695" y="4294335"/>
            <a:ext cx="262879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网络爬虫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61695" y="4713797"/>
            <a:ext cx="2374189" cy="122434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使用网络爬虫技术从互联网上抓取数据。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64089" y="3413350"/>
            <a:ext cx="10694586" cy="783346"/>
          </a:xfrm>
          <a:prstGeom prst="rightArrow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数据来源及采集方法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数据去重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删除重复的数据记录，确保数据的唯一性。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数据标准化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对数据进行标准化处理，消除量纲和数量级的影响。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将数据转换为适合分析的格式，如将文本数据转换为数值型数据。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数据离散化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将连续型数据转换为离散型数据，以便于分析和可视化。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数据清洗与整理技巧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缺失值处理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删除含有缺失值的记录或特征。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593" b="19593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使用均值、中位数或众数等统计量填充缺失值。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缺失值、异常值处理方法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异常值处理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使用插值法或回归法预测缺失值。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使用箱线图、散点图等可视化方法识别异常值。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缺失值、异常值处理方法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2" r="102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58540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83777" y="217655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58540" y="3999951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58540" y="4086065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40980" y="2682407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使用Z-score、IQR等统计方法识别异常值。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40980" y="4622606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删除异常值或使用合适的模型对其进行处理。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缺失值、异常值处理方法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多元变量描述性统计分析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274" b="23274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定量变量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可以取任意数值，如身高、体重等，具有连续性和可加性。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定性变量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表示事物的属性或类别，如性别、职业等，具有离散性和不可加性。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有序变量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表示事物等级或顺序关系的变量，如学历、满意度等，具有离散性和可排序性。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变量类型划分及特点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偏度和峰度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反映数据分布形态的指标，偏度描述分布的偏斜程度，峰度描述分布的尖峭程度。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方差和标准差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反映数据的离散程度，值越大说明数据波动越大。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众数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出现次数最多的数，反映数据的集中趋势。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均值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反映数据的平均水平，但易受极端值影响。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中位数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将数据按大小排序后位于中间的数，反映数据的中心位置，不受极端值影响。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描述性统计指标计算与解读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0029" y="159340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散点图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1150029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用于展示两个定量变量之间的关系，可以直观地看出变量之间是否存在线性或非线性关系。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793308" y="159340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箱线图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793308" y="1918792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用于展示一个定量变量的分布情况，可以同时展示多个组的数据，便于比较各组之间的差异。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50029" y="379014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热力图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50029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用于展示多个变量之间的相关关系，颜色深浅表示相关程度的大小。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793308" y="3790147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平行坐标图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793308" y="4115534"/>
            <a:ext cx="3241937" cy="15896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用于展示多个定量变量之间的关系，可以直观地看出各个变量之间的变化趋势。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4898003" y="3416893"/>
            <a:ext cx="1166724" cy="1297311"/>
          </a:xfrm>
          <a:custGeom>
            <a:rect l="l" t="t" r="r" b="b"/>
            <a:pathLst>
              <a:path w="1521" h="1691">
                <a:moveTo>
                  <a:pt x="1521" y="934"/>
                </a:moveTo>
                <a:cubicBezTo>
                  <a:pt x="1419" y="934"/>
                  <a:pt x="1320" y="912"/>
                  <a:pt x="1226" y="873"/>
                </a:cubicBezTo>
                <a:cubicBezTo>
                  <a:pt x="1135" y="836"/>
                  <a:pt x="1054" y="781"/>
                  <a:pt x="983" y="712"/>
                </a:cubicBezTo>
                <a:cubicBezTo>
                  <a:pt x="915" y="641"/>
                  <a:pt x="859" y="561"/>
                  <a:pt x="820" y="470"/>
                </a:cubicBezTo>
                <a:cubicBezTo>
                  <a:pt x="781" y="376"/>
                  <a:pt x="761" y="276"/>
                  <a:pt x="761" y="174"/>
                </a:cubicBezTo>
                <a:cubicBezTo>
                  <a:pt x="554" y="174"/>
                  <a:pt x="403" y="174"/>
                  <a:pt x="294" y="174"/>
                </a:cubicBezTo>
                <a:cubicBezTo>
                  <a:pt x="193" y="0"/>
                  <a:pt x="193" y="0"/>
                  <a:pt x="193" y="0"/>
                </a:cubicBezTo>
                <a:cubicBezTo>
                  <a:pt x="93" y="174"/>
                  <a:pt x="93" y="174"/>
                  <a:pt x="93" y="174"/>
                </a:cubicBezTo>
                <a:cubicBezTo>
                  <a:pt x="0" y="174"/>
                  <a:pt x="0" y="174"/>
                  <a:pt x="0" y="174"/>
                </a:cubicBezTo>
                <a:cubicBezTo>
                  <a:pt x="0" y="1011"/>
                  <a:pt x="682" y="1692"/>
                  <a:pt x="1521" y="1692"/>
                </a:cubicBezTo>
                <a:cubicBezTo>
                  <a:pt x="1521" y="1661"/>
                  <a:pt x="1521" y="1631"/>
                  <a:pt x="1521" y="1602"/>
                </a:cubicBezTo>
                <a:cubicBezTo>
                  <a:pt x="1350" y="1503"/>
                  <a:pt x="1350" y="1503"/>
                  <a:pt x="1350" y="1503"/>
                </a:cubicBezTo>
                <a:cubicBezTo>
                  <a:pt x="1521" y="1404"/>
                  <a:pt x="1521" y="1404"/>
                  <a:pt x="1521" y="1404"/>
                </a:cubicBezTo>
                <a:cubicBezTo>
                  <a:pt x="1521" y="934"/>
                  <a:pt x="1521" y="934"/>
                  <a:pt x="1521" y="93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22179" y="3554921"/>
            <a:ext cx="1299452" cy="1164582"/>
          </a:xfrm>
          <a:custGeom>
            <a:rect l="l" t="t" r="r" b="b"/>
            <a:pathLst>
              <a:path w="1695" h="1518">
                <a:moveTo>
                  <a:pt x="1602" y="0"/>
                </a:moveTo>
                <a:cubicBezTo>
                  <a:pt x="1502" y="171"/>
                  <a:pt x="1502" y="171"/>
                  <a:pt x="1502" y="171"/>
                </a:cubicBezTo>
                <a:cubicBezTo>
                  <a:pt x="1402" y="0"/>
                  <a:pt x="1402" y="0"/>
                  <a:pt x="1402" y="0"/>
                </a:cubicBezTo>
                <a:cubicBezTo>
                  <a:pt x="934" y="0"/>
                  <a:pt x="934" y="0"/>
                  <a:pt x="934" y="0"/>
                </a:cubicBezTo>
                <a:cubicBezTo>
                  <a:pt x="934" y="102"/>
                  <a:pt x="915" y="202"/>
                  <a:pt x="875" y="296"/>
                </a:cubicBezTo>
                <a:cubicBezTo>
                  <a:pt x="836" y="387"/>
                  <a:pt x="781" y="467"/>
                  <a:pt x="712" y="538"/>
                </a:cubicBezTo>
                <a:cubicBezTo>
                  <a:pt x="643" y="607"/>
                  <a:pt x="560" y="662"/>
                  <a:pt x="469" y="699"/>
                </a:cubicBezTo>
                <a:cubicBezTo>
                  <a:pt x="377" y="738"/>
                  <a:pt x="276" y="760"/>
                  <a:pt x="174" y="760"/>
                </a:cubicBezTo>
                <a:cubicBezTo>
                  <a:pt x="174" y="968"/>
                  <a:pt x="174" y="1119"/>
                  <a:pt x="174" y="1228"/>
                </a:cubicBezTo>
                <a:cubicBezTo>
                  <a:pt x="0" y="1329"/>
                  <a:pt x="0" y="1329"/>
                  <a:pt x="0" y="1329"/>
                </a:cubicBezTo>
                <a:cubicBezTo>
                  <a:pt x="174" y="1430"/>
                  <a:pt x="174" y="1430"/>
                  <a:pt x="174" y="1430"/>
                </a:cubicBezTo>
                <a:cubicBezTo>
                  <a:pt x="174" y="1518"/>
                  <a:pt x="174" y="1518"/>
                  <a:pt x="174" y="1518"/>
                </a:cubicBezTo>
                <a:cubicBezTo>
                  <a:pt x="1013" y="1518"/>
                  <a:pt x="1695" y="837"/>
                  <a:pt x="1695" y="0"/>
                </a:cubicBezTo>
                <a:cubicBezTo>
                  <a:pt x="1662" y="0"/>
                  <a:pt x="1631" y="0"/>
                  <a:pt x="1602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03303" y="2297341"/>
            <a:ext cx="1299452" cy="1164582"/>
          </a:xfrm>
          <a:custGeom>
            <a:rect l="l" t="t" r="r" b="b"/>
            <a:pathLst>
              <a:path w="1695" h="1519">
                <a:moveTo>
                  <a:pt x="1695" y="188"/>
                </a:moveTo>
                <a:cubicBezTo>
                  <a:pt x="1521" y="87"/>
                  <a:pt x="1521" y="87"/>
                  <a:pt x="1521" y="87"/>
                </a:cubicBezTo>
                <a:cubicBezTo>
                  <a:pt x="1521" y="0"/>
                  <a:pt x="1521" y="0"/>
                  <a:pt x="1521" y="0"/>
                </a:cubicBezTo>
                <a:cubicBezTo>
                  <a:pt x="682" y="0"/>
                  <a:pt x="0" y="681"/>
                  <a:pt x="0" y="1519"/>
                </a:cubicBezTo>
                <a:cubicBezTo>
                  <a:pt x="33" y="1519"/>
                  <a:pt x="63" y="1519"/>
                  <a:pt x="93" y="1519"/>
                </a:cubicBezTo>
                <a:cubicBezTo>
                  <a:pt x="193" y="1345"/>
                  <a:pt x="193" y="1345"/>
                  <a:pt x="193" y="1345"/>
                </a:cubicBezTo>
                <a:cubicBezTo>
                  <a:pt x="294" y="1519"/>
                  <a:pt x="294" y="1519"/>
                  <a:pt x="294" y="1519"/>
                </a:cubicBezTo>
                <a:cubicBezTo>
                  <a:pt x="761" y="1519"/>
                  <a:pt x="761" y="1519"/>
                  <a:pt x="761" y="1519"/>
                </a:cubicBezTo>
                <a:cubicBezTo>
                  <a:pt x="761" y="1416"/>
                  <a:pt x="781" y="1316"/>
                  <a:pt x="820" y="1224"/>
                </a:cubicBezTo>
                <a:cubicBezTo>
                  <a:pt x="859" y="1133"/>
                  <a:pt x="915" y="1051"/>
                  <a:pt x="983" y="982"/>
                </a:cubicBezTo>
                <a:cubicBezTo>
                  <a:pt x="1054" y="911"/>
                  <a:pt x="1135" y="856"/>
                  <a:pt x="1226" y="819"/>
                </a:cubicBezTo>
                <a:cubicBezTo>
                  <a:pt x="1320" y="779"/>
                  <a:pt x="1419" y="760"/>
                  <a:pt x="1521" y="760"/>
                </a:cubicBezTo>
                <a:cubicBezTo>
                  <a:pt x="1521" y="551"/>
                  <a:pt x="1521" y="399"/>
                  <a:pt x="1521" y="290"/>
                </a:cubicBezTo>
                <a:lnTo>
                  <a:pt x="1695" y="1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60206" y="2302641"/>
            <a:ext cx="1166724" cy="1297311"/>
          </a:xfrm>
          <a:custGeom>
            <a:rect l="l" t="t" r="r" b="b"/>
            <a:pathLst>
              <a:path w="1521" h="1690">
                <a:moveTo>
                  <a:pt x="1428" y="1519"/>
                </a:moveTo>
                <a:cubicBezTo>
                  <a:pt x="1521" y="1519"/>
                  <a:pt x="1521" y="1519"/>
                  <a:pt x="1521" y="1519"/>
                </a:cubicBezTo>
                <a:cubicBezTo>
                  <a:pt x="1521" y="681"/>
                  <a:pt x="839" y="0"/>
                  <a:pt x="0" y="0"/>
                </a:cubicBezTo>
                <a:cubicBezTo>
                  <a:pt x="0" y="31"/>
                  <a:pt x="0" y="60"/>
                  <a:pt x="0" y="88"/>
                </a:cubicBezTo>
                <a:cubicBezTo>
                  <a:pt x="171" y="188"/>
                  <a:pt x="171" y="188"/>
                  <a:pt x="171" y="188"/>
                </a:cubicBezTo>
                <a:cubicBezTo>
                  <a:pt x="0" y="288"/>
                  <a:pt x="0" y="288"/>
                  <a:pt x="0" y="288"/>
                </a:cubicBezTo>
                <a:cubicBezTo>
                  <a:pt x="0" y="760"/>
                  <a:pt x="0" y="760"/>
                  <a:pt x="0" y="760"/>
                </a:cubicBezTo>
                <a:cubicBezTo>
                  <a:pt x="102" y="760"/>
                  <a:pt x="203" y="779"/>
                  <a:pt x="295" y="819"/>
                </a:cubicBezTo>
                <a:cubicBezTo>
                  <a:pt x="386" y="856"/>
                  <a:pt x="469" y="911"/>
                  <a:pt x="538" y="982"/>
                </a:cubicBezTo>
                <a:cubicBezTo>
                  <a:pt x="607" y="1051"/>
                  <a:pt x="662" y="1133"/>
                  <a:pt x="701" y="1224"/>
                </a:cubicBezTo>
                <a:cubicBezTo>
                  <a:pt x="741" y="1316"/>
                  <a:pt x="760" y="1416"/>
                  <a:pt x="760" y="1519"/>
                </a:cubicBezTo>
                <a:cubicBezTo>
                  <a:pt x="968" y="1519"/>
                  <a:pt x="1118" y="1519"/>
                  <a:pt x="1228" y="1519"/>
                </a:cubicBezTo>
                <a:cubicBezTo>
                  <a:pt x="1328" y="1690"/>
                  <a:pt x="1328" y="1690"/>
                  <a:pt x="1328" y="1690"/>
                </a:cubicBezTo>
                <a:lnTo>
                  <a:pt x="1428" y="1519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9849" y="2677031"/>
            <a:ext cx="345497" cy="338535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7521" y="2713607"/>
            <a:ext cx="321283" cy="31481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63001" y="3983451"/>
            <a:ext cx="353163" cy="346047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8769" y="3983451"/>
            <a:ext cx="353163" cy="346047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变量间关系可视化展示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多元变量推断性统计分析方法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https://d.book118.com/388143105117006036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2024-09-16T05:52:28.556</cp:lastPrinted>
  <dcterms:created xsi:type="dcterms:W3CDTF">2024-09-15T21:52:28Z</dcterms:created>
  <dcterms:modified xsi:type="dcterms:W3CDTF">2024-09-15T21:52:30Z</dcterms:modified>
</cp:coreProperties>
</file>