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5D29B0-C760-4A8A-8549-EC962EA8B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B1A99-F106-4AC1-BEBC-1257181DD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FFA0BA-CC71-466C-9A6B-12A3CAFCE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082A0F-837D-48BC-8D70-7795383E3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574407-205A-473D-9C21-301BEA8738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E32295-2998-4464-B626-188E544AE5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E3D32-D1B6-4184-8E80-84594EE109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3A11F9-95B8-4542-BFEE-8B3EAE3D4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5A5FE0-A9DE-4283-9DF4-3498B52EA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0EFE2E-F557-4033-8706-66804CA4A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80DC2-CD40-4A94-8DAB-F4998EA3D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011111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现代物流基础知识</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物流概述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物流系统</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物流技术</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物流管理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物流产业</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现代物流与电子商务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物流概述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物流是指物品从供应地向接收地的实体流动过程中，根据实际需要，将运输、储存、装卸、搬运、包装、流通加工、配送、信息处理等功能有机结合起来实现用户要求的过程。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作用领域的不同，物流可分为生产领域的物流和流通领域的物流；根据发展的历史进程，物流可分为传统物流、综合物流和现代物流；根据提供服务的主体不同，物流可分为代理物流和生产企业内部物流；根据服务的对象不同，物流可分为农业物流、工业物流和商业物流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物流分类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物流的萌芽阶段（20世纪初至50年代）</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在20世纪初，一些发达国家在产业革命的影响下，开始发展工业生产和商品经济。随着大批量生产和销售的实现，人们开始意识到降低物资采购及产品销售成本的重要。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417" r="7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物流管理阶段（20世纪60至70年代）</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60年代以后，世界经济环境发生了深刻的变化。科学技术的发展，包括管理技术的提高，生产方式改变以及生产范围扩大等诸多因素共同刺激了现代物流的发展。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供应链管理阶段（20世纪80年代至今）</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随着企业日益重视竞争优势和核心能力的培育，企业的组织方式开始向虚拟化发展，大量的中间环节被省略，企业开始将整合与管理扩展到整个供应链条上。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社会生产所需要的各种资源和要素通过物流环节的服务，才能在时间和空间上形成合理的配置，使社会再生产得以顺利实现。</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日益激烈，企业纷纷在降低物流成本、提高物流服务水平上下功夫。为了以较低的交付成本、更好的物流服务在国内、国际市场中赢得竞争优势，物流战略越来越成为企业总体战略中不可分割的组成部分。</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社会产品的生产过程，同时也是各种物流要素的组合和配置过程。各个经济部门之间互相提供的各种货物和服务，必然产生相互依存的物流关系。社会越进步，经济越发展，专业化分工就越细，生产社会化程度就越高，国民经济各部门之间的协作性就越强。</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物流是国民经济正常运转的发动机</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物流是第三利润源泉</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物流是连接国民经济各部分的纽带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物流在现代经济中的地位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物流系统</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运输系统</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包括公路、铁路、水路、航空等运输方式，是物流系统的基础组成部分。</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仓储系统</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包括仓库、堆场等设施，用于存储和保管货物。</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装卸搬运系统</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包括装卸设备、搬运工具等，用于货物的装卸和搬运。</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包装系统</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包括包装材料、包装技术等，用于保护货物、方便运输和存储。</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流通加工系统</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包括加工设备、加工技术等，用于对货物进行简单的加工处理。</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信息管理系统</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包括物流信息技术、信息系统等，用于实现物流信息的采集、处理、传输和应用。</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38242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23339"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987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722679"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运输功能</a:t>
            </a:r>
          </a:p>
        </p:txBody>
      </p:sp>
      <p:sp>
        <p:nvSpPr>
          <p:cNvPr id="6" name="TextBox 6"/>
          <p:cNvSpPr txBox="1"/>
          <p:nvPr/>
        </p:nvSpPr>
        <p:spPr>
          <a:xfrm>
            <a:off x="722679"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实现货物的空间位移，解决生产和消费在地理空间上的分离。</a:t>
            </a:r>
          </a:p>
        </p:txBody>
      </p:sp>
      <p:sp>
        <p:nvSpPr>
          <p:cNvPr id="7" name="AutoShape 7"/>
          <p:cNvSpPr/>
          <p:nvPr/>
        </p:nvSpPr>
        <p:spPr>
          <a:xfrm>
            <a:off x="4281349" y="1382428"/>
            <a:ext cx="3553224" cy="1998628"/>
          </a:xfrm>
          <a:prstGeom prst="roundRect">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65578"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50211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10" name="TextBox 10"/>
          <p:cNvSpPr txBox="1"/>
          <p:nvPr/>
        </p:nvSpPr>
        <p:spPr>
          <a:xfrm>
            <a:off x="446491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仓储功能</a:t>
            </a:r>
          </a:p>
        </p:txBody>
      </p:sp>
      <p:sp>
        <p:nvSpPr>
          <p:cNvPr id="11" name="TextBox 11"/>
          <p:cNvSpPr txBox="1"/>
          <p:nvPr/>
        </p:nvSpPr>
        <p:spPr>
          <a:xfrm>
            <a:off x="446491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调节生产和消费在时间上的不一致，起到缓冲和平衡的作用。</a:t>
            </a:r>
          </a:p>
        </p:txBody>
      </p:sp>
      <p:sp>
        <p:nvSpPr>
          <p:cNvPr id="12" name="AutoShape 12"/>
          <p:cNvSpPr/>
          <p:nvPr/>
        </p:nvSpPr>
        <p:spPr>
          <a:xfrm>
            <a:off x="8023589" y="1382428"/>
            <a:ext cx="3553224" cy="1998628"/>
          </a:xfrm>
          <a:prstGeom prst="roundRect">
            <a:avLst/>
          </a:prstGeom>
          <a:solidFill>
            <a:schemeClr val="accent2">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720010"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0244354"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5" name="TextBox 15"/>
          <p:cNvSpPr txBox="1"/>
          <p:nvPr/>
        </p:nvSpPr>
        <p:spPr>
          <a:xfrm>
            <a:off x="820715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装卸搬运功能</a:t>
            </a:r>
          </a:p>
        </p:txBody>
      </p:sp>
      <p:sp>
        <p:nvSpPr>
          <p:cNvPr id="16" name="TextBox 16"/>
          <p:cNvSpPr txBox="1"/>
          <p:nvPr/>
        </p:nvSpPr>
        <p:spPr>
          <a:xfrm>
            <a:off x="820715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衔接运输、仓储等各个物流环节，提高物流效率。</a:t>
            </a:r>
          </a:p>
        </p:txBody>
      </p:sp>
      <p:sp>
        <p:nvSpPr>
          <p:cNvPr id="17" name="AutoShape 17"/>
          <p:cNvSpPr/>
          <p:nvPr/>
        </p:nvSpPr>
        <p:spPr>
          <a:xfrm>
            <a:off x="539110"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223339"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275987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20" name="TextBox 20"/>
          <p:cNvSpPr txBox="1"/>
          <p:nvPr/>
        </p:nvSpPr>
        <p:spPr>
          <a:xfrm>
            <a:off x="722679"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包装功能</a:t>
            </a:r>
          </a:p>
        </p:txBody>
      </p:sp>
      <p:sp>
        <p:nvSpPr>
          <p:cNvPr id="21" name="TextBox 21"/>
          <p:cNvSpPr txBox="1"/>
          <p:nvPr/>
        </p:nvSpPr>
        <p:spPr>
          <a:xfrm>
            <a:off x="722679"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保护货物、方便运输和存储，促进销售。</a:t>
            </a:r>
          </a:p>
        </p:txBody>
      </p:sp>
      <p:sp>
        <p:nvSpPr>
          <p:cNvPr id="22" name="AutoShape 22"/>
          <p:cNvSpPr/>
          <p:nvPr/>
        </p:nvSpPr>
        <p:spPr>
          <a:xfrm>
            <a:off x="4281349" y="362855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65578"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650211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5" name="TextBox 25"/>
          <p:cNvSpPr txBox="1"/>
          <p:nvPr/>
        </p:nvSpPr>
        <p:spPr>
          <a:xfrm>
            <a:off x="4464918"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流通加工功能</a:t>
            </a:r>
          </a:p>
        </p:txBody>
      </p:sp>
      <p:sp>
        <p:nvSpPr>
          <p:cNvPr id="26" name="TextBox 26"/>
          <p:cNvSpPr txBox="1"/>
          <p:nvPr/>
        </p:nvSpPr>
        <p:spPr>
          <a:xfrm>
            <a:off x="446491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对货物进行简单的加工处理，满足特定需求。</a:t>
            </a:r>
          </a:p>
        </p:txBody>
      </p:sp>
      <p:sp>
        <p:nvSpPr>
          <p:cNvPr id="27" name="AutoShape 27"/>
          <p:cNvSpPr/>
          <p:nvPr/>
        </p:nvSpPr>
        <p:spPr>
          <a:xfrm>
            <a:off x="8023589"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20010"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244354"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30" name="TextBox 30"/>
          <p:cNvSpPr txBox="1"/>
          <p:nvPr/>
        </p:nvSpPr>
        <p:spPr>
          <a:xfrm>
            <a:off x="8207158" y="3704529"/>
            <a:ext cx="32289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信息管理功能</a:t>
            </a:r>
          </a:p>
        </p:txBody>
      </p:sp>
      <p:sp>
        <p:nvSpPr>
          <p:cNvPr id="31" name="TextBox 31"/>
          <p:cNvSpPr txBox="1"/>
          <p:nvPr/>
        </p:nvSpPr>
        <p:spPr>
          <a:xfrm>
            <a:off x="820715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实现物流信息的采集、处理、传输和应用，提高物流系统的智能化水平。</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优化仓储布局和管理</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合理规划仓库布局，提高仓库利用率；采用先进的仓储管理技术，提高仓储效率。</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优化包装设计和材料选择</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根据货物特性和运输要求，选择合适的包装材料和设计合理的包装结构，降低包装成本。</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优化信息管理系统和技术</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采用先进的物流信息技术和信息系统，实现物流信息的实时采集、处理、传输和应用，提高物流系统的智能化水平。</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优化运输路线和运输方式</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选择最佳的运输路线和运输方式，提高运输效率，降低运输成本。</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优化装卸搬运设备和流程</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选用高效的装卸搬运设备，优化装卸搬运流程，提高装卸搬运效率。</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优化流通加工方式和工艺</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根据市场需求和货物特性，选择合适的流通加工方式和工艺，提高流通加工效率和质量。</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物流技术</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物流技术涉及多个领域，包括运输、仓储、装卸搬运、包装、流通加工、配送和信息处理等。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物流技术的发展水平是衡量一个国家或地区物流业发展水平的重要标志。</a:t>
            </a:r>
          </a:p>
        </p:txBody>
      </p:sp>
      <p:pic>
        <p:nvPicPr>
          <p:cNvPr id="7" name="Picture 7"/>
          <p:cNvPicPr>
            <a:picLocks noChangeAspect="1"/>
          </p:cNvPicPr>
          <p:nvPr/>
        </p:nvPicPr>
        <p:blipFill>
          <a:blip r:embed="rId2"/>
          <a:srcRect l="19682" r="1968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0556" b="2055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424" r="942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物流技术是指在现代物流活动中，为了实现物流目标所采取的各种技术手段、方法、装备和设施的总称。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物流技术概述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包括运输方式的选择、运输路线的规划、运输工具的设计和制造等。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运输技术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33" r="16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仓储技术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装卸搬运技术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包括仓库选址、仓库设计、货物存储和保管、库存控制等。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包括装卸搬运设备的选择和使用、装卸搬运工艺的制定和实施等。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物流技术的主要内容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7344" r="2734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包装技术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流通加工技术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配送技术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信息处理技术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物流技术的主要内容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包括包装材料的选择、包装设计、包装工艺的制定和实施等。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包括配送中心选址、配送路线规划、配送车辆调度等。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包括流通加工设备的选择和使用、流通加工工艺的制定和实施等。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包括物流信息系统的设计和开发、物流信息的采集和处理、物流信息的传输和共享等。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https://d.book118.com/395011111004011114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2024-09-20T23:15:59.119</cp:lastPrinted>
  <dcterms:created xsi:type="dcterms:W3CDTF">2024-09-20T15:15:59Z</dcterms:created>
  <dcterms:modified xsi:type="dcterms:W3CDTF">2024-09-20T15:16:01Z</dcterms:modified>
</cp:coreProperties>
</file>