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8674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r>
              <a:rPr sz="1200"/>
              <a:t>*</a:t>
            </a:r>
          </a:p>
        </p:txBody>
      </p:sp>
      <p:sp>
        <p:nvSpPr>
          <p:cNvPr id="28675" name=""/>
          <p:cNvSpPr/>
          <p:nvPr>
            <p:ph type="dt" idx="1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319E37DA-65BF-48B2-A4FE-6603F0BF9AFB}" type="datetime1">
              <a:rPr sz="1200"/>
              <a:t>*</a:t>
            </a:fld>
          </a:p>
        </p:txBody>
      </p:sp>
      <p:sp>
        <p:nvSpPr>
          <p:cNvPr id="28676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28677" name=""/>
          <p:cNvSpPr/>
          <p:nvPr>
            <p:ph type="body" sz="quarter" idx="3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r>
              <a:t>按一下以編輯母片</a:t>
            </a:r>
          </a:p>
          <a:p>
            <a:pPr lvl="1"/>
            <a:r>
              <a:t>第二層</a:t>
            </a:r>
          </a:p>
          <a:p>
            <a:pPr lvl="2"/>
            <a:r>
              <a:t>第三層</a:t>
            </a:r>
          </a:p>
          <a:p>
            <a:pPr lvl="3"/>
            <a:r>
              <a:t>第四層</a:t>
            </a:r>
          </a:p>
          <a:p>
            <a:pPr lvl="4"/>
            <a:r>
              <a:t>第五層</a:t>
            </a:r>
          </a:p>
        </p:txBody>
      </p:sp>
      <p:sp>
        <p:nvSpPr>
          <p:cNvPr id="28678" name=""/>
          <p:cNvSpPr/>
          <p:nvPr>
            <p:ph type="ftr" sz="quarter" idx="4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3546D09C-C4DB-4B4A-93F3-DB2F798734BF}" type="footer">
              <a:rPr sz="1200"/>
              <a:t>*</a:t>
            </a:fld>
          </a:p>
        </p:txBody>
      </p:sp>
      <p:sp>
        <p:nvSpPr>
          <p:cNvPr id="28679" name=""/>
          <p:cNvSpPr/>
          <p:nvPr>
            <p:ph type="sldNum" sz="quarter" idx="5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BBB4A92E-C181-4CC5-AC81-CDE31E16E8CB}" type="slidenum">
              <a:rPr sz="12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7250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717251" name="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8274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718275" name="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1922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2001923" name="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r>
              <a:t>SNMP在UDP上執行而非TCP：</a:t>
            </a:r>
          </a:p>
          <a:p>
            <a:pPr lvl="0">
              <a:buChar char="•"/>
            </a:pPr>
            <a:r>
              <a:t>UPD是connectionless，no en-to-end connection is made between the agent and the NMS -? Unreliable -&gt; it’s okay for SNMP message exchange</a:t>
            </a:r>
          </a:p>
          <a:p>
            <a:pPr lvl="0">
              <a:buChar char="•"/>
            </a:pPr>
            <a:r>
              <a:t>But for trap messages, there’s no way that agent know if trap ever arrive.</a:t>
            </a:r>
          </a:p>
          <a:p>
            <a:pPr lvl="0">
              <a:buChar char="•"/>
            </a:pPr>
            <a:r>
              <a:t>Requires low overhead, so the impact on network’s performance is reduced.</a:t>
            </a:r>
          </a:p>
          <a:p>
            <a:pPr lvl="0">
              <a:buChar char="•"/>
            </a:pPr>
            <a:r>
              <a:t>In a heavilly congested and managed network, SNMP over TCP is a bad idea.</a:t>
            </a:r>
          </a:p>
          <a:p>
            <a:pPr lvl="0">
              <a:buChar char="•"/>
            </a:pPr>
          </a:p>
          <a:p>
            <a:pPr lvl="0">
              <a:buChar char="•"/>
            </a:pPr>
            <a:r>
              <a:t>SNMP is designed for working with networks that are in troulbe – if your network never failed, you wouldn’t need to monitor it.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0002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920003" name="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12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r>
              <a:t>SNMP在UDP上執行而非TCP：</a:t>
            </a:r>
          </a:p>
          <a:p>
            <a:pPr lvl="0">
              <a:buChar char="•"/>
            </a:pPr>
            <a:r>
              <a:t>UPD是connectionless，no en-to-end connection is made between the agent and the NMS -? Unreliable -&gt; it’s okay for SNMP message exchange</a:t>
            </a:r>
          </a:p>
          <a:p>
            <a:pPr lvl="0">
              <a:buChar char="•"/>
            </a:pPr>
            <a:r>
              <a:t>But for trap messages, there’s no way that agent know if trap ever arrive.</a:t>
            </a:r>
          </a:p>
          <a:p>
            <a:pPr lvl="0">
              <a:buChar char="•"/>
            </a:pPr>
            <a:r>
              <a:t>Requires low overhead, so the impact on network’s performance is reduced.</a:t>
            </a:r>
          </a:p>
          <a:p>
            <a:pPr lvl="0">
              <a:buChar char="•"/>
            </a:pPr>
            <a:r>
              <a:t>In a heavilly congested and managed network, SNMP over TCP is a bad idea.</a:t>
            </a:r>
          </a:p>
          <a:p>
            <a:pPr lvl="0">
              <a:buChar char="•"/>
            </a:pPr>
          </a:p>
          <a:p>
            <a:pPr lvl="0">
              <a:buChar char="•"/>
            </a:pPr>
            <a:r>
              <a:t>SNMP is designed for working with networks that are in troulbe – if your network never failed, you wouldn’t need to monitor it.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6A341-EB05-4445-BC24-2C4EAD83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04B61-1AC0-4BD5-A899-4B12669B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380B0-2D7C-4DC9-8C3C-76309100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33272-73A0-45E4-9F6C-95A3F59DF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D568C-8E75-4E84-9C2B-0B62F9D6F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27EBA-EAA8-48A6-BFAD-3C9E85DF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3B552-6AD6-4BB2-B9CF-6BEEC972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48543-83A9-496C-8BF7-CBF9BC63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80E30-0B4D-4A50-990A-A5070045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7D72-727E-4A32-A12D-EC6C4B4E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6965D-C261-4402-89E7-7B94B6B6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716226" name=""/>
          <p:cNvGrpSpPr/>
          <p:nvPr/>
        </p:nvGrpSpPr>
        <p:grpSpPr>
          <a:xfrm>
            <a:off x="-3175" y="0"/>
            <a:ext cx="9147175" cy="6867525"/>
            <a:chOff x="-2" y="0"/>
            <a:chExt cx="5762" cy="4326"/>
          </a:xfrm>
        </p:grpSpPr>
        <p:grpSp>
          <p:nvGrpSpPr>
            <p:cNvPr id="1716227" name=""/>
            <p:cNvGrpSpPr/>
            <p:nvPr/>
          </p:nvGrpSpPr>
          <p:grpSpPr>
            <a:xfrm>
              <a:off x="-2" y="0"/>
              <a:ext cx="5712" cy="4326"/>
              <a:chOff x="-2" y="0"/>
              <a:chExt cx="5712" cy="4326"/>
            </a:xfrm>
          </p:grpSpPr>
          <p:sp>
            <p:nvSpPr>
              <p:cNvPr id="1716228" name=""/>
              <p:cNvSpPr/>
              <p:nvPr/>
            </p:nvSpPr>
            <p:spPr>
              <a:xfrm>
                <a:off x="-2" y="0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29" name=""/>
              <p:cNvSpPr/>
              <p:nvPr/>
            </p:nvSpPr>
            <p:spPr>
              <a:xfrm>
                <a:off x="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0" name=""/>
              <p:cNvSpPr/>
              <p:nvPr/>
            </p:nvSpPr>
            <p:spPr>
              <a:xfrm>
                <a:off x="1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1" name=""/>
              <p:cNvSpPr/>
              <p:nvPr/>
            </p:nvSpPr>
            <p:spPr>
              <a:xfrm>
                <a:off x="2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2" name=""/>
              <p:cNvSpPr/>
              <p:nvPr/>
            </p:nvSpPr>
            <p:spPr>
              <a:xfrm>
                <a:off x="3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3" name=""/>
              <p:cNvSpPr/>
              <p:nvPr/>
            </p:nvSpPr>
            <p:spPr>
              <a:xfrm>
                <a:off x="4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4" name=""/>
              <p:cNvSpPr/>
              <p:nvPr/>
            </p:nvSpPr>
            <p:spPr>
              <a:xfrm>
                <a:off x="5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5" name=""/>
              <p:cNvSpPr/>
              <p:nvPr/>
            </p:nvSpPr>
            <p:spPr>
              <a:xfrm>
                <a:off x="6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6" name=""/>
              <p:cNvSpPr/>
              <p:nvPr/>
            </p:nvSpPr>
            <p:spPr>
              <a:xfrm>
                <a:off x="7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7" name=""/>
              <p:cNvSpPr/>
              <p:nvPr/>
            </p:nvSpPr>
            <p:spPr>
              <a:xfrm>
                <a:off x="8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8" name=""/>
              <p:cNvSpPr/>
              <p:nvPr/>
            </p:nvSpPr>
            <p:spPr>
              <a:xfrm>
                <a:off x="9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39" name=""/>
              <p:cNvSpPr/>
              <p:nvPr/>
            </p:nvSpPr>
            <p:spPr>
              <a:xfrm>
                <a:off x="10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0" name=""/>
              <p:cNvSpPr/>
              <p:nvPr/>
            </p:nvSpPr>
            <p:spPr>
              <a:xfrm>
                <a:off x="11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1" name=""/>
              <p:cNvSpPr/>
              <p:nvPr/>
            </p:nvSpPr>
            <p:spPr>
              <a:xfrm>
                <a:off x="12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2" name=""/>
              <p:cNvSpPr/>
              <p:nvPr/>
            </p:nvSpPr>
            <p:spPr>
              <a:xfrm>
                <a:off x="13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3" name=""/>
              <p:cNvSpPr/>
              <p:nvPr/>
            </p:nvSpPr>
            <p:spPr>
              <a:xfrm>
                <a:off x="14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4" name=""/>
              <p:cNvSpPr/>
              <p:nvPr/>
            </p:nvSpPr>
            <p:spPr>
              <a:xfrm>
                <a:off x="15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5" name=""/>
              <p:cNvSpPr/>
              <p:nvPr/>
            </p:nvSpPr>
            <p:spPr>
              <a:xfrm>
                <a:off x="16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6" name=""/>
              <p:cNvSpPr/>
              <p:nvPr/>
            </p:nvSpPr>
            <p:spPr>
              <a:xfrm>
                <a:off x="17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7" name=""/>
              <p:cNvSpPr/>
              <p:nvPr/>
            </p:nvSpPr>
            <p:spPr>
              <a:xfrm>
                <a:off x="18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8" name=""/>
              <p:cNvSpPr/>
              <p:nvPr/>
            </p:nvSpPr>
            <p:spPr>
              <a:xfrm>
                <a:off x="19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49" name=""/>
              <p:cNvSpPr/>
              <p:nvPr/>
            </p:nvSpPr>
            <p:spPr>
              <a:xfrm>
                <a:off x="20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0" name=""/>
              <p:cNvSpPr/>
              <p:nvPr/>
            </p:nvSpPr>
            <p:spPr>
              <a:xfrm>
                <a:off x="21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1" name=""/>
              <p:cNvSpPr/>
              <p:nvPr/>
            </p:nvSpPr>
            <p:spPr>
              <a:xfrm>
                <a:off x="22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2" name=""/>
              <p:cNvSpPr/>
              <p:nvPr/>
            </p:nvSpPr>
            <p:spPr>
              <a:xfrm>
                <a:off x="23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3" name=""/>
              <p:cNvSpPr/>
              <p:nvPr/>
            </p:nvSpPr>
            <p:spPr>
              <a:xfrm>
                <a:off x="23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4" name=""/>
              <p:cNvSpPr/>
              <p:nvPr/>
            </p:nvSpPr>
            <p:spPr>
              <a:xfrm>
                <a:off x="24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5" name=""/>
              <p:cNvSpPr/>
              <p:nvPr/>
            </p:nvSpPr>
            <p:spPr>
              <a:xfrm>
                <a:off x="25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6" name=""/>
              <p:cNvSpPr/>
              <p:nvPr/>
            </p:nvSpPr>
            <p:spPr>
              <a:xfrm>
                <a:off x="26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7" name=""/>
              <p:cNvSpPr/>
              <p:nvPr/>
            </p:nvSpPr>
            <p:spPr>
              <a:xfrm>
                <a:off x="27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8" name=""/>
              <p:cNvSpPr/>
              <p:nvPr/>
            </p:nvSpPr>
            <p:spPr>
              <a:xfrm>
                <a:off x="28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59" name=""/>
              <p:cNvSpPr/>
              <p:nvPr/>
            </p:nvSpPr>
            <p:spPr>
              <a:xfrm>
                <a:off x="29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0" name=""/>
              <p:cNvSpPr/>
              <p:nvPr/>
            </p:nvSpPr>
            <p:spPr>
              <a:xfrm>
                <a:off x="30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1" name=""/>
              <p:cNvSpPr/>
              <p:nvPr/>
            </p:nvSpPr>
            <p:spPr>
              <a:xfrm>
                <a:off x="31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2" name=""/>
              <p:cNvSpPr/>
              <p:nvPr/>
            </p:nvSpPr>
            <p:spPr>
              <a:xfrm>
                <a:off x="32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3" name=""/>
              <p:cNvSpPr/>
              <p:nvPr/>
            </p:nvSpPr>
            <p:spPr>
              <a:xfrm>
                <a:off x="33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4" name=""/>
              <p:cNvSpPr/>
              <p:nvPr/>
            </p:nvSpPr>
            <p:spPr>
              <a:xfrm>
                <a:off x="34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5" name=""/>
              <p:cNvSpPr/>
              <p:nvPr/>
            </p:nvSpPr>
            <p:spPr>
              <a:xfrm>
                <a:off x="35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6" name=""/>
              <p:cNvSpPr/>
              <p:nvPr/>
            </p:nvSpPr>
            <p:spPr>
              <a:xfrm>
                <a:off x="36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7" name=""/>
              <p:cNvSpPr/>
              <p:nvPr/>
            </p:nvSpPr>
            <p:spPr>
              <a:xfrm>
                <a:off x="37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8" name=""/>
              <p:cNvSpPr/>
              <p:nvPr/>
            </p:nvSpPr>
            <p:spPr>
              <a:xfrm>
                <a:off x="38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69" name=""/>
              <p:cNvSpPr/>
              <p:nvPr/>
            </p:nvSpPr>
            <p:spPr>
              <a:xfrm>
                <a:off x="39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0" name=""/>
              <p:cNvSpPr/>
              <p:nvPr/>
            </p:nvSpPr>
            <p:spPr>
              <a:xfrm>
                <a:off x="40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1" name=""/>
              <p:cNvSpPr/>
              <p:nvPr/>
            </p:nvSpPr>
            <p:spPr>
              <a:xfrm>
                <a:off x="41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2" name=""/>
              <p:cNvSpPr/>
              <p:nvPr/>
            </p:nvSpPr>
            <p:spPr>
              <a:xfrm>
                <a:off x="42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3" name=""/>
              <p:cNvSpPr/>
              <p:nvPr/>
            </p:nvSpPr>
            <p:spPr>
              <a:xfrm>
                <a:off x="43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4" name=""/>
              <p:cNvSpPr/>
              <p:nvPr/>
            </p:nvSpPr>
            <p:spPr>
              <a:xfrm>
                <a:off x="44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5" name=""/>
              <p:cNvSpPr/>
              <p:nvPr/>
            </p:nvSpPr>
            <p:spPr>
              <a:xfrm>
                <a:off x="45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6" name=""/>
              <p:cNvSpPr/>
              <p:nvPr/>
            </p:nvSpPr>
            <p:spPr>
              <a:xfrm>
                <a:off x="46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7" name=""/>
              <p:cNvSpPr/>
              <p:nvPr/>
            </p:nvSpPr>
            <p:spPr>
              <a:xfrm>
                <a:off x="47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8" name=""/>
              <p:cNvSpPr/>
              <p:nvPr/>
            </p:nvSpPr>
            <p:spPr>
              <a:xfrm>
                <a:off x="47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79" name=""/>
              <p:cNvSpPr/>
              <p:nvPr/>
            </p:nvSpPr>
            <p:spPr>
              <a:xfrm>
                <a:off x="48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0" name=""/>
              <p:cNvSpPr/>
              <p:nvPr/>
            </p:nvSpPr>
            <p:spPr>
              <a:xfrm>
                <a:off x="49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1" name=""/>
              <p:cNvSpPr/>
              <p:nvPr/>
            </p:nvSpPr>
            <p:spPr>
              <a:xfrm>
                <a:off x="50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2" name=""/>
              <p:cNvSpPr/>
              <p:nvPr/>
            </p:nvSpPr>
            <p:spPr>
              <a:xfrm>
                <a:off x="51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3" name=""/>
              <p:cNvSpPr/>
              <p:nvPr/>
            </p:nvSpPr>
            <p:spPr>
              <a:xfrm>
                <a:off x="52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4" name=""/>
              <p:cNvSpPr/>
              <p:nvPr/>
            </p:nvSpPr>
            <p:spPr>
              <a:xfrm>
                <a:off x="53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5" name=""/>
              <p:cNvSpPr/>
              <p:nvPr/>
            </p:nvSpPr>
            <p:spPr>
              <a:xfrm>
                <a:off x="54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6" name=""/>
              <p:cNvSpPr/>
              <p:nvPr/>
            </p:nvSpPr>
            <p:spPr>
              <a:xfrm>
                <a:off x="55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  <p:sp>
            <p:nvSpPr>
              <p:cNvPr id="1716287" name=""/>
              <p:cNvSpPr/>
              <p:nvPr/>
            </p:nvSpPr>
            <p:spPr>
              <a:xfrm>
                <a:off x="56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1" lang="zh-TW" altLang="en-US">
                    <a:latin typeface="Verdana" pitchFamily="34" charset="0"/>
                    <a:ea typeface="新細明體" pitchFamily="18" charset="-12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sz="2400" b="0" i="0" u="none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</a:lstStyle>
              <a:p/>
            </p:txBody>
          </p:sp>
        </p:grpSp>
        <p:sp>
          <p:nvSpPr>
            <p:cNvPr id="1716288" name=""/>
            <p:cNvSpPr/>
            <p:nvPr/>
          </p:nvSpPr>
          <p:spPr>
            <a:xfrm>
              <a:off x="429" y="0"/>
              <a:ext cx="5331" cy="4320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6289" name=""/>
            <p:cNvSpPr/>
            <p:nvPr/>
          </p:nvSpPr>
          <p:spPr>
            <a:xfrm>
              <a:off x="0" y="0"/>
              <a:ext cx="5760" cy="321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</p:grpSp>
      <p:sp>
        <p:nvSpPr>
          <p:cNvPr id="1716290" name=""/>
          <p:cNvSpPr/>
          <p:nvPr/>
        </p:nvSpPr>
        <p:spPr>
          <a:xfrm>
            <a:off x="3505200" y="2590800"/>
            <a:ext cx="4892675" cy="76200"/>
          </a:xfrm>
          <a:prstGeom prst="rect">
            <a:avLst/>
          </a:prstGeom>
          <a:solidFill>
            <a:schemeClr val="hlink">
              <a:alpha val="50000"/>
            </a:scheme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algn="ctr"/>
            <a:endParaRPr>
              <a:latin typeface="Verdana" pitchFamily="34" charset="0"/>
            </a:endParaRPr>
          </a:p>
        </p:txBody>
      </p:sp>
      <p:sp>
        <p:nvSpPr>
          <p:cNvPr id="1716291" name=""/>
          <p:cNvSpPr/>
          <p:nvPr>
            <p:ph type="ctrTitle" sz="quarter"/>
          </p:nvPr>
        </p:nvSpPr>
        <p:spPr>
          <a:xfrm>
            <a:off x="779462" y="1766888"/>
            <a:ext cx="76787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spAutoFit/>
          </a:bodyPr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按一下以編輯母片標題樣式</a:t>
            </a:r>
          </a:p>
        </p:txBody>
      </p:sp>
      <p:sp>
        <p:nvSpPr>
          <p:cNvPr id="1716292" name=""/>
          <p:cNvSpPr/>
          <p:nvPr>
            <p:ph type="subTitle" sz="quarter" idx="1"/>
          </p:nvPr>
        </p:nvSpPr>
        <p:spPr>
          <a:xfrm>
            <a:off x="4021138" y="2860675"/>
            <a:ext cx="4437062" cy="3114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None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457200" indent="0" algn="ctr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None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914400" indent="0" algn="ctr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371600" indent="0" algn="ctr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1828800" indent="0" algn="ctr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None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t>按一下以編輯母片副標題樣式</a:t>
            </a:r>
          </a:p>
        </p:txBody>
      </p:sp>
      <p:sp>
        <p:nvSpPr>
          <p:cNvPr id="1716293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4BA19A8F-EC95-4E90-88AB-575433B41DA6}" type="datetime1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1716294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01AF3BF1-60D4-458B-9212-E03B7ED397DB}" type="footer">
              <a:rPr kumimoji="0" sz="1400">
                <a:latin typeface="Verdana" pitchFamily="34" charset="0"/>
              </a:rPr>
              <a:t>梁仁楷</a:t>
            </a:fld>
          </a:p>
        </p:txBody>
      </p:sp>
      <p:sp>
        <p:nvSpPr>
          <p:cNvPr id="1716295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9311FF20-8D7E-4AF5-A37A-1B2B6AA84860}" type="slidenum">
              <a:rPr kumimoji="0" sz="1400">
                <a:latin typeface="Verdana" pitchFamily="34" charset="0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2A9DE48F-6C33-4359-AFE3-B41C31A1C0FA}" type="datetime1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75A491C1-A525-4F5A-8CC2-DCB6761C4DC9}" type="footer">
              <a:rPr kumimoji="0" sz="1400">
                <a:latin typeface="Verdana" pitchFamily="34" charset="0"/>
              </a:rPr>
              <a:t>梁仁楷</a:t>
            </a:fld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Verdan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ED7F14C0-AFCF-4558-868A-F15A0BDCACE9}" type="datetime1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A90976A-5862-444E-81D5-54D0B9709B45}" type="footer">
              <a:rPr kumimoji="0" sz="1400">
                <a:latin typeface="Verdana" pitchFamily="34" charset="0"/>
              </a:rPr>
              <a:t>梁仁楷</a:t>
            </a:fld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Verdan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55A89EB5-84A4-4FC2-8AAA-7064AC49F215}" type="datetime1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DF27D86-D697-484C-8B89-1145C8345BE4}" type="footer">
              <a:rPr kumimoji="0" sz="1400">
                <a:latin typeface="Verdana" pitchFamily="34" charset="0"/>
              </a:rPr>
              <a:t>梁仁楷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>
                <a:latin typeface="Verdana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715202" name=""/>
          <p:cNvGrpSpPr/>
          <p:nvPr/>
        </p:nvGrpSpPr>
        <p:grpSpPr>
          <a:xfrm>
            <a:off x="0" y="0"/>
            <a:ext cx="9147175" cy="6867525"/>
            <a:chExt cx="5762" cy="4326"/>
          </a:xfrm>
        </p:grpSpPr>
        <p:sp>
          <p:nvSpPr>
            <p:cNvPr id="1715203" name=""/>
            <p:cNvSpPr/>
            <p:nvPr/>
          </p:nvSpPr>
          <p:spPr bwMode="hidden">
            <a:xfrm>
              <a:off x="0" y="0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4" name=""/>
            <p:cNvSpPr/>
            <p:nvPr/>
          </p:nvSpPr>
          <p:spPr bwMode="hidden">
            <a:xfrm>
              <a:off x="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5" name=""/>
            <p:cNvSpPr/>
            <p:nvPr/>
          </p:nvSpPr>
          <p:spPr bwMode="hidden">
            <a:xfrm>
              <a:off x="1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6" name=""/>
            <p:cNvSpPr/>
            <p:nvPr/>
          </p:nvSpPr>
          <p:spPr bwMode="hidden">
            <a:xfrm>
              <a:off x="2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7" name=""/>
            <p:cNvSpPr/>
            <p:nvPr/>
          </p:nvSpPr>
          <p:spPr bwMode="hidden">
            <a:xfrm>
              <a:off x="3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8" name=""/>
            <p:cNvSpPr/>
            <p:nvPr/>
          </p:nvSpPr>
          <p:spPr bwMode="hidden">
            <a:xfrm>
              <a:off x="4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09" name=""/>
            <p:cNvSpPr/>
            <p:nvPr/>
          </p:nvSpPr>
          <p:spPr bwMode="hidden">
            <a:xfrm>
              <a:off x="5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0" name=""/>
            <p:cNvSpPr/>
            <p:nvPr/>
          </p:nvSpPr>
          <p:spPr bwMode="hidden">
            <a:xfrm>
              <a:off x="6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1" name=""/>
            <p:cNvSpPr/>
            <p:nvPr/>
          </p:nvSpPr>
          <p:spPr bwMode="hidden">
            <a:xfrm>
              <a:off x="7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2" name=""/>
            <p:cNvSpPr/>
            <p:nvPr/>
          </p:nvSpPr>
          <p:spPr bwMode="hidden">
            <a:xfrm>
              <a:off x="8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3" name=""/>
            <p:cNvSpPr/>
            <p:nvPr/>
          </p:nvSpPr>
          <p:spPr bwMode="hidden">
            <a:xfrm>
              <a:off x="96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4" name=""/>
            <p:cNvSpPr/>
            <p:nvPr/>
          </p:nvSpPr>
          <p:spPr bwMode="hidden">
            <a:xfrm>
              <a:off x="105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5" name=""/>
            <p:cNvSpPr/>
            <p:nvPr/>
          </p:nvSpPr>
          <p:spPr bwMode="hidden">
            <a:xfrm>
              <a:off x="115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6" name=""/>
            <p:cNvSpPr/>
            <p:nvPr/>
          </p:nvSpPr>
          <p:spPr bwMode="hidden">
            <a:xfrm>
              <a:off x="124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7" name=""/>
            <p:cNvSpPr/>
            <p:nvPr/>
          </p:nvSpPr>
          <p:spPr bwMode="hidden">
            <a:xfrm>
              <a:off x="134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8" name=""/>
            <p:cNvSpPr/>
            <p:nvPr/>
          </p:nvSpPr>
          <p:spPr bwMode="hidden">
            <a:xfrm>
              <a:off x="144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19" name=""/>
            <p:cNvSpPr/>
            <p:nvPr/>
          </p:nvSpPr>
          <p:spPr bwMode="hidden">
            <a:xfrm>
              <a:off x="153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0" name=""/>
            <p:cNvSpPr/>
            <p:nvPr/>
          </p:nvSpPr>
          <p:spPr bwMode="hidden">
            <a:xfrm>
              <a:off x="163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1" name=""/>
            <p:cNvSpPr/>
            <p:nvPr/>
          </p:nvSpPr>
          <p:spPr bwMode="hidden">
            <a:xfrm>
              <a:off x="172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2" name=""/>
            <p:cNvSpPr/>
            <p:nvPr/>
          </p:nvSpPr>
          <p:spPr bwMode="hidden">
            <a:xfrm>
              <a:off x="182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3" name=""/>
            <p:cNvSpPr/>
            <p:nvPr/>
          </p:nvSpPr>
          <p:spPr bwMode="hidden">
            <a:xfrm>
              <a:off x="192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4" name=""/>
            <p:cNvSpPr/>
            <p:nvPr/>
          </p:nvSpPr>
          <p:spPr bwMode="hidden">
            <a:xfrm>
              <a:off x="201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5" name=""/>
            <p:cNvSpPr/>
            <p:nvPr/>
          </p:nvSpPr>
          <p:spPr bwMode="hidden">
            <a:xfrm>
              <a:off x="211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6" name=""/>
            <p:cNvSpPr/>
            <p:nvPr/>
          </p:nvSpPr>
          <p:spPr bwMode="hidden">
            <a:xfrm>
              <a:off x="220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7" name=""/>
            <p:cNvSpPr/>
            <p:nvPr/>
          </p:nvSpPr>
          <p:spPr bwMode="hidden">
            <a:xfrm>
              <a:off x="230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8" name=""/>
            <p:cNvSpPr/>
            <p:nvPr/>
          </p:nvSpPr>
          <p:spPr bwMode="hidden">
            <a:xfrm>
              <a:off x="240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29" name=""/>
            <p:cNvSpPr/>
            <p:nvPr/>
          </p:nvSpPr>
          <p:spPr bwMode="hidden">
            <a:xfrm>
              <a:off x="24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0" name=""/>
            <p:cNvSpPr/>
            <p:nvPr/>
          </p:nvSpPr>
          <p:spPr bwMode="hidden">
            <a:xfrm>
              <a:off x="25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1" name=""/>
            <p:cNvSpPr/>
            <p:nvPr/>
          </p:nvSpPr>
          <p:spPr bwMode="hidden">
            <a:xfrm>
              <a:off x="26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2" name=""/>
            <p:cNvSpPr/>
            <p:nvPr/>
          </p:nvSpPr>
          <p:spPr bwMode="hidden">
            <a:xfrm>
              <a:off x="27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3" name=""/>
            <p:cNvSpPr/>
            <p:nvPr/>
          </p:nvSpPr>
          <p:spPr bwMode="hidden">
            <a:xfrm>
              <a:off x="28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4" name=""/>
            <p:cNvSpPr/>
            <p:nvPr/>
          </p:nvSpPr>
          <p:spPr bwMode="hidden">
            <a:xfrm>
              <a:off x="29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5" name=""/>
            <p:cNvSpPr/>
            <p:nvPr/>
          </p:nvSpPr>
          <p:spPr bwMode="hidden">
            <a:xfrm>
              <a:off x="30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6" name=""/>
            <p:cNvSpPr/>
            <p:nvPr/>
          </p:nvSpPr>
          <p:spPr bwMode="hidden">
            <a:xfrm>
              <a:off x="31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7" name=""/>
            <p:cNvSpPr/>
            <p:nvPr/>
          </p:nvSpPr>
          <p:spPr bwMode="hidden">
            <a:xfrm>
              <a:off x="32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8" name=""/>
            <p:cNvSpPr/>
            <p:nvPr/>
          </p:nvSpPr>
          <p:spPr bwMode="hidden">
            <a:xfrm>
              <a:off x="336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39" name=""/>
            <p:cNvSpPr/>
            <p:nvPr/>
          </p:nvSpPr>
          <p:spPr bwMode="hidden">
            <a:xfrm>
              <a:off x="345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0" name=""/>
            <p:cNvSpPr/>
            <p:nvPr/>
          </p:nvSpPr>
          <p:spPr bwMode="hidden">
            <a:xfrm>
              <a:off x="355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1" name=""/>
            <p:cNvSpPr/>
            <p:nvPr/>
          </p:nvSpPr>
          <p:spPr bwMode="hidden">
            <a:xfrm>
              <a:off x="364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2" name=""/>
            <p:cNvSpPr/>
            <p:nvPr/>
          </p:nvSpPr>
          <p:spPr bwMode="hidden">
            <a:xfrm>
              <a:off x="374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3" name=""/>
            <p:cNvSpPr/>
            <p:nvPr/>
          </p:nvSpPr>
          <p:spPr bwMode="hidden">
            <a:xfrm>
              <a:off x="384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4" name=""/>
            <p:cNvSpPr/>
            <p:nvPr/>
          </p:nvSpPr>
          <p:spPr bwMode="hidden">
            <a:xfrm>
              <a:off x="393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5" name=""/>
            <p:cNvSpPr/>
            <p:nvPr/>
          </p:nvSpPr>
          <p:spPr bwMode="hidden">
            <a:xfrm>
              <a:off x="403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6" name=""/>
            <p:cNvSpPr/>
            <p:nvPr/>
          </p:nvSpPr>
          <p:spPr bwMode="hidden">
            <a:xfrm>
              <a:off x="412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7" name=""/>
            <p:cNvSpPr/>
            <p:nvPr/>
          </p:nvSpPr>
          <p:spPr bwMode="hidden">
            <a:xfrm>
              <a:off x="422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8" name=""/>
            <p:cNvSpPr/>
            <p:nvPr/>
          </p:nvSpPr>
          <p:spPr bwMode="hidden">
            <a:xfrm>
              <a:off x="432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49" name=""/>
            <p:cNvSpPr/>
            <p:nvPr/>
          </p:nvSpPr>
          <p:spPr bwMode="hidden">
            <a:xfrm>
              <a:off x="441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0" name=""/>
            <p:cNvSpPr/>
            <p:nvPr/>
          </p:nvSpPr>
          <p:spPr bwMode="hidden">
            <a:xfrm>
              <a:off x="451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1" name=""/>
            <p:cNvSpPr/>
            <p:nvPr/>
          </p:nvSpPr>
          <p:spPr bwMode="hidden">
            <a:xfrm>
              <a:off x="460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2" name=""/>
            <p:cNvSpPr/>
            <p:nvPr/>
          </p:nvSpPr>
          <p:spPr bwMode="hidden">
            <a:xfrm>
              <a:off x="470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3" name=""/>
            <p:cNvSpPr/>
            <p:nvPr/>
          </p:nvSpPr>
          <p:spPr bwMode="hidden">
            <a:xfrm>
              <a:off x="480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4" name=""/>
            <p:cNvSpPr/>
            <p:nvPr/>
          </p:nvSpPr>
          <p:spPr bwMode="hidden">
            <a:xfrm>
              <a:off x="489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5" name=""/>
            <p:cNvSpPr/>
            <p:nvPr/>
          </p:nvSpPr>
          <p:spPr bwMode="hidden">
            <a:xfrm>
              <a:off x="499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6" name=""/>
            <p:cNvSpPr/>
            <p:nvPr/>
          </p:nvSpPr>
          <p:spPr bwMode="hidden">
            <a:xfrm>
              <a:off x="508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7" name=""/>
            <p:cNvSpPr/>
            <p:nvPr/>
          </p:nvSpPr>
          <p:spPr bwMode="hidden">
            <a:xfrm>
              <a:off x="518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8" name=""/>
            <p:cNvSpPr/>
            <p:nvPr/>
          </p:nvSpPr>
          <p:spPr bwMode="hidden">
            <a:xfrm>
              <a:off x="5280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59" name=""/>
            <p:cNvSpPr/>
            <p:nvPr/>
          </p:nvSpPr>
          <p:spPr bwMode="hidden">
            <a:xfrm>
              <a:off x="5376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60" name=""/>
            <p:cNvSpPr/>
            <p:nvPr/>
          </p:nvSpPr>
          <p:spPr bwMode="hidden">
            <a:xfrm>
              <a:off x="5472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61" name=""/>
            <p:cNvSpPr/>
            <p:nvPr/>
          </p:nvSpPr>
          <p:spPr bwMode="hidden">
            <a:xfrm>
              <a:off x="5568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62" name=""/>
            <p:cNvSpPr/>
            <p:nvPr/>
          </p:nvSpPr>
          <p:spPr bwMode="hidden">
            <a:xfrm>
              <a:off x="5664" y="6"/>
              <a:ext cx="48" cy="4320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63" name=""/>
            <p:cNvSpPr/>
            <p:nvPr/>
          </p:nvSpPr>
          <p:spPr bwMode="hidden">
            <a:xfrm>
              <a:off x="431" y="0"/>
              <a:ext cx="5331" cy="4320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  <p:sp>
          <p:nvSpPr>
            <p:cNvPr id="1715264" name=""/>
            <p:cNvSpPr/>
            <p:nvPr/>
          </p:nvSpPr>
          <p:spPr bwMode="blackGray">
            <a:xfrm>
              <a:off x="0" y="1081"/>
              <a:ext cx="4378" cy="47"/>
            </a:xfrm>
            <a:prstGeom prst="rect">
              <a:avLst/>
            </a:prstGeom>
            <a:solidFill>
              <a:schemeClr val="hlink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1" lang="zh-TW" altLang="en-US">
                  <a:latin typeface="Verdana" pitchFamily="34" charset="0"/>
                  <a:ea typeface="新細明體" pitchFamily="18" charset="-12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新細明體" pitchFamily="18" charset="-120"/>
                </a:defRPr>
              </a:lvl5pPr>
            </a:lstStyle>
            <a:p/>
          </p:txBody>
        </p:sp>
      </p:grpSp>
      <p:sp>
        <p:nvSpPr>
          <p:cNvPr id="1715265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sp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按一下以編輯母片標題樣式</a:t>
            </a:r>
          </a:p>
        </p:txBody>
      </p:sp>
      <p:sp>
        <p:nvSpPr>
          <p:cNvPr id="1715266" name=""/>
          <p:cNvSpPr/>
          <p:nvPr>
            <p:ph type="body" idx="1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t>按一下以編輯母片</a:t>
            </a:r>
          </a:p>
          <a:p>
            <a:pPr lvl="1"/>
            <a:r>
              <a:t>第二層</a:t>
            </a:r>
          </a:p>
          <a:p>
            <a:pPr lvl="2"/>
            <a:r>
              <a:t>第三層</a:t>
            </a:r>
          </a:p>
          <a:p>
            <a:pPr lvl="3"/>
            <a:r>
              <a:t>第四層</a:t>
            </a:r>
          </a:p>
          <a:p>
            <a:pPr lvl="4"/>
            <a:r>
              <a:t>第五層</a:t>
            </a:r>
          </a:p>
        </p:txBody>
      </p:sp>
      <p:sp>
        <p:nvSpPr>
          <p:cNvPr id="1715267" name=""/>
          <p:cNvSpPr/>
          <p:nvPr>
            <p:ph type="dt" sz="half" idx="2"/>
          </p:nvPr>
        </p:nvSpPr>
        <p:spPr>
          <a:xfrm>
            <a:off x="1152525" y="62865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fld id="{3E28CD42-E459-4CA7-AC85-8BCDEE5CDEEF}" type="datetime1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1715268" name=""/>
          <p:cNvSpPr/>
          <p:nvPr>
            <p:ph type="ftr" sz="quarter" idx="3"/>
          </p:nvPr>
        </p:nvSpPr>
        <p:spPr>
          <a:xfrm>
            <a:off x="3590925" y="62865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algn="ctr"/>
            <a:fld id="{E070EC1A-AE6E-4A9A-A941-BFBD24E043E8}" type="footer">
              <a:rPr kumimoji="0" sz="1400">
                <a:latin typeface="Verdana" pitchFamily="34" charset="0"/>
              </a:rPr>
              <a:t>梁仁楷</a:t>
            </a:fld>
          </a:p>
        </p:txBody>
      </p:sp>
      <p:sp>
        <p:nvSpPr>
          <p:cNvPr id="1715269" name=""/>
          <p:cNvSpPr/>
          <p:nvPr>
            <p:ph type="sldNum" sz="quarter" idx="4"/>
          </p:nvPr>
        </p:nvSpPr>
        <p:spPr>
          <a:xfrm>
            <a:off x="7019925" y="62865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algn="r"/>
            <a:fld id="{57561B1D-198E-400A-9769-86782036C47C}" type="slidenum">
              <a:rPr kumimoji="0" sz="1400">
                <a:latin typeface="Verdana" pitchFamily="34" charset="0"/>
              </a:rPr>
              <a:t>*</a:t>
            </a:fld>
          </a:p>
        </p:txBody>
      </p:sp>
      <p:sp>
        <p:nvSpPr>
          <p:cNvPr id="1715270" name="">
            <a:hlinkClick action="ppaction://hlinkshowjump?jump=firstslide"/>
          </p:cNvPr>
          <p:cNvSpPr/>
          <p:nvPr/>
        </p:nvSpPr>
        <p:spPr>
          <a:xfrm>
            <a:off x="1651000" y="6553200"/>
            <a:ext cx="457200" cy="304800"/>
          </a:xfrm>
          <a:prstGeom prst="actionButtonBeginning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/>
        </p:txBody>
      </p:sp>
      <p:sp>
        <p:nvSpPr>
          <p:cNvPr id="1715271" name=""/>
          <p:cNvSpPr/>
          <p:nvPr/>
        </p:nvSpPr>
        <p:spPr>
          <a:xfrm>
            <a:off x="250825" y="6308725"/>
            <a:ext cx="184150" cy="366712"/>
          </a:xfrm>
          <a:prstGeom prst="rect">
            <a:avLst/>
          </a:prstGeom>
          <a:noFill/>
          <a:ln w="50800"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endParaRPr sz="1800">
              <a:latin typeface="Arial" pitchFamily="34" charset="0"/>
            </a:endParaRPr>
          </a:p>
        </p:txBody>
      </p:sp>
      <p:sp>
        <p:nvSpPr>
          <p:cNvPr id="1715272" name=""/>
          <p:cNvSpPr/>
          <p:nvPr/>
        </p:nvSpPr>
        <p:spPr>
          <a:xfrm>
            <a:off x="819150" y="6499225"/>
            <a:ext cx="565150" cy="3302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fontAlgn="ctr"/>
            <a:r>
              <a:rPr sz="1400">
                <a:solidFill>
                  <a:srgbClr val="6B50C2"/>
                </a:solidFill>
                <a:latin typeface="Arial" pitchFamily="34" charset="0"/>
                <a:ea typeface="標楷體" pitchFamily="65" charset="-120"/>
                <a:hlinkClick action="ppaction://hlinkshowjump?jump=firstslide"/>
              </a:rPr>
              <a:t>首頁</a:t>
            </a:r>
            <a:endParaRPr sz="1400">
              <a:solidFill>
                <a:srgbClr val="6B50C2"/>
              </a:solidFill>
              <a:latin typeface="Arial" pitchFamily="34" charset="0"/>
              <a:ea typeface="標楷體" pitchFamily="65" charset="-120"/>
            </a:endParaRPr>
          </a:p>
        </p:txBody>
      </p:sp>
      <p:sp>
        <p:nvSpPr>
          <p:cNvPr id="1715273" name=""/>
          <p:cNvSpPr/>
          <p:nvPr/>
        </p:nvSpPr>
        <p:spPr>
          <a:xfrm>
            <a:off x="1487488" y="6499225"/>
            <a:ext cx="565150" cy="3302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fontAlgn="ctr"/>
            <a:r>
              <a:rPr sz="1400">
                <a:solidFill>
                  <a:srgbClr val="844200"/>
                </a:solidFill>
                <a:latin typeface="Arial" pitchFamily="34" charset="0"/>
                <a:ea typeface="標楷體" pitchFamily="65" charset="-120"/>
                <a:hlinkClick action="ppaction://noaction" tooltip="主服务器1"/>
              </a:rPr>
              <a:t>目錄</a:t>
            </a:r>
            <a:endParaRPr sz="1400">
              <a:solidFill>
                <a:srgbClr val="844200"/>
              </a:solidFill>
              <a:latin typeface="Arial" pitchFamily="34" charset="0"/>
              <a:ea typeface="標楷體" pitchFamily="65" charset="-120"/>
            </a:endParaRPr>
          </a:p>
        </p:txBody>
      </p:sp>
      <p:sp>
        <p:nvSpPr>
          <p:cNvPr id="1715274" name=""/>
          <p:cNvSpPr/>
          <p:nvPr/>
        </p:nvSpPr>
        <p:spPr>
          <a:xfrm>
            <a:off x="2122488" y="6497638"/>
            <a:ext cx="742950" cy="3302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fontAlgn="ctr"/>
            <a:r>
              <a:rPr sz="1400">
                <a:solidFill>
                  <a:srgbClr val="844200"/>
                </a:solidFill>
                <a:latin typeface="Arial" pitchFamily="34" charset="0"/>
                <a:ea typeface="標楷體" pitchFamily="65" charset="-120"/>
                <a:hlinkClick action="ppaction://hlinkshowjump?jump=previousslide" tooltip="上一页"/>
              </a:rPr>
              <a:t>前一張</a:t>
            </a:r>
            <a:endParaRPr sz="1400">
              <a:solidFill>
                <a:srgbClr val="844200"/>
              </a:solidFill>
              <a:latin typeface="Arial" pitchFamily="34" charset="0"/>
              <a:ea typeface="標楷體" pitchFamily="65" charset="-120"/>
            </a:endParaRPr>
          </a:p>
        </p:txBody>
      </p:sp>
      <p:sp>
        <p:nvSpPr>
          <p:cNvPr id="1715275" name="Base" hidden="1"/>
          <p:cNvSpPr/>
          <p:nvPr/>
        </p:nvSpPr>
        <p:spPr>
          <a:xfrm>
            <a:off x="1524000" y="1397000"/>
            <a:ext cx="6096000" cy="4064000"/>
          </a:xfrm>
          <a:prstGeom prst="rect">
            <a:avLst/>
          </a:prstGeom>
          <a:noFill/>
          <a:ln w="50800">
            <a:noFill/>
            <a:miter lim="800000"/>
          </a:ln>
        </p:spPr>
        <p:txBody>
          <a:bodyPr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/>
        </p:txBody>
      </p:sp>
      <p:sp>
        <p:nvSpPr>
          <p:cNvPr id="1715276" name=""/>
          <p:cNvSpPr/>
          <p:nvPr/>
        </p:nvSpPr>
        <p:spPr>
          <a:xfrm>
            <a:off x="2919412" y="6497638"/>
            <a:ext cx="742950" cy="3302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fontAlgn="ctr"/>
            <a:r>
              <a:rPr sz="1400">
                <a:solidFill>
                  <a:srgbClr val="462872"/>
                </a:solidFill>
                <a:latin typeface="Arial" pitchFamily="34" charset="0"/>
                <a:ea typeface="標楷體" pitchFamily="65" charset="-120"/>
                <a:hlinkClick action="ppaction://hlinkshowjump?jump=nextslide"/>
              </a:rPr>
              <a:t>後一張</a:t>
            </a:r>
            <a:endParaRPr sz="1400">
              <a:solidFill>
                <a:srgbClr val="462872"/>
              </a:solidFill>
              <a:latin typeface="Arial" pitchFamily="34" charset="0"/>
              <a:ea typeface="標楷體" pitchFamily="65" charset="-12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87" r:id="rId2"/>
    <p:sldLayoutId id="2147483789" r:id="rId3"/>
    <p:sldLayoutId id="2147483790" r:id="rId4"/>
  </p:sldLayoutIdLst>
  <p:transition/>
  <p:timing/>
  <p:hf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>
          <a:solidFill>
            <a:schemeClr val="tx2"/>
          </a:solidFill>
          <a:latin typeface="Verdana" pitchFamily="34" charset="0"/>
          <a:ea typeface="華康粗黑體(P)" pitchFamily="34" charset="-120"/>
        </a:defRPr>
      </a:lvl1pPr>
    </p:titleStyle>
    <p:bodyStyle>
      <a:lvl1pPr marL="342900" indent="-342900" algn="l" defTabSz="914400" rtl="0" eaLnBrk="1" fontAlgn="base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n"/>
        <a:defRPr kumimoji="1" sz="3200" b="0" i="0" u="none">
          <a:solidFill>
            <a:schemeClr val="tx1"/>
          </a:solidFill>
          <a:latin typeface="Verdana" pitchFamily="34" charset="0"/>
          <a:ea typeface="華康粗黑體(P)" pitchFamily="34" charset="-120"/>
        </a:defRPr>
      </a:lvl1pPr>
      <a:lvl2pPr marL="742950" indent="-285750" algn="l" defTabSz="914400" rtl="0" eaLnBrk="1" fontAlgn="base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n"/>
        <a:defRPr kumimoji="1" sz="2800" b="0" i="0" u="none">
          <a:solidFill>
            <a:schemeClr val="tx1"/>
          </a:solidFill>
          <a:latin typeface="Verdana" pitchFamily="34" charset="0"/>
          <a:ea typeface="華康粗黑體(P)" pitchFamily="34" charset="-120"/>
        </a:defRPr>
      </a:lvl2pPr>
      <a:lvl3pPr marL="1143000" indent="-228600" algn="l" defTabSz="914400" rtl="0" eaLnBrk="1" fontAlgn="base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1" sz="2400" b="0" i="0" u="none">
          <a:solidFill>
            <a:schemeClr val="tx1"/>
          </a:solidFill>
          <a:latin typeface="Verdana" pitchFamily="34" charset="0"/>
          <a:ea typeface="華康粗黑體(P)" pitchFamily="34" charset="-120"/>
        </a:defRPr>
      </a:lvl3pPr>
      <a:lvl4pPr marL="1600200" indent="-228600" algn="l" defTabSz="914400" rtl="0" eaLnBrk="1" fontAlgn="base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kumimoji="1" sz="2000" b="0" i="0" u="none">
          <a:solidFill>
            <a:schemeClr val="tx1"/>
          </a:solidFill>
          <a:latin typeface="Verdana" pitchFamily="34" charset="0"/>
          <a:ea typeface="華康粗黑體(P)" pitchFamily="34" charset="-120"/>
        </a:defRPr>
      </a:lvl4pPr>
      <a:lvl5pPr marL="2057400" indent="-228600" algn="l" defTabSz="914400" rtl="0" eaLnBrk="1" fontAlgn="base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tx1"/>
        </a:buClr>
        <a:buSzPct val="85000"/>
        <a:buFontTx/>
        <a:buChar char="•"/>
        <a:defRPr kumimoji="1" sz="2000" b="0" i="0" u="none">
          <a:solidFill>
            <a:schemeClr val="tx1"/>
          </a:solidFill>
          <a:latin typeface="Verdana" pitchFamily="34" charset="0"/>
          <a:ea typeface="華康粗黑體(P)" pitchFamily="34" charset="-120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wmf" /><Relationship Id="rId3" Type="http://schemas.openxmlformats.org/officeDocument/2006/relationships/image" Target="../media/image3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wmf" /><Relationship Id="rId3" Type="http://schemas.openxmlformats.org/officeDocument/2006/relationships/image" Target="../media/image10.w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1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2.wmf" /><Relationship Id="rId4" Type="http://schemas.openxmlformats.org/officeDocument/2006/relationships/vmlDrawing" Target="../drawings/vmlDrawing2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43401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378" name=""/>
          <p:cNvSpPr/>
          <p:nvPr>
            <p:ph type="ctrTitle"/>
          </p:nvPr>
        </p:nvSpPr>
        <p:spPr>
          <a:xfrm>
            <a:off x="779462" y="1766888"/>
            <a:ext cx="7678738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2149475" indent="-2149475">
              <a:defRPr lang="zh-TW" altLang="en-US"/>
            </a:lvl1pPr>
            <a:lvl2pPr>
              <a:defRPr lang="zh-TW" altLang="en-US"/>
            </a:lvl2pPr>
            <a:lvl3pPr>
              <a:defRPr lang="zh-TW" altLang="en-US"/>
            </a:lvl3pPr>
            <a:lvl4pPr>
              <a:defRPr lang="zh-TW" altLang="en-US"/>
            </a:lvl4pPr>
            <a:lvl5pPr>
              <a:defRPr lang="zh-TW" altLang="en-US"/>
            </a:lvl5pPr>
          </a:lstStyle>
          <a:p>
            <a:pPr lvl="0" algn="ctr"/>
            <a:r>
              <a:rPr>
                <a:latin typeface="Arial" pitchFamily="34" charset="0"/>
              </a:rPr>
              <a:t>網路安全與管理</a:t>
            </a:r>
          </a:p>
        </p:txBody>
      </p:sp>
      <p:sp>
        <p:nvSpPr>
          <p:cNvPr id="485380" name=""/>
          <p:cNvSpPr/>
          <p:nvPr/>
        </p:nvSpPr>
        <p:spPr>
          <a:xfrm>
            <a:off x="3130550" y="3894138"/>
            <a:ext cx="46688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>
              <a:spcBef>
                <a:spcPct val="50000"/>
              </a:spcBef>
            </a:pPr>
            <a:endParaRPr>
              <a:latin typeface="Verdana" pitchFamily="34" charset="0"/>
            </a:endParaRPr>
          </a:p>
        </p:txBody>
      </p:sp>
      <p:sp>
        <p:nvSpPr>
          <p:cNvPr id="485381" name=""/>
          <p:cNvSpPr/>
          <p:nvPr/>
        </p:nvSpPr>
        <p:spPr>
          <a:xfrm>
            <a:off x="5430838" y="4349750"/>
            <a:ext cx="3394075" cy="1828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>
              <a:spcBef>
                <a:spcPct val="50000"/>
              </a:spcBef>
            </a:pPr>
            <a:r>
              <a:rPr>
                <a:latin typeface="Verdana" pitchFamily="34" charset="0"/>
                <a:ea typeface="華康粗黑體(P)" pitchFamily="34" charset="-120"/>
              </a:rPr>
              <a:t>資料來源</a:t>
            </a:r>
          </a:p>
          <a:p>
            <a:pPr lvl="1">
              <a:spcBef>
                <a:spcPct val="50000"/>
              </a:spcBef>
            </a:pPr>
            <a:r>
              <a:rPr sz="2000">
                <a:solidFill>
                  <a:schemeClr val="hlink"/>
                </a:solidFill>
                <a:latin typeface="華康粗黑體(P)" pitchFamily="34" charset="-120"/>
                <a:ea typeface="華康粗黑體(P)" pitchFamily="34" charset="-120"/>
              </a:rPr>
              <a:t>松博 梁仁楷</a:t>
            </a:r>
          </a:p>
          <a:p>
            <a:pPr lvl="1">
              <a:spcBef>
                <a:spcPct val="50000"/>
              </a:spcBef>
            </a:pPr>
            <a:r>
              <a:rPr sz="2000">
                <a:solidFill>
                  <a:schemeClr val="hlink"/>
                </a:solidFill>
                <a:latin typeface="華康粗黑體(P)" pitchFamily="34" charset="-120"/>
                <a:ea typeface="華康粗黑體(P)" pitchFamily="34" charset="-120"/>
              </a:rPr>
              <a:t>台大計資 邵喻美</a:t>
            </a:r>
          </a:p>
          <a:p>
            <a:pPr lvl="1">
              <a:spcBef>
                <a:spcPct val="50000"/>
              </a:spcBef>
            </a:pPr>
            <a:r>
              <a:rPr sz="2000">
                <a:solidFill>
                  <a:schemeClr val="hlink"/>
                </a:solidFill>
                <a:latin typeface="華康粗黑體(P)" pitchFamily="34" charset="-120"/>
                <a:ea typeface="華康粗黑體(P)" pitchFamily="34" charset="-120"/>
              </a:rPr>
              <a:t>台大計資 </a:t>
            </a:r>
            <a:r>
              <a:rPr sz="2000">
                <a:solidFill>
                  <a:schemeClr val="hlink"/>
                </a:solidFill>
                <a:latin typeface="Verdana" pitchFamily="34" charset="0"/>
                <a:ea typeface="華康粗黑體(P)" pitchFamily="34" charset="-120"/>
              </a:rPr>
              <a:t>李美雯</a:t>
            </a:r>
          </a:p>
        </p:txBody>
      </p:sp>
      <p:sp>
        <p:nvSpPr>
          <p:cNvPr id="485382" nam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F4F32CE0-895D-48A5-909D-EAA443FB7135}" type="slidenum">
              <a:rPr kumimoji="0" sz="1400">
                <a:latin typeface="Verdana" pitchFamily="34" charset="0"/>
              </a:rPr>
              <a:t>1</a:t>
            </a:fld>
          </a:p>
        </p:txBody>
      </p:sp>
      <p:sp>
        <p:nvSpPr>
          <p:cNvPr id="485383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72357F41-53F6-445B-9773-7EB30681AEAA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2868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>
                <a:latin typeface="Arial" pitchFamily="34" charset="0"/>
              </a:rPr>
              <a:t>大綱</a:t>
            </a:r>
          </a:p>
        </p:txBody>
      </p:sp>
      <p:sp>
        <p:nvSpPr>
          <p:cNvPr id="1572869" name=""/>
          <p:cNvSpPr/>
          <p:nvPr>
            <p:ph type="body" sz="half" idx="4294967295"/>
          </p:nvPr>
        </p:nvSpPr>
        <p:spPr>
          <a:xfrm>
            <a:off x="912812" y="1905000"/>
            <a:ext cx="3979862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1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1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虛擬私人網路VPN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無線網路結合VPN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遠端遙控維護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NAT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SNMP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網路攻擊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防火牆</a:t>
            </a:r>
          </a:p>
          <a:p>
            <a:pPr lvl="0">
              <a:lnSpc>
                <a:spcPct val="100000"/>
              </a:lnSpc>
            </a:pPr>
            <a:r>
              <a:rPr kumimoji="0">
                <a:latin typeface="Arial" pitchFamily="34" charset="0"/>
              </a:rPr>
              <a:t>EMAIL OPEN RELAY</a:t>
            </a:r>
          </a:p>
          <a:p>
            <a:pPr lvl="0">
              <a:lnSpc>
                <a:spcPct val="100000"/>
              </a:lnSpc>
            </a:pPr>
            <a:endParaRPr>
              <a:latin typeface="Arial" pitchFamily="34" charset="0"/>
            </a:endParaRPr>
          </a:p>
        </p:txBody>
      </p:sp>
      <p:sp>
        <p:nvSpPr>
          <p:cNvPr id="1572870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8D363E22-0EE9-4F8B-A209-C4C225B54D29}" type="slidenum">
              <a:rPr kumimoji="0" sz="1400">
                <a:latin typeface="Verdana" pitchFamily="34" charset="0"/>
              </a:rPr>
              <a:t>2</a:t>
            </a:fld>
            <a:endParaRPr lang="en-US"/>
          </a:p>
        </p:txBody>
      </p:sp>
      <p:sp>
        <p:nvSpPr>
          <p:cNvPr id="157287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B27A0203-9B7B-497C-A45A-AC087B6B0BDC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0898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VPN</a:t>
            </a:r>
          </a:p>
        </p:txBody>
      </p:sp>
      <p:sp>
        <p:nvSpPr>
          <p:cNvPr id="2000899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rPr sz="2800"/>
              <a:t>虛擬私人網路連線</a:t>
            </a:r>
            <a:r>
              <a:rPr sz="2800">
                <a:latin typeface="華康粗黑體(P)" pitchFamily="34" charset="-120"/>
              </a:rPr>
              <a:t>（Virtual Private Network）</a:t>
            </a:r>
          </a:p>
          <a:p>
            <a:pPr lvl="0">
              <a:buNone/>
            </a:pPr>
            <a:endParaRPr sz="2800">
              <a:latin typeface="華康粗黑體(P)" pitchFamily="34" charset="-120"/>
            </a:endParaRPr>
          </a:p>
        </p:txBody>
      </p:sp>
      <p:pic>
        <p:nvPicPr>
          <p:cNvPr id="200090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698625" y="2508250"/>
            <a:ext cx="5999162" cy="38687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00901" name=""/>
          <p:cNvSpPr/>
          <p:nvPr/>
        </p:nvSpPr>
        <p:spPr>
          <a:xfrm>
            <a:off x="3708400" y="5283200"/>
            <a:ext cx="917575" cy="1920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VPN的虛擬通道</a:t>
            </a:r>
          </a:p>
        </p:txBody>
      </p:sp>
      <p:sp>
        <p:nvSpPr>
          <p:cNvPr id="2000902" name=""/>
          <p:cNvSpPr/>
          <p:nvPr/>
        </p:nvSpPr>
        <p:spPr>
          <a:xfrm>
            <a:off x="771525" y="4859338"/>
            <a:ext cx="963612" cy="496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用戶端電腦變成好像直接在公司的內部網路中</a:t>
            </a:r>
          </a:p>
        </p:txBody>
      </p:sp>
      <p:sp>
        <p:nvSpPr>
          <p:cNvPr id="2000903" name=""/>
          <p:cNvSpPr/>
          <p:nvPr/>
        </p:nvSpPr>
        <p:spPr>
          <a:xfrm>
            <a:off x="4484688" y="3392488"/>
            <a:ext cx="685800" cy="171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VPN伺服器</a:t>
            </a:r>
          </a:p>
        </p:txBody>
      </p:sp>
      <p:sp>
        <p:nvSpPr>
          <p:cNvPr id="2000904" name=""/>
          <p:cNvSpPr/>
          <p:nvPr/>
        </p:nvSpPr>
        <p:spPr>
          <a:xfrm>
            <a:off x="1987550" y="5413375"/>
            <a:ext cx="650875" cy="171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用戶端電腦</a:t>
            </a:r>
          </a:p>
        </p:txBody>
      </p:sp>
      <p:sp>
        <p:nvSpPr>
          <p:cNvPr id="2000905" name=""/>
          <p:cNvSpPr/>
          <p:nvPr/>
        </p:nvSpPr>
        <p:spPr>
          <a:xfrm>
            <a:off x="2244725" y="4675188"/>
            <a:ext cx="520700" cy="171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網際網路</a:t>
            </a:r>
          </a:p>
        </p:txBody>
      </p:sp>
      <p:sp>
        <p:nvSpPr>
          <p:cNvPr id="2000906" name=""/>
          <p:cNvSpPr/>
          <p:nvPr/>
        </p:nvSpPr>
        <p:spPr>
          <a:xfrm>
            <a:off x="6770688" y="3602038"/>
            <a:ext cx="1027112" cy="182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公司內部區域網路</a:t>
            </a:r>
          </a:p>
        </p:txBody>
      </p:sp>
      <p:sp>
        <p:nvSpPr>
          <p:cNvPr id="2000907" name=""/>
          <p:cNvSpPr/>
          <p:nvPr/>
        </p:nvSpPr>
        <p:spPr>
          <a:xfrm>
            <a:off x="3163888" y="3479800"/>
            <a:ext cx="685800" cy="171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400">
                <a:ea typeface="細明體" pitchFamily="49" charset="-120"/>
              </a:rPr>
              <a:t>Internet</a:t>
            </a:r>
          </a:p>
        </p:txBody>
      </p:sp>
      <p:sp>
        <p:nvSpPr>
          <p:cNvPr id="200090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11E564B-DA81-491B-9B24-D4B78B1EEDFA}" type="slidenum">
              <a:rPr kumimoji="0" sz="1400">
                <a:latin typeface="Verdana" pitchFamily="34" charset="0"/>
              </a:rPr>
              <a:t>3</a:t>
            </a:fld>
            <a:endParaRPr lang="en-US"/>
          </a:p>
        </p:txBody>
      </p:sp>
      <p:sp>
        <p:nvSpPr>
          <p:cNvPr id="20009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73BC3CB-CD17-45AA-BAE1-335454159932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4994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VPN通訊協定</a:t>
            </a:r>
          </a:p>
        </p:txBody>
      </p:sp>
      <p:sp>
        <p:nvSpPr>
          <p:cNvPr id="2004995" name=""/>
          <p:cNvSpPr/>
          <p:nvPr>
            <p:ph type="body" idx="4294967295"/>
          </p:nvPr>
        </p:nvSpPr>
        <p:spPr>
          <a:xfrm>
            <a:off x="912812" y="1905000"/>
            <a:ext cx="7529512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rPr sz="2800"/>
              <a:t>PPTP(Point-to-Point Tunneling Protocol)</a:t>
            </a:r>
          </a:p>
          <a:p>
            <a:pPr lvl="1"/>
            <a:r>
              <a:rPr sz="2400"/>
              <a:t>只有在網際網路建立的VPN才能夠使用PPTP通訊協定。電腦透過VPN伺服器來傳送資料時，會先將不同通訊協定的封包封裝成PPP封包，等到另一端接受到後，再由遠端VPN伺服器來還原封包</a:t>
            </a:r>
          </a:p>
          <a:p>
            <a:pPr lvl="0"/>
            <a:r>
              <a:rPr sz="2800"/>
              <a:t>L2TP(Layer Two Tunneling Protocol)</a:t>
            </a:r>
          </a:p>
          <a:p>
            <a:pPr lvl="1"/>
            <a:r>
              <a:rPr sz="2400"/>
              <a:t>L2TP和PPTP相似，唯一不同的是L2TP也具備了身分驗證、資料加密和資料壓縮的功能</a:t>
            </a:r>
          </a:p>
          <a:p>
            <a:pPr lvl="0"/>
            <a:endParaRPr sz="2800"/>
          </a:p>
        </p:txBody>
      </p:sp>
      <p:sp>
        <p:nvSpPr>
          <p:cNvPr id="200499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D47B241-1755-45EA-877A-8076DDA9E0D0}" type="slidenum">
              <a:rPr kumimoji="0" sz="1400">
                <a:latin typeface="Verdana" pitchFamily="34" charset="0"/>
              </a:rPr>
              <a:t>4</a:t>
            </a:fld>
            <a:endParaRPr lang="en-US"/>
          </a:p>
        </p:txBody>
      </p:sp>
      <p:sp>
        <p:nvSpPr>
          <p:cNvPr id="20049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2D820AB-B426-4D95-B743-63A635AD93E1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6018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Windows Server VPN</a:t>
            </a:r>
          </a:p>
        </p:txBody>
      </p:sp>
      <p:sp>
        <p:nvSpPr>
          <p:cNvPr id="2006019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rPr sz="2800">
                <a:latin typeface="華康粗黑體(P)" pitchFamily="34" charset="-120"/>
              </a:rPr>
              <a:t>安裝兩張網路卡，一張內部IP、一張外部IP </a:t>
            </a:r>
          </a:p>
          <a:p>
            <a:pPr lvl="0"/>
            <a:r>
              <a:rPr sz="2800">
                <a:solidFill>
                  <a:schemeClr val="hlink"/>
                </a:solidFill>
                <a:latin typeface="華康粗黑體(P)" pitchFamily="34" charset="-120"/>
                <a:ea typeface="華康粗黑體" pitchFamily="49" charset="-120"/>
              </a:rPr>
              <a:t>系統管理工具/</a:t>
            </a:r>
            <a:r>
              <a:rPr sz="2800">
                <a:solidFill>
                  <a:schemeClr val="hlink"/>
                </a:solidFill>
                <a:latin typeface="Times New Roman" pitchFamily="18" charset="0"/>
                <a:ea typeface="華康粗黑體" pitchFamily="49" charset="-120"/>
              </a:rPr>
              <a:t>路由及遠端存取</a:t>
            </a:r>
            <a:endParaRPr sz="2800">
              <a:solidFill>
                <a:schemeClr val="hlink"/>
              </a:solidFill>
              <a:latin typeface="華康粗黑體(P)" pitchFamily="34" charset="-120"/>
            </a:endParaRPr>
          </a:p>
          <a:p>
            <a:pPr lvl="0"/>
            <a:r>
              <a:rPr sz="2800">
                <a:latin typeface="Arial" pitchFamily="34" charset="0"/>
                <a:ea typeface="華康粗黑體" pitchFamily="49" charset="-120"/>
              </a:rPr>
              <a:t>按精靈指示安裝</a:t>
            </a:r>
            <a:r>
              <a:rPr sz="2800">
                <a:solidFill>
                  <a:schemeClr val="hlink"/>
                </a:solidFill>
                <a:latin typeface="Arial" pitchFamily="34" charset="0"/>
                <a:ea typeface="華康粗黑體" pitchFamily="49" charset="-120"/>
              </a:rPr>
              <a:t>遠端存取（撥號或</a:t>
            </a:r>
            <a:r>
              <a:rPr sz="2800">
                <a:solidFill>
                  <a:schemeClr val="hlink"/>
                </a:solidFill>
                <a:latin typeface="Arial" pitchFamily="34" charset="0"/>
                <a:ea typeface="Arial" pitchFamily="34" charset="0"/>
              </a:rPr>
              <a:t>VPN</a:t>
            </a:r>
            <a:r>
              <a:rPr sz="2800">
                <a:solidFill>
                  <a:schemeClr val="hlink"/>
                </a:solidFill>
                <a:latin typeface="Arial" pitchFamily="34" charset="0"/>
                <a:ea typeface="華康粗黑體" pitchFamily="49" charset="-120"/>
              </a:rPr>
              <a:t>）</a:t>
            </a:r>
          </a:p>
          <a:p>
            <a:pPr lvl="0"/>
            <a:r>
              <a:rPr sz="2800">
                <a:latin typeface="華康粗黑體(P)" pitchFamily="34" charset="-120"/>
              </a:rPr>
              <a:t>設定用戶端位址分派</a:t>
            </a:r>
          </a:p>
          <a:p>
            <a:pPr lvl="0"/>
            <a:r>
              <a:rPr sz="2800">
                <a:latin typeface="華康粗黑體(P)" pitchFamily="34" charset="-120"/>
              </a:rPr>
              <a:t>設定可撥入VPN連線的使用者</a:t>
            </a:r>
          </a:p>
        </p:txBody>
      </p:sp>
      <p:sp>
        <p:nvSpPr>
          <p:cNvPr id="200602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DCBC0B6-7DBC-42DA-9851-6B6F4F2EA91C}" type="slidenum">
              <a:rPr kumimoji="0" sz="1400">
                <a:latin typeface="Verdana" pitchFamily="34" charset="0"/>
              </a:rPr>
              <a:t>5</a:t>
            </a:fld>
            <a:endParaRPr lang="en-US"/>
          </a:p>
        </p:txBody>
      </p:sp>
      <p:sp>
        <p:nvSpPr>
          <p:cNvPr id="20060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ECF0DA-1723-405F-B80E-4950CDFF7424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7042" name=""/>
          <p:cNvSpPr/>
          <p:nvPr>
            <p:ph type="title"/>
          </p:nvPr>
        </p:nvSpPr>
        <p:spPr>
          <a:xfrm>
            <a:off x="871538" y="922338"/>
            <a:ext cx="8162925" cy="70167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 sz="4000">
                <a:latin typeface="華康粗黑體(P)" pitchFamily="34" charset="-120"/>
              </a:rPr>
              <a:t>VPN用戶端電腦設定</a:t>
            </a:r>
          </a:p>
        </p:txBody>
      </p:sp>
      <p:sp>
        <p:nvSpPr>
          <p:cNvPr id="2007043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rPr sz="2800">
                <a:latin typeface="華康粗黑體(P)" pitchFamily="34" charset="-120"/>
              </a:rPr>
              <a:t>Windows XP</a:t>
            </a:r>
          </a:p>
          <a:p>
            <a:pPr lvl="0"/>
            <a:endParaRPr sz="2800">
              <a:latin typeface="華康粗黑體(P)" pitchFamily="34" charset="-120"/>
            </a:endParaRPr>
          </a:p>
        </p:txBody>
      </p:sp>
      <p:pic>
        <p:nvPicPr>
          <p:cNvPr id="200704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08025" y="2557462"/>
            <a:ext cx="5091112" cy="37369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0704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076950" y="3181350"/>
            <a:ext cx="2857500" cy="3086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0704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76702C21-DE11-4614-A25D-CE592C6BCD57}" type="slidenum">
              <a:rPr kumimoji="0" sz="1400">
                <a:latin typeface="Verdana" pitchFamily="34" charset="0"/>
              </a:rPr>
              <a:t>6</a:t>
            </a:fld>
            <a:endParaRPr lang="en-US"/>
          </a:p>
        </p:txBody>
      </p:sp>
      <p:sp>
        <p:nvSpPr>
          <p:cNvPr id="200704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DA1F0A0-43D5-4D88-8EAD-E0FA1DA449E1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8066" name=""/>
          <p:cNvSpPr/>
          <p:nvPr>
            <p:ph type="title"/>
          </p:nvPr>
        </p:nvSpPr>
        <p:spPr>
          <a:xfrm>
            <a:off x="871538" y="922338"/>
            <a:ext cx="8162925" cy="70167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 sz="4000">
                <a:latin typeface="華康粗黑體(P)" pitchFamily="34" charset="-120"/>
              </a:rPr>
              <a:t>VPN用戶端電腦設定</a:t>
            </a:r>
          </a:p>
        </p:txBody>
      </p:sp>
      <p:pic>
        <p:nvPicPr>
          <p:cNvPr id="200806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5612" y="5627688"/>
            <a:ext cx="3224212" cy="9112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08072" name=""/>
          <p:cNvPicPr/>
          <p:nvPr>
            <p:ph type="body" idx="4294967295"/>
          </p:nvPr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5612" y="1798638"/>
            <a:ext cx="5634038" cy="3703638"/>
          </a:xfrm>
          <a:prstGeom prst="rect">
            <a:avLst/>
          </a:prstGeom>
          <a:noFill/>
          <a:ln w="9525" cap="flat" cmpd="sng">
            <a:noFill/>
            <a:prstDash val="solid"/>
            <a:miter lim="800000"/>
          </a:ln>
        </p:spPr>
      </p:pic>
      <p:pic>
        <p:nvPicPr>
          <p:cNvPr id="200807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4657725" y="3860800"/>
            <a:ext cx="4805362" cy="3854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0807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4B2B51C-4D9A-408C-A9CE-C97B7976B7BE}" type="slidenum">
              <a:rPr kumimoji="0" sz="1400">
                <a:latin typeface="Verdana" pitchFamily="34" charset="0"/>
              </a:rPr>
              <a:t>7</a:t>
            </a:fld>
            <a:endParaRPr lang="en-US"/>
          </a:p>
        </p:txBody>
      </p:sp>
      <p:sp>
        <p:nvSpPr>
          <p:cNvPr id="20080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2423D0A-5C8D-44CE-8333-06503CBD3911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9090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用VPN管控無線網路</a:t>
            </a:r>
          </a:p>
        </p:txBody>
      </p:sp>
      <p:pic>
        <p:nvPicPr>
          <p:cNvPr id="200909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220788" y="1898650"/>
            <a:ext cx="6796088" cy="41798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09093" name=""/>
          <p:cNvSpPr/>
          <p:nvPr/>
        </p:nvSpPr>
        <p:spPr>
          <a:xfrm>
            <a:off x="4046538" y="5284788"/>
            <a:ext cx="367982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800">
                <a:latin typeface="華康粗黑體(P)" pitchFamily="34" charset="-120"/>
                <a:ea typeface="華康粗黑體(P)" pitchFamily="34" charset="-120"/>
              </a:rPr>
              <a:t>設成無線網路專用IP的網路卡連接AP，運用VPN管制無線網路存取</a:t>
            </a:r>
          </a:p>
        </p:txBody>
      </p:sp>
      <p:sp>
        <p:nvSpPr>
          <p:cNvPr id="2009094" name=""/>
          <p:cNvSpPr/>
          <p:nvPr/>
        </p:nvSpPr>
        <p:spPr>
          <a:xfrm>
            <a:off x="4702175" y="2190750"/>
            <a:ext cx="2809875" cy="793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800">
                <a:latin typeface="華康粗黑體(P)" pitchFamily="34" charset="-120"/>
                <a:ea typeface="華康粗黑體(P)" pitchFamily="34" charset="-120"/>
              </a:rPr>
              <a:t>設成內部IP的網路卡連接集線器，管制內部區域網路</a:t>
            </a:r>
            <a:endParaRPr kumimoji="0" sz="2000">
              <a:latin typeface="華康粗黑體(P)" pitchFamily="34" charset="-120"/>
              <a:ea typeface="華康粗黑體(P)" pitchFamily="34" charset="-120"/>
            </a:endParaRPr>
          </a:p>
        </p:txBody>
      </p:sp>
      <p:sp>
        <p:nvSpPr>
          <p:cNvPr id="200909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E745155F-0BEB-47BE-89C2-A24FE45B1687}" type="slidenum">
              <a:rPr kumimoji="0" sz="1400">
                <a:latin typeface="Verdana" pitchFamily="34" charset="0"/>
              </a:rPr>
              <a:t>8</a:t>
            </a:fld>
            <a:endParaRPr lang="en-US"/>
          </a:p>
        </p:txBody>
      </p:sp>
      <p:sp>
        <p:nvSpPr>
          <p:cNvPr id="200909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058D501-B954-48CE-B66C-9EA244B003C1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0114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無線網路over VPN規劃</a:t>
            </a:r>
          </a:p>
        </p:txBody>
      </p:sp>
      <p:sp>
        <p:nvSpPr>
          <p:cNvPr id="2010115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10000"/>
              </a:lnSpc>
            </a:pPr>
            <a:r>
              <a:rPr sz="2800"/>
              <a:t>兩張網路卡，一張設內部區域網路IP</a:t>
            </a:r>
            <a:br>
              <a:rPr sz="2800"/>
            </a:br>
            <a:r>
              <a:rPr sz="2800"/>
              <a:t>例如</a:t>
            </a:r>
            <a:r>
              <a:rPr sz="2800">
                <a:solidFill>
                  <a:schemeClr val="hlink"/>
                </a:solidFill>
              </a:rPr>
              <a:t>192.168.0.135</a:t>
            </a:r>
            <a:r>
              <a:rPr sz="2800"/>
              <a:t>, </a:t>
            </a:r>
            <a:br>
              <a:rPr sz="2800"/>
            </a:br>
            <a:r>
              <a:rPr sz="2800"/>
              <a:t>MASK: </a:t>
            </a:r>
            <a:r>
              <a:rPr sz="2800">
                <a:solidFill>
                  <a:schemeClr val="hlink"/>
                </a:solidFill>
              </a:rPr>
              <a:t>255.255.255.0</a:t>
            </a:r>
          </a:p>
          <a:p>
            <a:pPr lvl="0">
              <a:lnSpc>
                <a:spcPct val="110000"/>
              </a:lnSpc>
            </a:pPr>
            <a:r>
              <a:rPr sz="2800"/>
              <a:t>一張設無線網路專用IP</a:t>
            </a:r>
            <a:br>
              <a:rPr sz="2800"/>
            </a:br>
            <a:r>
              <a:rPr sz="2800"/>
              <a:t>例如</a:t>
            </a:r>
            <a:r>
              <a:rPr sz="2800">
                <a:solidFill>
                  <a:schemeClr val="hlink"/>
                </a:solidFill>
              </a:rPr>
              <a:t>192.168.1.1</a:t>
            </a:r>
            <a:br>
              <a:rPr sz="2800">
                <a:solidFill>
                  <a:schemeClr val="hlink"/>
                </a:solidFill>
              </a:rPr>
            </a:br>
            <a:r>
              <a:rPr sz="2800"/>
              <a:t>MASK: </a:t>
            </a:r>
            <a:r>
              <a:rPr sz="2800">
                <a:solidFill>
                  <a:schemeClr val="hlink"/>
                </a:solidFill>
              </a:rPr>
              <a:t>255.255.255.0</a:t>
            </a:r>
          </a:p>
          <a:p>
            <a:pPr lvl="0">
              <a:lnSpc>
                <a:spcPct val="110000"/>
              </a:lnSpc>
            </a:pPr>
            <a:r>
              <a:rPr sz="2800"/>
              <a:t>無線用戶端電腦配置好相對的無線網路專用IP (例如 </a:t>
            </a:r>
            <a:r>
              <a:rPr sz="2800">
                <a:solidFill>
                  <a:schemeClr val="hlink"/>
                </a:solidFill>
              </a:rPr>
              <a:t>192.168.1.X</a:t>
            </a:r>
            <a:r>
              <a:rPr sz="2800"/>
              <a:t>)，這部分可以在無線AP的DHCP功能上做設定</a:t>
            </a:r>
          </a:p>
        </p:txBody>
      </p:sp>
      <p:sp>
        <p:nvSpPr>
          <p:cNvPr id="201011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81CC0B0-CEEB-4723-A315-F3922E8F394E}" type="slidenum">
              <a:rPr kumimoji="0" sz="1400">
                <a:latin typeface="Verdana" pitchFamily="34" charset="0"/>
              </a:rPr>
              <a:t>9</a:t>
            </a:fld>
            <a:endParaRPr lang="en-US"/>
          </a:p>
        </p:txBody>
      </p:sp>
      <p:sp>
        <p:nvSpPr>
          <p:cNvPr id="20101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37D0959-CBCD-454F-9EE6-3E9B4BEFACC0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5234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遠端遙控</a:t>
            </a:r>
          </a:p>
        </p:txBody>
      </p:sp>
      <p:sp>
        <p:nvSpPr>
          <p:cNvPr id="2015235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10000"/>
              </a:lnSpc>
            </a:pPr>
            <a:r>
              <a:rPr sz="2800"/>
              <a:t>Windows Terminal</a:t>
            </a:r>
          </a:p>
          <a:p>
            <a:pPr lvl="1">
              <a:lnSpc>
                <a:spcPct val="110000"/>
              </a:lnSpc>
            </a:pPr>
            <a:r>
              <a:rPr sz="2400"/>
              <a:t>Windows Server內建, 二個人用</a:t>
            </a:r>
          </a:p>
          <a:p>
            <a:pPr lvl="0">
              <a:lnSpc>
                <a:spcPct val="110000"/>
              </a:lnSpc>
            </a:pPr>
            <a:r>
              <a:rPr sz="2800"/>
              <a:t>pcAnywhere</a:t>
            </a:r>
          </a:p>
          <a:p>
            <a:pPr lvl="1">
              <a:lnSpc>
                <a:spcPct val="110000"/>
              </a:lnSpc>
            </a:pPr>
            <a:r>
              <a:rPr sz="2400"/>
              <a:t>一個人用, 二邊都要有人. 被控端可以在防火牆內</a:t>
            </a:r>
          </a:p>
          <a:p>
            <a:pPr lvl="0">
              <a:lnSpc>
                <a:spcPct val="110000"/>
              </a:lnSpc>
            </a:pPr>
            <a:r>
              <a:rPr sz="2800"/>
              <a:t>NetMeeting</a:t>
            </a:r>
          </a:p>
          <a:p>
            <a:pPr lvl="1">
              <a:lnSpc>
                <a:spcPct val="110000"/>
              </a:lnSpc>
            </a:pPr>
            <a:r>
              <a:rPr sz="2400"/>
              <a:t>Windows內建, 一個人用, 二邊都要有人</a:t>
            </a:r>
          </a:p>
          <a:p>
            <a:pPr lvl="0">
              <a:lnSpc>
                <a:spcPct val="110000"/>
              </a:lnSpc>
            </a:pPr>
            <a:r>
              <a:rPr sz="2800"/>
              <a:t>VNC</a:t>
            </a:r>
          </a:p>
          <a:p>
            <a:pPr lvl="1">
              <a:lnSpc>
                <a:spcPct val="110000"/>
              </a:lnSpc>
            </a:pPr>
            <a:r>
              <a:rPr sz="2400"/>
              <a:t>一個人用</a:t>
            </a:r>
          </a:p>
        </p:txBody>
      </p:sp>
      <p:sp>
        <p:nvSpPr>
          <p:cNvPr id="201523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27F7A7B5-8FD9-4B47-B4FB-00A935E45BF7}" type="slidenum">
              <a:rPr kumimoji="0" sz="1400">
                <a:latin typeface="Verdana" pitchFamily="34" charset="0"/>
              </a:rPr>
              <a:t>10</a:t>
            </a:fld>
            <a:endParaRPr lang="en-US"/>
          </a:p>
        </p:txBody>
      </p:sp>
      <p:sp>
        <p:nvSpPr>
          <p:cNvPr id="20152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53B54B6-DF6A-47AB-99E5-D0A3893E364E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1138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NAT </a:t>
            </a:r>
            <a:r>
              <a:rPr>
                <a:latin typeface="Times New Roman" pitchFamily="18" charset="0"/>
                <a:ea typeface="華康粗黑體" pitchFamily="49" charset="-120"/>
              </a:rPr>
              <a:t>網路位址轉譯</a:t>
            </a:r>
          </a:p>
        </p:txBody>
      </p:sp>
      <p:pic>
        <p:nvPicPr>
          <p:cNvPr id="201114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847850" y="1905000"/>
            <a:ext cx="5815012" cy="45339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11141" name=""/>
          <p:cNvSpPr/>
          <p:nvPr/>
        </p:nvSpPr>
        <p:spPr>
          <a:xfrm>
            <a:off x="6842125" y="2643188"/>
            <a:ext cx="1250950" cy="592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Internet</a:t>
            </a:r>
          </a:p>
        </p:txBody>
      </p:sp>
      <p:sp>
        <p:nvSpPr>
          <p:cNvPr id="2011142" name=""/>
          <p:cNvSpPr/>
          <p:nvPr/>
        </p:nvSpPr>
        <p:spPr>
          <a:xfrm>
            <a:off x="4846638" y="4902200"/>
            <a:ext cx="1168400" cy="509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集線器</a:t>
            </a:r>
          </a:p>
        </p:txBody>
      </p:sp>
      <p:sp>
        <p:nvSpPr>
          <p:cNvPr id="2011143" name=""/>
          <p:cNvSpPr/>
          <p:nvPr/>
        </p:nvSpPr>
        <p:spPr>
          <a:xfrm>
            <a:off x="5219700" y="2274888"/>
            <a:ext cx="1357312" cy="287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ADSL Modem</a:t>
            </a:r>
          </a:p>
        </p:txBody>
      </p:sp>
      <p:sp>
        <p:nvSpPr>
          <p:cNvPr id="2011144" name=""/>
          <p:cNvSpPr/>
          <p:nvPr/>
        </p:nvSpPr>
        <p:spPr>
          <a:xfrm>
            <a:off x="3919538" y="3762375"/>
            <a:ext cx="947738" cy="576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NAT</a:t>
            </a:r>
          </a:p>
        </p:txBody>
      </p:sp>
      <p:sp>
        <p:nvSpPr>
          <p:cNvPr id="2011145" name=""/>
          <p:cNvSpPr/>
          <p:nvPr/>
        </p:nvSpPr>
        <p:spPr>
          <a:xfrm>
            <a:off x="4044950" y="2244725"/>
            <a:ext cx="1171575" cy="51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集線器</a:t>
            </a:r>
          </a:p>
        </p:txBody>
      </p:sp>
      <p:sp>
        <p:nvSpPr>
          <p:cNvPr id="2011146" name=""/>
          <p:cNvSpPr/>
          <p:nvPr/>
        </p:nvSpPr>
        <p:spPr>
          <a:xfrm>
            <a:off x="1150938" y="2752725"/>
            <a:ext cx="1890712" cy="895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外部IP架設Web站</a:t>
            </a:r>
          </a:p>
        </p:txBody>
      </p:sp>
      <p:sp>
        <p:nvSpPr>
          <p:cNvPr id="2011147" name=""/>
          <p:cNvSpPr/>
          <p:nvPr/>
        </p:nvSpPr>
        <p:spPr>
          <a:xfrm>
            <a:off x="679450" y="2333625"/>
            <a:ext cx="1885950" cy="868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外部IP架設FTP站</a:t>
            </a:r>
          </a:p>
        </p:txBody>
      </p:sp>
      <p:sp>
        <p:nvSpPr>
          <p:cNvPr id="2011148" name=""/>
          <p:cNvSpPr/>
          <p:nvPr/>
        </p:nvSpPr>
        <p:spPr>
          <a:xfrm>
            <a:off x="4872038" y="4278312"/>
            <a:ext cx="2036762" cy="485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設定外部IP</a:t>
            </a:r>
          </a:p>
        </p:txBody>
      </p:sp>
      <p:sp>
        <p:nvSpPr>
          <p:cNvPr id="2011149" name=""/>
          <p:cNvSpPr/>
          <p:nvPr/>
        </p:nvSpPr>
        <p:spPr>
          <a:xfrm>
            <a:off x="3032125" y="4178300"/>
            <a:ext cx="1276350" cy="360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設定內部IP</a:t>
            </a:r>
          </a:p>
        </p:txBody>
      </p:sp>
      <p:sp>
        <p:nvSpPr>
          <p:cNvPr id="2011150" name=""/>
          <p:cNvSpPr/>
          <p:nvPr/>
        </p:nvSpPr>
        <p:spPr>
          <a:xfrm>
            <a:off x="2132012" y="5562600"/>
            <a:ext cx="12239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700" tIns="12700" rIns="12700" bIns="12700"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 eaLnBrk="0" hangingPunct="0">
              <a:spcAft>
                <a:spcPts val="300"/>
              </a:spcAft>
            </a:pPr>
            <a:r>
              <a:rPr kumimoji="0" sz="1600">
                <a:latin typeface="華康粗黑體(P)" pitchFamily="34" charset="-120"/>
                <a:ea typeface="華康粗黑體(P)" pitchFamily="34" charset="-120"/>
              </a:rPr>
              <a:t>內部IP</a:t>
            </a:r>
          </a:p>
        </p:txBody>
      </p:sp>
      <p:sp>
        <p:nvSpPr>
          <p:cNvPr id="201115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2FA0D0B4-E1A4-4974-ABCE-4373205F0D62}" type="slidenum">
              <a:rPr kumimoji="0" sz="1400">
                <a:latin typeface="Verdana" pitchFamily="34" charset="0"/>
              </a:rPr>
              <a:t>11</a:t>
            </a:fld>
            <a:endParaRPr lang="en-US"/>
          </a:p>
        </p:txBody>
      </p:sp>
      <p:sp>
        <p:nvSpPr>
          <p:cNvPr id="201115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1322525-18B6-45BE-BC6A-AC45047961C5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3186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Windows Server NAT</a:t>
            </a:r>
          </a:p>
        </p:txBody>
      </p:sp>
      <p:sp>
        <p:nvSpPr>
          <p:cNvPr id="2013187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/>
            <a:r>
              <a:rPr sz="2800">
                <a:latin typeface="華康粗黑體(P)" pitchFamily="34" charset="-120"/>
              </a:rPr>
              <a:t>安裝兩張網路卡，一張內部IP、一張外部IP </a:t>
            </a:r>
          </a:p>
          <a:p>
            <a:pPr lvl="0"/>
            <a:r>
              <a:rPr sz="2800">
                <a:solidFill>
                  <a:schemeClr val="hlink"/>
                </a:solidFill>
                <a:latin typeface="華康粗黑體(P)" pitchFamily="34" charset="-120"/>
                <a:ea typeface="華康粗黑體" pitchFamily="49" charset="-120"/>
              </a:rPr>
              <a:t>系統管理工具/</a:t>
            </a:r>
            <a:r>
              <a:rPr sz="2800">
                <a:solidFill>
                  <a:schemeClr val="hlink"/>
                </a:solidFill>
                <a:latin typeface="Times New Roman" pitchFamily="18" charset="0"/>
                <a:ea typeface="華康粗黑體" pitchFamily="49" charset="-120"/>
              </a:rPr>
              <a:t>路由及遠端存取</a:t>
            </a:r>
            <a:endParaRPr sz="2800">
              <a:solidFill>
                <a:schemeClr val="hlink"/>
              </a:solidFill>
              <a:latin typeface="華康粗黑體(P)" pitchFamily="34" charset="-120"/>
            </a:endParaRPr>
          </a:p>
          <a:p>
            <a:pPr lvl="0"/>
            <a:r>
              <a:rPr sz="2800">
                <a:latin typeface="Arial" pitchFamily="34" charset="0"/>
                <a:ea typeface="華康粗黑體" pitchFamily="49" charset="-120"/>
              </a:rPr>
              <a:t>按精靈指示安裝</a:t>
            </a:r>
            <a:r>
              <a:rPr sz="2800">
                <a:solidFill>
                  <a:schemeClr val="hlink"/>
                </a:solidFill>
                <a:latin typeface="Arial" pitchFamily="34" charset="0"/>
                <a:ea typeface="華康粗黑體" pitchFamily="49" charset="-120"/>
              </a:rPr>
              <a:t>網路位址轉譯</a:t>
            </a:r>
          </a:p>
          <a:p>
            <a:pPr lvl="0"/>
            <a:r>
              <a:rPr sz="2800">
                <a:latin typeface="華康粗黑體(P)" pitchFamily="34" charset="-120"/>
              </a:rPr>
              <a:t>選擇對外連線介面</a:t>
            </a:r>
          </a:p>
          <a:p>
            <a:pPr lvl="0"/>
            <a:r>
              <a:rPr sz="2800">
                <a:latin typeface="華康粗黑體(P)" pitchFamily="34" charset="-120"/>
              </a:rPr>
              <a:t>設定用戶端位址分派</a:t>
            </a:r>
          </a:p>
        </p:txBody>
      </p:sp>
      <p:sp>
        <p:nvSpPr>
          <p:cNvPr id="201318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51FBB34C-E86B-4CAE-B502-02FA17149268}" type="slidenum">
              <a:rPr kumimoji="0" sz="1400">
                <a:latin typeface="Verdana" pitchFamily="34" charset="0"/>
              </a:rPr>
              <a:t>12</a:t>
            </a:fld>
            <a:endParaRPr lang="en-US"/>
          </a:p>
        </p:txBody>
      </p:sp>
      <p:sp>
        <p:nvSpPr>
          <p:cNvPr id="20131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DCAF40F-B92B-4664-A43B-31CE2129E4C7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4210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Windows Server NAT</a:t>
            </a:r>
          </a:p>
        </p:txBody>
      </p:sp>
      <p:pic>
        <p:nvPicPr>
          <p:cNvPr id="201421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5612" y="2024062"/>
            <a:ext cx="4632325" cy="3540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1421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275138" y="3663950"/>
            <a:ext cx="4689475" cy="37607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1421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0D62C095-D784-46FC-B35A-2CCDDE92C480}" type="slidenum">
              <a:rPr kumimoji="0" sz="1400">
                <a:latin typeface="Verdana" pitchFamily="34" charset="0"/>
              </a:rPr>
              <a:t>13</a:t>
            </a:fld>
            <a:endParaRPr lang="en-US"/>
          </a:p>
        </p:txBody>
      </p:sp>
      <p:sp>
        <p:nvSpPr>
          <p:cNvPr id="201421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ED75E5A-975D-4D23-9CA6-0FF65AE72F79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8978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t>SNMP</a:t>
            </a:r>
          </a:p>
        </p:txBody>
      </p:sp>
      <p:sp>
        <p:nvSpPr>
          <p:cNvPr id="1918979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10000"/>
              </a:lnSpc>
            </a:pPr>
            <a:r>
              <a:rPr sz="2000">
                <a:solidFill>
                  <a:schemeClr val="hlink"/>
                </a:solidFill>
                <a:latin typeface="華康粗黑體(P)" pitchFamily="34" charset="-120"/>
              </a:rPr>
              <a:t>資料來源:台大計資 邵喻美</a:t>
            </a:r>
          </a:p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簡單網路管理協定（Simple Network Management Protocol）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「要求/回應」協定：GET，SET</a:t>
            </a:r>
          </a:p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遠端管理TCP/IP網路上的設備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對不同網路節點進行讀取及寫入狀態資訊</a:t>
            </a:r>
          </a:p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在UDP上執行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Port 161 : sending and receiving requests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Port 162: receiving traps from managed devices</a:t>
            </a:r>
          </a:p>
        </p:txBody>
      </p:sp>
      <p:sp>
        <p:nvSpPr>
          <p:cNvPr id="191898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BB63E470-D7B2-4BB4-A844-350B0FBA3196}" type="slidenum">
              <a:rPr kumimoji="0" sz="1400">
                <a:latin typeface="Verdana" pitchFamily="34" charset="0"/>
              </a:rPr>
              <a:t>14</a:t>
            </a:fld>
            <a:endParaRPr lang="en-US"/>
          </a:p>
        </p:txBody>
      </p:sp>
      <p:sp>
        <p:nvSpPr>
          <p:cNvPr id="19189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0A0C3F0-B8F0-4522-9956-1F4C5B54260D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1026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>
                <a:latin typeface="華康粗黑體(P)" pitchFamily="34" charset="-120"/>
              </a:rPr>
              <a:t>SNMP工作原理</a:t>
            </a:r>
          </a:p>
        </p:txBody>
      </p:sp>
      <p:graphicFrame>
        <p:nvGraphicFramePr>
          <p:cNvPr id="1921029" name=""/>
          <p:cNvGraphicFramePr>
            <a:graphicFrameLocks noChangeAspect="1"/>
          </p:cNvGraphicFramePr>
          <p:nvPr/>
        </p:nvGraphicFramePr>
        <p:xfrm>
          <a:off x="1069975" y="1655762"/>
          <a:ext cx="7018338" cy="269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Visio" r:id="rId2" progId="Visio.Drawing.6">
                  <p:embed/>
                </p:oleObj>
              </mc:Choice>
              <mc:Fallback>
                <p:oleObj name="Visio" r:id="rId2" progId="Visio.Drawing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69975" y="1655762"/>
                        <a:ext cx="7018338" cy="269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21030" name=""/>
          <p:cNvSpPr/>
          <p:nvPr/>
        </p:nvSpPr>
        <p:spPr>
          <a:xfrm>
            <a:off x="698500" y="4349750"/>
            <a:ext cx="8197850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r>
              <a:rPr sz="1800">
                <a:latin typeface="華康粗黑體(P)" pitchFamily="34" charset="-120"/>
                <a:ea typeface="華康粗黑體(P)" pitchFamily="34" charset="-120"/>
              </a:rPr>
              <a:t>SNMP Manager:配備網管軟體的系統, 通常是電腦系統+管理程式</a:t>
            </a:r>
          </a:p>
          <a:p>
            <a:pPr lvl="0"/>
            <a:endParaRPr sz="1800">
              <a:latin typeface="華康粗黑體(P)" pitchFamily="34" charset="-120"/>
              <a:ea typeface="華康粗黑體(P)" pitchFamily="34" charset="-120"/>
            </a:endParaRPr>
          </a:p>
          <a:p>
            <a:pPr lvl="0"/>
            <a:r>
              <a:rPr sz="1800">
                <a:latin typeface="華康粗黑體(P)" pitchFamily="34" charset="-120"/>
                <a:ea typeface="華康粗黑體(P)" pitchFamily="34" charset="-120"/>
              </a:rPr>
              <a:t>SNMP Agent: 網路設備上的管理對應程式</a:t>
            </a:r>
          </a:p>
          <a:p>
            <a:pPr lvl="0"/>
            <a:endParaRPr sz="1800">
              <a:latin typeface="華康粗黑體(P)" pitchFamily="34" charset="-120"/>
              <a:ea typeface="華康粗黑體(P)" pitchFamily="34" charset="-120"/>
            </a:endParaRPr>
          </a:p>
          <a:p>
            <a:pPr lvl="0"/>
            <a:r>
              <a:rPr sz="1800">
                <a:latin typeface="華康粗黑體(P)" pitchFamily="34" charset="-120"/>
                <a:ea typeface="華康粗黑體(P)" pitchFamily="34" charset="-120"/>
              </a:rPr>
              <a:t>SNMP community: a logical relationship between an SNMP agent and  one or more SNMP managers.</a:t>
            </a:r>
          </a:p>
        </p:txBody>
      </p:sp>
      <p:sp>
        <p:nvSpPr>
          <p:cNvPr id="192103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5931B9F-2D32-4353-8127-C5CE1FBB38FF}" type="slidenum">
              <a:rPr kumimoji="0" sz="1400">
                <a:latin typeface="Verdana" pitchFamily="34" charset="0"/>
              </a:rPr>
              <a:t>15</a:t>
            </a:fld>
            <a:endParaRPr lang="en-US"/>
          </a:p>
        </p:txBody>
      </p:sp>
      <p:sp>
        <p:nvSpPr>
          <p:cNvPr id="192103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2BF2DCF-A8C2-493C-8656-E54EAE37840D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3074" name=""/>
          <p:cNvSpPr/>
          <p:nvPr>
            <p:ph type="title"/>
          </p:nvPr>
        </p:nvSpPr>
        <p:spPr>
          <a:xfrm>
            <a:off x="782638" y="493712"/>
            <a:ext cx="7772400" cy="119062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 sz="3600"/>
              <a:t>MIB – Management Information Base</a:t>
            </a:r>
          </a:p>
        </p:txBody>
      </p:sp>
      <p:sp>
        <p:nvSpPr>
          <p:cNvPr id="1923075" name=""/>
          <p:cNvSpPr/>
          <p:nvPr>
            <p:ph type="body" idx="4294967295"/>
          </p:nvPr>
        </p:nvSpPr>
        <p:spPr>
          <a:xfrm>
            <a:off x="1143000" y="2014538"/>
            <a:ext cx="77724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定義網路設備各種資訊的儲存結構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Name (OID)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Type and syntax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encoding</a:t>
            </a:r>
          </a:p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MIB-II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所有網路設備皆提供的MIB標準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各家廠商也會提供proprietary MIB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有許多MIB standards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ATM MIB、Frame Relay DTE Interface Type MIB、BGP Version 4 MIB 、RADIUS Authentication Server MIB 、Mail Monitoring MIB 、DNS Server MIB</a:t>
            </a:r>
          </a:p>
        </p:txBody>
      </p:sp>
      <p:sp>
        <p:nvSpPr>
          <p:cNvPr id="192307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A2FFB931-0A48-4C27-BC1F-35F4B4ABDC5E}" type="slidenum">
              <a:rPr kumimoji="0" sz="1400">
                <a:latin typeface="Verdana" pitchFamily="34" charset="0"/>
              </a:rPr>
              <a:t>16</a:t>
            </a:fld>
            <a:endParaRPr lang="en-US"/>
          </a:p>
        </p:txBody>
      </p:sp>
      <p:sp>
        <p:nvSpPr>
          <p:cNvPr id="19230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3CD66B4-9709-4D78-9819-5CF22A899238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4098" name=""/>
          <p:cNvSpPr/>
          <p:nvPr/>
        </p:nvSpPr>
        <p:spPr>
          <a:xfrm>
            <a:off x="2233612" y="1989138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/>
        </p:txBody>
      </p:sp>
      <p:graphicFrame>
        <p:nvGraphicFramePr>
          <p:cNvPr id="1924099" name=""/>
          <p:cNvGraphicFramePr>
            <a:graphicFrameLocks noChangeAspect="1"/>
          </p:cNvGraphicFramePr>
          <p:nvPr/>
        </p:nvGraphicFramePr>
        <p:xfrm>
          <a:off x="690562" y="533400"/>
          <a:ext cx="7953375" cy="4895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VISIO" r:id="rId2" progId="Visio.Drawing.5">
                  <p:embed/>
                </p:oleObj>
              </mc:Choice>
              <mc:Fallback>
                <p:oleObj name="VISIO" r:id="rId2" progId="Visio.Drawing.5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90562" y="533400"/>
                        <a:ext cx="7953375" cy="4895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24100" name=""/>
          <p:cNvSpPr/>
          <p:nvPr/>
        </p:nvSpPr>
        <p:spPr>
          <a:xfrm>
            <a:off x="1438275" y="5591175"/>
            <a:ext cx="4714875" cy="730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zh-TW" altLang="en-US">
                <a:latin typeface="Verdana" pitchFamily="34" charset="0"/>
                <a:ea typeface="新細明體" pitchFamily="18" charset="-12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2400" b="0" i="0" u="none">
                <a:solidFill>
                  <a:schemeClr val="tx1"/>
                </a:solidFill>
                <a:latin typeface="Times New Roman" pitchFamily="18" charset="0"/>
                <a:ea typeface="新細明體" pitchFamily="18" charset="-120"/>
              </a:defRPr>
            </a:lvl5pPr>
          </a:lstStyle>
          <a:p>
            <a:pPr lvl="0"/>
            <a:r>
              <a:rPr sz="1400" b="1">
                <a:latin typeface="Arial" pitchFamily="34" charset="0"/>
              </a:rPr>
              <a:t>OID :</a:t>
            </a:r>
          </a:p>
          <a:p>
            <a:pPr lvl="0"/>
            <a:r>
              <a:rPr sz="1400" b="1">
                <a:latin typeface="Arial" pitchFamily="34" charset="0"/>
              </a:rPr>
              <a:t>.iso.org.dod.internet.mgmt.mib-2.interface.ifNumber.0</a:t>
            </a:r>
          </a:p>
          <a:p>
            <a:pPr lvl="0"/>
            <a:r>
              <a:rPr sz="1400" b="1">
                <a:latin typeface="Arial" pitchFamily="34" charset="0"/>
              </a:rPr>
              <a:t>.1.3.6.1.2.1.2.1.0</a:t>
            </a:r>
          </a:p>
        </p:txBody>
      </p:sp>
      <p:sp>
        <p:nvSpPr>
          <p:cNvPr id="1924101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4C8A2A25-F005-4F90-83D0-6062C6DA3C11}" type="slidenum">
              <a:rPr kumimoji="0" sz="1400">
                <a:latin typeface="Verdana" pitchFamily="34" charset="0"/>
              </a:rPr>
              <a:t>17</a:t>
            </a:fld>
            <a:endParaRPr lang="en-US"/>
          </a:p>
        </p:txBody>
      </p:sp>
      <p:sp>
        <p:nvSpPr>
          <p:cNvPr id="192410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F1C3F93-061C-414A-9BD7-4476FF97E746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122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>
                <a:latin typeface="華康粗黑體(P)" pitchFamily="34" charset="-120"/>
              </a:rPr>
              <a:t>SNMP &amp; MIB 相關工具</a:t>
            </a:r>
          </a:p>
        </p:txBody>
      </p:sp>
      <p:sp>
        <p:nvSpPr>
          <p:cNvPr id="192512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15769A82-5B09-4156-BD66-FB2555F27889}" type="slidenum">
              <a:rPr kumimoji="0" sz="1400">
                <a:latin typeface="Verdana" pitchFamily="34" charset="0"/>
              </a:rPr>
              <a:t>18</a:t>
            </a:fld>
            <a:endParaRPr lang="en-US"/>
          </a:p>
        </p:txBody>
      </p:sp>
      <p:sp>
        <p:nvSpPr>
          <p:cNvPr id="19251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409B96C-9CEF-41B8-B387-9A257EE52239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614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89025"/>
            <a:ext cx="9144000" cy="4803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26147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023D7027-B1A6-44AD-956B-F4B1887418D3}" type="slidenum">
              <a:rPr kumimoji="0" sz="1400">
                <a:latin typeface="Verdana" pitchFamily="34" charset="0"/>
              </a:rPr>
              <a:t>19</a:t>
            </a:fld>
            <a:endParaRPr lang="en-US"/>
          </a:p>
        </p:txBody>
      </p:sp>
      <p:sp>
        <p:nvSpPr>
          <p:cNvPr id="192614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42C8A84-27BD-4DFC-B0A6-F36580096375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717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89025"/>
            <a:ext cx="9144000" cy="4803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27171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6F313D11-1A59-4167-AF31-0C617781D769}" type="slidenum">
              <a:rPr kumimoji="0" sz="1400">
                <a:latin typeface="Verdana" pitchFamily="34" charset="0"/>
              </a:rPr>
              <a:t>20</a:t>
            </a:fld>
            <a:endParaRPr lang="en-US"/>
          </a:p>
        </p:txBody>
      </p:sp>
      <p:sp>
        <p:nvSpPr>
          <p:cNvPr id="192717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A669A8A-9DD4-4C4D-8915-FFCFD3855556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819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89025"/>
            <a:ext cx="9144000" cy="4803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28195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BB4B24F2-3474-4D4B-8AF3-54205E21C291}" type="slidenum">
              <a:rPr kumimoji="0" sz="1400">
                <a:latin typeface="Verdana" pitchFamily="34" charset="0"/>
              </a:rPr>
              <a:t>21</a:t>
            </a:fld>
            <a:endParaRPr lang="en-US"/>
          </a:p>
        </p:txBody>
      </p:sp>
      <p:sp>
        <p:nvSpPr>
          <p:cNvPr id="19281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B7CA9D0-6A66-4761-B147-7FB00C2922B5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0242" name=""/>
          <p:cNvSpPr/>
          <p:nvPr>
            <p:ph type="title"/>
          </p:nvPr>
        </p:nvSpPr>
        <p:spPr>
          <a:xfrm>
            <a:off x="871538" y="862012"/>
            <a:ext cx="8162925" cy="762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TW" altLang="en-US" sz="4400" b="0" i="0" u="none">
                <a:solidFill>
                  <a:schemeClr val="tx2"/>
                </a:solidFill>
                <a:latin typeface="Verdana" pitchFamily="34" charset="0"/>
                <a:ea typeface="華康粗黑體(P)" pitchFamily="34" charset="-120"/>
              </a:defRPr>
            </a:lvl1pPr>
          </a:lstStyle>
          <a:p>
            <a:pPr lvl="0"/>
            <a:r>
              <a:rPr>
                <a:latin typeface="華康粗黑體(P)" pitchFamily="34" charset="-120"/>
              </a:rPr>
              <a:t>網管系統</a:t>
            </a:r>
          </a:p>
        </p:txBody>
      </p:sp>
      <p:sp>
        <p:nvSpPr>
          <p:cNvPr id="1930243" name=""/>
          <p:cNvSpPr/>
          <p:nvPr>
            <p:ph type="body" idx="4294967295"/>
          </p:nvPr>
        </p:nvSpPr>
        <p:spPr>
          <a:xfrm>
            <a:off x="912812" y="1905000"/>
            <a:ext cx="8110538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n"/>
              <a:defRPr kumimoji="1" lang="zh-TW" altLang="en-US" sz="32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1pPr>
            <a:lvl2pPr marL="742950" indent="-28575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n"/>
              <a:defRPr kumimoji="1" lang="zh-TW" altLang="en-US" sz="28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2pPr>
            <a:lvl3pPr marL="11430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1" lang="zh-TW" altLang="en-US" sz="24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3pPr>
            <a:lvl4pPr marL="16002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4pPr>
            <a:lvl5pPr marL="2057400" indent="-228600" algn="l" defTabSz="914400" rtl="0" eaLnBrk="1" fontAlgn="base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Tx/>
              <a:buChar char="•"/>
              <a:defRPr kumimoji="1" lang="zh-TW" altLang="en-US" sz="2000" b="0" i="0" u="none">
                <a:solidFill>
                  <a:schemeClr val="tx1"/>
                </a:solidFill>
                <a:latin typeface="Verdana" pitchFamily="34" charset="0"/>
                <a:ea typeface="華康粗黑體(P)" pitchFamily="34" charset="-120"/>
              </a:defRPr>
            </a:lvl5pPr>
          </a:lstStyle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網路管理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掌握網路主機狀況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加速故障排除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減少網管人員的負擔</a:t>
            </a:r>
          </a:p>
          <a:p>
            <a:pPr lvl="0">
              <a:lnSpc>
                <a:spcPct val="110000"/>
              </a:lnSpc>
            </a:pPr>
            <a:r>
              <a:rPr sz="2800">
                <a:latin typeface="華康粗黑體(P)" pitchFamily="34" charset="-120"/>
              </a:rPr>
              <a:t>網管系統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商業軟體系統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整合型系統：收集MIB資料，統計分析，繪圖，事件通知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功能多樣化，價格昂貴</a:t>
            </a:r>
          </a:p>
          <a:p>
            <a:pPr lvl="1">
              <a:lnSpc>
                <a:spcPct val="110000"/>
              </a:lnSpc>
            </a:pPr>
            <a:r>
              <a:rPr sz="2400">
                <a:latin typeface="華康粗黑體(P)" pitchFamily="34" charset="-120"/>
              </a:rPr>
              <a:t>免費軟體</a:t>
            </a:r>
          </a:p>
          <a:p>
            <a:pPr lvl="2">
              <a:lnSpc>
                <a:spcPct val="110000"/>
              </a:lnSpc>
            </a:pPr>
            <a:r>
              <a:rPr sz="2000">
                <a:latin typeface="華康粗黑體(P)" pitchFamily="34" charset="-120"/>
              </a:rPr>
              <a:t>網管系統的一部份功能</a:t>
            </a:r>
          </a:p>
        </p:txBody>
      </p:sp>
      <p:sp>
        <p:nvSpPr>
          <p:cNvPr id="193024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27EBB24E-EDDF-4FBB-A726-7784DA164B33}" type="slidenum">
              <a:rPr kumimoji="0" sz="1400">
                <a:latin typeface="Verdana" pitchFamily="34" charset="0"/>
              </a:rPr>
              <a:t>22</a:t>
            </a:fld>
            <a:endParaRPr lang="en-US"/>
          </a:p>
        </p:txBody>
      </p:sp>
      <p:sp>
        <p:nvSpPr>
          <p:cNvPr id="19302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1E0295-C9BE-4A3A-B84C-C92F450BB136}" type="footer">
              <a:rPr kumimoji="0" sz="1400">
                <a:latin typeface="Verdana" pitchFamily="34" charset="0"/>
              </a:rPr>
              <a:t>梁仁楷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https://d.book118.com/395014340112011040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EAEAEA"/>
      </a:lt1>
      <a:dk2>
        <a:srgbClr val="003366"/>
      </a:dk2>
      <a:lt2>
        <a:srgbClr val="EAEAEA"/>
      </a:lt2>
      <a:accent1>
        <a:srgbClr val="FFFFFF"/>
      </a:accent1>
      <a:accent2>
        <a:srgbClr val="DDDDD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36699"/>
      </a:hlink>
      <a:folHlink>
        <a:srgbClr val="9A00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3E798E"/>
        </a:lt1>
        <a:dk2>
          <a:srgbClr val="FFFFCC"/>
        </a:dk2>
        <a:lt2>
          <a:srgbClr val="356677"/>
        </a:lt2>
        <a:accent1>
          <a:srgbClr val="7FA0B1"/>
        </a:accent1>
        <a:accent2>
          <a:srgbClr val="3A718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BF0B"/>
        </a:hlink>
        <a:folHlink>
          <a:srgbClr val="CC9900"/>
        </a:folHlink>
      </a:clrScheme>
    </a:extraClrScheme>
    <a:extraClrScheme>
      <a:clrScheme name="">
        <a:dk1>
          <a:srgbClr val="000000"/>
        </a:dk1>
        <a:lt1>
          <a:srgbClr val="EAEAEA"/>
        </a:lt1>
        <a:dk2>
          <a:srgbClr val="003366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9A0000"/>
        </a:folHlink>
      </a:clrScheme>
    </a:extraClrScheme>
    <a:extraClrScheme>
      <a:clrScheme name="">
        <a:dk1>
          <a:srgbClr val="000000"/>
        </a:dk1>
        <a:lt1>
          <a:srgbClr val="EAEAEA"/>
        </a:lt1>
        <a:dk2>
          <a:srgbClr val="000000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77777"/>
        </a:hlink>
        <a:folHlink>
          <a:srgbClr val="969696"/>
        </a:folHlink>
      </a:clrScheme>
    </a:extraClrScheme>
    <a:extraClrScheme>
      <a:clrScheme name="">
        <a:dk1>
          <a:srgbClr val="492417"/>
        </a:dk1>
        <a:lt1>
          <a:srgbClr val="D4D5C3"/>
        </a:lt1>
        <a:dk2>
          <a:srgbClr val="6E4900"/>
        </a:dk2>
        <a:lt2>
          <a:srgbClr val="B9BA9C"/>
        </a:lt2>
        <a:accent1>
          <a:srgbClr val="DBD8CF"/>
        </a:accent1>
        <a:accent2>
          <a:srgbClr val="C7C8B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80808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EAEAEA"/>
    </a:lt1>
    <a:dk2>
      <a:srgbClr val="003366"/>
    </a:dk2>
    <a:lt2>
      <a:srgbClr val="EAEAEA"/>
    </a:lt2>
    <a:accent1>
      <a:srgbClr val="FFFFFF"/>
    </a:accent1>
    <a:accent2>
      <a:srgbClr val="DDDDD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336699"/>
    </a:hlink>
    <a:folHlink>
      <a:srgbClr val="9A000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4">
      <vt:lpstr>Arial</vt:lpstr>
      <vt:lpstr>Calibri</vt:lpstr>
      <vt:lpstr>Verdana</vt:lpstr>
      <vt:lpstr>華康粗黑體(P)</vt:lpstr>
      <vt:lpstr>Wingdings</vt:lpstr>
      <vt:lpstr>Times New Roman</vt:lpstr>
      <vt:lpstr>新細明體</vt:lpstr>
      <vt:lpstr>標楷體</vt:lpstr>
      <vt:lpstr>細明體</vt:lpstr>
      <vt:lpstr>華康粗黑體</vt:lpstr>
      <vt:lpstr>Office Theme</vt:lpstr>
      <vt:lpstr>網路安全與管理</vt:lpstr>
      <vt:lpstr>大綱</vt:lpstr>
      <vt:lpstr>VPN</vt:lpstr>
      <vt:lpstr>VPN通訊協定</vt:lpstr>
      <vt:lpstr>Windows Server VPN</vt:lpstr>
      <vt:lpstr>VPN用戶端電腦設定</vt:lpstr>
      <vt:lpstr>VPN用戶端電腦設定</vt:lpstr>
      <vt:lpstr>用VPN管控無線網路</vt:lpstr>
      <vt:lpstr>無線網路over VPN規劃</vt:lpstr>
      <vt:lpstr>遠端遙控</vt:lpstr>
      <vt:lpstr>NAT 網路位址轉譯</vt:lpstr>
      <vt:lpstr>Windows Server NAT</vt:lpstr>
      <vt:lpstr>Windows Server NAT</vt:lpstr>
      <vt:lpstr>SNMP</vt:lpstr>
      <vt:lpstr>SNMP工作原理</vt:lpstr>
      <vt:lpstr>MIB – Management Information Base</vt:lpstr>
      <vt:lpstr>PowerPoint Presentation</vt:lpstr>
      <vt:lpstr>SNMP &amp; MIB 相關工具</vt:lpstr>
      <vt:lpstr>PowerPoint Presentation</vt:lpstr>
      <vt:lpstr>PowerPoint Presentation</vt:lpstr>
      <vt:lpstr>PowerPoint Presentation</vt:lpstr>
      <vt:lpstr>網管系統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2024-08-31T07:04:55.181</cp:lastPrinted>
  <dcterms:created xsi:type="dcterms:W3CDTF">2024-08-30T23:04:55Z</dcterms:created>
  <dcterms:modified xsi:type="dcterms:W3CDTF">2024-08-30T23:04:56Z</dcterms:modified>
</cp:coreProperties>
</file>