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5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2C5C3-773F-47E1-AFC4-DE9AC42E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49601-CB19-471A-95AA-6754DFAF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BBE7D-1965-4C51-8F2E-DB4C4E8F7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22BC3-A72A-4C86-BCED-C44F68A6E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CB4D1-6318-4228-A8C3-62256ACD6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5ECB4-00A3-4F31-A0C4-AB3C68A1C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91A827-9718-4C8E-A456-E604A13D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AD67A-EBD8-4428-96DF-B1BC1AC91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C66C9-EF63-4588-81D1-AAEC146A6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D1878-D8C7-4A39-BCEE-27E339FB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06DCE-D32A-437F-9D70-F767F60D3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99" r:id="rId2"/>
    <p:sldLayoutId id="2147485100" r:id="rId3"/>
    <p:sldLayoutId id="2147485101" r:id="rId4"/>
    <p:sldLayoutId id="2147485102" r:id="rId5"/>
    <p:sldLayoutId id="2147485103" r:id="rId6"/>
    <p:sldLayoutId id="2147485104" r:id="rId7"/>
    <p:sldLayoutId id="2147485105" r:id="rId8"/>
    <p:sldLayoutId id="2147485106" r:id="rId9"/>
    <p:sldLayoutId id="2147485107" r:id="rId10"/>
    <p:sldLayoutId id="214748510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42033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配电运维抢修安全反思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配电运维抢修安全的重要性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配电运维抢修过程中的安全隐患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配电运维抢修安全事故案例分析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加强配电运维抢修安全的措施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配电运维抢修安全的未来展望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配电运维抢修安全的重要性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安全意识的培养</a:t>
            </a:r>
            <a:endParaRPr lang="zh-CN" altLang="en-US"/>
          </a:p>
        </p:txBody>
      </p:sp>
      <p:sp>
        <p:nvSpPr>
          <p:cNvPr id="104919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0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提高安全意识：了解配电运维抢修安全的重要性，增强自我保护意识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培训教育：定期进行安全培训和教育，提高员工的安全知识和技能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安全制度：建立健全安全制度，明确安全职责，规范操作流程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安全检查：定期进行安全检查，及时发现和纠正安全隐患，确保安全运行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安全制度与规范</a:t>
            </a:r>
            <a:endParaRPr lang="zh-CN" altLang="en-US"/>
          </a:p>
        </p:txBody>
      </p:sp>
      <p:sp>
        <p:nvSpPr>
          <p:cNvPr id="10492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制定严格的安全规章制度，确保抢修工作的顺利进行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定期进行安全检查和评估，及时发现和纠正安全隐患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配备齐全的安全防护设备，确保抢修人员的安全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加强员工培训，提高安全意识和技能水平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安全风险评估与控制</a:t>
            </a:r>
            <a:endParaRPr lang="zh-CN" altLang="en-US"/>
          </a:p>
        </p:txBody>
      </p:sp>
      <p:sp>
        <p:nvSpPr>
          <p:cNvPr id="10493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风险识别：识别可能存在的安全风险，如设备故障、操作失误等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风险评估：评估安全风险的可能性和影响程度，确定风险等级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风险控制：采取措施降低或消除安全风险，如加强设备维护、提高操作技能等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风险监测：对安全风险进行持续监测，及时发现和处理问题，确保安全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配电运维抢修过程中的安全隐患</a:t>
            </a:r>
            <a:endParaRPr lang="zh-CN" altLang="en-US"/>
          </a:p>
        </p:txBody>
      </p:sp>
      <p:sp>
        <p:nvSpPr>
          <p:cNvPr id="10493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人员操作不规范</a:t>
            </a:r>
            <a:endParaRPr lang="zh-CN" altLang="en-US"/>
          </a:p>
        </p:txBody>
      </p:sp>
      <p:sp>
        <p:nvSpPr>
          <p:cNvPr id="1049458" name="矩形 38"/>
          <p:cNvSpPr/>
          <p:nvPr>
            <p:custDataLst>
              <p:tags r:id="rId2"/>
            </p:custDataLst>
          </p:nvPr>
        </p:nvSpPr>
        <p:spPr>
          <a:xfrm rot="204112">
            <a:off x="838200" y="1882583"/>
            <a:ext cx="3122314" cy="163041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39"/>
          <p:cNvSpPr/>
          <p:nvPr>
            <p:custDataLst>
              <p:tags r:id="rId3"/>
            </p:custDataLst>
          </p:nvPr>
        </p:nvSpPr>
        <p:spPr>
          <a:xfrm>
            <a:off x="841890" y="1883198"/>
            <a:ext cx="3122314" cy="16304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TextBox 2"/>
          <p:cNvSpPr txBox="1"/>
          <p:nvPr>
            <p:custDataLst>
              <p:tags r:id="rId4"/>
            </p:custDataLst>
          </p:nvPr>
        </p:nvSpPr>
        <p:spPr>
          <a:xfrm>
            <a:off x="1022706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未穿戴安全防护装备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4" name="矩形 100"/>
          <p:cNvSpPr/>
          <p:nvPr>
            <p:custDataLst>
              <p:tags r:id="rId5"/>
            </p:custDataLst>
          </p:nvPr>
        </p:nvSpPr>
        <p:spPr>
          <a:xfrm rot="204112">
            <a:off x="4533236" y="1882583"/>
            <a:ext cx="3122314" cy="163041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01"/>
          <p:cNvSpPr/>
          <p:nvPr>
            <p:custDataLst>
              <p:tags r:id="rId6"/>
            </p:custDataLst>
          </p:nvPr>
        </p:nvSpPr>
        <p:spPr>
          <a:xfrm>
            <a:off x="4536926" y="1883198"/>
            <a:ext cx="3122314" cy="163041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TextBox 2"/>
          <p:cNvSpPr txBox="1"/>
          <p:nvPr>
            <p:custDataLst>
              <p:tags r:id="rId7"/>
            </p:custDataLst>
          </p:nvPr>
        </p:nvSpPr>
        <p:spPr>
          <a:xfrm>
            <a:off x="4718357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未进行安全培训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0" name="矩形 122"/>
          <p:cNvSpPr/>
          <p:nvPr>
            <p:custDataLst>
              <p:tags r:id="rId8"/>
            </p:custDataLst>
          </p:nvPr>
        </p:nvSpPr>
        <p:spPr>
          <a:xfrm rot="204112">
            <a:off x="8228272" y="1882583"/>
            <a:ext cx="3122314" cy="163041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23"/>
          <p:cNvSpPr/>
          <p:nvPr>
            <p:custDataLst>
              <p:tags r:id="rId9"/>
            </p:custDataLst>
          </p:nvPr>
        </p:nvSpPr>
        <p:spPr>
          <a:xfrm>
            <a:off x="8231962" y="1883198"/>
            <a:ext cx="3122314" cy="16304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TextBox 2"/>
          <p:cNvSpPr txBox="1"/>
          <p:nvPr>
            <p:custDataLst>
              <p:tags r:id="rId10"/>
            </p:custDataLst>
          </p:nvPr>
        </p:nvSpPr>
        <p:spPr>
          <a:xfrm>
            <a:off x="8412163" y="2010507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未遵守操作规程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76" name="矩形 89"/>
          <p:cNvSpPr/>
          <p:nvPr>
            <p:custDataLst>
              <p:tags r:id="rId11"/>
            </p:custDataLst>
          </p:nvPr>
        </p:nvSpPr>
        <p:spPr>
          <a:xfrm rot="204112">
            <a:off x="838200" y="4029001"/>
            <a:ext cx="3122314" cy="163041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90"/>
          <p:cNvSpPr/>
          <p:nvPr>
            <p:custDataLst>
              <p:tags r:id="rId12"/>
            </p:custDataLst>
          </p:nvPr>
        </p:nvSpPr>
        <p:spPr>
          <a:xfrm>
            <a:off x="841890" y="4029616"/>
            <a:ext cx="3122314" cy="163041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TextBox 2"/>
          <p:cNvSpPr txBox="1"/>
          <p:nvPr>
            <p:custDataLst>
              <p:tags r:id="rId13"/>
            </p:custDataLst>
          </p:nvPr>
        </p:nvSpPr>
        <p:spPr>
          <a:xfrm>
            <a:off x="1022706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未进行安全检查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2" name="矩形 111"/>
          <p:cNvSpPr/>
          <p:nvPr>
            <p:custDataLst>
              <p:tags r:id="rId14"/>
            </p:custDataLst>
          </p:nvPr>
        </p:nvSpPr>
        <p:spPr>
          <a:xfrm rot="204112">
            <a:off x="4533236" y="4029001"/>
            <a:ext cx="3122314" cy="163041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12"/>
          <p:cNvSpPr/>
          <p:nvPr>
            <p:custDataLst>
              <p:tags r:id="rId15"/>
            </p:custDataLst>
          </p:nvPr>
        </p:nvSpPr>
        <p:spPr>
          <a:xfrm>
            <a:off x="4536926" y="4029616"/>
            <a:ext cx="3122314" cy="163041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86" name="TextBox 2"/>
          <p:cNvSpPr txBox="1"/>
          <p:nvPr>
            <p:custDataLst>
              <p:tags r:id="rId16"/>
            </p:custDataLst>
          </p:nvPr>
        </p:nvSpPr>
        <p:spPr>
          <a:xfrm>
            <a:off x="4718357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未及时报告安全隐患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88" name="矩形 8"/>
          <p:cNvSpPr/>
          <p:nvPr>
            <p:custDataLst>
              <p:tags r:id="rId17"/>
            </p:custDataLst>
          </p:nvPr>
        </p:nvSpPr>
        <p:spPr>
          <a:xfrm rot="204112">
            <a:off x="8228272" y="4029001"/>
            <a:ext cx="3122314" cy="163041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9"/>
          <p:cNvSpPr/>
          <p:nvPr>
            <p:custDataLst>
              <p:tags r:id="rId18"/>
            </p:custDataLst>
          </p:nvPr>
        </p:nvSpPr>
        <p:spPr>
          <a:xfrm>
            <a:off x="8231962" y="4029616"/>
            <a:ext cx="3122314" cy="163041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92" name="TextBox 2"/>
          <p:cNvSpPr txBox="1"/>
          <p:nvPr>
            <p:custDataLst>
              <p:tags r:id="rId19"/>
            </p:custDataLst>
          </p:nvPr>
        </p:nvSpPr>
        <p:spPr>
          <a:xfrm>
            <a:off x="8413393" y="4156925"/>
            <a:ext cx="2773890" cy="134613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未采取应急措施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设备维护不到位</a:t>
            </a:r>
            <a:endParaRPr lang="zh-CN" altLang="en-US"/>
          </a:p>
        </p:txBody>
      </p:sp>
      <p:sp>
        <p:nvSpPr>
          <p:cNvPr id="10495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设备老化：长期使用导致设备性能下降，存在安全隐患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维护不及时：未能按照规定周期进行设备维护，导致设备故障率上升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维护不当：维护方法不当，可能导致设备损坏或性能下降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缺乏专业人员：维护人员缺乏专业知识和技能，可能导致维护效果不佳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安全管理漏洞</a:t>
            </a:r>
            <a:endParaRPr lang="zh-CN" altLang="en-US"/>
          </a:p>
        </p:txBody>
      </p:sp>
      <p:sp>
        <p:nvSpPr>
          <p:cNvPr id="104957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缺乏完善的安全管理制度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员工安全意识薄弱，缺乏培训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安全防护设备不足，维护不到位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应急预案不完善，缺乏演练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配电运维抢修安全事故案例分析</a:t>
            </a:r>
            <a:endParaRPr lang="zh-CN" altLang="en-US"/>
          </a:p>
        </p:txBody>
      </p:sp>
      <p:sp>
        <p:nvSpPr>
          <p:cNvPr id="10496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案例一：某供电局配电运维抢修事故</a:t>
            </a:r>
            <a:endParaRPr lang="zh-CN" altLang="en-US"/>
          </a:p>
        </p:txBody>
      </p:sp>
      <p:sp>
        <p:nvSpPr>
          <p:cNvPr id="104971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事故经过：某供电局配电运维人员在抢修过程中，因操作失误导致触电事故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事故原因：运维人员未按照操作规程进行操作，安全意识淡薄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事故后果：造成1人死亡，2人受伤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反思与教训：应加强配电运维抢修人员的安全培训，提高安全意识，严格按照操作规程进行作业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https://d.book118.com/395042033312011100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配电运维抢修安全反思</vt:lpstr>
      <vt:lpstr>目录</vt:lpstr>
      <vt:lpstr>配电运维抢修安全的重要性</vt:lpstr>
      <vt:lpstr>安全意识的培养</vt:lpstr>
      <vt:lpstr>安全制度与规范</vt:lpstr>
      <vt:lpstr>安全风险评估与控制</vt:lpstr>
      <vt:lpstr>配电运维抢修过程中的安全隐患</vt:lpstr>
      <vt:lpstr>人员操作不规范</vt:lpstr>
      <vt:lpstr>设备维护不到位</vt:lpstr>
      <vt:lpstr>安全管理漏洞</vt:lpstr>
      <vt:lpstr>配电运维抢修安全事故案例分析</vt:lpstr>
      <vt:lpstr>案例一：某供电局配电运维抢修事故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2024-09-08T21:06:26.741</cp:lastPrinted>
  <dcterms:created xsi:type="dcterms:W3CDTF">2024-09-08T13:06:26Z</dcterms:created>
  <dcterms:modified xsi:type="dcterms:W3CDTF">2024-09-08T13:06:28Z</dcterms:modified>
</cp:coreProperties>
</file>