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059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22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13.xml" /><Relationship Id="rId3" Type="http://schemas.openxmlformats.org/officeDocument/2006/relationships/image" Target="../media/image6.png" /><Relationship Id="rId4" Type="http://schemas.openxmlformats.org/officeDocument/2006/relationships/tags" Target="../tags/tag14.xml" /><Relationship Id="rId5" Type="http://schemas.openxmlformats.org/officeDocument/2006/relationships/image" Target="../media/image7.png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tags" Target="../tags/tag4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image" Target="../media/image2.png" /><Relationship Id="rId4" Type="http://schemas.openxmlformats.org/officeDocument/2006/relationships/tags" Target="../tags/tag51.xml" /><Relationship Id="rId5" Type="http://schemas.openxmlformats.org/officeDocument/2006/relationships/image" Target="../media/image3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8D02C1-2DD2-4E9C-9348-D6BCE4987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43080-7428-4487-8A51-29D5F0AC1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BE5203-036F-41AF-AE4A-6C1D349A2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128A2A-394A-417C-B1C4-CEB07AF59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7174FB-1DE8-4B06-9E91-EE2691721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04EB2A-3257-4FBF-B8D4-851380B7CA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FB4460-69F1-4AC3-9BB5-44B3D40DB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403611-4FAC-4CB1-BC41-69ACF229D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745CB9-62CF-4BBB-A7EA-83EDE91C8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FC7DEA-9ADB-40DF-BFC2-CBAC8FC7F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2DD4AB-B8A9-4C1C-9B31-673C3F89B7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1705"/>
            <a:ext cx="12192000" cy="6861412"/>
          </a:xfrm>
          <a:prstGeom prst="rect">
            <a:avLst/>
          </a:prstGeom>
        </p:spPr>
      </p:pic>
      <p:pic>
        <p:nvPicPr>
          <p:cNvPr id="2097157" name="Image 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796492" y="3007905"/>
            <a:ext cx="2395478" cy="3099493"/>
          </a:xfrm>
          <a:prstGeom prst="rect">
            <a:avLst/>
          </a:prstGeom>
        </p:spPr>
      </p:pic>
      <p:pic>
        <p:nvPicPr>
          <p:cNvPr id="2097159" name="Image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259877" y="4510515"/>
            <a:ext cx="6459563" cy="2345191"/>
          </a:xfrm>
          <a:prstGeom prst="rect">
            <a:avLst/>
          </a:prstGeom>
        </p:spPr>
      </p:pic>
      <p:pic>
        <p:nvPicPr>
          <p:cNvPr id="2097161" name="Image 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867344" y="258620"/>
            <a:ext cx="5613831" cy="2816058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838199" y="855892"/>
            <a:ext cx="5613831" cy="281605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838200" y="3806250"/>
            <a:ext cx="5613830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署名占位符 10"/>
          <p:cNvSpPr>
            <a:spLocks noGrp="1"/>
          </p:cNvSpPr>
          <p:nvPr userDrawn="1">
            <p:ph type="body" sz="quarter" idx="17" hasCustomPrompt="1"/>
            <p:custDataLst>
              <p:tags r:id="rId11"/>
            </p:custDataLst>
          </p:nvPr>
        </p:nvSpPr>
        <p:spPr>
          <a:xfrm>
            <a:off x="838169" y="4627964"/>
            <a:ext cx="5613829" cy="50400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46" y="0"/>
            <a:ext cx="3867912" cy="6858000"/>
          </a:xfrm>
          <a:prstGeom prst="rect">
            <a:avLst/>
          </a:prstGeom>
        </p:spPr>
      </p:pic>
      <p:pic>
        <p:nvPicPr>
          <p:cNvPr id="2097165" name="Image 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6" y="4704588"/>
            <a:ext cx="2208276" cy="2153412"/>
          </a:xfrm>
          <a:prstGeom prst="rect">
            <a:avLst/>
          </a:prstGeom>
        </p:spPr>
      </p:pic>
      <p:pic>
        <p:nvPicPr>
          <p:cNvPr id="2097167" name="Image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46" y="0"/>
            <a:ext cx="4558284" cy="1321308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839788" y="1165026"/>
            <a:ext cx="2382383" cy="4527949"/>
          </a:xfrm>
        </p:spPr>
        <p:txBody>
          <a:bodyPr vert="horz" anchor="ctr">
            <a:normAutofit/>
          </a:bodyPr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5481828" cy="6858000"/>
          </a:xfrm>
          <a:prstGeom prst="rect">
            <a:avLst/>
          </a:prstGeom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104016" y="1999119"/>
            <a:ext cx="6367550" cy="3770551"/>
          </a:xfrm>
        </p:spPr>
        <p:txBody>
          <a:bodyPr anchor="t">
            <a:normAutofit/>
          </a:bodyPr>
          <a:lstStyle>
            <a:lvl1pPr algn="r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101616" y="647420"/>
            <a:ext cx="6367550" cy="1224000"/>
          </a:xfrm>
        </p:spPr>
        <p:txBody>
          <a:bodyPr anchor="ctr">
            <a:noAutofit/>
          </a:bodyPr>
          <a:lstStyle>
            <a:lvl1pPr marL="0" indent="0" algn="r">
              <a:buNone/>
              <a:defRPr sz="8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7883" y="217125"/>
            <a:ext cx="10515600" cy="655200"/>
          </a:xfrm>
        </p:spPr>
        <p:txBody>
          <a:bodyPr vert="horz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1200785"/>
            <a:ext cx="10515600" cy="497713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105" y="217805"/>
            <a:ext cx="10515600" cy="655200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bg>
      <p:bgRef idx="1001">
        <a:schemeClr val="bg1"/>
      </p:bgRef>
    </p:bg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73" name="Image 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796780" y="3007995"/>
            <a:ext cx="2395220" cy="3098165"/>
          </a:xfrm>
          <a:prstGeom prst="rect">
            <a:avLst/>
          </a:prstGeom>
        </p:spPr>
      </p:pic>
      <p:pic>
        <p:nvPicPr>
          <p:cNvPr id="2097175" name="Image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260090" y="4509770"/>
            <a:ext cx="6459855" cy="2343785"/>
          </a:xfrm>
          <a:prstGeom prst="rect">
            <a:avLst/>
          </a:prstGeom>
        </p:spPr>
      </p:pic>
      <p:pic>
        <p:nvPicPr>
          <p:cNvPr id="2097177" name="Image 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867400" y="260350"/>
            <a:ext cx="5614035" cy="2814955"/>
          </a:xfrm>
          <a:prstGeom prst="rect">
            <a:avLst/>
          </a:prstGeom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838200" y="944792"/>
            <a:ext cx="5029144" cy="2814658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38200" y="4265250"/>
            <a:ext cx="5029144" cy="180000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9.png" /><Relationship Id="rId13" Type="http://schemas.openxmlformats.org/officeDocument/2006/relationships/tags" Target="../tags/tag56.xml" /><Relationship Id="rId14" Type="http://schemas.openxmlformats.org/officeDocument/2006/relationships/tags" Target="../tags/tag57.xml" /><Relationship Id="rId15" Type="http://schemas.openxmlformats.org/officeDocument/2006/relationships/tags" Target="../tags/tag58.xml" /><Relationship Id="rId16" Type="http://schemas.openxmlformats.org/officeDocument/2006/relationships/tags" Target="../tags/tag59.xml" /><Relationship Id="rId17" Type="http://schemas.openxmlformats.org/officeDocument/2006/relationships/tags" Target="../tags/tag60.xml" /><Relationship Id="rId18" Type="http://schemas.openxmlformats.org/officeDocument/2006/relationships/tags" Target="../tags/tag61.xml" /><Relationship Id="rId19" Type="http://schemas.openxmlformats.org/officeDocument/2006/relationships/tags" Target="../tags/tag6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Image 0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2934858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4622">
                <a:moveTo>
                  <a:pt x="19200" y="3725"/>
                </a:moveTo>
                <a:lnTo>
                  <a:pt x="19200" y="4622"/>
                </a:lnTo>
                <a:lnTo>
                  <a:pt x="18317" y="4622"/>
                </a:lnTo>
                <a:lnTo>
                  <a:pt x="18326" y="4622"/>
                </a:lnTo>
                <a:cubicBezTo>
                  <a:pt x="18811" y="4609"/>
                  <a:pt x="19200" y="4213"/>
                  <a:pt x="19200" y="3725"/>
                </a:cubicBezTo>
                <a:close/>
                <a:moveTo>
                  <a:pt x="0" y="0"/>
                </a:moveTo>
                <a:lnTo>
                  <a:pt x="19200" y="0"/>
                </a:lnTo>
                <a:lnTo>
                  <a:pt x="19200" y="2279"/>
                </a:lnTo>
                <a:cubicBezTo>
                  <a:pt x="19200" y="1784"/>
                  <a:pt x="18798" y="1382"/>
                  <a:pt x="18303" y="1382"/>
                </a:cubicBezTo>
                <a:lnTo>
                  <a:pt x="898" y="1382"/>
                </a:lnTo>
                <a:cubicBezTo>
                  <a:pt x="403" y="1382"/>
                  <a:pt x="1" y="1784"/>
                  <a:pt x="1" y="2279"/>
                </a:cubicBezTo>
                <a:lnTo>
                  <a:pt x="1" y="3725"/>
                </a:lnTo>
                <a:cubicBezTo>
                  <a:pt x="1" y="4213"/>
                  <a:pt x="390" y="4609"/>
                  <a:pt x="875" y="4622"/>
                </a:cubicBezTo>
                <a:lnTo>
                  <a:pt x="884" y="4622"/>
                </a:lnTo>
                <a:lnTo>
                  <a:pt x="0" y="46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217170"/>
            <a:ext cx="8287385" cy="65532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212215"/>
            <a:ext cx="10515600" cy="49650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0587" r:id="rId2"/>
    <p:sldLayoutId id="2147500588" r:id="rId3"/>
    <p:sldLayoutId id="2147500589" r:id="rId4"/>
    <p:sldLayoutId id="2147500590" r:id="rId5"/>
    <p:sldLayoutId id="2147500591" r:id="rId6"/>
    <p:sldLayoutId id="2147500592" r:id="rId7"/>
    <p:sldLayoutId id="2147500593" r:id="rId8"/>
    <p:sldLayoutId id="2147500594" r:id="rId9"/>
    <p:sldLayoutId id="2147500595" r:id="rId10"/>
    <p:sldLayoutId id="214750059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ea"/>
          <a:ea typeface="+mj-ea"/>
          <a:cs typeface="汉仪粗圆简" panose="0201060000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汉仪粗圆简" panose="0201060000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ea"/>
          <a:ea typeface="+mn-ea"/>
          <a:cs typeface="汉仪粗圆简" panose="0201060000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ea"/>
          <a:ea typeface="+mn-ea"/>
          <a:cs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ea"/>
          <a:ea typeface="+mn-ea"/>
          <a:cs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ea"/>
          <a:ea typeface="+mn-ea"/>
          <a:cs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tags" Target="../tags/tag67.xml" /><Relationship Id="rId20" Type="http://schemas.openxmlformats.org/officeDocument/2006/relationships/tags" Target="../tags/tag85.xml" /><Relationship Id="rId21" Type="http://schemas.openxmlformats.org/officeDocument/2006/relationships/tags" Target="../tags/tag86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14" Type="http://schemas.openxmlformats.org/officeDocument/2006/relationships/tags" Target="../tags/tag148.xml" /><Relationship Id="rId15" Type="http://schemas.openxmlformats.org/officeDocument/2006/relationships/tags" Target="../tags/tag149.xml" /><Relationship Id="rId16" Type="http://schemas.openxmlformats.org/officeDocument/2006/relationships/tags" Target="../tags/tag150.xml" /><Relationship Id="rId17" Type="http://schemas.openxmlformats.org/officeDocument/2006/relationships/tags" Target="../tags/tag151.xml" /><Relationship Id="rId18" Type="http://schemas.openxmlformats.org/officeDocument/2006/relationships/tags" Target="../tags/tag152.xml" /><Relationship Id="rId19" Type="http://schemas.openxmlformats.org/officeDocument/2006/relationships/tags" Target="../tags/tag153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1111033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《小时候的游戏》PPT课件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汇报人：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5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1165026"/>
            <a:ext cx="2382383" cy="4527949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0" name="序号"/>
          <p:cNvSpPr txBox="1"/>
          <p:nvPr>
            <p:custDataLst>
              <p:tags r:id="rId3"/>
            </p:custDataLst>
          </p:nvPr>
        </p:nvSpPr>
        <p:spPr>
          <a:xfrm>
            <a:off x="4052570" y="1011555"/>
            <a:ext cx="119761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01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48762" name="项标题"/>
          <p:cNvSpPr txBox="1"/>
          <p:nvPr>
            <p:custDataLst>
              <p:tags r:id="rId4"/>
            </p:custDataLst>
          </p:nvPr>
        </p:nvSpPr>
        <p:spPr>
          <a:xfrm>
            <a:off x="6690360" y="1011555"/>
            <a:ext cx="420878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添加目录项标题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764" name="Shape 0"/>
          <p:cNvSpPr/>
          <p:nvPr>
            <p:custDataLst>
              <p:tags r:id="rId5"/>
            </p:custDataLst>
          </p:nvPr>
        </p:nvSpPr>
        <p:spPr>
          <a:xfrm>
            <a:off x="4542790" y="1697355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66" name="序号"/>
          <p:cNvSpPr txBox="1"/>
          <p:nvPr>
            <p:custDataLst>
              <p:tags r:id="rId6"/>
            </p:custDataLst>
          </p:nvPr>
        </p:nvSpPr>
        <p:spPr>
          <a:xfrm>
            <a:off x="4052570" y="1915160"/>
            <a:ext cx="119761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02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48768" name="项标题"/>
          <p:cNvSpPr txBox="1"/>
          <p:nvPr>
            <p:custDataLst>
              <p:tags r:id="rId7"/>
            </p:custDataLst>
          </p:nvPr>
        </p:nvSpPr>
        <p:spPr>
          <a:xfrm>
            <a:off x="6690360" y="1915160"/>
            <a:ext cx="420878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开场与引入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770" name="Shape 0"/>
          <p:cNvSpPr/>
          <p:nvPr>
            <p:custDataLst>
              <p:tags r:id="rId8"/>
            </p:custDataLst>
          </p:nvPr>
        </p:nvSpPr>
        <p:spPr>
          <a:xfrm>
            <a:off x="4542790" y="2600960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72" name="序号"/>
          <p:cNvSpPr txBox="1"/>
          <p:nvPr>
            <p:custDataLst>
              <p:tags r:id="rId9"/>
            </p:custDataLst>
          </p:nvPr>
        </p:nvSpPr>
        <p:spPr>
          <a:xfrm>
            <a:off x="4052570" y="2818765"/>
            <a:ext cx="119761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03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48774" name="项标题"/>
          <p:cNvSpPr txBox="1"/>
          <p:nvPr>
            <p:custDataLst>
              <p:tags r:id="rId10"/>
            </p:custDataLst>
          </p:nvPr>
        </p:nvSpPr>
        <p:spPr>
          <a:xfrm>
            <a:off x="6690360" y="2818765"/>
            <a:ext cx="420878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小时候游戏的种类与玩法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776" name="Shape 0"/>
          <p:cNvSpPr/>
          <p:nvPr>
            <p:custDataLst>
              <p:tags r:id="rId11"/>
            </p:custDataLst>
          </p:nvPr>
        </p:nvSpPr>
        <p:spPr>
          <a:xfrm>
            <a:off x="4542790" y="3504565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78" name="序号"/>
          <p:cNvSpPr txBox="1"/>
          <p:nvPr>
            <p:custDataLst>
              <p:tags r:id="rId12"/>
            </p:custDataLst>
          </p:nvPr>
        </p:nvSpPr>
        <p:spPr>
          <a:xfrm>
            <a:off x="4052570" y="3722370"/>
            <a:ext cx="119761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04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48780" name="项标题"/>
          <p:cNvSpPr txBox="1"/>
          <p:nvPr>
            <p:custDataLst>
              <p:tags r:id="rId13"/>
            </p:custDataLst>
          </p:nvPr>
        </p:nvSpPr>
        <p:spPr>
          <a:xfrm>
            <a:off x="6690360" y="3722370"/>
            <a:ext cx="420878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小时候游戏的回忆与感受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782" name="Shape 0"/>
          <p:cNvSpPr/>
          <p:nvPr>
            <p:custDataLst>
              <p:tags r:id="rId14"/>
            </p:custDataLst>
          </p:nvPr>
        </p:nvSpPr>
        <p:spPr>
          <a:xfrm>
            <a:off x="4542790" y="4408170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84" name="序号"/>
          <p:cNvSpPr txBox="1"/>
          <p:nvPr>
            <p:custDataLst>
              <p:tags r:id="rId15"/>
            </p:custDataLst>
          </p:nvPr>
        </p:nvSpPr>
        <p:spPr>
          <a:xfrm>
            <a:off x="4052570" y="4625975"/>
            <a:ext cx="119761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05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48786" name="项标题"/>
          <p:cNvSpPr txBox="1"/>
          <p:nvPr>
            <p:custDataLst>
              <p:tags r:id="rId16"/>
            </p:custDataLst>
          </p:nvPr>
        </p:nvSpPr>
        <p:spPr>
          <a:xfrm>
            <a:off x="6690360" y="4625975"/>
            <a:ext cx="420878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游戏对成长的影响与启示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788" name="Shape 0"/>
          <p:cNvSpPr/>
          <p:nvPr>
            <p:custDataLst>
              <p:tags r:id="rId17"/>
            </p:custDataLst>
          </p:nvPr>
        </p:nvSpPr>
        <p:spPr>
          <a:xfrm>
            <a:off x="4542790" y="5311775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90" name="序号"/>
          <p:cNvSpPr txBox="1"/>
          <p:nvPr>
            <p:custDataLst>
              <p:tags r:id="rId18"/>
            </p:custDataLst>
          </p:nvPr>
        </p:nvSpPr>
        <p:spPr>
          <a:xfrm>
            <a:off x="4052570" y="5529580"/>
            <a:ext cx="119761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06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48792" name="项标题"/>
          <p:cNvSpPr txBox="1"/>
          <p:nvPr>
            <p:custDataLst>
              <p:tags r:id="rId19"/>
            </p:custDataLst>
          </p:nvPr>
        </p:nvSpPr>
        <p:spPr>
          <a:xfrm>
            <a:off x="6690360" y="5529580"/>
            <a:ext cx="4208780" cy="6870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现代游戏的演变与展望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794" name="Shape 0"/>
          <p:cNvSpPr/>
          <p:nvPr>
            <p:custDataLst>
              <p:tags r:id="rId20"/>
            </p:custDataLst>
          </p:nvPr>
        </p:nvSpPr>
        <p:spPr>
          <a:xfrm>
            <a:off x="4542790" y="6215380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04016" y="1999119"/>
            <a:ext cx="6367550" cy="3770551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101616" y="647420"/>
            <a:ext cx="6367550" cy="122400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04016" y="1999119"/>
            <a:ext cx="6367550" cy="3770551"/>
          </a:xfrm>
        </p:spPr>
        <p:txBody>
          <a:bodyPr/>
          <a:lstStyle/>
          <a:p>
            <a:r>
              <a:rPr lang="zh-CN" altLang="en-US"/>
              <a:t>开场与引入</a:t>
            </a:r>
            <a:endParaRPr lang="zh-CN" altLang="en-US"/>
          </a:p>
        </p:txBody>
      </p:sp>
      <p:sp>
        <p:nvSpPr>
          <p:cNvPr id="10488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101616" y="647420"/>
            <a:ext cx="6367550" cy="122400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8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欢迎与开场</a:t>
            </a:r>
            <a:endParaRPr lang="zh-CN" altLang="en-US"/>
          </a:p>
        </p:txBody>
      </p:sp>
      <p:sp>
        <p:nvSpPr>
          <p:cNvPr id="1048890" name="圆角矩形 26"/>
          <p:cNvSpPr/>
          <p:nvPr>
            <p:custDataLst>
              <p:tags r:id="rId2"/>
            </p:custDataLst>
          </p:nvPr>
        </p:nvSpPr>
        <p:spPr>
          <a:xfrm>
            <a:off x="838200" y="177673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92" name="圆角矩形 28"/>
          <p:cNvSpPr/>
          <p:nvPr>
            <p:custDataLst>
              <p:tags r:id="rId3"/>
            </p:custDataLst>
          </p:nvPr>
        </p:nvSpPr>
        <p:spPr>
          <a:xfrm>
            <a:off x="840636" y="177673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894" name="文本框 31"/>
          <p:cNvSpPr txBox="1"/>
          <p:nvPr>
            <p:custDataLst>
              <p:tags r:id="rId4"/>
            </p:custDataLst>
          </p:nvPr>
        </p:nvSpPr>
        <p:spPr>
          <a:xfrm>
            <a:off x="986770" y="2180428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欢迎词：欢迎各位同学和老师参加本次PPT课件，我们将一起回顾小时候的游戏，感受童年的快乐。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圆角矩形 29"/>
          <p:cNvSpPr/>
          <p:nvPr>
            <p:custDataLst>
              <p:tags r:id="rId5"/>
            </p:custDataLst>
          </p:nvPr>
        </p:nvSpPr>
        <p:spPr>
          <a:xfrm>
            <a:off x="3514898" y="177673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98" name="圆角矩形 32"/>
          <p:cNvSpPr/>
          <p:nvPr>
            <p:custDataLst>
              <p:tags r:id="rId6"/>
            </p:custDataLst>
          </p:nvPr>
        </p:nvSpPr>
        <p:spPr>
          <a:xfrm>
            <a:off x="3517334" y="177673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00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180428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开场介绍：本次PPT课件将带领大家回顾小时候的游戏，感受童年的快乐，让我们一起回到那个无忧无虑的童年时光。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圆角矩形 3"/>
          <p:cNvSpPr/>
          <p:nvPr>
            <p:custDataLst>
              <p:tags r:id="rId8"/>
            </p:custDataLst>
          </p:nvPr>
        </p:nvSpPr>
        <p:spPr>
          <a:xfrm>
            <a:off x="6191596" y="177673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04" name="圆角矩形 4"/>
          <p:cNvSpPr/>
          <p:nvPr>
            <p:custDataLst>
              <p:tags r:id="rId9"/>
            </p:custDataLst>
          </p:nvPr>
        </p:nvSpPr>
        <p:spPr>
          <a:xfrm>
            <a:off x="6194032" y="177673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06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180428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互动环节：请同学们分享自己小时候最喜欢的游戏，并简单描述一下游戏的玩法和感受。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8"/>
          <p:cNvSpPr/>
          <p:nvPr>
            <p:custDataLst>
              <p:tags r:id="rId11"/>
            </p:custDataLst>
          </p:nvPr>
        </p:nvSpPr>
        <p:spPr>
          <a:xfrm>
            <a:off x="8868295" y="177673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0" name="圆角矩形 9"/>
          <p:cNvSpPr/>
          <p:nvPr>
            <p:custDataLst>
              <p:tags r:id="rId12"/>
            </p:custDataLst>
          </p:nvPr>
        </p:nvSpPr>
        <p:spPr>
          <a:xfrm>
            <a:off x="8870730" y="177673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12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180428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引入主题：通过分享和讨论，我们将一起探讨小时候游戏的意义和价值，以及它们对我们成长的影响。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主题介绍：小时候的游戏</a:t>
            </a:r>
            <a:endParaRPr lang="zh-CN" altLang="en-US"/>
          </a:p>
        </p:txBody>
      </p:sp>
      <p:sp>
        <p:nvSpPr>
          <p:cNvPr id="1048948" name="对角圆角矩形 15"/>
          <p:cNvSpPr/>
          <p:nvPr>
            <p:custDataLst>
              <p:tags r:id="rId2"/>
            </p:custDataLst>
          </p:nvPr>
        </p:nvSpPr>
        <p:spPr>
          <a:xfrm>
            <a:off x="1303884" y="4032571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0" name="对角圆角矩形 16"/>
          <p:cNvSpPr/>
          <p:nvPr>
            <p:custDataLst>
              <p:tags r:id="rId3"/>
            </p:custDataLst>
          </p:nvPr>
        </p:nvSpPr>
        <p:spPr>
          <a:xfrm>
            <a:off x="1303884" y="3885867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2" name="直角三角形 17"/>
          <p:cNvSpPr/>
          <p:nvPr>
            <p:custDataLst>
              <p:tags r:id="rId4"/>
            </p:custDataLst>
          </p:nvPr>
        </p:nvSpPr>
        <p:spPr>
          <a:xfrm>
            <a:off x="1887337" y="3886540"/>
            <a:ext cx="87887" cy="14647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4" name="文本框 27"/>
          <p:cNvSpPr txBox="1"/>
          <p:nvPr>
            <p:custDataLst>
              <p:tags r:id="rId5"/>
            </p:custDataLst>
          </p:nvPr>
        </p:nvSpPr>
        <p:spPr>
          <a:xfrm>
            <a:off x="1925022" y="4044011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游戏意义：锻炼孩子的身体协调能力、社交能力等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对角圆角矩形 52"/>
          <p:cNvSpPr/>
          <p:nvPr>
            <p:custDataLst>
              <p:tags r:id="rId6"/>
            </p:custDataLst>
          </p:nvPr>
        </p:nvSpPr>
        <p:spPr>
          <a:xfrm>
            <a:off x="1303884" y="1359592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8" name="对角圆角矩形 53"/>
          <p:cNvSpPr/>
          <p:nvPr>
            <p:custDataLst>
              <p:tags r:id="rId7"/>
            </p:custDataLst>
          </p:nvPr>
        </p:nvSpPr>
        <p:spPr>
          <a:xfrm>
            <a:off x="1303884" y="1212215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0" name="直角三角形 54"/>
          <p:cNvSpPr/>
          <p:nvPr>
            <p:custDataLst>
              <p:tags r:id="rId8"/>
            </p:custDataLst>
          </p:nvPr>
        </p:nvSpPr>
        <p:spPr>
          <a:xfrm>
            <a:off x="1887337" y="1212888"/>
            <a:ext cx="87887" cy="14647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2" name="文本框 56"/>
          <p:cNvSpPr txBox="1"/>
          <p:nvPr>
            <p:custDataLst>
              <p:tags r:id="rId9"/>
            </p:custDataLst>
          </p:nvPr>
        </p:nvSpPr>
        <p:spPr>
          <a:xfrm>
            <a:off x="1925022" y="1362957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游戏类型：包括捉迷藏、跳房子、丢沙包等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对角圆角矩形 5"/>
          <p:cNvSpPr/>
          <p:nvPr>
            <p:custDataLst>
              <p:tags r:id="rId10"/>
            </p:custDataLst>
          </p:nvPr>
        </p:nvSpPr>
        <p:spPr>
          <a:xfrm>
            <a:off x="1303884" y="2696082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6" name="对角圆角矩形 6"/>
          <p:cNvSpPr/>
          <p:nvPr>
            <p:custDataLst>
              <p:tags r:id="rId11"/>
            </p:custDataLst>
          </p:nvPr>
        </p:nvSpPr>
        <p:spPr>
          <a:xfrm>
            <a:off x="1303884" y="2548704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8" name="直角三角形 7"/>
          <p:cNvSpPr/>
          <p:nvPr>
            <p:custDataLst>
              <p:tags r:id="rId12"/>
            </p:custDataLst>
          </p:nvPr>
        </p:nvSpPr>
        <p:spPr>
          <a:xfrm>
            <a:off x="1887337" y="2550050"/>
            <a:ext cx="87887" cy="14647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0" name="文本框 8"/>
          <p:cNvSpPr txBox="1"/>
          <p:nvPr>
            <p:custDataLst>
              <p:tags r:id="rId13"/>
            </p:custDataLst>
          </p:nvPr>
        </p:nvSpPr>
        <p:spPr>
          <a:xfrm>
            <a:off x="1925022" y="2707522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游戏特点：简单、有趣、充满童真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对角圆角矩形 9"/>
          <p:cNvSpPr/>
          <p:nvPr>
            <p:custDataLst>
              <p:tags r:id="rId14"/>
            </p:custDataLst>
          </p:nvPr>
        </p:nvSpPr>
        <p:spPr>
          <a:xfrm>
            <a:off x="1303884" y="5369734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4" name="对角圆角矩形 10"/>
          <p:cNvSpPr/>
          <p:nvPr>
            <p:custDataLst>
              <p:tags r:id="rId15"/>
            </p:custDataLst>
          </p:nvPr>
        </p:nvSpPr>
        <p:spPr>
          <a:xfrm>
            <a:off x="1303884" y="5222356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6" name="直角三角形 11"/>
          <p:cNvSpPr/>
          <p:nvPr>
            <p:custDataLst>
              <p:tags r:id="rId16"/>
            </p:custDataLst>
          </p:nvPr>
        </p:nvSpPr>
        <p:spPr>
          <a:xfrm>
            <a:off x="1887337" y="5223029"/>
            <a:ext cx="87887" cy="14647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8" name="文本框 12"/>
          <p:cNvSpPr txBox="1"/>
          <p:nvPr>
            <p:custDataLst>
              <p:tags r:id="rId17"/>
            </p:custDataLst>
          </p:nvPr>
        </p:nvSpPr>
        <p:spPr>
          <a:xfrm>
            <a:off x="1925022" y="5380501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游戏影响：对童年生活的美好回忆，对成长过程的影响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激发听众兴趣</a:t>
            </a:r>
            <a:endParaRPr lang="zh-CN" altLang="en-US"/>
          </a:p>
        </p:txBody>
      </p:sp>
      <p:sp>
        <p:nvSpPr>
          <p:cNvPr id="104901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8094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0596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16046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02705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96320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2370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25667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44419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830119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互动环节：邀请听众分享自己小时候的游戏经历，增加参与感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05121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展示图片：展示一些经典的小时候的游戏图片，吸引听众注意力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12375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开场白：讲述自己小时候的游戏经历，引起听众共鸣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634692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引入话题：通过提问的方式，引导听众思考自己小时候的游戏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04016" y="1999119"/>
            <a:ext cx="6367550" cy="3770551"/>
          </a:xfrm>
        </p:spPr>
        <p:txBody>
          <a:bodyPr/>
          <a:lstStyle/>
          <a:p>
            <a:r>
              <a:rPr lang="zh-CN" altLang="en-US"/>
              <a:t>小时候游戏的种类与玩法</a:t>
            </a:r>
            <a:endParaRPr lang="zh-CN" altLang="en-US"/>
          </a:p>
        </p:txBody>
      </p:sp>
      <p:sp>
        <p:nvSpPr>
          <p:cNvPr id="104907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101616" y="647420"/>
            <a:ext cx="6367550" cy="122400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传统游戏：捉迷藏、跳房子、打弹珠等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户外游戏：踢毽子、扔沙包、滚铁环等</a:t>
            </a:r>
            <a:endParaRPr lang="zh-CN" altLang="en-US"/>
          </a:p>
        </p:txBody>
      </p:sp>
      <p:sp>
        <p:nvSpPr>
          <p:cNvPr id="1049154" name="圆角矩形 26"/>
          <p:cNvSpPr/>
          <p:nvPr>
            <p:custDataLst>
              <p:tags r:id="rId2"/>
            </p:custDataLst>
          </p:nvPr>
        </p:nvSpPr>
        <p:spPr>
          <a:xfrm>
            <a:off x="838200" y="193218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56" name="圆角矩形 28"/>
          <p:cNvSpPr/>
          <p:nvPr>
            <p:custDataLst>
              <p:tags r:id="rId3"/>
            </p:custDataLst>
          </p:nvPr>
        </p:nvSpPr>
        <p:spPr>
          <a:xfrm>
            <a:off x="840048" y="193218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58" name="文本框 31"/>
          <p:cNvSpPr txBox="1"/>
          <p:nvPr>
            <p:custDataLst>
              <p:tags r:id="rId4"/>
            </p:custDataLst>
          </p:nvPr>
        </p:nvSpPr>
        <p:spPr>
          <a:xfrm>
            <a:off x="938002" y="2303058"/>
            <a:ext cx="1393537" cy="312344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踢毽子：用脚踢毽子，可以锻炼腿部力量和协调性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29"/>
          <p:cNvSpPr/>
          <p:nvPr>
            <p:custDataLst>
              <p:tags r:id="rId5"/>
            </p:custDataLst>
          </p:nvPr>
        </p:nvSpPr>
        <p:spPr>
          <a:xfrm>
            <a:off x="2622938" y="193218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62" name="圆角矩形 32"/>
          <p:cNvSpPr/>
          <p:nvPr>
            <p:custDataLst>
              <p:tags r:id="rId6"/>
            </p:custDataLst>
          </p:nvPr>
        </p:nvSpPr>
        <p:spPr>
          <a:xfrm>
            <a:off x="2624786" y="193218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64" name="文本框 34"/>
          <p:cNvSpPr txBox="1"/>
          <p:nvPr>
            <p:custDataLst>
              <p:tags r:id="rId7"/>
            </p:custDataLst>
          </p:nvPr>
        </p:nvSpPr>
        <p:spPr>
          <a:xfrm>
            <a:off x="2722740" y="2303058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扔沙包：用手扔沙包，可以锻炼手臂力量和准确性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3"/>
          <p:cNvSpPr/>
          <p:nvPr>
            <p:custDataLst>
              <p:tags r:id="rId8"/>
            </p:custDataLst>
          </p:nvPr>
        </p:nvSpPr>
        <p:spPr>
          <a:xfrm>
            <a:off x="4407676" y="193218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68" name="圆角矩形 4"/>
          <p:cNvSpPr/>
          <p:nvPr>
            <p:custDataLst>
              <p:tags r:id="rId9"/>
            </p:custDataLst>
          </p:nvPr>
        </p:nvSpPr>
        <p:spPr>
          <a:xfrm>
            <a:off x="4409524" y="193218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70" name="文本框 5"/>
          <p:cNvSpPr txBox="1"/>
          <p:nvPr>
            <p:custDataLst>
              <p:tags r:id="rId10"/>
            </p:custDataLst>
          </p:nvPr>
        </p:nvSpPr>
        <p:spPr>
          <a:xfrm>
            <a:off x="4507478" y="2303058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滚铁环：用铁环滚动，可以锻炼平衡能力和协调性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8"/>
          <p:cNvSpPr/>
          <p:nvPr>
            <p:custDataLst>
              <p:tags r:id="rId11"/>
            </p:custDataLst>
          </p:nvPr>
        </p:nvSpPr>
        <p:spPr>
          <a:xfrm>
            <a:off x="6192414" y="1932188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74" name="圆角矩形 9"/>
          <p:cNvSpPr/>
          <p:nvPr>
            <p:custDataLst>
              <p:tags r:id="rId12"/>
            </p:custDataLst>
          </p:nvPr>
        </p:nvSpPr>
        <p:spPr>
          <a:xfrm>
            <a:off x="6194262" y="1932188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76" name="文本框 10"/>
          <p:cNvSpPr txBox="1"/>
          <p:nvPr>
            <p:custDataLst>
              <p:tags r:id="rId13"/>
            </p:custDataLst>
          </p:nvPr>
        </p:nvSpPr>
        <p:spPr>
          <a:xfrm>
            <a:off x="6292216" y="2303058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跳绳：用绳子跳绳，可以锻炼腿部力量和协调性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6"/>
          <p:cNvSpPr/>
          <p:nvPr>
            <p:custDataLst>
              <p:tags r:id="rId14"/>
            </p:custDataLst>
          </p:nvPr>
        </p:nvSpPr>
        <p:spPr>
          <a:xfrm>
            <a:off x="7977152" y="193342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80" name="圆角矩形 7"/>
          <p:cNvSpPr/>
          <p:nvPr>
            <p:custDataLst>
              <p:tags r:id="rId15"/>
            </p:custDataLst>
          </p:nvPr>
        </p:nvSpPr>
        <p:spPr>
          <a:xfrm>
            <a:off x="7979000" y="193342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82" name="文本框 11"/>
          <p:cNvSpPr txBox="1"/>
          <p:nvPr>
            <p:custDataLst>
              <p:tags r:id="rId16"/>
            </p:custDataLst>
          </p:nvPr>
        </p:nvSpPr>
        <p:spPr>
          <a:xfrm>
            <a:off x="8076954" y="230429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跳房子：用粉笔在地上画出房子形状，然后跳房子，可以锻炼腿部力量和协调性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16"/>
          <p:cNvSpPr/>
          <p:nvPr>
            <p:custDataLst>
              <p:tags r:id="rId17"/>
            </p:custDataLst>
          </p:nvPr>
        </p:nvSpPr>
        <p:spPr>
          <a:xfrm>
            <a:off x="9761890" y="193342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86" name="圆角矩形 17"/>
          <p:cNvSpPr/>
          <p:nvPr>
            <p:custDataLst>
              <p:tags r:id="rId18"/>
            </p:custDataLst>
          </p:nvPr>
        </p:nvSpPr>
        <p:spPr>
          <a:xfrm>
            <a:off x="9763738" y="193342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88" name="文本框 18"/>
          <p:cNvSpPr txBox="1"/>
          <p:nvPr>
            <p:custDataLst>
              <p:tags r:id="rId19"/>
            </p:custDataLst>
          </p:nvPr>
        </p:nvSpPr>
        <p:spPr>
          <a:xfrm>
            <a:off x="9861692" y="230429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捉迷藏：躲藏和寻找，可以锻炼观察力和反应能力</a:t>
            </a:r>
            <a:endParaRPr lang="zh-CN" altLang="en-US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益智游戏：拼图、魔方、智力棋等</a:t>
            </a:r>
            <a:endParaRPr lang="zh-CN" altLang="en-US"/>
          </a:p>
        </p:txBody>
      </p:sp>
      <p:sp>
        <p:nvSpPr>
          <p:cNvPr id="1049224" name="对角圆角矩形 15"/>
          <p:cNvSpPr/>
          <p:nvPr>
            <p:custDataLst>
              <p:tags r:id="rId2"/>
            </p:custDataLst>
          </p:nvPr>
        </p:nvSpPr>
        <p:spPr>
          <a:xfrm>
            <a:off x="1303884" y="4032571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6" name="对角圆角矩形 16"/>
          <p:cNvSpPr/>
          <p:nvPr>
            <p:custDataLst>
              <p:tags r:id="rId3"/>
            </p:custDataLst>
          </p:nvPr>
        </p:nvSpPr>
        <p:spPr>
          <a:xfrm>
            <a:off x="1303884" y="3885867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28" name="直角三角形 17"/>
          <p:cNvSpPr/>
          <p:nvPr>
            <p:custDataLst>
              <p:tags r:id="rId4"/>
            </p:custDataLst>
          </p:nvPr>
        </p:nvSpPr>
        <p:spPr>
          <a:xfrm>
            <a:off x="1887337" y="3886540"/>
            <a:ext cx="87887" cy="14647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5"/>
            </p:custDataLst>
          </p:nvPr>
        </p:nvSpPr>
        <p:spPr>
          <a:xfrm>
            <a:off x="1925022" y="4044011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智力棋：通过下棋，锻炼孩子的策略思维和逻辑思维能力。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2"/>
          <p:cNvSpPr/>
          <p:nvPr>
            <p:custDataLst>
              <p:tags r:id="rId6"/>
            </p:custDataLst>
          </p:nvPr>
        </p:nvSpPr>
        <p:spPr>
          <a:xfrm>
            <a:off x="1303884" y="1359592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4" name="对角圆角矩形 53"/>
          <p:cNvSpPr/>
          <p:nvPr>
            <p:custDataLst>
              <p:tags r:id="rId7"/>
            </p:custDataLst>
          </p:nvPr>
        </p:nvSpPr>
        <p:spPr>
          <a:xfrm>
            <a:off x="1303884" y="1212215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直角三角形 54"/>
          <p:cNvSpPr/>
          <p:nvPr>
            <p:custDataLst>
              <p:tags r:id="rId8"/>
            </p:custDataLst>
          </p:nvPr>
        </p:nvSpPr>
        <p:spPr>
          <a:xfrm>
            <a:off x="1887337" y="1212888"/>
            <a:ext cx="87887" cy="14647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8" name="文本框 56"/>
          <p:cNvSpPr txBox="1"/>
          <p:nvPr>
            <p:custDataLst>
              <p:tags r:id="rId9"/>
            </p:custDataLst>
          </p:nvPr>
        </p:nvSpPr>
        <p:spPr>
          <a:xfrm>
            <a:off x="1925022" y="1362957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拼图：通过拼凑各种形状的拼图块，锻炼孩子的观察力和逻辑思维能力。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"/>
          <p:cNvSpPr/>
          <p:nvPr>
            <p:custDataLst>
              <p:tags r:id="rId10"/>
            </p:custDataLst>
          </p:nvPr>
        </p:nvSpPr>
        <p:spPr>
          <a:xfrm>
            <a:off x="1303884" y="2696082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2" name="对角圆角矩形 6"/>
          <p:cNvSpPr/>
          <p:nvPr>
            <p:custDataLst>
              <p:tags r:id="rId11"/>
            </p:custDataLst>
          </p:nvPr>
        </p:nvSpPr>
        <p:spPr>
          <a:xfrm>
            <a:off x="1303884" y="2548704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直角三角形 7"/>
          <p:cNvSpPr/>
          <p:nvPr>
            <p:custDataLst>
              <p:tags r:id="rId12"/>
            </p:custDataLst>
          </p:nvPr>
        </p:nvSpPr>
        <p:spPr>
          <a:xfrm>
            <a:off x="1887337" y="2550050"/>
            <a:ext cx="87887" cy="14647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3"/>
            </p:custDataLst>
          </p:nvPr>
        </p:nvSpPr>
        <p:spPr>
          <a:xfrm>
            <a:off x="1925022" y="2707522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魔方：通过旋转魔方，锻炼孩子的空间想象力和手眼协调能力。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9"/>
          <p:cNvSpPr/>
          <p:nvPr>
            <p:custDataLst>
              <p:tags r:id="rId14"/>
            </p:custDataLst>
          </p:nvPr>
        </p:nvSpPr>
        <p:spPr>
          <a:xfrm>
            <a:off x="1303884" y="5369734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0" name="对角圆角矩形 10"/>
          <p:cNvSpPr/>
          <p:nvPr>
            <p:custDataLst>
              <p:tags r:id="rId15"/>
            </p:custDataLst>
          </p:nvPr>
        </p:nvSpPr>
        <p:spPr>
          <a:xfrm>
            <a:off x="1303884" y="5222356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2" name="直角三角形 11"/>
          <p:cNvSpPr/>
          <p:nvPr>
            <p:custDataLst>
              <p:tags r:id="rId16"/>
            </p:custDataLst>
          </p:nvPr>
        </p:nvSpPr>
        <p:spPr>
          <a:xfrm>
            <a:off x="1887337" y="5223029"/>
            <a:ext cx="87887" cy="14647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文本框 12"/>
          <p:cNvSpPr txBox="1"/>
          <p:nvPr>
            <p:custDataLst>
              <p:tags r:id="rId17"/>
            </p:custDataLst>
          </p:nvPr>
        </p:nvSpPr>
        <p:spPr>
          <a:xfrm>
            <a:off x="1925022" y="5380501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其他益智游戏：如数独、华容道、九连环等，也都能锻炼孩子的思维能力和逻辑推理能力。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电子游戏：红白机、小霸王学习机等</a:t>
            </a:r>
            <a:endParaRPr lang="zh-CN" altLang="en-US"/>
          </a:p>
        </p:txBody>
      </p:sp>
      <p:sp>
        <p:nvSpPr>
          <p:cNvPr id="1049290" name="矩形 5"/>
          <p:cNvSpPr/>
          <p:nvPr>
            <p:custDataLst>
              <p:tags r:id="rId2"/>
            </p:custDataLst>
          </p:nvPr>
        </p:nvSpPr>
        <p:spPr>
          <a:xfrm>
            <a:off x="838200" y="244289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矩形 10"/>
          <p:cNvSpPr/>
          <p:nvPr>
            <p:custDataLst>
              <p:tags r:id="rId3"/>
            </p:custDataLst>
          </p:nvPr>
        </p:nvSpPr>
        <p:spPr>
          <a:xfrm>
            <a:off x="1178143" y="243738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4"/>
            </p:custDataLst>
          </p:nvPr>
        </p:nvSpPr>
        <p:spPr>
          <a:xfrm>
            <a:off x="986772" y="299254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红白机：任天堂公司推出的游戏机，经典游戏有《超级马里奥》、《魂斗罗》等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6" name="矩形 6"/>
          <p:cNvSpPr/>
          <p:nvPr>
            <p:custDataLst>
              <p:tags r:id="rId5"/>
            </p:custDataLst>
          </p:nvPr>
        </p:nvSpPr>
        <p:spPr>
          <a:xfrm>
            <a:off x="3521057" y="244289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矩形 11"/>
          <p:cNvSpPr/>
          <p:nvPr>
            <p:custDataLst>
              <p:tags r:id="rId6"/>
            </p:custDataLst>
          </p:nvPr>
        </p:nvSpPr>
        <p:spPr>
          <a:xfrm>
            <a:off x="3879342" y="243738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7"/>
            </p:custDataLst>
          </p:nvPr>
        </p:nvSpPr>
        <p:spPr>
          <a:xfrm>
            <a:off x="3669017" y="299254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小霸王学习机：国内仿制红白机的游戏机，经典游戏有《魂斗罗》、《超级马里奥》等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2" name="矩形 33"/>
          <p:cNvSpPr/>
          <p:nvPr>
            <p:custDataLst>
              <p:tags r:id="rId8"/>
            </p:custDataLst>
          </p:nvPr>
        </p:nvSpPr>
        <p:spPr>
          <a:xfrm>
            <a:off x="6199634" y="244289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4" name="矩形 37"/>
          <p:cNvSpPr/>
          <p:nvPr>
            <p:custDataLst>
              <p:tags r:id="rId9"/>
            </p:custDataLst>
          </p:nvPr>
        </p:nvSpPr>
        <p:spPr>
          <a:xfrm>
            <a:off x="6539576" y="243738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10"/>
            </p:custDataLst>
          </p:nvPr>
        </p:nvSpPr>
        <p:spPr>
          <a:xfrm>
            <a:off x="6348206" y="299254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游戏玩法：通过手柄操作角色进行游戏，需要一定的技巧和策略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8" name="矩形 34"/>
          <p:cNvSpPr/>
          <p:nvPr>
            <p:custDataLst>
              <p:tags r:id="rId11"/>
            </p:custDataLst>
          </p:nvPr>
        </p:nvSpPr>
        <p:spPr>
          <a:xfrm>
            <a:off x="8872708" y="244289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0" name="矩形 38"/>
          <p:cNvSpPr/>
          <p:nvPr>
            <p:custDataLst>
              <p:tags r:id="rId12"/>
            </p:custDataLst>
          </p:nvPr>
        </p:nvSpPr>
        <p:spPr>
          <a:xfrm>
            <a:off x="9230993" y="243738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13"/>
            </p:custDataLst>
          </p:nvPr>
        </p:nvSpPr>
        <p:spPr>
          <a:xfrm>
            <a:off x="9021280" y="299254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游戏特点：简单易学，适合儿童和青少年玩耍，可以锻炼手眼协调能力和反应速度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3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04016" y="1999119"/>
            <a:ext cx="6367550" cy="3770551"/>
          </a:xfrm>
        </p:spPr>
        <p:txBody>
          <a:bodyPr/>
          <a:lstStyle/>
          <a:p>
            <a:r>
              <a:rPr lang="zh-CN" altLang="en-US"/>
              <a:t>小时候游戏的回忆与感受</a:t>
            </a:r>
            <a:endParaRPr lang="zh-CN" altLang="en-US"/>
          </a:p>
        </p:txBody>
      </p:sp>
      <p:sp>
        <p:nvSpPr>
          <p:cNvPr id="10493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101616" y="647420"/>
            <a:ext cx="6367550" cy="1224000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快乐时光的回忆</a:t>
            </a:r>
            <a:endParaRPr lang="zh-CN" altLang="en-US"/>
          </a:p>
        </p:txBody>
      </p:sp>
      <p:sp>
        <p:nvSpPr>
          <p:cNvPr id="104940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55114" y="1212215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02" name="矩形 65"/>
          <p:cNvSpPr/>
          <p:nvPr>
            <p:custDataLst>
              <p:tags r:id="rId3"/>
            </p:custDataLst>
          </p:nvPr>
        </p:nvSpPr>
        <p:spPr>
          <a:xfrm>
            <a:off x="1037198" y="1587824"/>
            <a:ext cx="225337" cy="2253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文本框 66"/>
          <p:cNvSpPr txBox="1"/>
          <p:nvPr>
            <p:custDataLst>
              <p:tags r:id="rId4"/>
            </p:custDataLst>
          </p:nvPr>
        </p:nvSpPr>
        <p:spPr>
          <a:xfrm>
            <a:off x="1431356" y="1485144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游戏种类：捉迷藏、跳房子、丢沙包等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6261" y="1212215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矩形 69"/>
          <p:cNvSpPr/>
          <p:nvPr>
            <p:custDataLst>
              <p:tags r:id="rId6"/>
            </p:custDataLst>
          </p:nvPr>
        </p:nvSpPr>
        <p:spPr>
          <a:xfrm>
            <a:off x="6407683" y="1587824"/>
            <a:ext cx="225337" cy="225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文本框 70"/>
          <p:cNvSpPr txBox="1"/>
          <p:nvPr>
            <p:custDataLst>
              <p:tags r:id="rId7"/>
            </p:custDataLst>
          </p:nvPr>
        </p:nvSpPr>
        <p:spPr>
          <a:xfrm>
            <a:off x="6802503" y="1485144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游戏场景：学校、公园、小区等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55114" y="3849430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14" name="文本框 74"/>
          <p:cNvSpPr txBox="1"/>
          <p:nvPr>
            <p:custDataLst>
              <p:tags r:id="rId9"/>
            </p:custDataLst>
          </p:nvPr>
        </p:nvSpPr>
        <p:spPr>
          <a:xfrm>
            <a:off x="1431356" y="4121697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游戏伙伴：同学、邻居、朋友等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6" name="矩形 73"/>
          <p:cNvSpPr/>
          <p:nvPr>
            <p:custDataLst>
              <p:tags r:id="rId10"/>
            </p:custDataLst>
          </p:nvPr>
        </p:nvSpPr>
        <p:spPr>
          <a:xfrm>
            <a:off x="1037198" y="4225039"/>
            <a:ext cx="225337" cy="2253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6544" y="3849430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矩形 84"/>
          <p:cNvSpPr/>
          <p:nvPr>
            <p:custDataLst>
              <p:tags r:id="rId12"/>
            </p:custDataLst>
          </p:nvPr>
        </p:nvSpPr>
        <p:spPr>
          <a:xfrm>
            <a:off x="6468628" y="4225039"/>
            <a:ext cx="225337" cy="225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文本框 85"/>
          <p:cNvSpPr txBox="1"/>
          <p:nvPr>
            <p:custDataLst>
              <p:tags r:id="rId13"/>
            </p:custDataLst>
          </p:nvPr>
        </p:nvSpPr>
        <p:spPr>
          <a:xfrm>
            <a:off x="6862786" y="4121697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游戏感受：快乐、兴奋、紧张等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与小伙伴们的互动与友谊</a:t>
            </a:r>
            <a:endParaRPr lang="zh-CN" altLang="en-US"/>
          </a:p>
        </p:txBody>
      </p:sp>
      <p:sp>
        <p:nvSpPr>
          <p:cNvPr id="104945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55114" y="1212215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60" name="矩形 65"/>
          <p:cNvSpPr/>
          <p:nvPr>
            <p:custDataLst>
              <p:tags r:id="rId3"/>
            </p:custDataLst>
          </p:nvPr>
        </p:nvSpPr>
        <p:spPr>
          <a:xfrm>
            <a:off x="1037198" y="1587824"/>
            <a:ext cx="225337" cy="2253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2" name="文本框 66"/>
          <p:cNvSpPr txBox="1"/>
          <p:nvPr>
            <p:custDataLst>
              <p:tags r:id="rId4"/>
            </p:custDataLst>
          </p:nvPr>
        </p:nvSpPr>
        <p:spPr>
          <a:xfrm>
            <a:off x="1431356" y="1485144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游戏过程中，小伙伴们互相帮助，共同解决问题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6261" y="1212215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6" name="矩形 69"/>
          <p:cNvSpPr/>
          <p:nvPr>
            <p:custDataLst>
              <p:tags r:id="rId6"/>
            </p:custDataLst>
          </p:nvPr>
        </p:nvSpPr>
        <p:spPr>
          <a:xfrm>
            <a:off x="6407683" y="1587824"/>
            <a:ext cx="225337" cy="225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8" name="文本框 70"/>
          <p:cNvSpPr txBox="1"/>
          <p:nvPr>
            <p:custDataLst>
              <p:tags r:id="rId7"/>
            </p:custDataLst>
          </p:nvPr>
        </p:nvSpPr>
        <p:spPr>
          <a:xfrm>
            <a:off x="6802503" y="1485144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游戏结束后，小伙伴们分享胜利喜悦，增进友谊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55114" y="3849430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72" name="文本框 74"/>
          <p:cNvSpPr txBox="1"/>
          <p:nvPr>
            <p:custDataLst>
              <p:tags r:id="rId9"/>
            </p:custDataLst>
          </p:nvPr>
        </p:nvSpPr>
        <p:spPr>
          <a:xfrm>
            <a:off x="1431356" y="4121697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游戏过程中，小伙伴们互相竞争，激发潜能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4" name="矩形 73"/>
          <p:cNvSpPr/>
          <p:nvPr>
            <p:custDataLst>
              <p:tags r:id="rId10"/>
            </p:custDataLst>
          </p:nvPr>
        </p:nvSpPr>
        <p:spPr>
          <a:xfrm>
            <a:off x="1037198" y="4225039"/>
            <a:ext cx="225337" cy="2253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6544" y="3849430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8" name="矩形 84"/>
          <p:cNvSpPr/>
          <p:nvPr>
            <p:custDataLst>
              <p:tags r:id="rId12"/>
            </p:custDataLst>
          </p:nvPr>
        </p:nvSpPr>
        <p:spPr>
          <a:xfrm>
            <a:off x="6468628" y="4225039"/>
            <a:ext cx="225337" cy="225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0" name="文本框 85"/>
          <p:cNvSpPr txBox="1"/>
          <p:nvPr>
            <p:custDataLst>
              <p:tags r:id="rId13"/>
            </p:custDataLst>
          </p:nvPr>
        </p:nvSpPr>
        <p:spPr>
          <a:xfrm>
            <a:off x="6862786" y="4121697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游戏结束后，小伙伴们互相鼓励，共同进步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游戏带来的启发与成长</a:t>
            </a:r>
            <a:endParaRPr lang="zh-CN" altLang="en-US"/>
          </a:p>
        </p:txBody>
      </p:sp>
      <p:sp>
        <p:nvSpPr>
          <p:cNvPr id="104951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8094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0596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16046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02705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96320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2370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25667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44419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830119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社交能力：在游戏中与他人交流，提高社交能力和沟通技巧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3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05121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创造力：在游戏中发挥想象力和创造力，培养创新思维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3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12375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团队合作：在游戏中学会与他人合作，共同完成任务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3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634692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解决问题：在游戏中面对挑战，学会独立思考和解决问题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https://d.book118.com/395111103332011034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  <p:tag name="KSO_WM_TEMPLATE_THUMBS_INDEX" val="1、9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SLIDE_ID" val="custom202312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  <p:tag name="KSO_WM_TEMPLATE_THUMBS_INDEX" val="1、9"/>
</p:tagLst>
</file>

<file path=ppt/tags/tag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1_2"/>
  <p:tag name="KSO_WM_UNIT_INDEX" val="1_1_2"/>
  <p:tag name="KSO_WM_UNIT_LAYERLEVEL" val="1_1_1"/>
  <p:tag name="KSO_WM_UNIT_TYPE" val="l_h_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2_2"/>
  <p:tag name="KSO_WM_UNIT_INDEX" val="1_2_2"/>
  <p:tag name="KSO_WM_UNIT_LAYERLEVEL" val="1_1_1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3_2"/>
  <p:tag name="KSO_WM_UNIT_INDEX" val="1_3_2"/>
  <p:tag name="KSO_WM_UNIT_LAYERLEVEL" val="1_1_1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4_2"/>
  <p:tag name="KSO_WM_UNIT_INDEX" val="1_4_2"/>
  <p:tag name="KSO_WM_UNIT_LAYERLEVEL" val="1_1_1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5_2"/>
  <p:tag name="KSO_WM_UNIT_INDEX" val="1_5_2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6*l_h_i*1_6_2"/>
  <p:tag name="KSO_WM_UNIT_INDEX" val="1_6_2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4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1"/>
  <p:tag name="KSO_WM_UNIT_DIAGRAM_ISNUMVISUAL" val="0"/>
  <p:tag name="KSO_WM_UNIT_DIAGRAM_ISREFERUNIT" val="0"/>
  <p:tag name="KSO_WM_UNIT_HIGHLIGHT" val="0"/>
  <p:tag name="KSO_WM_UNIT_ID" val="custom2023121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12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1"/>
  <p:tag name="KSO_WM_UNIT_DIAGRAM_ISNUMVISUAL" val="0"/>
  <p:tag name="KSO_WM_UNIT_DIAGRAM_ISREFERUNIT" val="0"/>
  <p:tag name="KSO_WM_UNIT_HIGHLIGHT" val="0"/>
  <p:tag name="KSO_WM_UNIT_ID" val="custom2023121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12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1"/>
  <p:tag name="KSO_WM_UNIT_DIAGRAM_ISNUMVISUAL" val="0"/>
  <p:tag name="KSO_WM_UNIT_DIAGRAM_ISREFERUNIT" val="0"/>
  <p:tag name="KSO_WM_UNIT_HIGHLIGHT" val="0"/>
  <p:tag name="KSO_WM_UNIT_ID" val="custom2023121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SLIDE_ID" val="custom202312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1"/>
  <p:tag name="KSO_WM_UNIT_DIAGRAM_ISNUMVISUAL" val="0"/>
  <p:tag name="KSO_WM_UNIT_DIAGRAM_ISREFERUNIT" val="0"/>
  <p:tag name="KSO_WM_UNIT_HIGHLIGHT" val="0"/>
  <p:tag name="KSO_WM_UNIT_ID" val="custom20231214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84.xml><?xml version="1.0" encoding="utf-8"?>
<p:tagLst xmlns:p="http://schemas.openxmlformats.org/presentationml/2006/main">
  <p:tag name="KSO_WM_BEAUTIFY_FLAG" val="#wm#"/>
  <p:tag name="KSO_WM_SLIDE_ID" val="custom202312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1">
      <a:dk1>
        <a:srgbClr val="000000"/>
      </a:dk1>
      <a:lt1>
        <a:srgbClr val="FFFFFF"/>
      </a:lt1>
      <a:dk2>
        <a:srgbClr val="3A0C00"/>
      </a:dk2>
      <a:lt2>
        <a:srgbClr val="FFFFFF"/>
      </a:lt2>
      <a:accent1>
        <a:srgbClr val="FF7526"/>
      </a:accent1>
      <a:accent2>
        <a:srgbClr val="E23C83"/>
      </a:accent2>
      <a:accent3>
        <a:srgbClr val="A010F8"/>
      </a:accent3>
      <a:accent4>
        <a:srgbClr val="E62E19"/>
      </a:accent4>
      <a:accent5>
        <a:srgbClr val="EFC203"/>
      </a:accent5>
      <a:accent6>
        <a:srgbClr val="66CB55"/>
      </a:accent6>
      <a:hlink>
        <a:srgbClr val="304FFE"/>
      </a:hlink>
      <a:folHlink>
        <a:srgbClr val="492067"/>
      </a:folHlink>
    </a:clrScheme>
    <a:fontScheme name="主题字体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accent1">
              <a:lumMod val="50000"/>
              <a:alpha val="60000"/>
            </a:schemeClr>
          </a:solidFill>
          <a:prstDash val="solid"/>
        </a:ln>
      </a:spPr>
      <a:bodyPr/>
      <a:lstStyle/>
    </a:lnDef>
    <a:txDef>
      <a:spPr>
        <a:noFill/>
      </a:spPr>
      <a:bodyPr anchor="ctr" anchorCtr="0" bIns="0" lIns="0" rIns="0" rtlCol="0" tIns="0" wrap="square">
        <a:normAutofit/>
      </a:bodyPr>
      <a:lstStyle>
        <a:defPPr algn="r">
          <a:lnSpc>
            <a:spcPct val="100000"/>
          </a:lnSpc>
          <a:defRPr altLang="en-US" b="1" dirty="0" sz="2400" lang="zh-CN" spc="300">
            <a:solidFill>
              <a:schemeClr val="accent1">
                <a:lumMod val="50000"/>
              </a:schemeClr>
            </a:solidFill>
            <a:latin typeface="+mj-ea"/>
            <a:ea typeface="+mj-ea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5">
      <vt:lpstr>Arial</vt:lpstr>
      <vt:lpstr>Calibri</vt:lpstr>
      <vt:lpstr>汉仪粗圆简</vt:lpstr>
      <vt:lpstr>微软雅黑</vt:lpstr>
      <vt:lpstr>Office Theme</vt:lpstr>
      <vt:lpstr>《小时候的游戏》PPT课件</vt:lpstr>
      <vt:lpstr>目录</vt:lpstr>
      <vt:lpstr>添加章节标题</vt:lpstr>
      <vt:lpstr>开场与引入</vt:lpstr>
      <vt:lpstr>PowerPoint Presentation</vt:lpstr>
      <vt:lpstr>欢迎与开场</vt:lpstr>
      <vt:lpstr>主题介绍：小时候的游戏</vt:lpstr>
      <vt:lpstr>激发听众兴趣</vt:lpstr>
      <vt:lpstr>小时候游戏的种类与玩法</vt:lpstr>
      <vt:lpstr>PowerPoint Presentation</vt:lpstr>
      <vt:lpstr>传统游戏：捉迷藏、跳房子、打弹珠等</vt:lpstr>
      <vt:lpstr>户外游戏：踢毽子、扔沙包、滚铁环等</vt:lpstr>
      <vt:lpstr>益智游戏：拼图、魔方、智力棋等</vt:lpstr>
      <vt:lpstr>电子游戏：红白机、小霸王学习机等</vt:lpstr>
      <vt:lpstr>小时候游戏的回忆与感受</vt:lpstr>
      <vt:lpstr>PowerPoint Presentation</vt:lpstr>
      <vt:lpstr>快乐时光的回忆</vt:lpstr>
      <vt:lpstr>与小伙伴们的互动与友谊</vt:lpstr>
      <vt:lpstr>游戏带来的启发与成长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2024-08-30T17:01:01.888</cp:lastPrinted>
  <dcterms:created xsi:type="dcterms:W3CDTF">2024-08-30T09:01:01Z</dcterms:created>
  <dcterms:modified xsi:type="dcterms:W3CDTF">2024-08-30T09:01:04Z</dcterms:modified>
</cp:coreProperties>
</file>