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04763-6A89-4ED3-90C6-752BE2E1F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81826-24D0-4EFA-9842-0914609C2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D4741-6D32-4564-86FD-F1911EBF0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A0CAC7-5CF2-4E36-8D71-2973ACE21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F1FBEB-4238-49C3-AB3E-DCA233447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3087A3-B5B2-4A80-801B-76184FB9F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FAC9C8-B462-4D1B-B4C4-D4CC3EC99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BA496F-EE80-4FF2-BADC-DC4DC11EC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7BCE33-B107-465D-94EE-5CE9D41AE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0816F-EBD3-4B4C-B702-E15A7A9CA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CE841-1FC4-4FC4-9C67-B0B89DFD0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142141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财务管理制度与风险管理的关联与支持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财务管理制度与风险管理的关联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财务管理制度对风险管理的支持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财务管理制度是企业为了规范财务行为、提高财务管理效率而制定的制度，包括财务决策、预算、核算、分析等方面的规定。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确保企业财务活动的合法性、规范性和有效性，保障企业的经济利益和资产安全，促进企业的可持续发展。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保障企业资产安全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通过规范财务管理流程，降低资产流失和浪费的风险，确保企业资产的安全和完整。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提高财务管理效率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明确财务管理职责和权限，优化财务管理流程，提高财务管理工作的效率和质量。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促进企业战略发展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财务管理制度是企业战略发展的重要支撑，通过有效的财务管理，为企业战略决策提供准确、及时的数据支持。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包括投资决策、融资决策、经营决策等方面的规定，确保企业财务决策的科学性和合理性。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财务决策体系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通过制定预算方案、监控预算执行、分析预算差异等手段，实现对企业财务活动的全面控制和管理。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预算管理体系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建立规范的会计核算流程，确保企业财务数据的真实、准确和完整，为企业财务管理提供基础数据支持。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会计核算体系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通过对企业财务数据的分析，发现企业财务管理的不足和问题，提出改进措施和建议，提高企业财务管理的水平。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财务分析体系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财务管理制度的构成要素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风险管理是指企业在生产经营过程中，识别、评估、控制和监控风险的一系列过程，旨在降低风险对企业实现目标的影响。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风险管理旨在确保企业的经营、财务和战略目标得以实现，同时最小化风险对企业造成的损失。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24" r="237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有效的风险管理可以降低企业在经营过程中遭遇的各种风险，从而保障企业的稳定经营。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保障企业稳定经营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通过风险管理，企业可以更好地应对市场变化和不确定性，提高自身的竞争力和适应能力。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风险管理不仅有助于减少损失，还可以通过创新和优化资源配置等方式为企业创造价值。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创造价值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31" r="20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财务风险、市场风险、操作风险、法律风险等。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内部因素（如管理不善、员工失误等）、外部因素（如市场变化、政策调整等）。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风险的种类与来源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财务管理制度与风险管理的关联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财务风险管理有助于降低企业在经营过程中面临的各种风险，如市场风险、信用风险和操作风险等，从而保障企业的财务安全。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财务风险管理需要建立完善的风险管理体系，包括风险识别、风险评估、风险应对和风险监控等环节，以确保企业能够及时应对各种财务风险。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6927891" y="1290438"/>
            <a:ext cx="4828525" cy="4828525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396305" y="4914086"/>
            <a:ext cx="1091477" cy="1091477"/>
            <a:chOff x="5396305" y="4914086"/>
            <a:chExt cx="1091477" cy="1091477"/>
          </a:xfrm>
        </p:grpSpPr>
        <p:sp>
          <p:nvSpPr>
            <p:cNvPr id="6" name="AutoShape 6"/>
            <p:cNvSpPr/>
            <p:nvPr/>
          </p:nvSpPr>
          <p:spPr>
            <a:xfrm>
              <a:off x="5396305" y="4914086"/>
              <a:ext cx="1091477" cy="109147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539437" y="5154753"/>
              <a:ext cx="610142" cy="610142"/>
            </a:xfrm>
            <a:custGeom>
              <a:rect l="l" t="t" r="r" b="b"/>
              <a:pathLst>
                <a:path w="304800" h="304800">
                  <a:moveTo>
                    <a:pt x="310886" y="167269"/>
                  </a:moveTo>
                  <a:cubicBezTo>
                    <a:pt x="310886" y="167269"/>
                    <a:pt x="267148" y="122672"/>
                    <a:pt x="206873" y="122672"/>
                  </a:cubicBezTo>
                  <a:cubicBezTo>
                    <a:pt x="147980" y="122672"/>
                    <a:pt x="89764" y="167269"/>
                    <a:pt x="89764" y="167269"/>
                  </a:cubicBezTo>
                  <a:lnTo>
                    <a:pt x="57064" y="153619"/>
                  </a:lnTo>
                  <a:lnTo>
                    <a:pt x="57064" y="193662"/>
                  </a:lnTo>
                  <a:cubicBezTo>
                    <a:pt x="62217" y="195415"/>
                    <a:pt x="65989" y="200158"/>
                    <a:pt x="65989" y="205902"/>
                  </a:cubicBezTo>
                  <a:cubicBezTo>
                    <a:pt x="65989" y="211703"/>
                    <a:pt x="62141" y="216456"/>
                    <a:pt x="56912" y="218170"/>
                  </a:cubicBezTo>
                  <a:lnTo>
                    <a:pt x="66580" y="245135"/>
                  </a:lnTo>
                  <a:lnTo>
                    <a:pt x="38043" y="245135"/>
                  </a:lnTo>
                  <a:lnTo>
                    <a:pt x="47796" y="217942"/>
                  </a:lnTo>
                  <a:cubicBezTo>
                    <a:pt x="43110" y="215951"/>
                    <a:pt x="39834" y="211322"/>
                    <a:pt x="39834" y="205902"/>
                  </a:cubicBezTo>
                  <a:cubicBezTo>
                    <a:pt x="39834" y="200597"/>
                    <a:pt x="43015" y="196082"/>
                    <a:pt x="47558" y="194024"/>
                  </a:cubicBezTo>
                  <a:lnTo>
                    <a:pt x="47558" y="149647"/>
                  </a:lnTo>
                  <a:lnTo>
                    <a:pt x="0" y="129816"/>
                  </a:lnTo>
                  <a:lnTo>
                    <a:pt x="209255" y="35890"/>
                  </a:lnTo>
                  <a:lnTo>
                    <a:pt x="401241" y="130997"/>
                  </a:lnTo>
                  <a:lnTo>
                    <a:pt x="310886" y="167269"/>
                  </a:lnTo>
                  <a:close/>
                  <a:moveTo>
                    <a:pt x="204492" y="145266"/>
                  </a:moveTo>
                  <a:cubicBezTo>
                    <a:pt x="265128" y="145266"/>
                    <a:pt x="294846" y="177365"/>
                    <a:pt x="294846" y="177365"/>
                  </a:cubicBezTo>
                  <a:lnTo>
                    <a:pt x="294846" y="243945"/>
                  </a:lnTo>
                  <a:cubicBezTo>
                    <a:pt x="294846" y="243945"/>
                    <a:pt x="263938" y="268910"/>
                    <a:pt x="199739" y="268910"/>
                  </a:cubicBezTo>
                  <a:cubicBezTo>
                    <a:pt x="135541" y="268910"/>
                    <a:pt x="114138" y="243945"/>
                    <a:pt x="114138" y="243945"/>
                  </a:cubicBezTo>
                  <a:lnTo>
                    <a:pt x="114138" y="177365"/>
                  </a:lnTo>
                  <a:cubicBezTo>
                    <a:pt x="114138" y="177365"/>
                    <a:pt x="143856" y="145266"/>
                    <a:pt x="204492" y="145266"/>
                  </a:cubicBezTo>
                  <a:close/>
                  <a:moveTo>
                    <a:pt x="203302" y="254641"/>
                  </a:moveTo>
                  <a:cubicBezTo>
                    <a:pt x="245326" y="254641"/>
                    <a:pt x="279397" y="246116"/>
                    <a:pt x="279397" y="235620"/>
                  </a:cubicBezTo>
                  <a:cubicBezTo>
                    <a:pt x="279397" y="225123"/>
                    <a:pt x="245326" y="216599"/>
                    <a:pt x="203302" y="216599"/>
                  </a:cubicBezTo>
                  <a:cubicBezTo>
                    <a:pt x="161277" y="216599"/>
                    <a:pt x="127216" y="225123"/>
                    <a:pt x="127216" y="235620"/>
                  </a:cubicBezTo>
                  <a:cubicBezTo>
                    <a:pt x="127216" y="246116"/>
                    <a:pt x="161277" y="254641"/>
                    <a:pt x="203302" y="2546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财务风险管理是财务管理制度的重要组成部分，主要涉及对财务风险进行识别、评估、控制和监控的流程。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财务风险管理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内部控制是企业为了确保财务报告的准确性、可靠性和合规性而实施的一系列政策和程序。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内部控制与风险管理密切相关，内部控制的有效性直接影响到企业风险管理的效果。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内部控制的目的是通过建立有效的内部管理机制，降低企业面临的各种风险，从而保障企业的稳健运营。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9500" r="19500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431" r="19431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内部控制与风险管理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https://d.book118.com/395142141321011111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2024-09-17T20:57:30.348</cp:lastPrinted>
  <dcterms:created xsi:type="dcterms:W3CDTF">2024-09-17T12:57:30Z</dcterms:created>
  <dcterms:modified xsi:type="dcterms:W3CDTF">2024-09-17T12:57:32Z</dcterms:modified>
</cp:coreProperties>
</file>