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07.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_rels/data1.xml.rels>&#65279;<?xml version="1.0" encoding="utf-8" standalone="yes"?><Relationships xmlns="http://schemas.openxmlformats.org/package/2006/relationships"><Relationship Id="rId1" Type="http://schemas.openxmlformats.org/officeDocument/2006/relationships/slide" Target="../slides/slide11.xml" TargetMode="Internal" /></Relationships>
</file>

<file path=ppt/diagrams/colors1.xml><?xml version="1.0" encoding="utf-8"?>
<dgm:colorsDef xmlns:a="http://schemas.openxmlformats.org/drawingml/2006/main" xmlns:dgm="http://schemas.openxmlformats.org/drawingml/2006/diagram" uniqueId="urn:microsoft.com/office/officeart/2005/8/colors/colorful1#3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CEF0EBF5-B63E-40B2-A32C-35BBC6EF74DA}" type="doc">
      <dgm:prSet loTypeId="urn:microsoft.com/office/officeart/2005/8/layout/process3" loCatId="process" qsTypeId="urn:microsoft.com/office/officeart/2005/8/quickstyle/simple1" qsCatId="simple" csTypeId="urn:microsoft.com/office/officeart/2005/8/colors/colorful1#34" csCatId="colorful" phldr="1"/>
      <dgm:spPr/>
      <dgm:t>
        <a:bodyPr/>
        <a:lstStyle/>
        <a:p>
          <a:endParaRPr lang="zh-CN" altLang="en-US"/>
        </a:p>
      </dgm:t>
    </dgm:pt>
    <dgm:pt modelId="{A9101A6C-777B-4AED-9189-51DEAF6EB3B4}" type="parTrans" cxnId="{001A1621-67A2-4CAB-92BC-EDBADCD2B8F3}">
      <dgm:prSet/>
      <dgm:spPr/>
      <dgm:t>
        <a:bodyPr/>
        <a:lstStyle/>
        <a:p>
          <a:endParaRPr lang="zh-CN" altLang="en-US"/>
        </a:p>
      </dgm:t>
    </dgm:pt>
    <dgm:pt modelId="{AE31C2E4-99AD-4113-8E37-8B194ED14F5F}">
      <dgm:prSet phldrT="[文本]" custT="1"/>
      <dgm:spPr>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en-US" sz="2000" b="1" smtClean="0">
              <a:latin typeface="+mn-ea"/>
              <a:ea typeface="+mn-ea"/>
            </a:rPr>
            <a:t>1</a:t>
          </a:r>
          <a:r>
            <a:rPr lang="zh-CN" sz="2000" b="1" smtClean="0">
              <a:latin typeface="+mn-ea"/>
              <a:ea typeface="+mn-ea"/>
            </a:rPr>
            <a:t>．事前控制</a:t>
          </a:r>
          <a:endParaRPr lang="zh-CN" altLang="en-US" sz="2000">
            <a:latin typeface="+mn-ea"/>
            <a:ea typeface="+mn-ea"/>
          </a:endParaRPr>
        </a:p>
      </dgm:t>
    </dgm:pt>
    <dgm:pt modelId="{857C2050-1A71-4A78-8B77-49B622B57CF1}" type="parTrans" cxnId="{7ADBD03E-0B9B-46FA-B039-D73DD8D34B73}">
      <dgm:prSet/>
      <dgm:spPr/>
      <dgm:t>
        <a:bodyPr/>
        <a:lstStyle/>
        <a:p>
          <a:endParaRPr lang="zh-CN" altLang="en-US"/>
        </a:p>
      </dgm:t>
    </dgm:pt>
    <dgm:pt modelId="{9B1E9B30-B83E-4418-B86F-33389466C781}">
      <dgm:prSet/>
      <dgm:spPr>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dgm:spPr>
      <dgm:t>
        <a:bodyPr/>
        <a:lstStyle/>
        <a:p>
          <a:r>
            <a:rPr lang="zh-CN" smtClean="0"/>
            <a:t>事前控制是指在战略实施之前，对战略实施结果进行预测，并将预测结果与既定的目标值相比较，若二者出现偏差，则要采取相应的预防措施进行纠正。</a:t>
          </a:r>
          <a:endParaRPr lang="zh-CN"/>
        </a:p>
      </dgm:t>
    </dgm:pt>
    <dgm:pt modelId="{3338ACAE-B340-45A0-9351-631BF582E0F4}" type="sibTrans" cxnId="{7ADBD03E-0B9B-46FA-B039-D73DD8D34B73}">
      <dgm:prSet/>
      <dgm:spPr/>
      <dgm:t>
        <a:bodyPr/>
        <a:lstStyle/>
        <a:p>
          <a:endParaRPr lang="zh-CN" altLang="en-US"/>
        </a:p>
      </dgm:t>
    </dgm:pt>
    <dgm:pt modelId="{0BEC5255-393A-417C-B5CF-B06EF09640FB}" type="sibTrans" cxnId="{001A1621-67A2-4CAB-92BC-EDBADCD2B8F3}">
      <dgm:prSet/>
      <dgm:spPr>
        <a:solidFill>
          <a:schemeClr val="accent2">
            <a:hueOff val="0"/>
            <a:satOff val="0"/>
            <a:lumOff val="0"/>
            <a:alphaOff val="0"/>
          </a:schemeClr>
        </a:solidFill>
        <a:ln>
          <a:noFill/>
        </a:ln>
      </dgm:spPr>
      <dgm:t>
        <a:bodyPr/>
        <a:lstStyle/>
        <a:p>
          <a:endParaRPr lang="zh-CN" altLang="en-US"/>
        </a:p>
      </dgm:t>
    </dgm:pt>
    <dgm:pt modelId="{444A1F0A-C29A-4E60-8AC2-230648350022}" type="parTrans" cxnId="{6C3974EE-086D-4986-8F40-59FED600DCE7}">
      <dgm:prSet/>
      <dgm:spPr/>
      <dgm:t>
        <a:bodyPr/>
        <a:lstStyle/>
        <a:p>
          <a:endParaRPr lang="zh-CN" altLang="en-US"/>
        </a:p>
      </dgm:t>
    </dgm:pt>
    <dgm:pt modelId="{59FAC634-257C-408A-BFCE-10E6858B2305}">
      <dgm:prSet custT="1"/>
      <dgm:spPr>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en-US" sz="2000" b="1" smtClean="0">
              <a:latin typeface="+mn-ea"/>
              <a:ea typeface="+mn-ea"/>
              <a:hlinkClick r:id="rId1" action="ppaction://hlinksldjump"/>
            </a:rPr>
            <a:t>2</a:t>
          </a:r>
          <a:r>
            <a:rPr lang="zh-CN" sz="2000" b="1" smtClean="0">
              <a:latin typeface="+mn-ea"/>
              <a:ea typeface="+mn-ea"/>
              <a:hlinkClick r:id="rId1" action="ppaction://hlinksldjump"/>
            </a:rPr>
            <a:t>．过程控制</a:t>
          </a:r>
          <a:endParaRPr lang="zh-CN" sz="2000">
            <a:latin typeface="+mn-ea"/>
            <a:ea typeface="+mn-ea"/>
          </a:endParaRPr>
        </a:p>
      </dgm:t>
    </dgm:pt>
    <dgm:pt modelId="{790D76CE-7DCE-4635-AD9F-D70CD11459AB}" type="parTrans" cxnId="{3F4A9CE3-F1F4-4D34-9A04-1E9266E07AC9}">
      <dgm:prSet/>
      <dgm:spPr/>
      <dgm:t>
        <a:bodyPr/>
        <a:lstStyle/>
        <a:p>
          <a:endParaRPr lang="zh-CN" altLang="en-US"/>
        </a:p>
      </dgm:t>
    </dgm:pt>
    <dgm:pt modelId="{37188472-2073-4C34-AFFE-54DFD2F72812}">
      <dgm:prSet/>
      <dgm:spPr>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dgm:spPr>
      <dgm:t>
        <a:bodyPr/>
        <a:lstStyle/>
        <a:p>
          <a:r>
            <a:rPr lang="zh-CN" smtClean="0"/>
            <a:t>过程控制也叫同期控制，企业高层领导者要控制企业战略实施中的关键性的过程或全过程，随时采取控制措施，纠正实施中产生的偏差，引导企业沿着战略的方向进行经营。</a:t>
          </a:r>
          <a:endParaRPr lang="zh-CN"/>
        </a:p>
      </dgm:t>
    </dgm:pt>
    <dgm:pt modelId="{57A73A6F-7C9F-4550-B9F4-4D747B9FB3CB}" type="sibTrans" cxnId="{3F4A9CE3-F1F4-4D34-9A04-1E9266E07AC9}">
      <dgm:prSet/>
      <dgm:spPr/>
      <dgm:t>
        <a:bodyPr/>
        <a:lstStyle/>
        <a:p>
          <a:endParaRPr lang="zh-CN" altLang="en-US"/>
        </a:p>
      </dgm:t>
    </dgm:pt>
    <dgm:pt modelId="{1D36C358-8F46-4AF1-A73A-AB1B4430F47E}" type="sibTrans" cxnId="{6C3974EE-086D-4986-8F40-59FED600DCE7}">
      <dgm:prSet/>
      <dgm:spPr>
        <a:solidFill>
          <a:schemeClr val="accent3">
            <a:hueOff val="0"/>
            <a:satOff val="0"/>
            <a:lumOff val="0"/>
            <a:alphaOff val="0"/>
          </a:schemeClr>
        </a:solidFill>
        <a:ln>
          <a:noFill/>
        </a:ln>
      </dgm:spPr>
      <dgm:t>
        <a:bodyPr/>
        <a:lstStyle/>
        <a:p>
          <a:endParaRPr lang="zh-CN" altLang="en-US"/>
        </a:p>
      </dgm:t>
    </dgm:pt>
    <dgm:pt modelId="{44ED50A8-D84B-4C42-9A8F-B3E164AD3016}" type="parTrans" cxnId="{E2949241-D502-4B70-AE54-603AB336D2C3}">
      <dgm:prSet/>
      <dgm:spPr/>
      <dgm:t>
        <a:bodyPr/>
        <a:lstStyle/>
        <a:p>
          <a:endParaRPr lang="zh-CN" altLang="en-US"/>
        </a:p>
      </dgm:t>
    </dgm:pt>
    <dgm:pt modelId="{4D9629FD-81B7-4314-825E-BB56B1420F4E}">
      <dgm:prSet custT="1"/>
      <dgm:spPr>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en-US" sz="2000" b="1" smtClean="0">
              <a:latin typeface="+mn-ea"/>
              <a:ea typeface="+mn-ea"/>
              <a:hlinkClick r:id="rId1" action="ppaction://hlinksldjump"/>
            </a:rPr>
            <a:t>3</a:t>
          </a:r>
          <a:r>
            <a:rPr lang="zh-CN" sz="2000" b="1" smtClean="0">
              <a:latin typeface="+mn-ea"/>
              <a:ea typeface="+mn-ea"/>
              <a:hlinkClick r:id="rId1" action="ppaction://hlinksldjump"/>
            </a:rPr>
            <a:t>．事后控制</a:t>
          </a:r>
          <a:endParaRPr lang="zh-CN" sz="2000" b="1">
            <a:latin typeface="+mn-ea"/>
            <a:ea typeface="+mn-ea"/>
          </a:endParaRPr>
        </a:p>
      </dgm:t>
    </dgm:pt>
    <dgm:pt modelId="{6D955ABB-686D-4E91-B9B3-2F606206A161}" type="parTrans" cxnId="{688547BB-0243-42DD-B824-8728D1168A73}">
      <dgm:prSet/>
      <dgm:spPr/>
      <dgm:t>
        <a:bodyPr/>
        <a:lstStyle/>
        <a:p>
          <a:endParaRPr lang="zh-CN" altLang="en-US"/>
        </a:p>
      </dgm:t>
    </dgm:pt>
    <dgm:pt modelId="{E7AB5096-3FEC-4994-AF54-315E306E4A8E}">
      <dgm:prSet/>
      <dgm:spPr>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dgm:spPr>
      <dgm:t>
        <a:bodyPr/>
        <a:lstStyle/>
        <a:p>
          <a:r>
            <a:rPr lang="zh-CN" smtClean="0"/>
            <a:t>事后控制亦称反馈控制，是指战略实施过程结束之后，对这段时期的资源利用状况及其结果进行总结。</a:t>
          </a:r>
          <a:endParaRPr lang="zh-CN"/>
        </a:p>
      </dgm:t>
    </dgm:pt>
    <dgm:pt modelId="{612C37B9-9957-4FBF-8002-9E6009DF6B14}" type="sibTrans" cxnId="{688547BB-0243-42DD-B824-8728D1168A73}">
      <dgm:prSet/>
      <dgm:spPr/>
      <dgm:t>
        <a:bodyPr/>
        <a:lstStyle/>
        <a:p>
          <a:endParaRPr lang="zh-CN" altLang="en-US"/>
        </a:p>
      </dgm:t>
    </dgm:pt>
    <dgm:pt modelId="{B330B6D6-8629-4B78-87E9-63ADBC80CEFC}" type="sibTrans" cxnId="{E2949241-D502-4B70-AE54-603AB336D2C3}">
      <dgm:prSet/>
      <dgm:spPr/>
      <dgm:t>
        <a:bodyPr/>
        <a:lstStyle/>
        <a:p>
          <a:endParaRPr lang="zh-CN" altLang="en-US"/>
        </a:p>
      </dgm:t>
    </dgm:pt>
    <dgm:pt modelId="{0F7E0F00-356E-4AF2-8231-3A8DEC038DC5}" type="pres">
      <dgm:prSet presAssocID="{CEF0EBF5-B63E-40B2-A32C-35BBC6EF74DA}" presName="linearFlow">
        <dgm:presLayoutVars>
          <dgm:dir/>
          <dgm:animLvl val="lvl"/>
          <dgm:resizeHandles val="exact"/>
        </dgm:presLayoutVars>
      </dgm:prSet>
      <dgm:spPr/>
      <dgm:t>
        <a:bodyPr/>
        <a:lstStyle/>
        <a:p>
          <a:endParaRPr lang="zh-CN" altLang="en-US"/>
        </a:p>
      </dgm:t>
    </dgm:pt>
    <dgm:pt modelId="{1E72EA88-0339-47AD-8F7F-492F19DFB0C5}" type="pres">
      <dgm:prSet presAssocID="{AE31C2E4-99AD-4113-8E37-8B194ED14F5F}" presName="composite"/>
      <dgm:spPr/>
      <dgm:t>
        <a:bodyPr/>
        <a:lstStyle/>
        <a:p/>
      </dgm:t>
    </dgm:pt>
    <dgm:pt modelId="{7C4B042C-7D3A-423D-9EEF-DEBB7ECC49FE}" type="pres">
      <dgm:prSet presAssocID="{AE31C2E4-99AD-4113-8E37-8B194ED14F5F}" presName="parTx" presStyleLbl="node1" presStyleCnt="3">
        <dgm:presLayoutVars>
          <dgm:chMax val="0"/>
          <dgm:chPref val="0"/>
          <dgm:bulletEnabled val="1"/>
        </dgm:presLayoutVars>
      </dgm:prSet>
      <dgm:spPr/>
      <dgm:t>
        <a:bodyPr/>
        <a:lstStyle/>
        <a:p>
          <a:endParaRPr lang="zh-CN" altLang="en-US"/>
        </a:p>
      </dgm:t>
    </dgm:pt>
    <dgm:pt modelId="{001A7EB3-2673-4D0A-8204-2816D16E9170}" type="pres">
      <dgm:prSet presAssocID="{AE31C2E4-99AD-4113-8E37-8B194ED14F5F}" presName="parSh" presStyleLbl="node1" presStyleCnt="3"/>
      <dgm:spPr/>
      <dgm:t>
        <a:bodyPr/>
        <a:lstStyle/>
        <a:p>
          <a:endParaRPr lang="zh-CN" altLang="en-US"/>
        </a:p>
      </dgm:t>
    </dgm:pt>
    <dgm:pt modelId="{C6639074-F1A4-46A3-A319-28D726A6A403}" type="pres">
      <dgm:prSet presAssocID="{AE31C2E4-99AD-4113-8E37-8B194ED14F5F}" presName="desTx" presStyleLbl="fgAcc1" presStyleCnt="3">
        <dgm:presLayoutVars>
          <dgm:bulletEnabled val="1"/>
        </dgm:presLayoutVars>
      </dgm:prSet>
      <dgm:spPr/>
      <dgm:t>
        <a:bodyPr/>
        <a:lstStyle/>
        <a:p>
          <a:endParaRPr lang="zh-CN" altLang="en-US"/>
        </a:p>
      </dgm:t>
    </dgm:pt>
    <dgm:pt modelId="{99189CA1-3525-48A5-BDBF-2A9FDB8F45A2}" type="pres">
      <dgm:prSet presAssocID="{0BEC5255-393A-417C-B5CF-B06EF09640FB}" presName="sibTrans" presStyleLbl="sibTrans2D1" presStyleCnt="2"/>
      <dgm:spPr/>
      <dgm:t>
        <a:bodyPr/>
        <a:lstStyle/>
        <a:p>
          <a:endParaRPr lang="zh-CN" altLang="en-US"/>
        </a:p>
      </dgm:t>
    </dgm:pt>
    <dgm:pt modelId="{2248E5C3-526A-4B3F-B1B0-5E3815DD8AA4}" type="pres">
      <dgm:prSet presAssocID="{0BEC5255-393A-417C-B5CF-B06EF09640FB}" presName="connTx" presStyleLbl="sibTrans2D1" presStyleCnt="2"/>
      <dgm:spPr/>
      <dgm:t>
        <a:bodyPr/>
        <a:lstStyle/>
        <a:p>
          <a:endParaRPr lang="zh-CN" altLang="en-US"/>
        </a:p>
      </dgm:t>
    </dgm:pt>
    <dgm:pt modelId="{19686175-85C8-42F3-978E-F4E88EFABE46}" type="pres">
      <dgm:prSet presAssocID="{59FAC634-257C-408A-BFCE-10E6858B2305}" presName="composite"/>
      <dgm:spPr/>
      <dgm:t>
        <a:bodyPr/>
        <a:lstStyle/>
        <a:p/>
      </dgm:t>
    </dgm:pt>
    <dgm:pt modelId="{94081214-A4B4-4C5B-B895-24C2CE0F8415}" type="pres">
      <dgm:prSet presAssocID="{59FAC634-257C-408A-BFCE-10E6858B2305}" presName="parTx" presStyleLbl="node1" presStyleIdx="1" presStyleCnt="3">
        <dgm:presLayoutVars>
          <dgm:chMax val="0"/>
          <dgm:chPref val="0"/>
          <dgm:bulletEnabled val="1"/>
        </dgm:presLayoutVars>
      </dgm:prSet>
      <dgm:spPr/>
      <dgm:t>
        <a:bodyPr/>
        <a:lstStyle/>
        <a:p>
          <a:endParaRPr lang="zh-CN" altLang="en-US"/>
        </a:p>
      </dgm:t>
    </dgm:pt>
    <dgm:pt modelId="{1E8458D1-3305-40EF-9C94-C9C24AB65D3D}" type="pres">
      <dgm:prSet presAssocID="{59FAC634-257C-408A-BFCE-10E6858B2305}" presName="parSh" presStyleLbl="node1" presStyleIdx="1" presStyleCnt="3"/>
      <dgm:spPr/>
      <dgm:t>
        <a:bodyPr/>
        <a:lstStyle/>
        <a:p>
          <a:endParaRPr lang="zh-CN" altLang="en-US"/>
        </a:p>
      </dgm:t>
    </dgm:pt>
    <dgm:pt modelId="{B6E8AABB-3DE6-4BF4-B496-E58EA01CEA56}" type="pres">
      <dgm:prSet presAssocID="{59FAC634-257C-408A-BFCE-10E6858B2305}" presName="desTx" presStyleLbl="fgAcc1" presStyleIdx="1" presStyleCnt="3">
        <dgm:presLayoutVars>
          <dgm:bulletEnabled val="1"/>
        </dgm:presLayoutVars>
      </dgm:prSet>
      <dgm:spPr/>
      <dgm:t>
        <a:bodyPr/>
        <a:lstStyle/>
        <a:p>
          <a:endParaRPr lang="zh-CN" altLang="en-US"/>
        </a:p>
      </dgm:t>
    </dgm:pt>
    <dgm:pt modelId="{01C5BB54-D1F8-43B1-A9D5-05A98703DB0F}" type="pres">
      <dgm:prSet presAssocID="{1D36C358-8F46-4AF1-A73A-AB1B4430F47E}" presName="sibTrans" presStyleLbl="sibTrans2D1" presStyleIdx="1" presStyleCnt="2"/>
      <dgm:spPr/>
      <dgm:t>
        <a:bodyPr/>
        <a:lstStyle/>
        <a:p>
          <a:endParaRPr lang="zh-CN" altLang="en-US"/>
        </a:p>
      </dgm:t>
    </dgm:pt>
    <dgm:pt modelId="{D4D16544-A326-43F2-92A5-613525D6AFF7}" type="pres">
      <dgm:prSet presAssocID="{1D36C358-8F46-4AF1-A73A-AB1B4430F47E}" presName="connTx" presStyleLbl="sibTrans2D1" presStyleIdx="1" presStyleCnt="2"/>
      <dgm:spPr/>
      <dgm:t>
        <a:bodyPr/>
        <a:lstStyle/>
        <a:p>
          <a:endParaRPr lang="zh-CN" altLang="en-US"/>
        </a:p>
      </dgm:t>
    </dgm:pt>
    <dgm:pt modelId="{29C8BFB9-9ACA-4D08-94A5-CD96E46CABA7}" type="pres">
      <dgm:prSet presAssocID="{4D9629FD-81B7-4314-825E-BB56B1420F4E}" presName="composite"/>
      <dgm:spPr/>
      <dgm:t>
        <a:bodyPr/>
        <a:lstStyle/>
        <a:p/>
      </dgm:t>
    </dgm:pt>
    <dgm:pt modelId="{49E71E87-200E-4144-84B1-45D50A2F44B1}" type="pres">
      <dgm:prSet presAssocID="{4D9629FD-81B7-4314-825E-BB56B1420F4E}" presName="parTx" presStyleLbl="node1" presStyleIdx="2" presStyleCnt="3">
        <dgm:presLayoutVars>
          <dgm:chMax val="0"/>
          <dgm:chPref val="0"/>
          <dgm:bulletEnabled val="1"/>
        </dgm:presLayoutVars>
      </dgm:prSet>
      <dgm:spPr/>
      <dgm:t>
        <a:bodyPr/>
        <a:lstStyle/>
        <a:p>
          <a:endParaRPr lang="zh-CN" altLang="en-US"/>
        </a:p>
      </dgm:t>
    </dgm:pt>
    <dgm:pt modelId="{F0A7B13C-67C5-4A80-AB84-8EB383D68EB5}" type="pres">
      <dgm:prSet presAssocID="{4D9629FD-81B7-4314-825E-BB56B1420F4E}" presName="parSh" presStyleLbl="node1" presStyleIdx="2" presStyleCnt="3"/>
      <dgm:spPr/>
      <dgm:t>
        <a:bodyPr/>
        <a:lstStyle/>
        <a:p>
          <a:endParaRPr lang="zh-CN" altLang="en-US"/>
        </a:p>
      </dgm:t>
    </dgm:pt>
    <dgm:pt modelId="{EE7CFFE2-FC85-452E-B735-C1B7A1DEE5E8}" type="pres">
      <dgm:prSet presAssocID="{4D9629FD-81B7-4314-825E-BB56B1420F4E}" presName="desTx" presStyleLbl="fgAcc1" presStyleIdx="2" presStyleCnt="3">
        <dgm:presLayoutVars>
          <dgm:bulletEnabled val="1"/>
        </dgm:presLayoutVars>
      </dgm:prSet>
      <dgm:spPr/>
      <dgm:t>
        <a:bodyPr/>
        <a:lstStyle/>
        <a:p>
          <a:endParaRPr lang="zh-CN" altLang="en-US"/>
        </a:p>
      </dgm:t>
    </dgm:pt>
  </dgm:ptLst>
  <dgm:cxnLst>
    <dgm:cxn modelId="{001A1621-67A2-4CAB-92BC-EDBADCD2B8F3}" srcId="{CEF0EBF5-B63E-40B2-A32C-35BBC6EF74DA}" destId="{AE31C2E4-99AD-4113-8E37-8B194ED14F5F}" srcOrd="0" destOrd="0" parTransId="{A9101A6C-777B-4AED-9189-51DEAF6EB3B4}" sibTransId="{0BEC5255-393A-417C-B5CF-B06EF09640FB}"/>
    <dgm:cxn modelId="{7ADBD03E-0B9B-46FA-B039-D73DD8D34B73}" srcId="{AE31C2E4-99AD-4113-8E37-8B194ED14F5F}" destId="{9B1E9B30-B83E-4418-B86F-33389466C781}" srcOrd="0" destOrd="0" parTransId="{857C2050-1A71-4A78-8B77-49B622B57CF1}" sibTransId="{3338ACAE-B340-45A0-9351-631BF582E0F4}"/>
    <dgm:cxn modelId="{6C3974EE-086D-4986-8F40-59FED600DCE7}" srcId="{CEF0EBF5-B63E-40B2-A32C-35BBC6EF74DA}" destId="{59FAC634-257C-408A-BFCE-10E6858B2305}" srcOrd="1" destOrd="0" parTransId="{444A1F0A-C29A-4E60-8AC2-230648350022}" sibTransId="{1D36C358-8F46-4AF1-A73A-AB1B4430F47E}"/>
    <dgm:cxn modelId="{3F4A9CE3-F1F4-4D34-9A04-1E9266E07AC9}" srcId="{59FAC634-257C-408A-BFCE-10E6858B2305}" destId="{37188472-2073-4C34-AFFE-54DFD2F72812}" srcOrd="0" destOrd="0" parTransId="{790D76CE-7DCE-4635-AD9F-D70CD11459AB}" sibTransId="{57A73A6F-7C9F-4550-B9F4-4D747B9FB3CB}"/>
    <dgm:cxn modelId="{E2949241-D502-4B70-AE54-603AB336D2C3}" srcId="{CEF0EBF5-B63E-40B2-A32C-35BBC6EF74DA}" destId="{4D9629FD-81B7-4314-825E-BB56B1420F4E}" srcOrd="2" destOrd="0" parTransId="{44ED50A8-D84B-4C42-9A8F-B3E164AD3016}" sibTransId="{B330B6D6-8629-4B78-87E9-63ADBC80CEFC}"/>
    <dgm:cxn modelId="{688547BB-0243-42DD-B824-8728D1168A73}" srcId="{4D9629FD-81B7-4314-825E-BB56B1420F4E}" destId="{E7AB5096-3FEC-4994-AF54-315E306E4A8E}" srcOrd="0" destOrd="0" parTransId="{6D955ABB-686D-4E91-B9B3-2F606206A161}" sibTransId="{612C37B9-9957-4FBF-8002-9E6009DF6B14}"/>
    <dgm:cxn modelId="{2C4F583B-580E-4809-B3B6-E6137026D729}" type="presOf" srcId="{CEF0EBF5-B63E-40B2-A32C-35BBC6EF74DA}" destId="{0F7E0F00-356E-4AF2-8231-3A8DEC038DC5}" srcOrd="0" destOrd="0" presId="urn:microsoft.com/office/officeart/2005/8/layout/process3"/>
    <dgm:cxn modelId="{97B3BA60-F5ED-44FD-8EE9-2196082E1EDF}" type="presParOf" srcId="{0F7E0F00-356E-4AF2-8231-3A8DEC038DC5}" destId="{1E72EA88-0339-47AD-8F7F-492F19DFB0C5}" srcOrd="0" destOrd="0" presId="urn:microsoft.com/office/officeart/2005/8/layout/process3"/>
    <dgm:cxn modelId="{BEEE5FFD-3E7D-465F-945C-0A3B69973520}" type="presParOf" srcId="{1E72EA88-0339-47AD-8F7F-492F19DFB0C5}" destId="{7C4B042C-7D3A-423D-9EEF-DEBB7ECC49FE}" srcOrd="0" destOrd="0" presId="urn:microsoft.com/office/officeart/2005/8/layout/process3"/>
    <dgm:cxn modelId="{5E83DE1E-38F2-469B-A2A9-7C918BBD2095}" type="presOf" srcId="{AE31C2E4-99AD-4113-8E37-8B194ED14F5F}" destId="{7C4B042C-7D3A-423D-9EEF-DEBB7ECC49FE}" srcOrd="0" destOrd="0" presId="urn:microsoft.com/office/officeart/2005/8/layout/process3"/>
    <dgm:cxn modelId="{DAAC1A77-681A-4FD5-84AF-AD2AD3BFD12C}" type="presParOf" srcId="{1E72EA88-0339-47AD-8F7F-492F19DFB0C5}" destId="{001A7EB3-2673-4D0A-8204-2816D16E9170}" srcOrd="1" destOrd="0" presId="urn:microsoft.com/office/officeart/2005/8/layout/process3"/>
    <dgm:cxn modelId="{D77E2F87-F54F-4425-8F9F-519E5509060C}" type="presOf" srcId="{AE31C2E4-99AD-4113-8E37-8B194ED14F5F}" destId="{001A7EB3-2673-4D0A-8204-2816D16E9170}" srcOrd="1" destOrd="0" presId="urn:microsoft.com/office/officeart/2005/8/layout/process3"/>
    <dgm:cxn modelId="{B9710CE3-2792-40C0-8D28-4544C906B6DD}" type="presParOf" srcId="{1E72EA88-0339-47AD-8F7F-492F19DFB0C5}" destId="{C6639074-F1A4-46A3-A319-28D726A6A403}" srcOrd="2" destOrd="0" presId="urn:microsoft.com/office/officeart/2005/8/layout/process3"/>
    <dgm:cxn modelId="{0A2F602A-8B8C-4D09-B568-04FCC2544FD2}" type="presOf" srcId="{9B1E9B30-B83E-4418-B86F-33389466C781}" destId="{C6639074-F1A4-46A3-A319-28D726A6A403}" srcOrd="0" destOrd="0" presId="urn:microsoft.com/office/officeart/2005/8/layout/process3"/>
    <dgm:cxn modelId="{40EF8CBD-A8C2-42BA-B86A-AEECAE7D0AB5}" type="presParOf" srcId="{0F7E0F00-356E-4AF2-8231-3A8DEC038DC5}" destId="{99189CA1-3525-48A5-BDBF-2A9FDB8F45A2}" srcOrd="1" destOrd="0" presId="urn:microsoft.com/office/officeart/2005/8/layout/process3"/>
    <dgm:cxn modelId="{D9791673-9311-495A-8B50-EDE50346BBFC}" type="presOf" srcId="{0BEC5255-393A-417C-B5CF-B06EF09640FB}" destId="{99189CA1-3525-48A5-BDBF-2A9FDB8F45A2}" srcOrd="0" destOrd="0" presId="urn:microsoft.com/office/officeart/2005/8/layout/process3"/>
    <dgm:cxn modelId="{CD34A26A-85B7-4DE8-AAA1-927DACED1461}" type="presParOf" srcId="{99189CA1-3525-48A5-BDBF-2A9FDB8F45A2}" destId="{2248E5C3-526A-4B3F-B1B0-5E3815DD8AA4}" srcOrd="0" destOrd="0" presId="urn:microsoft.com/office/officeart/2005/8/layout/process3"/>
    <dgm:cxn modelId="{039B8BB6-F1B6-4C31-BAA1-3A0D78424F0E}" type="presOf" srcId="{0BEC5255-393A-417C-B5CF-B06EF09640FB}" destId="{2248E5C3-526A-4B3F-B1B0-5E3815DD8AA4}" srcOrd="1" destOrd="0" presId="urn:microsoft.com/office/officeart/2005/8/layout/process3"/>
    <dgm:cxn modelId="{2E66B849-9FC2-43E4-A509-50B57FDF861E}" type="presParOf" srcId="{0F7E0F00-356E-4AF2-8231-3A8DEC038DC5}" destId="{19686175-85C8-42F3-978E-F4E88EFABE46}" srcOrd="2" destOrd="0" presId="urn:microsoft.com/office/officeart/2005/8/layout/process3"/>
    <dgm:cxn modelId="{170B2AF5-9AD2-41D0-BCC1-FE57759748C8}" type="presParOf" srcId="{19686175-85C8-42F3-978E-F4E88EFABE46}" destId="{94081214-A4B4-4C5B-B895-24C2CE0F8415}" srcOrd="0" destOrd="0" presId="urn:microsoft.com/office/officeart/2005/8/layout/process3"/>
    <dgm:cxn modelId="{A100FC11-836F-41DF-97FD-202ABE0F4B43}" type="presOf" srcId="{59FAC634-257C-408A-BFCE-10E6858B2305}" destId="{94081214-A4B4-4C5B-B895-24C2CE0F8415}" srcOrd="0" destOrd="0" presId="urn:microsoft.com/office/officeart/2005/8/layout/process3"/>
    <dgm:cxn modelId="{3F4619CF-EA11-40CA-978D-FE4009B02762}" type="presParOf" srcId="{19686175-85C8-42F3-978E-F4E88EFABE46}" destId="{1E8458D1-3305-40EF-9C94-C9C24AB65D3D}" srcOrd="1" destOrd="0" presId="urn:microsoft.com/office/officeart/2005/8/layout/process3"/>
    <dgm:cxn modelId="{B69A9AA3-7934-451F-ADCF-8F1FE5F7416B}" type="presOf" srcId="{59FAC634-257C-408A-BFCE-10E6858B2305}" destId="{1E8458D1-3305-40EF-9C94-C9C24AB65D3D}" srcOrd="1" destOrd="0" presId="urn:microsoft.com/office/officeart/2005/8/layout/process3"/>
    <dgm:cxn modelId="{73A9139D-2A7A-4790-948F-1FD744DB022D}" type="presParOf" srcId="{19686175-85C8-42F3-978E-F4E88EFABE46}" destId="{B6E8AABB-3DE6-4BF4-B496-E58EA01CEA56}" srcOrd="2" destOrd="0" presId="urn:microsoft.com/office/officeart/2005/8/layout/process3"/>
    <dgm:cxn modelId="{9B55B9FA-CBFD-494C-8398-A186AFB70888}" type="presOf" srcId="{37188472-2073-4C34-AFFE-54DFD2F72812}" destId="{B6E8AABB-3DE6-4BF4-B496-E58EA01CEA56}" srcOrd="0" destOrd="0" presId="urn:microsoft.com/office/officeart/2005/8/layout/process3"/>
    <dgm:cxn modelId="{98327812-E1C3-486E-9EBF-C329A3985DC6}" type="presParOf" srcId="{0F7E0F00-356E-4AF2-8231-3A8DEC038DC5}" destId="{01C5BB54-D1F8-43B1-A9D5-05A98703DB0F}" srcOrd="3" destOrd="0" presId="urn:microsoft.com/office/officeart/2005/8/layout/process3"/>
    <dgm:cxn modelId="{DC8ACF14-31FF-43BB-A42E-A158CCBC28D4}" type="presOf" srcId="{1D36C358-8F46-4AF1-A73A-AB1B4430F47E}" destId="{01C5BB54-D1F8-43B1-A9D5-05A98703DB0F}" srcOrd="0" destOrd="0" presId="urn:microsoft.com/office/officeart/2005/8/layout/process3"/>
    <dgm:cxn modelId="{243E775A-9923-4E41-95CB-CC9D4BBFB8C8}" type="presParOf" srcId="{01C5BB54-D1F8-43B1-A9D5-05A98703DB0F}" destId="{D4D16544-A326-43F2-92A5-613525D6AFF7}" srcOrd="0" destOrd="0" presId="urn:microsoft.com/office/officeart/2005/8/layout/process3"/>
    <dgm:cxn modelId="{D059B8CF-FEDF-4866-A743-B08A1B345093}" type="presOf" srcId="{1D36C358-8F46-4AF1-A73A-AB1B4430F47E}" destId="{D4D16544-A326-43F2-92A5-613525D6AFF7}" srcOrd="1" destOrd="0" presId="urn:microsoft.com/office/officeart/2005/8/layout/process3"/>
    <dgm:cxn modelId="{929DBAD8-B074-41A2-89A0-CDDEAF07716D}" type="presParOf" srcId="{0F7E0F00-356E-4AF2-8231-3A8DEC038DC5}" destId="{29C8BFB9-9ACA-4D08-94A5-CD96E46CABA7}" srcOrd="4" destOrd="0" presId="urn:microsoft.com/office/officeart/2005/8/layout/process3"/>
    <dgm:cxn modelId="{F51968C8-BDB4-466B-A3B9-3B2421FA1DE5}" type="presParOf" srcId="{29C8BFB9-9ACA-4D08-94A5-CD96E46CABA7}" destId="{49E71E87-200E-4144-84B1-45D50A2F44B1}" srcOrd="0" destOrd="0" presId="urn:microsoft.com/office/officeart/2005/8/layout/process3"/>
    <dgm:cxn modelId="{D998AEDC-7807-48F6-93EA-06FB5CB650E2}" type="presOf" srcId="{4D9629FD-81B7-4314-825E-BB56B1420F4E}" destId="{49E71E87-200E-4144-84B1-45D50A2F44B1}" srcOrd="0" destOrd="0" presId="urn:microsoft.com/office/officeart/2005/8/layout/process3"/>
    <dgm:cxn modelId="{949F2803-BE36-4C7E-BA07-94C8CBB1EB64}" type="presParOf" srcId="{29C8BFB9-9ACA-4D08-94A5-CD96E46CABA7}" destId="{F0A7B13C-67C5-4A80-AB84-8EB383D68EB5}" srcOrd="1" destOrd="0" presId="urn:microsoft.com/office/officeart/2005/8/layout/process3"/>
    <dgm:cxn modelId="{B98E759C-FB01-44DF-B7F0-E746C4D0CB3D}" type="presOf" srcId="{4D9629FD-81B7-4314-825E-BB56B1420F4E}" destId="{F0A7B13C-67C5-4A80-AB84-8EB383D68EB5}" srcOrd="1" destOrd="0" presId="urn:microsoft.com/office/officeart/2005/8/layout/process3"/>
    <dgm:cxn modelId="{76808929-7820-4ABF-A272-D7D67193B8DA}" type="presParOf" srcId="{29C8BFB9-9ACA-4D08-94A5-CD96E46CABA7}" destId="{EE7CFFE2-FC85-452E-B735-C1B7A1DEE5E8}" srcOrd="2" destOrd="0" presId="urn:microsoft.com/office/officeart/2005/8/layout/process3"/>
    <dgm:cxn modelId="{1AF17DBD-F281-42AA-8FF7-D2CDBAA40E99}" type="presOf" srcId="{E7AB5096-3FEC-4994-AF54-315E306E4A8E}" destId="{EE7CFFE2-FC85-452E-B735-C1B7A1DEE5E8}" srcOrd="0" destOrd="0" presId="urn:microsoft.com/office/officeart/2005/8/layout/process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3EA7045-07EF-477F-93B7-16EF0F7D1B3C}"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zh-CN" altLang="en-US"/>
        </a:p>
      </dgm:t>
    </dgm:pt>
    <dgm:pt modelId="{73D5D97D-5AC1-4F3D-ACD2-12E14C2C1AC1}" type="parTrans" cxnId="{DD888295-8D18-41BA-B6EB-071A4E1B2337}">
      <dgm:prSet/>
      <dgm:spPr/>
      <dgm:t>
        <a:bodyPr/>
        <a:lstStyle/>
        <a:p>
          <a:endParaRPr lang="zh-CN" altLang="en-US"/>
        </a:p>
      </dgm:t>
    </dgm:pt>
    <dgm:pt modelId="{EC1B8868-9ABF-488A-A50F-686E50AFC7B1}">
      <dgm:prSet phldrT="[文本]"/>
      <dgm:spPr/>
      <dgm:t>
        <a:bodyPr/>
        <a:lstStyle/>
        <a:p>
          <a:r>
            <a:rPr lang="en-US" b="1" smtClean="0"/>
            <a:t>1</a:t>
          </a:r>
          <a:r>
            <a:rPr lang="zh-CN" b="1" smtClean="0"/>
            <a:t>）自动化</a:t>
          </a:r>
          <a:endParaRPr lang="zh-CN" altLang="en-US" b="1"/>
        </a:p>
      </dgm:t>
    </dgm:pt>
    <dgm:pt modelId="{831AD083-9C36-455A-86DF-4D8F71432BEB}" type="parTrans" cxnId="{4C7445D4-48E0-4714-91CB-517BB985B141}">
      <dgm:prSet/>
      <dgm:spPr/>
      <dgm:t>
        <a:bodyPr/>
        <a:lstStyle/>
        <a:p>
          <a:endParaRPr lang="zh-CN" altLang="en-US"/>
        </a:p>
      </dgm:t>
    </dgm:pt>
    <dgm:pt modelId="{D0AE614B-0B64-4602-A679-C096CCC23758}">
      <dgm:prSet/>
      <dgm:spPr/>
      <dgm:t>
        <a:bodyPr/>
        <a:lstStyle/>
        <a:p>
          <a:r>
            <a:rPr lang="zh-CN" smtClean="0"/>
            <a:t>自动化是指企业运用计算机或其他自动化手段减少控制的问题。</a:t>
          </a:r>
          <a:endParaRPr lang="zh-CN"/>
        </a:p>
      </dgm:t>
    </dgm:pt>
    <dgm:pt modelId="{2830BFD3-83E7-4E72-B66D-AAC7BE2418BF}" type="sibTrans" cxnId="{4C7445D4-48E0-4714-91CB-517BB985B141}">
      <dgm:prSet/>
      <dgm:spPr/>
      <dgm:t>
        <a:bodyPr/>
        <a:lstStyle/>
        <a:p>
          <a:endParaRPr lang="zh-CN" altLang="en-US"/>
        </a:p>
      </dgm:t>
    </dgm:pt>
    <dgm:pt modelId="{00312C7D-0F53-41F7-ABDB-D3EE92678F8D}" type="sibTrans" cxnId="{DD888295-8D18-41BA-B6EB-071A4E1B2337}">
      <dgm:prSet/>
      <dgm:spPr/>
      <dgm:t>
        <a:bodyPr/>
        <a:lstStyle/>
        <a:p>
          <a:endParaRPr lang="zh-CN" altLang="en-US"/>
        </a:p>
      </dgm:t>
    </dgm:pt>
    <dgm:pt modelId="{59B7F035-727F-42D3-AE1F-F796772FD5F1}" type="parTrans" cxnId="{4DAFC1BB-3AF7-4FAC-88E7-06F01D99B5B1}">
      <dgm:prSet/>
      <dgm:spPr/>
      <dgm:t>
        <a:bodyPr/>
        <a:lstStyle/>
        <a:p>
          <a:endParaRPr lang="zh-CN" altLang="en-US"/>
        </a:p>
      </dgm:t>
    </dgm:pt>
    <dgm:pt modelId="{AFE157BF-B329-4F8B-8C70-0F5C02E36D1C}">
      <dgm:prSet/>
      <dgm:spPr/>
      <dgm:t>
        <a:bodyPr/>
        <a:lstStyle/>
        <a:p>
          <a:r>
            <a:rPr lang="en-US" b="1" smtClean="0"/>
            <a:t>2</a:t>
          </a:r>
          <a:r>
            <a:rPr lang="zh-CN" b="1" smtClean="0"/>
            <a:t>）集中化</a:t>
          </a:r>
          <a:endParaRPr lang="zh-CN" b="1"/>
        </a:p>
      </dgm:t>
    </dgm:pt>
    <dgm:pt modelId="{B046BF13-8532-499C-8CEF-B1A35E6348A2}" type="parTrans" cxnId="{6CCEA071-AE78-4E99-9187-E4185A19856D}">
      <dgm:prSet/>
      <dgm:spPr/>
      <dgm:t>
        <a:bodyPr/>
        <a:lstStyle/>
        <a:p>
          <a:endParaRPr lang="zh-CN" altLang="en-US"/>
        </a:p>
      </dgm:t>
    </dgm:pt>
    <dgm:pt modelId="{89DC5610-0FC7-4F70-A49F-5E3FEA0A4DE7}">
      <dgm:prSet/>
      <dgm:spPr/>
      <dgm:t>
        <a:bodyPr/>
        <a:lstStyle/>
        <a:p>
          <a:r>
            <a:rPr lang="zh-CN" smtClean="0"/>
            <a:t>集中化是把各个管理层次的权力集中到少数高层管理人员手中，避免分层控制造成的矛盾。</a:t>
          </a:r>
          <a:endParaRPr lang="zh-CN"/>
        </a:p>
      </dgm:t>
    </dgm:pt>
    <dgm:pt modelId="{970039BA-A3D8-449D-A030-C77A2FECBA3A}" type="sibTrans" cxnId="{6CCEA071-AE78-4E99-9187-E4185A19856D}">
      <dgm:prSet/>
      <dgm:spPr/>
      <dgm:t>
        <a:bodyPr/>
        <a:lstStyle/>
        <a:p>
          <a:endParaRPr lang="zh-CN" altLang="en-US"/>
        </a:p>
      </dgm:t>
    </dgm:pt>
    <dgm:pt modelId="{D462A6D5-A7F2-4875-B144-185E597BEAD3}" type="sibTrans" cxnId="{4DAFC1BB-3AF7-4FAC-88E7-06F01D99B5B1}">
      <dgm:prSet/>
      <dgm:spPr/>
      <dgm:t>
        <a:bodyPr/>
        <a:lstStyle/>
        <a:p>
          <a:endParaRPr lang="zh-CN" altLang="en-US"/>
        </a:p>
      </dgm:t>
    </dgm:pt>
    <dgm:pt modelId="{CD05226F-5EDC-431D-BA1A-B947079256DC}" type="parTrans" cxnId="{146ACD40-C347-424C-86ED-98E2ED7DA493}">
      <dgm:prSet/>
      <dgm:spPr/>
      <dgm:t>
        <a:bodyPr/>
        <a:lstStyle/>
        <a:p>
          <a:endParaRPr lang="zh-CN" altLang="en-US"/>
        </a:p>
      </dgm:t>
    </dgm:pt>
    <dgm:pt modelId="{A1D38A10-3085-483B-9944-7BB86DF43417}">
      <dgm:prSet/>
      <dgm:spPr/>
      <dgm:t>
        <a:bodyPr/>
        <a:lstStyle/>
        <a:p>
          <a:r>
            <a:rPr lang="en-US" b="1" smtClean="0"/>
            <a:t>3</a:t>
          </a:r>
          <a:r>
            <a:rPr lang="zh-CN" b="1" smtClean="0"/>
            <a:t>）与外部组织共担风险</a:t>
          </a:r>
          <a:endParaRPr lang="zh-CN" b="1"/>
        </a:p>
      </dgm:t>
    </dgm:pt>
    <dgm:pt modelId="{64BCCB58-275C-45FA-A354-4F5716E4A5B3}" type="parTrans" cxnId="{FD6E3FEA-15C2-464E-A0DF-6EE97BC4E49B}">
      <dgm:prSet/>
      <dgm:spPr/>
      <dgm:t>
        <a:bodyPr/>
        <a:lstStyle/>
        <a:p>
          <a:endParaRPr lang="zh-CN" altLang="en-US"/>
        </a:p>
      </dgm:t>
    </dgm:pt>
    <dgm:pt modelId="{1225A241-23A5-430C-B6EE-65D67AFAFC06}">
      <dgm:prSet/>
      <dgm:spPr/>
      <dgm:t>
        <a:bodyPr/>
        <a:lstStyle/>
        <a:p>
          <a:r>
            <a:rPr lang="zh-CN" smtClean="0"/>
            <a:t>这是指企业将内部的风险与企业外的组织共同分担。</a:t>
          </a:r>
          <a:endParaRPr lang="zh-CN"/>
        </a:p>
      </dgm:t>
    </dgm:pt>
    <dgm:pt modelId="{15FEC616-B246-4CCD-9885-B81253452E4E}" type="sibTrans" cxnId="{FD6E3FEA-15C2-464E-A0DF-6EE97BC4E49B}">
      <dgm:prSet/>
      <dgm:spPr/>
      <dgm:t>
        <a:bodyPr/>
        <a:lstStyle/>
        <a:p>
          <a:endParaRPr lang="zh-CN" altLang="en-US"/>
        </a:p>
      </dgm:t>
    </dgm:pt>
    <dgm:pt modelId="{46C2C8A8-BAFF-4DFA-A5B0-C6DC4E03BD50}" type="sibTrans" cxnId="{146ACD40-C347-424C-86ED-98E2ED7DA493}">
      <dgm:prSet/>
      <dgm:spPr/>
      <dgm:t>
        <a:bodyPr/>
        <a:lstStyle/>
        <a:p>
          <a:endParaRPr lang="zh-CN" altLang="en-US"/>
        </a:p>
      </dgm:t>
    </dgm:pt>
    <dgm:pt modelId="{20B64506-07E0-475B-B139-CDDC850ABFCF}" type="parTrans" cxnId="{252C7C51-1AFE-4438-89FB-5D71297B0134}">
      <dgm:prSet/>
      <dgm:spPr/>
      <dgm:t>
        <a:bodyPr/>
        <a:lstStyle/>
        <a:p>
          <a:endParaRPr lang="zh-CN" altLang="en-US"/>
        </a:p>
      </dgm:t>
    </dgm:pt>
    <dgm:pt modelId="{20FEB997-EDF2-416E-BA34-6DA0FB5AF1C4}">
      <dgm:prSet/>
      <dgm:spPr/>
      <dgm:t>
        <a:bodyPr/>
        <a:lstStyle/>
        <a:p>
          <a:r>
            <a:rPr lang="en-US" b="1" smtClean="0"/>
            <a:t>4</a:t>
          </a:r>
          <a:r>
            <a:rPr lang="zh-CN" b="1" smtClean="0"/>
            <a:t>）转移或放弃某种经营活动</a:t>
          </a:r>
          <a:endParaRPr lang="zh-CN" b="1"/>
        </a:p>
      </dgm:t>
    </dgm:pt>
    <dgm:pt modelId="{4DCA3A32-D2AB-4F68-AF4F-82F03ABD0D58}" type="parTrans" cxnId="{3C71B060-0D83-49A7-A6A2-37A5588E2C3C}">
      <dgm:prSet/>
      <dgm:spPr/>
      <dgm:t>
        <a:bodyPr/>
        <a:lstStyle/>
        <a:p>
          <a:endParaRPr lang="zh-CN" altLang="en-US"/>
        </a:p>
      </dgm:t>
    </dgm:pt>
    <dgm:pt modelId="{700E47AB-B962-483C-8FEA-C084461958B0}">
      <dgm:prSet/>
      <dgm:spPr/>
      <dgm:t>
        <a:bodyPr/>
        <a:lstStyle/>
        <a:p>
          <a:r>
            <a:rPr lang="zh-CN" smtClean="0"/>
            <a:t>企业的管理人员可能会由于没有很好地理解某些生产经营活动的过程而感到难于控制某些活动。</a:t>
          </a:r>
          <a:endParaRPr lang="zh-CN"/>
        </a:p>
      </dgm:t>
    </dgm:pt>
    <dgm:pt modelId="{15E7FB27-425B-4414-B55C-6F2D6861CBB2}" type="sibTrans" cxnId="{3C71B060-0D83-49A7-A6A2-37A5588E2C3C}">
      <dgm:prSet/>
      <dgm:spPr/>
      <dgm:t>
        <a:bodyPr/>
        <a:lstStyle/>
        <a:p>
          <a:endParaRPr lang="zh-CN" altLang="en-US"/>
        </a:p>
      </dgm:t>
    </dgm:pt>
    <dgm:pt modelId="{6B942489-257C-430F-BF02-E57D9CF5774B}" type="sibTrans" cxnId="{252C7C51-1AFE-4438-89FB-5D71297B0134}">
      <dgm:prSet/>
      <dgm:spPr/>
      <dgm:t>
        <a:bodyPr/>
        <a:lstStyle/>
        <a:p>
          <a:endParaRPr lang="zh-CN" altLang="en-US"/>
        </a:p>
      </dgm:t>
    </dgm:pt>
    <dgm:pt modelId="{0C268715-B450-45EA-826C-234BA6EC02C3}" type="pres">
      <dgm:prSet presAssocID="{63EA7045-07EF-477F-93B7-16EF0F7D1B3C}" presName="linear">
        <dgm:presLayoutVars>
          <dgm:dir/>
          <dgm:animLvl val="lvl"/>
          <dgm:resizeHandles val="exact"/>
        </dgm:presLayoutVars>
      </dgm:prSet>
      <dgm:spPr/>
      <dgm:t>
        <a:bodyPr/>
        <a:lstStyle/>
        <a:p>
          <a:endParaRPr lang="zh-CN" altLang="en-US"/>
        </a:p>
      </dgm:t>
    </dgm:pt>
    <dgm:pt modelId="{1A827C59-3C3B-4DE1-BC2D-CA7BB5C0622C}" type="pres">
      <dgm:prSet presAssocID="{EC1B8868-9ABF-488A-A50F-686E50AFC7B1}" presName="parentLin"/>
      <dgm:spPr/>
      <dgm:t>
        <a:bodyPr/>
        <a:lstStyle/>
        <a:p/>
      </dgm:t>
    </dgm:pt>
    <dgm:pt modelId="{EF48FB31-4C94-4A92-B97F-C39AAB491363}" type="pres">
      <dgm:prSet presAssocID="{EC1B8868-9ABF-488A-A50F-686E50AFC7B1}" presName="parentLeftMargin" presStyleLbl="node1" presStyleCnt="4"/>
      <dgm:spPr/>
      <dgm:t>
        <a:bodyPr/>
        <a:lstStyle/>
        <a:p>
          <a:endParaRPr lang="zh-CN" altLang="en-US"/>
        </a:p>
      </dgm:t>
    </dgm:pt>
    <dgm:pt modelId="{A240EC94-417A-4DD5-8C8B-F8732C126990}" type="pres">
      <dgm:prSet presAssocID="{EC1B8868-9ABF-488A-A50F-686E50AFC7B1}" presName="parentText" presStyleLbl="node1" presStyleCnt="4">
        <dgm:presLayoutVars>
          <dgm:chMax val="0"/>
          <dgm:bulletEnabled val="1"/>
        </dgm:presLayoutVars>
      </dgm:prSet>
      <dgm:spPr/>
      <dgm:t>
        <a:bodyPr/>
        <a:lstStyle/>
        <a:p>
          <a:endParaRPr lang="zh-CN" altLang="en-US"/>
        </a:p>
      </dgm:t>
    </dgm:pt>
    <dgm:pt modelId="{3A02829E-C8EC-40C2-9201-B7C9C4CC8C6B}" type="pres">
      <dgm:prSet presAssocID="{EC1B8868-9ABF-488A-A50F-686E50AFC7B1}" presName="negativeSpace"/>
      <dgm:spPr/>
      <dgm:t>
        <a:bodyPr/>
        <a:lstStyle/>
        <a:p/>
      </dgm:t>
    </dgm:pt>
    <dgm:pt modelId="{287066EA-2AAB-459F-A8D8-511749F48633}" type="pres">
      <dgm:prSet presAssocID="{EC1B8868-9ABF-488A-A50F-686E50AFC7B1}" presName="childText" presStyleLbl="conFgAcc1" presStyleCnt="4">
        <dgm:presLayoutVars>
          <dgm:bulletEnabled val="1"/>
        </dgm:presLayoutVars>
      </dgm:prSet>
      <dgm:spPr/>
      <dgm:t>
        <a:bodyPr/>
        <a:lstStyle/>
        <a:p>
          <a:endParaRPr lang="zh-CN" altLang="en-US"/>
        </a:p>
      </dgm:t>
    </dgm:pt>
    <dgm:pt modelId="{101E55A3-8042-44A1-9834-0B8A21B10FD7}" type="pres">
      <dgm:prSet presAssocID="{00312C7D-0F53-41F7-ABDB-D3EE92678F8D}" presName="spaceBetweenRectangles"/>
      <dgm:spPr/>
      <dgm:t>
        <a:bodyPr/>
        <a:lstStyle/>
        <a:p/>
      </dgm:t>
    </dgm:pt>
    <dgm:pt modelId="{5BC1182E-2CD6-4E5C-B7B7-1FF069000255}" type="pres">
      <dgm:prSet presAssocID="{AFE157BF-B329-4F8B-8C70-0F5C02E36D1C}" presName="parentLin"/>
      <dgm:spPr/>
      <dgm:t>
        <a:bodyPr/>
        <a:lstStyle/>
        <a:p/>
      </dgm:t>
    </dgm:pt>
    <dgm:pt modelId="{F44DEFED-5AE4-4432-883B-DFF7DDA8BB11}" type="pres">
      <dgm:prSet presAssocID="{AFE157BF-B329-4F8B-8C70-0F5C02E36D1C}" presName="parentLeftMargin" presStyleLbl="node1" presStyleIdx="1" presStyleCnt="4"/>
      <dgm:spPr/>
      <dgm:t>
        <a:bodyPr/>
        <a:lstStyle/>
        <a:p>
          <a:endParaRPr lang="zh-CN" altLang="en-US"/>
        </a:p>
      </dgm:t>
    </dgm:pt>
    <dgm:pt modelId="{0D0B3E49-3109-4E38-865B-416D4050B4AC}" type="pres">
      <dgm:prSet presAssocID="{AFE157BF-B329-4F8B-8C70-0F5C02E36D1C}" presName="parentText" presStyleLbl="node1" presStyleIdx="1" presStyleCnt="4">
        <dgm:presLayoutVars>
          <dgm:chMax val="0"/>
          <dgm:bulletEnabled val="1"/>
        </dgm:presLayoutVars>
      </dgm:prSet>
      <dgm:spPr/>
      <dgm:t>
        <a:bodyPr/>
        <a:lstStyle/>
        <a:p>
          <a:endParaRPr lang="zh-CN" altLang="en-US"/>
        </a:p>
      </dgm:t>
    </dgm:pt>
    <dgm:pt modelId="{20250061-BAB7-488B-B326-1B43364E84A0}" type="pres">
      <dgm:prSet presAssocID="{AFE157BF-B329-4F8B-8C70-0F5C02E36D1C}" presName="negativeSpace"/>
      <dgm:spPr/>
      <dgm:t>
        <a:bodyPr/>
        <a:lstStyle/>
        <a:p/>
      </dgm:t>
    </dgm:pt>
    <dgm:pt modelId="{3B4E6351-724E-4814-988D-9509D62D2FE1}" type="pres">
      <dgm:prSet presAssocID="{AFE157BF-B329-4F8B-8C70-0F5C02E36D1C}" presName="childText" presStyleLbl="conFgAcc1" presStyleIdx="1" presStyleCnt="4">
        <dgm:presLayoutVars>
          <dgm:bulletEnabled val="1"/>
        </dgm:presLayoutVars>
      </dgm:prSet>
      <dgm:spPr/>
      <dgm:t>
        <a:bodyPr/>
        <a:lstStyle/>
        <a:p>
          <a:endParaRPr lang="zh-CN" altLang="en-US"/>
        </a:p>
      </dgm:t>
    </dgm:pt>
    <dgm:pt modelId="{8FB078D1-D265-47B8-8D22-97CA741EA49A}" type="pres">
      <dgm:prSet presAssocID="{D462A6D5-A7F2-4875-B144-185E597BEAD3}" presName="spaceBetweenRectangles"/>
      <dgm:spPr/>
      <dgm:t>
        <a:bodyPr/>
        <a:lstStyle/>
        <a:p/>
      </dgm:t>
    </dgm:pt>
    <dgm:pt modelId="{E2A88A3B-0E47-452E-96EF-68DB239AADD5}" type="pres">
      <dgm:prSet presAssocID="{A1D38A10-3085-483B-9944-7BB86DF43417}" presName="parentLin"/>
      <dgm:spPr/>
      <dgm:t>
        <a:bodyPr/>
        <a:lstStyle/>
        <a:p/>
      </dgm:t>
    </dgm:pt>
    <dgm:pt modelId="{91092614-0AE8-40BB-B53E-FC4F6A989292}" type="pres">
      <dgm:prSet presAssocID="{A1D38A10-3085-483B-9944-7BB86DF43417}" presName="parentLeftMargin" presStyleLbl="node1" presStyleIdx="2" presStyleCnt="4"/>
      <dgm:spPr/>
      <dgm:t>
        <a:bodyPr/>
        <a:lstStyle/>
        <a:p>
          <a:endParaRPr lang="zh-CN" altLang="en-US"/>
        </a:p>
      </dgm:t>
    </dgm:pt>
    <dgm:pt modelId="{62684EE4-B52A-4DFF-BF17-39C13B62AB53}" type="pres">
      <dgm:prSet presAssocID="{A1D38A10-3085-483B-9944-7BB86DF43417}" presName="parentText" presStyleLbl="node1" presStyleIdx="2" presStyleCnt="4">
        <dgm:presLayoutVars>
          <dgm:chMax val="0"/>
          <dgm:bulletEnabled val="1"/>
        </dgm:presLayoutVars>
      </dgm:prSet>
      <dgm:spPr/>
      <dgm:t>
        <a:bodyPr/>
        <a:lstStyle/>
        <a:p>
          <a:endParaRPr lang="zh-CN" altLang="en-US"/>
        </a:p>
      </dgm:t>
    </dgm:pt>
    <dgm:pt modelId="{C47EB585-A79F-4E55-B6F0-4CFA35E9B607}" type="pres">
      <dgm:prSet presAssocID="{A1D38A10-3085-483B-9944-7BB86DF43417}" presName="negativeSpace"/>
      <dgm:spPr/>
      <dgm:t>
        <a:bodyPr/>
        <a:lstStyle/>
        <a:p/>
      </dgm:t>
    </dgm:pt>
    <dgm:pt modelId="{F2F1377F-1D6D-42FA-9120-77E0C80D5C5B}" type="pres">
      <dgm:prSet presAssocID="{A1D38A10-3085-483B-9944-7BB86DF43417}" presName="childText" presStyleLbl="conFgAcc1" presStyleIdx="2" presStyleCnt="4">
        <dgm:presLayoutVars>
          <dgm:bulletEnabled val="1"/>
        </dgm:presLayoutVars>
      </dgm:prSet>
      <dgm:spPr/>
      <dgm:t>
        <a:bodyPr/>
        <a:lstStyle/>
        <a:p>
          <a:endParaRPr lang="zh-CN" altLang="en-US"/>
        </a:p>
      </dgm:t>
    </dgm:pt>
    <dgm:pt modelId="{D0D2EE5A-7A6A-4645-8693-3081C9A1E02C}" type="pres">
      <dgm:prSet presAssocID="{46C2C8A8-BAFF-4DFA-A5B0-C6DC4E03BD50}" presName="spaceBetweenRectangles"/>
      <dgm:spPr/>
      <dgm:t>
        <a:bodyPr/>
        <a:lstStyle/>
        <a:p/>
      </dgm:t>
    </dgm:pt>
    <dgm:pt modelId="{37CFB6EE-7592-4087-B5C4-E5EE0D4B9647}" type="pres">
      <dgm:prSet presAssocID="{20FEB997-EDF2-416E-BA34-6DA0FB5AF1C4}" presName="parentLin"/>
      <dgm:spPr/>
      <dgm:t>
        <a:bodyPr/>
        <a:lstStyle/>
        <a:p/>
      </dgm:t>
    </dgm:pt>
    <dgm:pt modelId="{436150F7-9CF3-4244-9381-1A6970A02657}" type="pres">
      <dgm:prSet presAssocID="{20FEB997-EDF2-416E-BA34-6DA0FB5AF1C4}" presName="parentLeftMargin" presStyleLbl="node1" presStyleIdx="3" presStyleCnt="4"/>
      <dgm:spPr/>
      <dgm:t>
        <a:bodyPr/>
        <a:lstStyle/>
        <a:p>
          <a:endParaRPr lang="zh-CN" altLang="en-US"/>
        </a:p>
      </dgm:t>
    </dgm:pt>
    <dgm:pt modelId="{14DDEA2E-93AC-4593-8664-1F83F83AD91B}" type="pres">
      <dgm:prSet presAssocID="{20FEB997-EDF2-416E-BA34-6DA0FB5AF1C4}" presName="parentText" presStyleLbl="node1" presStyleIdx="3" presStyleCnt="4">
        <dgm:presLayoutVars>
          <dgm:chMax val="0"/>
          <dgm:bulletEnabled val="1"/>
        </dgm:presLayoutVars>
      </dgm:prSet>
      <dgm:spPr/>
      <dgm:t>
        <a:bodyPr/>
        <a:lstStyle/>
        <a:p>
          <a:endParaRPr lang="zh-CN" altLang="en-US"/>
        </a:p>
      </dgm:t>
    </dgm:pt>
    <dgm:pt modelId="{7B3FA803-B876-4989-BA82-1FA7E168FB22}" type="pres">
      <dgm:prSet presAssocID="{20FEB997-EDF2-416E-BA34-6DA0FB5AF1C4}" presName="negativeSpace"/>
      <dgm:spPr/>
      <dgm:t>
        <a:bodyPr/>
        <a:lstStyle/>
        <a:p/>
      </dgm:t>
    </dgm:pt>
    <dgm:pt modelId="{4C80968A-F41F-4B1A-B358-B13C7C1566C2}" type="pres">
      <dgm:prSet presAssocID="{20FEB997-EDF2-416E-BA34-6DA0FB5AF1C4}" presName="childText" presStyleLbl="conFgAcc1" presStyleIdx="3" presStyleCnt="4">
        <dgm:presLayoutVars>
          <dgm:bulletEnabled val="1"/>
        </dgm:presLayoutVars>
      </dgm:prSet>
      <dgm:spPr/>
      <dgm:t>
        <a:bodyPr/>
        <a:lstStyle/>
        <a:p>
          <a:endParaRPr lang="zh-CN" altLang="en-US"/>
        </a:p>
      </dgm:t>
    </dgm:pt>
  </dgm:ptLst>
  <dgm:cxnLst>
    <dgm:cxn modelId="{DD888295-8D18-41BA-B6EB-071A4E1B2337}" srcId="{63EA7045-07EF-477F-93B7-16EF0F7D1B3C}" destId="{EC1B8868-9ABF-488A-A50F-686E50AFC7B1}" srcOrd="0" destOrd="0" parTransId="{73D5D97D-5AC1-4F3D-ACD2-12E14C2C1AC1}" sibTransId="{00312C7D-0F53-41F7-ABDB-D3EE92678F8D}"/>
    <dgm:cxn modelId="{4C7445D4-48E0-4714-91CB-517BB985B141}" srcId="{EC1B8868-9ABF-488A-A50F-686E50AFC7B1}" destId="{D0AE614B-0B64-4602-A679-C096CCC23758}" srcOrd="0" destOrd="0" parTransId="{831AD083-9C36-455A-86DF-4D8F71432BEB}" sibTransId="{2830BFD3-83E7-4E72-B66D-AAC7BE2418BF}"/>
    <dgm:cxn modelId="{4DAFC1BB-3AF7-4FAC-88E7-06F01D99B5B1}" srcId="{63EA7045-07EF-477F-93B7-16EF0F7D1B3C}" destId="{AFE157BF-B329-4F8B-8C70-0F5C02E36D1C}" srcOrd="1" destOrd="0" parTransId="{59B7F035-727F-42D3-AE1F-F796772FD5F1}" sibTransId="{D462A6D5-A7F2-4875-B144-185E597BEAD3}"/>
    <dgm:cxn modelId="{6CCEA071-AE78-4E99-9187-E4185A19856D}" srcId="{AFE157BF-B329-4F8B-8C70-0F5C02E36D1C}" destId="{89DC5610-0FC7-4F70-A49F-5E3FEA0A4DE7}" srcOrd="0" destOrd="0" parTransId="{B046BF13-8532-499C-8CEF-B1A35E6348A2}" sibTransId="{970039BA-A3D8-449D-A030-C77A2FECBA3A}"/>
    <dgm:cxn modelId="{146ACD40-C347-424C-86ED-98E2ED7DA493}" srcId="{63EA7045-07EF-477F-93B7-16EF0F7D1B3C}" destId="{A1D38A10-3085-483B-9944-7BB86DF43417}" srcOrd="2" destOrd="0" parTransId="{CD05226F-5EDC-431D-BA1A-B947079256DC}" sibTransId="{46C2C8A8-BAFF-4DFA-A5B0-C6DC4E03BD50}"/>
    <dgm:cxn modelId="{FD6E3FEA-15C2-464E-A0DF-6EE97BC4E49B}" srcId="{A1D38A10-3085-483B-9944-7BB86DF43417}" destId="{1225A241-23A5-430C-B6EE-65D67AFAFC06}" srcOrd="0" destOrd="0" parTransId="{64BCCB58-275C-45FA-A354-4F5716E4A5B3}" sibTransId="{15FEC616-B246-4CCD-9885-B81253452E4E}"/>
    <dgm:cxn modelId="{252C7C51-1AFE-4438-89FB-5D71297B0134}" srcId="{63EA7045-07EF-477F-93B7-16EF0F7D1B3C}" destId="{20FEB997-EDF2-416E-BA34-6DA0FB5AF1C4}" srcOrd="3" destOrd="0" parTransId="{20B64506-07E0-475B-B139-CDDC850ABFCF}" sibTransId="{6B942489-257C-430F-BF02-E57D9CF5774B}"/>
    <dgm:cxn modelId="{3C71B060-0D83-49A7-A6A2-37A5588E2C3C}" srcId="{20FEB997-EDF2-416E-BA34-6DA0FB5AF1C4}" destId="{700E47AB-B962-483C-8FEA-C084461958B0}" srcOrd="0" destOrd="0" parTransId="{4DCA3A32-D2AB-4F68-AF4F-82F03ABD0D58}" sibTransId="{15E7FB27-425B-4414-B55C-6F2D6861CBB2}"/>
    <dgm:cxn modelId="{242C1750-A337-4864-B931-486BDD65163C}" type="presOf" srcId="{63EA7045-07EF-477F-93B7-16EF0F7D1B3C}" destId="{0C268715-B450-45EA-826C-234BA6EC02C3}" srcOrd="0" destOrd="0" presId="urn:microsoft.com/office/officeart/2005/8/layout/list1"/>
    <dgm:cxn modelId="{6682423A-D6F7-4170-9005-5C8B75486CCB}" type="presParOf" srcId="{0C268715-B450-45EA-826C-234BA6EC02C3}" destId="{1A827C59-3C3B-4DE1-BC2D-CA7BB5C0622C}" srcOrd="0" destOrd="0" presId="urn:microsoft.com/office/officeart/2005/8/layout/list1"/>
    <dgm:cxn modelId="{158FC7F5-006D-4AFF-A5B2-92273B7B86C1}" type="presParOf" srcId="{1A827C59-3C3B-4DE1-BC2D-CA7BB5C0622C}" destId="{EF48FB31-4C94-4A92-B97F-C39AAB491363}" srcOrd="0" destOrd="0" presId="urn:microsoft.com/office/officeart/2005/8/layout/list1"/>
    <dgm:cxn modelId="{421D1863-B9ED-47A3-816C-841AD1DE982D}" type="presOf" srcId="{EC1B8868-9ABF-488A-A50F-686E50AFC7B1}" destId="{EF48FB31-4C94-4A92-B97F-C39AAB491363}" srcOrd="0" destOrd="0" presId="urn:microsoft.com/office/officeart/2005/8/layout/list1"/>
    <dgm:cxn modelId="{B452ED7F-D148-4995-A66B-27E5BAFE7A3C}" type="presParOf" srcId="{1A827C59-3C3B-4DE1-BC2D-CA7BB5C0622C}" destId="{A240EC94-417A-4DD5-8C8B-F8732C126990}" srcOrd="1" destOrd="0" presId="urn:microsoft.com/office/officeart/2005/8/layout/list1"/>
    <dgm:cxn modelId="{101167CD-4133-4A87-86F6-DD3B294E786E}" type="presOf" srcId="{EC1B8868-9ABF-488A-A50F-686E50AFC7B1}" destId="{A240EC94-417A-4DD5-8C8B-F8732C126990}" srcOrd="1" destOrd="0" presId="urn:microsoft.com/office/officeart/2005/8/layout/list1"/>
    <dgm:cxn modelId="{BFABA56C-EAF5-4FD0-A65F-9589CAF0D4F0}" type="presParOf" srcId="{0C268715-B450-45EA-826C-234BA6EC02C3}" destId="{3A02829E-C8EC-40C2-9201-B7C9C4CC8C6B}" srcOrd="1" destOrd="0" presId="urn:microsoft.com/office/officeart/2005/8/layout/list1"/>
    <dgm:cxn modelId="{1FB34E5F-EC6E-4AF9-A97C-87E470661593}" type="presParOf" srcId="{0C268715-B450-45EA-826C-234BA6EC02C3}" destId="{287066EA-2AAB-459F-A8D8-511749F48633}" srcOrd="2" destOrd="0" presId="urn:microsoft.com/office/officeart/2005/8/layout/list1"/>
    <dgm:cxn modelId="{3D66EFFF-9F49-4A09-9295-1ACB2E1D7A8C}" type="presOf" srcId="{D0AE614B-0B64-4602-A679-C096CCC23758}" destId="{287066EA-2AAB-459F-A8D8-511749F48633}" srcOrd="0" destOrd="0" presId="urn:microsoft.com/office/officeart/2005/8/layout/list1"/>
    <dgm:cxn modelId="{5F0A279E-33B2-4D02-8367-3AC8BF628BA9}" type="presParOf" srcId="{0C268715-B450-45EA-826C-234BA6EC02C3}" destId="{101E55A3-8042-44A1-9834-0B8A21B10FD7}" srcOrd="3" destOrd="0" presId="urn:microsoft.com/office/officeart/2005/8/layout/list1"/>
    <dgm:cxn modelId="{327271F4-635E-4D1F-83C7-9BCA887BD5E9}" type="presParOf" srcId="{0C268715-B450-45EA-826C-234BA6EC02C3}" destId="{5BC1182E-2CD6-4E5C-B7B7-1FF069000255}" srcOrd="4" destOrd="0" presId="urn:microsoft.com/office/officeart/2005/8/layout/list1"/>
    <dgm:cxn modelId="{2FBF7E8B-1EDF-4056-BD96-58B1898C0D1C}" type="presParOf" srcId="{5BC1182E-2CD6-4E5C-B7B7-1FF069000255}" destId="{F44DEFED-5AE4-4432-883B-DFF7DDA8BB11}" srcOrd="0" destOrd="0" presId="urn:microsoft.com/office/officeart/2005/8/layout/list1"/>
    <dgm:cxn modelId="{B1789C63-5754-45F0-BF60-842746E8A033}" type="presOf" srcId="{AFE157BF-B329-4F8B-8C70-0F5C02E36D1C}" destId="{F44DEFED-5AE4-4432-883B-DFF7DDA8BB11}" srcOrd="0" destOrd="0" presId="urn:microsoft.com/office/officeart/2005/8/layout/list1"/>
    <dgm:cxn modelId="{F2DB1F41-345F-4E0F-BF4D-0EA1E5293281}" type="presParOf" srcId="{5BC1182E-2CD6-4E5C-B7B7-1FF069000255}" destId="{0D0B3E49-3109-4E38-865B-416D4050B4AC}" srcOrd="1" destOrd="0" presId="urn:microsoft.com/office/officeart/2005/8/layout/list1"/>
    <dgm:cxn modelId="{A97EB072-8EBA-4C04-B6D9-2761C027B59D}" type="presOf" srcId="{AFE157BF-B329-4F8B-8C70-0F5C02E36D1C}" destId="{0D0B3E49-3109-4E38-865B-416D4050B4AC}" srcOrd="1" destOrd="0" presId="urn:microsoft.com/office/officeart/2005/8/layout/list1"/>
    <dgm:cxn modelId="{76E9E34D-7488-4C20-9938-9B3AFF9D0CBC}" type="presParOf" srcId="{0C268715-B450-45EA-826C-234BA6EC02C3}" destId="{20250061-BAB7-488B-B326-1B43364E84A0}" srcOrd="5" destOrd="0" presId="urn:microsoft.com/office/officeart/2005/8/layout/list1"/>
    <dgm:cxn modelId="{AC920260-ABCE-41D7-8ADD-EBFEF346C757}" type="presParOf" srcId="{0C268715-B450-45EA-826C-234BA6EC02C3}" destId="{3B4E6351-724E-4814-988D-9509D62D2FE1}" srcOrd="6" destOrd="0" presId="urn:microsoft.com/office/officeart/2005/8/layout/list1"/>
    <dgm:cxn modelId="{AEB36B47-F387-43A2-BDF3-BC44B293293A}" type="presOf" srcId="{89DC5610-0FC7-4F70-A49F-5E3FEA0A4DE7}" destId="{3B4E6351-724E-4814-988D-9509D62D2FE1}" srcOrd="0" destOrd="0" presId="urn:microsoft.com/office/officeart/2005/8/layout/list1"/>
    <dgm:cxn modelId="{EB855390-349C-4FC8-9A58-F096C5DA0B31}" type="presParOf" srcId="{0C268715-B450-45EA-826C-234BA6EC02C3}" destId="{8FB078D1-D265-47B8-8D22-97CA741EA49A}" srcOrd="7" destOrd="0" presId="urn:microsoft.com/office/officeart/2005/8/layout/list1"/>
    <dgm:cxn modelId="{097AB561-A21A-40F4-A577-A3342AE56C8B}" type="presParOf" srcId="{0C268715-B450-45EA-826C-234BA6EC02C3}" destId="{E2A88A3B-0E47-452E-96EF-68DB239AADD5}" srcOrd="8" destOrd="0" presId="urn:microsoft.com/office/officeart/2005/8/layout/list1"/>
    <dgm:cxn modelId="{C3597A43-3E47-47EB-A1FF-05CA40D3CDA0}" type="presParOf" srcId="{E2A88A3B-0E47-452E-96EF-68DB239AADD5}" destId="{91092614-0AE8-40BB-B53E-FC4F6A989292}" srcOrd="0" destOrd="0" presId="urn:microsoft.com/office/officeart/2005/8/layout/list1"/>
    <dgm:cxn modelId="{21B1312E-BFC0-4F97-986D-4E4D9F8D4CB1}" type="presOf" srcId="{A1D38A10-3085-483B-9944-7BB86DF43417}" destId="{91092614-0AE8-40BB-B53E-FC4F6A989292}" srcOrd="0" destOrd="0" presId="urn:microsoft.com/office/officeart/2005/8/layout/list1"/>
    <dgm:cxn modelId="{ECA62FA3-9E08-43A9-8645-CEA65ACC75D7}" type="presParOf" srcId="{E2A88A3B-0E47-452E-96EF-68DB239AADD5}" destId="{62684EE4-B52A-4DFF-BF17-39C13B62AB53}" srcOrd="1" destOrd="0" presId="urn:microsoft.com/office/officeart/2005/8/layout/list1"/>
    <dgm:cxn modelId="{272B1C14-A8C7-4E36-92A3-E308D37C7765}" type="presOf" srcId="{A1D38A10-3085-483B-9944-7BB86DF43417}" destId="{62684EE4-B52A-4DFF-BF17-39C13B62AB53}" srcOrd="1" destOrd="0" presId="urn:microsoft.com/office/officeart/2005/8/layout/list1"/>
    <dgm:cxn modelId="{E95363AC-5461-487D-ADB0-79074347F6E1}" type="presParOf" srcId="{0C268715-B450-45EA-826C-234BA6EC02C3}" destId="{C47EB585-A79F-4E55-B6F0-4CFA35E9B607}" srcOrd="9" destOrd="0" presId="urn:microsoft.com/office/officeart/2005/8/layout/list1"/>
    <dgm:cxn modelId="{086E3C03-6A77-41BD-9BBA-05A68B03FED0}" type="presParOf" srcId="{0C268715-B450-45EA-826C-234BA6EC02C3}" destId="{F2F1377F-1D6D-42FA-9120-77E0C80D5C5B}" srcOrd="10" destOrd="0" presId="urn:microsoft.com/office/officeart/2005/8/layout/list1"/>
    <dgm:cxn modelId="{E26C21C5-3801-49AB-9727-6C35C73222B8}" type="presOf" srcId="{1225A241-23A5-430C-B6EE-65D67AFAFC06}" destId="{F2F1377F-1D6D-42FA-9120-77E0C80D5C5B}" srcOrd="0" destOrd="0" presId="urn:microsoft.com/office/officeart/2005/8/layout/list1"/>
    <dgm:cxn modelId="{B59B46AE-5620-49CE-8550-84587CC0673E}" type="presParOf" srcId="{0C268715-B450-45EA-826C-234BA6EC02C3}" destId="{D0D2EE5A-7A6A-4645-8693-3081C9A1E02C}" srcOrd="11" destOrd="0" presId="urn:microsoft.com/office/officeart/2005/8/layout/list1"/>
    <dgm:cxn modelId="{0E10566E-4631-40B2-8F54-AB9509540858}" type="presParOf" srcId="{0C268715-B450-45EA-826C-234BA6EC02C3}" destId="{37CFB6EE-7592-4087-B5C4-E5EE0D4B9647}" srcOrd="12" destOrd="0" presId="urn:microsoft.com/office/officeart/2005/8/layout/list1"/>
    <dgm:cxn modelId="{3C6079A6-9E04-423A-A8D3-5176F609E308}" type="presParOf" srcId="{37CFB6EE-7592-4087-B5C4-E5EE0D4B9647}" destId="{436150F7-9CF3-4244-9381-1A6970A02657}" srcOrd="0" destOrd="0" presId="urn:microsoft.com/office/officeart/2005/8/layout/list1"/>
    <dgm:cxn modelId="{1843359E-EC5A-4291-836C-679998B395AD}" type="presOf" srcId="{20FEB997-EDF2-416E-BA34-6DA0FB5AF1C4}" destId="{436150F7-9CF3-4244-9381-1A6970A02657}" srcOrd="0" destOrd="0" presId="urn:microsoft.com/office/officeart/2005/8/layout/list1"/>
    <dgm:cxn modelId="{D09CEA5C-4643-4F74-A9CB-B7577A46FB5C}" type="presParOf" srcId="{37CFB6EE-7592-4087-B5C4-E5EE0D4B9647}" destId="{14DDEA2E-93AC-4593-8664-1F83F83AD91B}" srcOrd="1" destOrd="0" presId="urn:microsoft.com/office/officeart/2005/8/layout/list1"/>
    <dgm:cxn modelId="{B13430E5-9AB7-4A0E-9307-749A365D45E2}" type="presOf" srcId="{20FEB997-EDF2-416E-BA34-6DA0FB5AF1C4}" destId="{14DDEA2E-93AC-4593-8664-1F83F83AD91B}" srcOrd="1" destOrd="0" presId="urn:microsoft.com/office/officeart/2005/8/layout/list1"/>
    <dgm:cxn modelId="{0B9498B5-E03B-4571-AE22-4125E63815CF}" type="presParOf" srcId="{0C268715-B450-45EA-826C-234BA6EC02C3}" destId="{7B3FA803-B876-4989-BA82-1FA7E168FB22}" srcOrd="13" destOrd="0" presId="urn:microsoft.com/office/officeart/2005/8/layout/list1"/>
    <dgm:cxn modelId="{8B1C2066-4E42-4471-BDD1-2FA627CAEA34}" type="presParOf" srcId="{0C268715-B450-45EA-826C-234BA6EC02C3}" destId="{4C80968A-F41F-4B1A-B358-B13C7C1566C2}" srcOrd="14" destOrd="0" presId="urn:microsoft.com/office/officeart/2005/8/layout/list1"/>
    <dgm:cxn modelId="{28F0DBD0-BDF3-440D-AFF6-6028A7EF1AC7}" type="presOf" srcId="{700E47AB-B962-483C-8FEA-C084461958B0}" destId="{4C80968A-F41F-4B1A-B358-B13C7C1566C2}" srcOrd="0" destOrd="0" presId="urn:microsoft.com/office/officeart/2005/8/layout/lis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3" name=""/>
      <dsp:cNvGrpSpPr/>
    </dsp:nvGrpSpPr>
    <dsp:grpSpPr/>
    <dsp:sp modelId="{001A7EB3-2673-4D0A-8204-2816D16E9170}">
      <dsp:nvSpPr>
        <dsp:cNvPr id="4" name=""/>
        <dsp:cNvSpPr/>
      </dsp:nvSpPr>
      <dsp:spPr>
        <a:xfrm>
          <a:off x="5031" y="225790"/>
          <a:ext cx="2287556" cy="91669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US" sz="2000" b="1" kern="1200" smtClean="0">
              <a:latin typeface="+mn-ea"/>
              <a:ea typeface="+mn-ea"/>
            </a:rPr>
            <a:t>1</a:t>
          </a:r>
          <a:r>
            <a:rPr lang="zh-CN" sz="2000" b="1" kern="1200" smtClean="0">
              <a:latin typeface="+mn-ea"/>
              <a:ea typeface="+mn-ea"/>
            </a:rPr>
            <a:t>．事前控制</a:t>
          </a:r>
          <a:endParaRPr lang="zh-CN" altLang="en-US" sz="2000" kern="1200">
            <a:latin typeface="+mn-ea"/>
            <a:ea typeface="+mn-ea"/>
          </a:endParaRPr>
        </a:p>
      </dsp:txBody>
      <dsp:txXfrm>
        <a:off x="5031" y="225790"/>
        <a:ext cx="2287556" cy="611127"/>
      </dsp:txXfrm>
    </dsp:sp>
    <dsp:sp modelId="{C6639074-F1A4-46A3-A319-28D726A6A403}">
      <dsp:nvSpPr>
        <dsp:cNvPr id="5" name=""/>
        <dsp:cNvSpPr/>
      </dsp:nvSpPr>
      <dsp:spPr>
        <a:xfrm>
          <a:off x="473566" y="836917"/>
          <a:ext cx="2287556" cy="255150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Char char="••"/>
          </a:pPr>
          <a:r>
            <a:rPr lang="zh-CN" sz="1400" kern="1200" smtClean="0"/>
            <a:t>事前控制是指在战略实施之前，对战略实施结果进行预测，并将预测结果与既定的目标值相比较，若二者出现偏差，则要采取相应的预防措施进行纠正。</a:t>
          </a:r>
          <a:endParaRPr lang="zh-CN" sz="1400" kern="1200"/>
        </a:p>
      </dsp:txBody>
      <dsp:txXfrm>
        <a:off x="540566" y="903917"/>
        <a:ext cx="2153556" cy="2417500"/>
      </dsp:txXfrm>
    </dsp:sp>
    <dsp:sp modelId="{99189CA1-3525-48A5-BDBF-2A9FDB8F45A2}">
      <dsp:nvSpPr>
        <dsp:cNvPr id="6" name=""/>
        <dsp:cNvSpPr/>
      </dsp:nvSpPr>
      <dsp:spPr>
        <a:xfrm>
          <a:off x="2639372" y="246586"/>
          <a:ext cx="735184" cy="56953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kern="1200"/>
        </a:p>
      </dsp:txBody>
      <dsp:txXfrm>
        <a:off x="2639372" y="360493"/>
        <a:ext cx="564324" cy="341721"/>
      </dsp:txXfrm>
    </dsp:sp>
    <dsp:sp modelId="{1E8458D1-3305-40EF-9C94-C9C24AB65D3D}">
      <dsp:nvSpPr>
        <dsp:cNvPr id="7" name=""/>
        <dsp:cNvSpPr/>
      </dsp:nvSpPr>
      <dsp:spPr>
        <a:xfrm>
          <a:off x="3679728" y="225790"/>
          <a:ext cx="2287556" cy="91669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US" sz="2000" b="1" kern="1200" smtClean="0">
              <a:latin typeface="+mn-ea"/>
              <a:ea typeface="+mn-ea"/>
              <a:hlinkClick action="ppaction://noaction"/>
            </a:rPr>
            <a:t>2</a:t>
          </a:r>
          <a:r>
            <a:rPr lang="zh-CN" sz="2000" b="1" kern="1200" smtClean="0">
              <a:latin typeface="+mn-ea"/>
              <a:ea typeface="+mn-ea"/>
              <a:hlinkClick action="ppaction://noaction"/>
            </a:rPr>
            <a:t>．过程控制</a:t>
          </a:r>
          <a:endParaRPr lang="zh-CN" sz="2000" kern="1200">
            <a:latin typeface="+mn-ea"/>
            <a:ea typeface="+mn-ea"/>
          </a:endParaRPr>
        </a:p>
      </dsp:txBody>
      <dsp:txXfrm>
        <a:off x="3679728" y="225790"/>
        <a:ext cx="2287556" cy="611127"/>
      </dsp:txXfrm>
    </dsp:sp>
    <dsp:sp modelId="{B6E8AABB-3DE6-4BF4-B496-E58EA01CEA56}">
      <dsp:nvSpPr>
        <dsp:cNvPr id="8" name=""/>
        <dsp:cNvSpPr/>
      </dsp:nvSpPr>
      <dsp:spPr>
        <a:xfrm>
          <a:off x="4148264" y="836917"/>
          <a:ext cx="2287556" cy="255150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Char char="••"/>
          </a:pPr>
          <a:r>
            <a:rPr lang="zh-CN" sz="1400" kern="1200" smtClean="0"/>
            <a:t>过程控制也叫同期控制，企业高层领导者要控制企业战略实施中的关键性的过程或全过程，随时采取控制措施，纠正实施中产生的偏差，引导企业沿着战略的方向进行经营。</a:t>
          </a:r>
          <a:endParaRPr lang="zh-CN" sz="1400" kern="1200"/>
        </a:p>
      </dsp:txBody>
      <dsp:txXfrm>
        <a:off x="4215264" y="903917"/>
        <a:ext cx="2153556" cy="2417500"/>
      </dsp:txXfrm>
    </dsp:sp>
    <dsp:sp modelId="{01C5BB54-D1F8-43B1-A9D5-05A98703DB0F}">
      <dsp:nvSpPr>
        <dsp:cNvPr id="9" name=""/>
        <dsp:cNvSpPr/>
      </dsp:nvSpPr>
      <dsp:spPr>
        <a:xfrm>
          <a:off x="6314070" y="246586"/>
          <a:ext cx="735184" cy="56953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kern="1200"/>
        </a:p>
      </dsp:txBody>
      <dsp:txXfrm>
        <a:off x="6314070" y="360493"/>
        <a:ext cx="564324" cy="341721"/>
      </dsp:txXfrm>
    </dsp:sp>
    <dsp:sp modelId="{F0A7B13C-67C5-4A80-AB84-8EB383D68EB5}">
      <dsp:nvSpPr>
        <dsp:cNvPr id="10" name=""/>
        <dsp:cNvSpPr/>
      </dsp:nvSpPr>
      <dsp:spPr>
        <a:xfrm>
          <a:off x="7354426" y="225790"/>
          <a:ext cx="2287556" cy="91669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US" sz="2000" b="1" kern="1200" smtClean="0">
              <a:latin typeface="+mn-ea"/>
              <a:ea typeface="+mn-ea"/>
              <a:hlinkClick action="ppaction://noaction"/>
            </a:rPr>
            <a:t>3</a:t>
          </a:r>
          <a:r>
            <a:rPr lang="zh-CN" sz="2000" b="1" kern="1200" smtClean="0">
              <a:latin typeface="+mn-ea"/>
              <a:ea typeface="+mn-ea"/>
              <a:hlinkClick action="ppaction://noaction"/>
            </a:rPr>
            <a:t>．事后控制</a:t>
          </a:r>
          <a:endParaRPr lang="zh-CN" sz="2000" b="1" kern="1200">
            <a:latin typeface="+mn-ea"/>
            <a:ea typeface="+mn-ea"/>
          </a:endParaRPr>
        </a:p>
      </dsp:txBody>
      <dsp:txXfrm>
        <a:off x="7354426" y="225790"/>
        <a:ext cx="2287556" cy="611127"/>
      </dsp:txXfrm>
    </dsp:sp>
    <dsp:sp modelId="{EE7CFFE2-FC85-452E-B735-C1B7A1DEE5E8}">
      <dsp:nvSpPr>
        <dsp:cNvPr id="11" name=""/>
        <dsp:cNvSpPr/>
      </dsp:nvSpPr>
      <dsp:spPr>
        <a:xfrm>
          <a:off x="7822962" y="836917"/>
          <a:ext cx="2287556" cy="2551500"/>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Char char="••"/>
          </a:pPr>
          <a:r>
            <a:rPr lang="zh-CN" sz="1400" kern="1200" smtClean="0"/>
            <a:t>事后控制亦称反馈控制，是指战略实施过程结束之后，对这段时期的资源利用状况及其结果进行总结。</a:t>
          </a:r>
          <a:endParaRPr lang="zh-CN" sz="1400" kern="1200"/>
        </a:p>
      </dsp:txBody>
      <dsp:txXfrm>
        <a:off x="7889962" y="903917"/>
        <a:ext cx="2153556" cy="2417500"/>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5" name=""/>
      <dsp:cNvGrpSpPr/>
    </dsp:nvGrpSpPr>
    <dsp:grpSpPr/>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dgm:rule type="primFontSz" for="des" forName="parTx" val="5"/>
    </dgm:ruleLst>
    <dgm:forEach name="Name3" axis="ch" ptType="node">
      <dgm:layoutNode name="composite">
        <dgm:alg type="composite"/>
        <dgm:shape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dgm:ruleLst>
        <dgm:layoutNode name="parTx">
          <dgm:varLst>
            <dgm:chMax val="0"/>
            <dgm:chPref val="0"/>
            <dgm:bulletEnabled val="1"/>
          </dgm:varLst>
          <dgm:alg type="tx">
            <dgm:param type="parTxLTRAlign" val="l"/>
            <dgm:param type="parTxRTLAlign" val="r"/>
            <dgm:param type="txAnchorVert" val="t"/>
          </dgm:alg>
          <dgm:shape type="rect" r:blip="" zOrderOff="1" hideGeom="1">
            <dgm:adjLst>
              <dgm:adj idx="1" val="0.1"/>
            </dgm:adjLst>
          </dgm:shape>
          <dgm:presOf axis="self" ptType="node"/>
          <dgm:constrLst>
            <dgm:constr type="h" refType="w" op="lte" fact="0.4"/>
            <dgm:constr type="bMarg" refType="primFontSz" fact="0.3"/>
            <dgm:constr type="h"/>
          </dgm:constrLst>
          <dgm:ruleLst>
            <dgm:rule type="h" val="INF"/>
          </dgm:ruleLst>
        </dgm:layoutNode>
        <dgm:layoutNode name="parSh">
          <dgm:alg type="sp"/>
          <dgm:shape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type="roundRect" r:blip="">
            <dgm:adjLst>
              <dgm:adj idx="1" val="0.1"/>
            </dgm:adjLst>
          </dgm:shape>
          <dgm:presOf axis="des" ptType="node"/>
          <dgm:constrLst>
            <dgm:constr type="secFontSz" val="65"/>
            <dgm:constr type="primFontSz" refType="secFontSz"/>
            <dgm:constr type="h"/>
          </dgm:constrLst>
          <dgm:ruleLst>
            <dgm:rule type="h" val="INF"/>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type="conn" r:blip="" hideGeom="1">
              <dgm:adjLst/>
            </dgm:shape>
            <dgm:presOf axis="self"/>
            <dgm:constrLst>
              <dgm:constr type="lMarg"/>
              <dgm:constr type="rMarg"/>
              <dgm:constr type="tMarg"/>
              <dgm:constr type="bMarg"/>
            </dgm:constrLst>
            <dgm:ruleLst>
              <dgm:rule type="primFontSz" val="5"/>
            </dgm:ruleLst>
          </dgm:layoutNode>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5.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477565-49C7-4FFE-80AD-68C6EDFE6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744B90-258D-4619-AE21-CBDF62D3A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2E6BDB-25F9-405C-B742-B615F83D11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19A94B-84D9-4306-A4FE-781AF52C75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891DDD-841C-4E1D-BDED-FC40B4691F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372875-59FC-460C-B2E7-AE4B6A79C6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0CFF42-AB2F-4B27-892D-87A7ABD15E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4F2189-AE96-4467-8736-EE1E780C3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4AC6A-FEAA-43C2-89C2-79FE3DCFB8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48A5D-0DF6-4204-8C48-F245903A5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25ED77-99A1-4D07-BB86-749B183CB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53250" name="Picture 2" descr="http://www.hr369.com/uploadfile/2013/0715/20130715100512393.jpg"/>
          <p:cNvPicPr>
            <a:picLocks noChangeAspect="1" noChangeArrowheads="1"/>
          </p:cNvPicPr>
          <p:nvPr userDrawn="1"/>
        </p:nvPicPr>
        <p:blipFill>
          <a:blip r:embed="rId1"/>
          <a:stretch>
            <a:fillRect/>
          </a:stretch>
        </p:blipFill>
        <p:spPr bwMode="auto">
          <a:xfrm>
            <a:off x="0" y="3647704"/>
            <a:ext cx="3697573" cy="3210296"/>
          </a:xfrm>
          <a:prstGeom prst="flowChartPunchedTape">
            <a:avLst/>
          </a:prstGeom>
          <a:noFill/>
          <a:ln>
            <a:noFill/>
          </a:ln>
        </p:spPr>
      </p:pic>
      <p:sp>
        <p:nvSpPr>
          <p:cNvPr id="15" name="TextBox 38"/>
          <p:cNvSpPr txBox="1"/>
          <p:nvPr userDrawn="1"/>
        </p:nvSpPr>
        <p:spPr>
          <a:xfrm>
            <a:off x="2273929" y="1182449"/>
            <a:ext cx="7571303" cy="156966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9600" b="1" smtClean="0">
                <a:solidFill>
                  <a:srgbClr val="FC6204"/>
                </a:solidFill>
                <a:effectLst>
                  <a:outerShdw blurRad="38100" dist="38100" dir="2700000" algn="tl">
                    <a:srgbClr val="000000">
                      <a:alpha val="43137"/>
                    </a:srgbClr>
                  </a:outerShdw>
                  <a:reflection blurRad="25400" stA="30000" endPos="30000" dist="50800" dir="5400000" sy="-100000" algn="bl" rotWithShape="0"/>
                </a:effectLst>
                <a:latin typeface="微软雅黑" pitchFamily="34" charset="-122"/>
                <a:ea typeface="微软雅黑" pitchFamily="34" charset="-122"/>
              </a:rPr>
              <a:t>企业战略管理</a:t>
            </a:r>
            <a:endParaRPr lang="zh-CN" altLang="en-US" sz="9600" b="1">
              <a:solidFill>
                <a:srgbClr val="FC6204"/>
              </a:solidFill>
              <a:effectLst>
                <a:outerShdw blurRad="38100" dist="38100" dir="2700000" algn="tl">
                  <a:srgbClr val="000000">
                    <a:alpha val="43137"/>
                  </a:srgbClr>
                </a:outerShdw>
                <a:reflection blurRad="25400" stA="30000" endPos="30000" dist="50800" dir="5400000" sy="-100000" algn="bl" rotWithShape="0"/>
              </a:effectLst>
              <a:latin typeface="微软雅黑" pitchFamily="34" charset="-122"/>
              <a:ea typeface="微软雅黑" pitchFamily="34" charset="-122"/>
            </a:endParaRPr>
          </a:p>
        </p:txBody>
      </p:sp>
      <p:sp>
        <p:nvSpPr>
          <p:cNvPr id="13" name="椭圆 22"/>
          <p:cNvSpPr/>
          <p:nvPr userDrawn="1"/>
        </p:nvSpPr>
        <p:spPr>
          <a:xfrm>
            <a:off x="-13075" y="35625"/>
            <a:ext cx="12205075" cy="1223159"/>
          </a:xfrm>
          <a:custGeom>
            <a:rect l="l" t="t" r="r" b="b"/>
            <a:pathLst>
              <a:path w="9144001" h="1215037">
                <a:moveTo>
                  <a:pt x="0" y="0"/>
                </a:moveTo>
                <a:cubicBezTo>
                  <a:pt x="1044041" y="640192"/>
                  <a:pt x="2755465" y="1057166"/>
                  <a:pt x="4689494" y="1057166"/>
                </a:cubicBezTo>
                <a:cubicBezTo>
                  <a:pt x="6484806" y="1057166"/>
                  <a:pt x="8088300" y="697861"/>
                  <a:pt x="9144001" y="133798"/>
                </a:cubicBezTo>
                <a:lnTo>
                  <a:pt x="9144001" y="292702"/>
                </a:lnTo>
                <a:cubicBezTo>
                  <a:pt x="8087610" y="855887"/>
                  <a:pt x="6484419" y="1215037"/>
                  <a:pt x="4689494" y="1215037"/>
                </a:cubicBezTo>
                <a:cubicBezTo>
                  <a:pt x="2755571" y="1215037"/>
                  <a:pt x="1044228" y="798109"/>
                  <a:pt x="0" y="157591"/>
                </a:cubicBezTo>
                <a:close/>
              </a:path>
            </a:pathLst>
          </a:custGeom>
          <a:solidFill>
            <a:srgbClr val="F05425"/>
          </a:solidFill>
          <a:ln>
            <a:noFill/>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5"/>
          <p:cNvSpPr/>
          <p:nvPr userDrawn="1"/>
        </p:nvSpPr>
        <p:spPr>
          <a:xfrm>
            <a:off x="-1200" y="2623942"/>
            <a:ext cx="12193200" cy="1181820"/>
          </a:xfrm>
          <a:custGeom>
            <a:rect l="l" t="t" r="r" b="b"/>
            <a:pathLst>
              <a:path w="9144000" h="1181820">
                <a:moveTo>
                  <a:pt x="4503736" y="0"/>
                </a:moveTo>
                <a:cubicBezTo>
                  <a:pt x="6407413" y="0"/>
                  <a:pt x="8095417" y="403989"/>
                  <a:pt x="9144000" y="1027158"/>
                </a:cubicBezTo>
                <a:lnTo>
                  <a:pt x="9144000" y="1181820"/>
                </a:lnTo>
                <a:cubicBezTo>
                  <a:pt x="8096888" y="552513"/>
                  <a:pt x="6400701" y="144016"/>
                  <a:pt x="4486433" y="144016"/>
                </a:cubicBezTo>
                <a:cubicBezTo>
                  <a:pt x="2673012" y="144016"/>
                  <a:pt x="1055298" y="510606"/>
                  <a:pt x="0" y="1084233"/>
                </a:cubicBezTo>
                <a:lnTo>
                  <a:pt x="0" y="949973"/>
                </a:lnTo>
                <a:cubicBezTo>
                  <a:pt x="1054723" y="370654"/>
                  <a:pt x="2680292" y="0"/>
                  <a:pt x="4503736" y="0"/>
                </a:cubicBezTo>
                <a:close/>
              </a:path>
            </a:pathLst>
          </a:custGeom>
          <a:solidFill>
            <a:srgbClr val="F05425"/>
          </a:solidFill>
          <a:ln>
            <a:noFill/>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3252" name="Picture 4" descr="http://www.chinairn.com/UserFiles/20130323/20130323132239178.jpg"/>
          <p:cNvPicPr>
            <a:picLocks noChangeAspect="1" noChangeArrowheads="1"/>
          </p:cNvPicPr>
          <p:nvPr userDrawn="1"/>
        </p:nvPicPr>
        <p:blipFill>
          <a:blip r:embed="rId2"/>
          <a:stretch>
            <a:fillRect/>
          </a:stretch>
        </p:blipFill>
        <p:spPr bwMode="auto">
          <a:xfrm>
            <a:off x="8061253" y="3550724"/>
            <a:ext cx="4118871" cy="3239660"/>
          </a:xfrm>
          <a:prstGeom prst="flowChartPunchedTape">
            <a:avLst/>
          </a:prstGeom>
          <a:noFill/>
        </p:spPr>
      </p:pic>
      <p:pic>
        <p:nvPicPr>
          <p:cNvPr id="53258" name="Picture 10" descr="http://pic.nipic.com/2008-08-21/2008821172040634_2.jpg"/>
          <p:cNvPicPr>
            <a:picLocks noChangeAspect="1" noChangeArrowheads="1"/>
          </p:cNvPicPr>
          <p:nvPr userDrawn="1"/>
        </p:nvPicPr>
        <p:blipFill>
          <a:blip r:embed="rId3"/>
          <a:srcRect b="4619"/>
          <a:stretch>
            <a:fillRect/>
          </a:stretch>
        </p:blipFill>
        <p:spPr bwMode="auto">
          <a:xfrm>
            <a:off x="3682549" y="3581309"/>
            <a:ext cx="4404547" cy="3241066"/>
          </a:xfrm>
          <a:prstGeom prst="flowChartPunchedTape">
            <a:avLst/>
          </a:prstGeom>
          <a:noFill/>
          <a:ln>
            <a:noFill/>
          </a:ln>
        </p:spPr>
      </p:pic>
    </p:spTree>
    <p:extLst>
      <p:ext uri="{BB962C8B-B14F-4D97-AF65-F5344CB8AC3E}">
        <p14:creationId xmlns:p14="http://schemas.microsoft.com/office/powerpoint/2010/main" val="2477863246"/>
      </p:ext>
    </p:extLst>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5" presetClass="entr" presetSubtype="0" dur="400" fill="hold" grpId="0" nodeType="afterEffect">
                                  <p:stCondLst>
                                    <p:cond delay="0"/>
                                  </p:stCondLst>
                                  <p:iterate type="lt">
                                    <p:tmPct val="10000"/>
                                  </p:iterate>
                                  <p:childTnLst>
                                    <p:set>
                                      <p:cBhvr>
                                        <p:cTn id="6" dur="1" fill="hold">
                                          <p:stCondLst>
                                            <p:cond delay="0"/>
                                          </p:stCondLst>
                                        </p:cTn>
                                        <p:tgtEl>
                                          <p:spTgt spid="15"/>
                                        </p:tgtEl>
                                        <p:attrNameLst>
                                          <p:attrName>style.visibility</p:attrName>
                                        </p:attrNameLst>
                                      </p:cBhvr>
                                      <p:to>
                                        <p:strVal val="visible"/>
                                      </p:to>
                                    </p:set>
                                    <p:anim calcmode="lin" valueType="num">
                                      <p:cBhvr>
                                        <p:cTn id="7" dur="400" fill="hold"/>
                                        <p:tgtEl>
                                          <p:spTgt spid="15"/>
                                        </p:tgtEl>
                                        <p:attrNameLst>
                                          <p:attrName>ppt_w</p:attrName>
                                        </p:attrNameLst>
                                      </p:cBhvr>
                                      <p:tavLst>
                                        <p:tav tm="0">
                                          <p:val>
                                            <p:fltVal val="0"/>
                                          </p:val>
                                        </p:tav>
                                        <p:tav tm="100000">
                                          <p:val>
                                            <p:strVal val="#ppt_w"/>
                                          </p:val>
                                        </p:tav>
                                      </p:tavLst>
                                    </p:anim>
                                    <p:anim calcmode="lin" valueType="num">
                                      <p:cBhvr>
                                        <p:cTn id="8" dur="400" fill="hold"/>
                                        <p:tgtEl>
                                          <p:spTgt spid="15"/>
                                        </p:tgtEl>
                                        <p:attrNameLst>
                                          <p:attrName>ppt_h</p:attrName>
                                        </p:attrNameLst>
                                      </p:cBhvr>
                                      <p:tavLst>
                                        <p:tav tm="0">
                                          <p:val>
                                            <p:fltVal val="0"/>
                                          </p:val>
                                        </p:tav>
                                        <p:tav tm="100000">
                                          <p:val>
                                            <p:strVal val="#ppt_h"/>
                                          </p:val>
                                        </p:tav>
                                      </p:tavLst>
                                    </p:anim>
                                    <p:anim calcmode="lin" valueType="num">
                                      <p:cBhvr>
                                        <p:cTn id="9" dur="400" fill="hold"/>
                                        <p:tgtEl>
                                          <p:spTgt spid="15"/>
                                        </p:tgtEl>
                                        <p:attrNameLst>
                                          <p:attrName>ppt_x</p:attrName>
                                        </p:attrNameLst>
                                      </p:cBhvr>
                                      <p:tavLst>
                                        <p:tav tm="0" fmla="#ppt_x+(cos(-2*pi*(1-$))*-#ppt_x-sin(-2*pi*(1-$))*(1-#ppt_y))*(1-$)">
                                          <p:val>
                                            <p:fltVal val="0"/>
                                          </p:val>
                                        </p:tav>
                                        <p:tav tm="100000">
                                          <p:val>
                                            <p:fltVal val="1"/>
                                          </p:val>
                                        </p:tav>
                                      </p:tavLst>
                                    </p:anim>
                                    <p:anim calcmode="lin" valueType="num">
                                      <p:cBhvr>
                                        <p:cTn id="10" dur="400" fill="hold"/>
                                        <p:tgtEl>
                                          <p:spTgt spid="1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Ref idx="1002">
        <a:schemeClr val="bg2"/>
      </p:bgRef>
    </p:bg>
    <p:spTree>
      <p:nvGrpSpPr>
        <p:cNvPr id="1" name=""/>
        <p:cNvGrpSpPr/>
        <p:nvPr/>
      </p:nvGrpSpPr>
      <p:grpSpPr>
        <a:xfrm>
          <a:off x="0" y="0"/>
          <a:ext cx="0" cy="0"/>
        </a:xfrm>
      </p:grpSpPr>
      <p:sp>
        <p:nvSpPr>
          <p:cNvPr id="12" name="TextBox 3"/>
          <p:cNvSpPr txBox="1"/>
          <p:nvPr userDrawn="1"/>
        </p:nvSpPr>
        <p:spPr>
          <a:xfrm>
            <a:off x="7836102" y="2663860"/>
            <a:ext cx="3517698" cy="8309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zh-CN" altLang="en-US" sz="4800" b="1" smtClean="0">
                <a:solidFill>
                  <a:prstClr val="white"/>
                </a:solidFill>
                <a:effectLst>
                  <a:outerShdw blurRad="38100" dist="38100" dir="2700000" algn="tl">
                    <a:srgbClr val="000000">
                      <a:alpha val="43137"/>
                    </a:srgbClr>
                  </a:outerShdw>
                </a:effectLst>
                <a:latin typeface="微软雅黑" pitchFamily="34" charset="-122"/>
                <a:ea typeface="微软雅黑" pitchFamily="34" charset="-122"/>
              </a:rPr>
              <a:t>谢谢观看！</a:t>
            </a:r>
            <a:endParaRPr lang="zh-CN" altLang="en-US" sz="4800" b="1">
              <a:solidFill>
                <a:prstClr val="white"/>
              </a:solidFill>
              <a:effectLst>
                <a:outerShdw blurRad="38100" dist="38100" dir="2700000" algn="tl">
                  <a:srgbClr val="000000">
                    <a:alpha val="43137"/>
                  </a:srgbClr>
                </a:outerShdw>
              </a:effectLst>
              <a:latin typeface="微软雅黑" pitchFamily="34" charset="-122"/>
              <a:ea typeface="微软雅黑" pitchFamily="34" charset="-122"/>
            </a:endParaRPr>
          </a:p>
        </p:txBody>
      </p:sp>
      <p:pic>
        <p:nvPicPr>
          <p:cNvPr id="52226" name="Picture 2" descr="http://z.k1982.com/design_img/201407/201407282047466877.jpg"/>
          <p:cNvPicPr>
            <a:picLocks noChangeAspect="1" noChangeArrowheads="1"/>
          </p:cNvPicPr>
          <p:nvPr userDrawn="1"/>
        </p:nvPicPr>
        <p:blipFill>
          <a:blip r:embed="rId1"/>
          <a:stretch>
            <a:fillRect/>
          </a:stretch>
        </p:blipFill>
        <p:spPr bwMode="auto">
          <a:xfrm>
            <a:off x="0" y="312102"/>
            <a:ext cx="6523505" cy="6012498"/>
          </a:xfrm>
          <a:prstGeom prst="rect">
            <a:avLst/>
          </a:prstGeom>
          <a:noFill/>
        </p:spPr>
      </p:pic>
    </p:spTree>
    <p:extLst>
      <p:ext uri="{BB962C8B-B14F-4D97-AF65-F5344CB8AC3E}">
        <p14:creationId xmlns:p14="http://schemas.microsoft.com/office/powerpoint/2010/main" val="2626510350"/>
      </p:ext>
    </p:extLst>
  </p:cSld>
  <p:clrMapOvr>
    <a:overrideClrMapping bg1="dk1" tx1="lt1" bg2="dk2" tx2="lt2" accent1="accent1" accent2="accent2" accent3="accent3" accent4="accent4" accent5="accent5" accent6="accent6" hlink="hlink" folHlink="folHlink"/>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5" presetClass="entr" presetSubtype="0" dur="1000" fill="hold" nodeType="withEffect">
                                  <p:stCondLst>
                                    <p:cond delay="0"/>
                                  </p:stCondLst>
                                  <p:childTnLst>
                                    <p:set>
                                      <p:cBhvr>
                                        <p:cTn id="6" dur="1" fill="hold">
                                          <p:stCondLst>
                                            <p:cond delay="0"/>
                                          </p:stCondLst>
                                        </p:cTn>
                                        <p:tgtEl>
                                          <p:spTgt spid="52226"/>
                                        </p:tgtEl>
                                        <p:attrNameLst>
                                          <p:attrName>style.visibility</p:attrName>
                                        </p:attrNameLst>
                                      </p:cBhvr>
                                      <p:to>
                                        <p:strVal val="visible"/>
                                      </p:to>
                                    </p:set>
                                    <p:anim calcmode="lin" valueType="num">
                                      <p:cBhvr>
                                        <p:cTn id="7" dur="1000" fill="hold"/>
                                        <p:tgtEl>
                                          <p:spTgt spid="52226"/>
                                        </p:tgtEl>
                                        <p:attrNameLst>
                                          <p:attrName>ppt_w</p:attrName>
                                        </p:attrNameLst>
                                      </p:cBhvr>
                                      <p:tavLst>
                                        <p:tav tm="0">
                                          <p:val>
                                            <p:strVal val="#ppt_w*0.70"/>
                                          </p:val>
                                        </p:tav>
                                        <p:tav tm="100000">
                                          <p:val>
                                            <p:strVal val="#ppt_w"/>
                                          </p:val>
                                        </p:tav>
                                      </p:tavLst>
                                    </p:anim>
                                    <p:anim calcmode="lin" valueType="num">
                                      <p:cBhvr>
                                        <p:cTn id="8" dur="1000" fill="hold"/>
                                        <p:tgtEl>
                                          <p:spTgt spid="52226"/>
                                        </p:tgtEl>
                                        <p:attrNameLst>
                                          <p:attrName>ppt_h</p:attrName>
                                        </p:attrNameLst>
                                      </p:cBhvr>
                                      <p:tavLst>
                                        <p:tav tm="0">
                                          <p:val>
                                            <p:strVal val="#ppt_h"/>
                                          </p:val>
                                        </p:tav>
                                        <p:tav tm="100000">
                                          <p:val>
                                            <p:strVal val="#ppt_h"/>
                                          </p:val>
                                        </p:tav>
                                      </p:tavLst>
                                    </p:anim>
                                    <p:animEffect transition="in" filter="fade">
                                      <p:cBhvr>
                                        <p:cTn id="9" dur="1000"/>
                                        <p:tgtEl>
                                          <p:spTgt spid="52226"/>
                                        </p:tgtEl>
                                      </p:cBhvr>
                                    </p:animEffect>
                                  </p:childTnLst>
                                </p:cTn>
                              </p:par>
                            </p:childTnLst>
                          </p:cTn>
                        </p:par>
                        <p:par>
                          <p:cTn id="10" fill="hold" nodeType="afterGroup">
                            <p:stCondLst>
                              <p:cond delay="1000"/>
                            </p:stCondLst>
                            <p:childTnLst>
                              <p:par>
                                <p:cTn id="11" presetID="2" presetClass="entr" presetSubtype="4" dur="500" fill="hold" grpId="0" nodeType="after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两栏内容">
    <p:spTree>
      <p:nvGrpSpPr>
        <p:cNvPr id="1" name=""/>
        <p:cNvGrpSpPr/>
        <p:nvPr/>
      </p:nvGrpSpPr>
      <p:grpSpPr>
        <a:xfrm>
          <a:off x="0" y="0"/>
          <a:ext cx="0" cy="0"/>
        </a:xfrm>
      </p:grpSpPr>
      <p:sp>
        <p:nvSpPr>
          <p:cNvPr id="12" name="任意多边形 11"/>
          <p:cNvSpPr/>
          <p:nvPr userDrawn="1"/>
        </p:nvSpPr>
        <p:spPr>
          <a:xfrm>
            <a:off x="740149" y="142504"/>
            <a:ext cx="3111500" cy="11684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矩形 13"/>
          <p:cNvSpPr/>
          <p:nvPr userDrawn="1"/>
        </p:nvSpPr>
        <p:spPr>
          <a:xfrm>
            <a:off x="0" y="5982854"/>
            <a:ext cx="12192000" cy="406400"/>
          </a:xfrm>
          <a:prstGeom prst="rect">
            <a:avLst/>
          </a:prstGeom>
          <a:pattFill prst="wdUpDiag">
            <a:fgClr>
              <a:schemeClr val="tx1">
                <a:lumMod val="50000"/>
                <a:lumOff val="5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5" name="组合 14"/>
          <p:cNvGrpSpPr/>
          <p:nvPr userDrawn="1"/>
        </p:nvGrpSpPr>
        <p:grpSpPr>
          <a:xfrm>
            <a:off x="251389" y="1381871"/>
            <a:ext cx="3631844" cy="446857"/>
            <a:chOff x="3779912" y="1777380"/>
            <a:chExt cx="4896544" cy="446857"/>
          </a:xfrm>
        </p:grpSpPr>
        <p:sp>
          <p:nvSpPr>
            <p:cNvPr id="16" name="矩形 15"/>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17" name="矩形 16"/>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400" b="0" i="0" u="none" strike="noStrike" kern="0" cap="none" spc="0" normalizeH="0" baseline="0" noProof="0" smtClean="0">
                  <a:ln>
                    <a:noFill/>
                  </a:ln>
                  <a:solidFill>
                    <a:sysClr val="window" lastClr="FFFFFF"/>
                  </a:solidFill>
                  <a:effectLst/>
                  <a:uLnTx/>
                  <a:uFillTx/>
                  <a:latin typeface="Broadway" pitchFamily="82" charset="0"/>
                  <a:ea typeface="微软雅黑"/>
                </a:rPr>
                <a:t>1</a:t>
              </a:r>
              <a:endParaRPr kumimoji="0" lang="zh-CN" altLang="en-US" sz="2400" b="0"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18" name="TextBox 37"/>
            <p:cNvSpPr txBox="1"/>
            <p:nvPr/>
          </p:nvSpPr>
          <p:spPr>
            <a:xfrm>
              <a:off x="4382368" y="1824127"/>
              <a:ext cx="4078063"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企业战略管理概述</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19" name="组合 18"/>
          <p:cNvGrpSpPr/>
          <p:nvPr userDrawn="1"/>
        </p:nvGrpSpPr>
        <p:grpSpPr>
          <a:xfrm>
            <a:off x="275137" y="3599290"/>
            <a:ext cx="3608096" cy="446857"/>
            <a:chOff x="3779912" y="1777380"/>
            <a:chExt cx="4896544" cy="446857"/>
          </a:xfrm>
        </p:grpSpPr>
        <p:sp>
          <p:nvSpPr>
            <p:cNvPr id="20" name="矩形 19"/>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21" name="矩形 20"/>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kern="0" smtClean="0">
                  <a:solidFill>
                    <a:sysClr val="window" lastClr="FFFFFF"/>
                  </a:solidFill>
                  <a:latin typeface="Broadway" pitchFamily="82" charset="0"/>
                  <a:ea typeface="微软雅黑"/>
                </a:rPr>
                <a:t>2</a:t>
              </a:r>
              <a:endParaRPr lang="zh-CN" altLang="en-US" sz="2000" kern="0">
                <a:solidFill>
                  <a:sysClr val="window" lastClr="FFFFFF"/>
                </a:solidFill>
                <a:latin typeface="Broadway" pitchFamily="82" charset="0"/>
                <a:ea typeface="微软雅黑"/>
              </a:endParaRPr>
            </a:p>
          </p:txBody>
        </p:sp>
        <p:sp>
          <p:nvSpPr>
            <p:cNvPr id="22" name="TextBox 41"/>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企业的外部环境分析</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23" name="组合 22"/>
          <p:cNvGrpSpPr/>
          <p:nvPr userDrawn="1"/>
        </p:nvGrpSpPr>
        <p:grpSpPr>
          <a:xfrm>
            <a:off x="275137" y="4403541"/>
            <a:ext cx="3608096" cy="446857"/>
            <a:chOff x="3779912" y="1777380"/>
            <a:chExt cx="4896544" cy="446857"/>
          </a:xfrm>
        </p:grpSpPr>
        <p:sp>
          <p:nvSpPr>
            <p:cNvPr id="24" name="矩形 23"/>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25" name="矩形 24"/>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kern="0">
                  <a:solidFill>
                    <a:sysClr val="window" lastClr="FFFFFF"/>
                  </a:solidFill>
                  <a:latin typeface="Broadway" pitchFamily="82" charset="0"/>
                  <a:ea typeface="微软雅黑"/>
                </a:rPr>
                <a:t>3</a:t>
              </a:r>
              <a:endParaRPr lang="zh-CN" altLang="en-US" sz="2000" kern="0">
                <a:solidFill>
                  <a:sysClr val="window" lastClr="FFFFFF"/>
                </a:solidFill>
                <a:latin typeface="Broadway" pitchFamily="82" charset="0"/>
                <a:ea typeface="微软雅黑"/>
              </a:endParaRPr>
            </a:p>
          </p:txBody>
        </p:sp>
        <p:sp>
          <p:nvSpPr>
            <p:cNvPr id="26" name="TextBox 45"/>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企业的内部环境分析</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27" name="组合 26"/>
          <p:cNvGrpSpPr/>
          <p:nvPr userDrawn="1"/>
        </p:nvGrpSpPr>
        <p:grpSpPr>
          <a:xfrm>
            <a:off x="275137" y="5207791"/>
            <a:ext cx="3608096" cy="446857"/>
            <a:chOff x="3779912" y="1777380"/>
            <a:chExt cx="4896544" cy="446857"/>
          </a:xfrm>
        </p:grpSpPr>
        <p:sp>
          <p:nvSpPr>
            <p:cNvPr id="28" name="矩形 27"/>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29" name="矩形 28"/>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kern="0" smtClean="0">
                  <a:solidFill>
                    <a:sysClr val="window" lastClr="FFFFFF"/>
                  </a:solidFill>
                  <a:latin typeface="Broadway" pitchFamily="82" charset="0"/>
                  <a:ea typeface="微软雅黑"/>
                </a:rPr>
                <a:t>4</a:t>
              </a:r>
              <a:endParaRPr lang="zh-CN" altLang="en-US" sz="2000" kern="0">
                <a:solidFill>
                  <a:sysClr val="window" lastClr="FFFFFF"/>
                </a:solidFill>
                <a:latin typeface="Broadway" pitchFamily="82" charset="0"/>
                <a:ea typeface="微软雅黑"/>
              </a:endParaRPr>
            </a:p>
          </p:txBody>
        </p:sp>
        <p:sp>
          <p:nvSpPr>
            <p:cNvPr id="30" name="TextBox 51"/>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企业使命和战略目标</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sp>
        <p:nvSpPr>
          <p:cNvPr id="32" name="矩形 31"/>
          <p:cNvSpPr/>
          <p:nvPr userDrawn="1"/>
        </p:nvSpPr>
        <p:spPr>
          <a:xfrm>
            <a:off x="775775" y="267630"/>
            <a:ext cx="3111500" cy="102233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第一篇 </a:t>
            </a:r>
            <a:endPar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endParaRP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总论</a:t>
            </a:r>
            <a:r>
              <a:rPr kumimoji="0" lang="en-US" altLang="zh-CN" sz="1600" b="0" i="0" u="none" strike="noStrike" kern="1200" cap="none" spc="0" normalizeH="0" baseline="0" noProof="0" smtClean="0">
                <a:ln>
                  <a:noFill/>
                </a:ln>
                <a:solidFill>
                  <a:prstClr val="white"/>
                </a:solidFill>
                <a:effectLst/>
                <a:uLnTx/>
                <a:uFillTx/>
                <a:latin typeface="Calibri"/>
                <a:ea typeface="宋体" panose="02010600030101010101" pitchFamily="2" charset="-122"/>
              </a:rPr>
              <a:t> </a:t>
            </a:r>
            <a:endParaRPr kumimoji="0" lang="zh-CN" altLang="en-US" sz="1800" b="0" i="0" u="none" strike="noStrike" kern="0" cap="none" spc="0" normalizeH="0" baseline="0" noProof="0" smtClean="0">
              <a:ln>
                <a:noFill/>
              </a:ln>
              <a:solidFill>
                <a:sysClr val="windowText" lastClr="000000"/>
              </a:solidFill>
              <a:effectLst/>
              <a:uLnTx/>
              <a:uFillTx/>
            </a:endParaRPr>
          </a:p>
        </p:txBody>
      </p:sp>
      <p:grpSp>
        <p:nvGrpSpPr>
          <p:cNvPr id="31" name="组合 30"/>
          <p:cNvGrpSpPr/>
          <p:nvPr userDrawn="1"/>
        </p:nvGrpSpPr>
        <p:grpSpPr>
          <a:xfrm>
            <a:off x="7992118" y="1605173"/>
            <a:ext cx="4176131" cy="446857"/>
            <a:chOff x="3779912" y="1777380"/>
            <a:chExt cx="4896544" cy="446857"/>
          </a:xfrm>
        </p:grpSpPr>
        <p:sp>
          <p:nvSpPr>
            <p:cNvPr id="33" name="矩形 32"/>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34" name="矩形 33"/>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smtClean="0">
                  <a:ln>
                    <a:noFill/>
                  </a:ln>
                  <a:solidFill>
                    <a:sysClr val="window" lastClr="FFFFFF"/>
                  </a:solidFill>
                  <a:effectLst/>
                  <a:uLnTx/>
                  <a:uFillTx/>
                  <a:latin typeface="Broadway" pitchFamily="82" charset="0"/>
                  <a:ea typeface="微软雅黑"/>
                </a:rPr>
                <a:t>9</a:t>
              </a:r>
              <a:endParaRPr kumimoji="0" lang="zh-CN" altLang="en-US" sz="2000" b="0"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35" name="TextBox 37"/>
            <p:cNvSpPr txBox="1"/>
            <p:nvPr/>
          </p:nvSpPr>
          <p:spPr>
            <a:xfrm>
              <a:off x="4382369"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企业战略实施</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36" name="组合 35"/>
          <p:cNvGrpSpPr/>
          <p:nvPr userDrawn="1"/>
        </p:nvGrpSpPr>
        <p:grpSpPr>
          <a:xfrm>
            <a:off x="7992118" y="2409424"/>
            <a:ext cx="4176132" cy="446857"/>
            <a:chOff x="3779911" y="1777380"/>
            <a:chExt cx="4896545" cy="446857"/>
          </a:xfrm>
        </p:grpSpPr>
        <p:sp>
          <p:nvSpPr>
            <p:cNvPr id="37" name="矩形 36"/>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38" name="矩形 37"/>
            <p:cNvSpPr/>
            <p:nvPr/>
          </p:nvSpPr>
          <p:spPr>
            <a:xfrm>
              <a:off x="3779911" y="1777380"/>
              <a:ext cx="676869"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kern="0" smtClean="0">
                  <a:solidFill>
                    <a:sysClr val="window" lastClr="FFFFFF"/>
                  </a:solidFill>
                  <a:latin typeface="Broadway" pitchFamily="82" charset="0"/>
                  <a:ea typeface="微软雅黑"/>
                </a:rPr>
                <a:t>10</a:t>
              </a:r>
              <a:endParaRPr lang="zh-CN" altLang="en-US" sz="2000" kern="0">
                <a:solidFill>
                  <a:sysClr val="window" lastClr="FFFFFF"/>
                </a:solidFill>
                <a:latin typeface="Broadway" pitchFamily="82" charset="0"/>
                <a:ea typeface="微软雅黑"/>
              </a:endParaRPr>
            </a:p>
          </p:txBody>
        </p:sp>
        <p:sp>
          <p:nvSpPr>
            <p:cNvPr id="39" name="TextBox 41"/>
            <p:cNvSpPr txBox="1"/>
            <p:nvPr/>
          </p:nvSpPr>
          <p:spPr>
            <a:xfrm>
              <a:off x="4382367" y="1824127"/>
              <a:ext cx="4078063"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企业战略的控制和变革</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40" name="组合 39"/>
          <p:cNvGrpSpPr/>
          <p:nvPr userDrawn="1"/>
        </p:nvGrpSpPr>
        <p:grpSpPr>
          <a:xfrm>
            <a:off x="7992118" y="3213675"/>
            <a:ext cx="4176132" cy="446857"/>
            <a:chOff x="3779911" y="1777380"/>
            <a:chExt cx="4896545" cy="446857"/>
          </a:xfrm>
        </p:grpSpPr>
        <p:sp>
          <p:nvSpPr>
            <p:cNvPr id="41" name="矩形 40"/>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42" name="矩形 41"/>
            <p:cNvSpPr/>
            <p:nvPr/>
          </p:nvSpPr>
          <p:spPr>
            <a:xfrm>
              <a:off x="3779911" y="1777380"/>
              <a:ext cx="676869"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kern="0" smtClean="0">
                  <a:solidFill>
                    <a:sysClr val="window" lastClr="FFFFFF"/>
                  </a:solidFill>
                  <a:latin typeface="Broadway" pitchFamily="82" charset="0"/>
                  <a:ea typeface="微软雅黑"/>
                </a:rPr>
                <a:t>11</a:t>
              </a:r>
              <a:endParaRPr lang="zh-CN" altLang="en-US" sz="2000" kern="0">
                <a:solidFill>
                  <a:sysClr val="window" lastClr="FFFFFF"/>
                </a:solidFill>
                <a:latin typeface="Broadway" pitchFamily="82" charset="0"/>
                <a:ea typeface="微软雅黑"/>
              </a:endParaRPr>
            </a:p>
          </p:txBody>
        </p:sp>
        <p:sp>
          <p:nvSpPr>
            <p:cNvPr id="43" name="TextBox 45"/>
            <p:cNvSpPr txBox="1"/>
            <p:nvPr/>
          </p:nvSpPr>
          <p:spPr>
            <a:xfrm>
              <a:off x="4382367" y="1824127"/>
              <a:ext cx="4078063"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几种企业战略</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48" name="组合 47"/>
          <p:cNvGrpSpPr/>
          <p:nvPr userDrawn="1"/>
        </p:nvGrpSpPr>
        <p:grpSpPr>
          <a:xfrm>
            <a:off x="4382028" y="1593643"/>
            <a:ext cx="3336941" cy="446857"/>
            <a:chOff x="3779912" y="1777380"/>
            <a:chExt cx="4896544" cy="446857"/>
          </a:xfrm>
        </p:grpSpPr>
        <p:sp>
          <p:nvSpPr>
            <p:cNvPr id="49" name="矩形 48"/>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50" name="矩形 49"/>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1" i="0" u="none" strike="noStrike" kern="0" cap="none" spc="0" normalizeH="0" baseline="0" noProof="0" smtClean="0">
                  <a:ln>
                    <a:noFill/>
                  </a:ln>
                  <a:solidFill>
                    <a:sysClr val="window" lastClr="FFFFFF"/>
                  </a:solidFill>
                  <a:effectLst/>
                  <a:uLnTx/>
                  <a:uFillTx/>
                  <a:latin typeface="Broadway" pitchFamily="82" charset="0"/>
                  <a:ea typeface="微软雅黑"/>
                </a:rPr>
                <a:t>5</a:t>
              </a:r>
              <a:endParaRPr kumimoji="0" lang="zh-CN" altLang="en-US" sz="20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51" name="TextBox 37"/>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企业总体战略</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52" name="组合 51"/>
          <p:cNvGrpSpPr/>
          <p:nvPr userDrawn="1"/>
        </p:nvGrpSpPr>
        <p:grpSpPr>
          <a:xfrm>
            <a:off x="4382028" y="2397894"/>
            <a:ext cx="3336941" cy="446857"/>
            <a:chOff x="3779912" y="1777380"/>
            <a:chExt cx="4896544" cy="446857"/>
          </a:xfrm>
        </p:grpSpPr>
        <p:sp>
          <p:nvSpPr>
            <p:cNvPr id="53" name="矩形 52"/>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54" name="矩形 53"/>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kern="0" smtClean="0">
                  <a:solidFill>
                    <a:sysClr val="window" lastClr="FFFFFF"/>
                  </a:solidFill>
                  <a:latin typeface="Broadway" pitchFamily="82" charset="0"/>
                  <a:ea typeface="微软雅黑"/>
                </a:rPr>
                <a:t>6</a:t>
              </a:r>
              <a:endParaRPr lang="zh-CN" altLang="en-US" sz="2000" b="1" kern="0">
                <a:solidFill>
                  <a:sysClr val="window" lastClr="FFFFFF"/>
                </a:solidFill>
                <a:latin typeface="Broadway" pitchFamily="82" charset="0"/>
                <a:ea typeface="微软雅黑"/>
              </a:endParaRPr>
            </a:p>
          </p:txBody>
        </p:sp>
        <p:sp>
          <p:nvSpPr>
            <p:cNvPr id="55" name="TextBox 41"/>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竞争战略</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56" name="组合 55"/>
          <p:cNvGrpSpPr/>
          <p:nvPr userDrawn="1"/>
        </p:nvGrpSpPr>
        <p:grpSpPr>
          <a:xfrm>
            <a:off x="4382028" y="3202145"/>
            <a:ext cx="3336941" cy="446857"/>
            <a:chOff x="3779912" y="1777380"/>
            <a:chExt cx="4896544" cy="446857"/>
          </a:xfrm>
        </p:grpSpPr>
        <p:sp>
          <p:nvSpPr>
            <p:cNvPr id="57" name="矩形 56"/>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58" name="矩形 57"/>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b="1" kern="0" smtClean="0">
                  <a:solidFill>
                    <a:sysClr val="window" lastClr="FFFFFF"/>
                  </a:solidFill>
                  <a:latin typeface="Broadway" pitchFamily="82" charset="0"/>
                  <a:ea typeface="微软雅黑"/>
                </a:rPr>
                <a:t>7</a:t>
              </a:r>
              <a:endParaRPr lang="zh-CN" altLang="en-US" sz="2000" b="1" kern="0">
                <a:solidFill>
                  <a:sysClr val="window" lastClr="FFFFFF"/>
                </a:solidFill>
                <a:latin typeface="Broadway" pitchFamily="82" charset="0"/>
                <a:ea typeface="微软雅黑"/>
              </a:endParaRPr>
            </a:p>
          </p:txBody>
        </p:sp>
        <p:sp>
          <p:nvSpPr>
            <p:cNvPr id="59" name="TextBox 45"/>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企业信息化战略与规划</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60" name="组合 59"/>
          <p:cNvGrpSpPr/>
          <p:nvPr userDrawn="1"/>
        </p:nvGrpSpPr>
        <p:grpSpPr>
          <a:xfrm>
            <a:off x="4382028" y="4006395"/>
            <a:ext cx="3336941" cy="446857"/>
            <a:chOff x="3779912" y="1777380"/>
            <a:chExt cx="4896544" cy="446857"/>
          </a:xfrm>
        </p:grpSpPr>
        <p:sp>
          <p:nvSpPr>
            <p:cNvPr id="61" name="矩形 60"/>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62" name="矩形 61"/>
            <p:cNvSpPr/>
            <p:nvPr/>
          </p:nvSpPr>
          <p:spPr>
            <a:xfrm>
              <a:off x="3779912" y="1777380"/>
              <a:ext cx="43204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00000"/>
                </a:lnSpc>
                <a:spcBef>
                  <a:spcPct val="0"/>
                </a:spcBef>
                <a:spcAft>
                  <a:spcPct val="0"/>
                </a:spcAft>
                <a:buClrTx/>
                <a:buSzTx/>
                <a:buFontTx/>
                <a:buNone/>
                <a:defRPr/>
              </a:pPr>
              <a:r>
                <a:rPr lang="en-US" altLang="zh-CN" sz="2000" b="1" kern="0" smtClean="0">
                  <a:solidFill>
                    <a:sysClr val="window" lastClr="FFFFFF"/>
                  </a:solidFill>
                  <a:latin typeface="Broadway" pitchFamily="82" charset="0"/>
                  <a:ea typeface="微软雅黑"/>
                </a:rPr>
                <a:t>8</a:t>
              </a:r>
              <a:endParaRPr lang="zh-CN" altLang="en-US" sz="2000" b="1" kern="0">
                <a:solidFill>
                  <a:sysClr val="window" lastClr="FFFFFF"/>
                </a:solidFill>
                <a:latin typeface="Broadway" pitchFamily="82" charset="0"/>
                <a:ea typeface="微软雅黑"/>
              </a:endParaRPr>
            </a:p>
          </p:txBody>
        </p:sp>
        <p:sp>
          <p:nvSpPr>
            <p:cNvPr id="63" name="TextBox 51"/>
            <p:cNvSpPr txBox="1"/>
            <p:nvPr/>
          </p:nvSpPr>
          <p:spPr>
            <a:xfrm>
              <a:off x="4382368" y="1824127"/>
              <a:ext cx="407806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chemeClr val="tx1">
                      <a:lumMod val="65000"/>
                      <a:lumOff val="35000"/>
                    </a:schemeClr>
                  </a:solidFill>
                  <a:effectLst/>
                  <a:uLnTx/>
                  <a:uFillTx/>
                  <a:latin typeface="微软雅黑" pitchFamily="34" charset="-122"/>
                  <a:ea typeface="微软雅黑" pitchFamily="34" charset="-122"/>
                </a:rPr>
                <a:t>职能战略</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sp>
        <p:nvSpPr>
          <p:cNvPr id="64" name="任意多边形 63"/>
          <p:cNvSpPr/>
          <p:nvPr userDrawn="1"/>
        </p:nvSpPr>
        <p:spPr>
          <a:xfrm>
            <a:off x="690667" y="2171205"/>
            <a:ext cx="3111500" cy="11684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矩形 64"/>
          <p:cNvSpPr/>
          <p:nvPr userDrawn="1"/>
        </p:nvSpPr>
        <p:spPr>
          <a:xfrm>
            <a:off x="714417" y="2165702"/>
            <a:ext cx="3111500" cy="10574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第二篇 </a:t>
            </a:r>
            <a:endPar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endParaRP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企业战略环境分析</a:t>
            </a:r>
            <a:r>
              <a:rPr kumimoji="0" lang="en-US" altLang="zh-CN" sz="1600" b="0" i="0" u="none" strike="noStrike" kern="1200" cap="none" spc="0" normalizeH="0" baseline="0" noProof="0" smtClean="0">
                <a:ln>
                  <a:noFill/>
                </a:ln>
                <a:solidFill>
                  <a:prstClr val="white"/>
                </a:solidFill>
                <a:effectLst/>
                <a:uLnTx/>
                <a:uFillTx/>
                <a:latin typeface="Calibri"/>
                <a:ea typeface="宋体" panose="02010600030101010101" pitchFamily="2" charset="-122"/>
              </a:rPr>
              <a:t> </a:t>
            </a:r>
            <a:endParaRPr kumimoji="0" lang="zh-CN" altLang="en-US" sz="1800" b="0" i="0" u="none" strike="noStrike" kern="0" cap="none" spc="0" normalizeH="0" baseline="0" noProof="0" smtClean="0">
              <a:ln>
                <a:noFill/>
              </a:ln>
              <a:solidFill>
                <a:sysClr val="windowText" lastClr="000000"/>
              </a:solidFill>
              <a:effectLst/>
              <a:uLnTx/>
              <a:uFillTx/>
            </a:endParaRPr>
          </a:p>
        </p:txBody>
      </p:sp>
      <p:sp>
        <p:nvSpPr>
          <p:cNvPr id="66" name="任意多边形 65"/>
          <p:cNvSpPr/>
          <p:nvPr userDrawn="1"/>
        </p:nvSpPr>
        <p:spPr>
          <a:xfrm>
            <a:off x="4668903" y="223651"/>
            <a:ext cx="3111500" cy="11684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矩形 66"/>
          <p:cNvSpPr/>
          <p:nvPr userDrawn="1"/>
        </p:nvSpPr>
        <p:spPr>
          <a:xfrm>
            <a:off x="4573900" y="230024"/>
            <a:ext cx="3111500" cy="10574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第三篇 </a:t>
            </a:r>
            <a:endPar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endParaRP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战略选择及评价</a:t>
            </a:r>
            <a:r>
              <a:rPr kumimoji="0" lang="en-US" altLang="zh-CN" sz="1600" b="0" i="0" u="none" strike="noStrike" kern="1200" cap="none" spc="0" normalizeH="0" baseline="0" noProof="0" smtClean="0">
                <a:ln>
                  <a:noFill/>
                </a:ln>
                <a:solidFill>
                  <a:prstClr val="white"/>
                </a:solidFill>
                <a:effectLst/>
                <a:uLnTx/>
                <a:uFillTx/>
                <a:latin typeface="Calibri"/>
                <a:ea typeface="宋体" panose="02010600030101010101" pitchFamily="2" charset="-122"/>
              </a:rPr>
              <a:t> </a:t>
            </a:r>
            <a:endParaRPr kumimoji="0" lang="zh-CN" altLang="en-US" sz="1800" b="0" i="0" u="none" strike="noStrike" kern="0" cap="none" spc="0" normalizeH="0" baseline="0" noProof="0" smtClean="0">
              <a:ln>
                <a:noFill/>
              </a:ln>
              <a:solidFill>
                <a:sysClr val="windowText" lastClr="000000"/>
              </a:solidFill>
              <a:effectLst/>
              <a:uLnTx/>
              <a:uFillTx/>
            </a:endParaRPr>
          </a:p>
        </p:txBody>
      </p:sp>
      <p:sp>
        <p:nvSpPr>
          <p:cNvPr id="69" name="任意多边形 68"/>
          <p:cNvSpPr/>
          <p:nvPr userDrawn="1"/>
        </p:nvSpPr>
        <p:spPr>
          <a:xfrm>
            <a:off x="8866745" y="235526"/>
            <a:ext cx="3111500" cy="11684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 name="矩形 69"/>
          <p:cNvSpPr/>
          <p:nvPr userDrawn="1"/>
        </p:nvSpPr>
        <p:spPr>
          <a:xfrm>
            <a:off x="8807369" y="253775"/>
            <a:ext cx="3111500" cy="10574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第四篇 </a:t>
            </a:r>
            <a:endPar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endParaRP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战略实施与控制</a:t>
            </a:r>
            <a:r>
              <a:rPr kumimoji="0" lang="en-US" altLang="zh-CN" sz="1600" b="0" i="0" u="none" strike="noStrike" kern="1200" cap="none" spc="0" normalizeH="0" baseline="0" noProof="0" smtClean="0">
                <a:ln>
                  <a:noFill/>
                </a:ln>
                <a:solidFill>
                  <a:prstClr val="white"/>
                </a:solidFill>
                <a:effectLst/>
                <a:uLnTx/>
                <a:uFillTx/>
                <a:latin typeface="Calibri"/>
                <a:ea typeface="宋体" panose="02010600030101010101" pitchFamily="2" charset="-122"/>
              </a:rPr>
              <a:t> </a:t>
            </a:r>
            <a:endParaRPr kumimoji="0" lang="zh-CN" altLang="en-US" sz="1800" b="0" i="0" u="none" strike="noStrike" kern="0" cap="none" spc="0" normalizeH="0" baseline="0" noProof="0" smtClean="0">
              <a:ln>
                <a:noFill/>
              </a:ln>
              <a:solidFill>
                <a:sysClr val="windowText" lastClr="000000"/>
              </a:solidFill>
              <a:effectLst/>
              <a:uLnTx/>
              <a:uFillTx/>
            </a:endParaRPr>
          </a:p>
        </p:txBody>
      </p:sp>
    </p:spTree>
    <p:extLst>
      <p:ext uri="{BB962C8B-B14F-4D97-AF65-F5344CB8AC3E}">
        <p14:creationId xmlns:p14="http://schemas.microsoft.com/office/powerpoint/2010/main" val="3151480288"/>
      </p:ext>
    </p:extLst>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4" dur="500" fill="hold" grpId="1"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nodeType="afterGroup">
                            <p:stCondLst>
                              <p:cond delay="500"/>
                            </p:stCondLst>
                            <p:childTnLst>
                              <p:par>
                                <p:cTn id="9" presetID="29" presetClass="entr" presetSubtype="0" dur="10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p:cTn id="11" dur="1000" fill="hold"/>
                                        <p:tgtEl>
                                          <p:spTgt spid="15"/>
                                        </p:tgtEl>
                                        <p:attrNameLst>
                                          <p:attrName>ppt_x</p:attrName>
                                        </p:attrNameLst>
                                      </p:cBhvr>
                                      <p:tavLst>
                                        <p:tav tm="0">
                                          <p:val>
                                            <p:strVal val="#ppt_x-.2"/>
                                          </p:val>
                                        </p:tav>
                                        <p:tav tm="100000">
                                          <p:val>
                                            <p:strVal val="#ppt_x"/>
                                          </p:val>
                                        </p:tav>
                                      </p:tavLst>
                                    </p:anim>
                                    <p:anim calcmode="lin" valueType="num">
                                      <p:cBhvr>
                                        <p:cTn id="12" dur="1000" fill="hold"/>
                                        <p:tgtEl>
                                          <p:spTgt spid="15"/>
                                        </p:tgtEl>
                                        <p:attrNameLst>
                                          <p:attrName>ppt_y</p:attrName>
                                        </p:attrNameLst>
                                      </p:cBhvr>
                                      <p:tavLst>
                                        <p:tav tm="0">
                                          <p:val>
                                            <p:strVal val="#ppt_y"/>
                                          </p:val>
                                        </p:tav>
                                        <p:tav tm="100000">
                                          <p:val>
                                            <p:strVal val="#ppt_y"/>
                                          </p:val>
                                        </p:tav>
                                      </p:tavLst>
                                    </p:anim>
                                    <p:animEffect transition="in" filter="wipe(right)" prLst="gradientSize: 0.1">
                                      <p:cBhvr>
                                        <p:cTn id="13" dur="1000"/>
                                        <p:tgtEl>
                                          <p:spTgt spid="15"/>
                                        </p:tgtEl>
                                      </p:cBhvr>
                                    </p:animEffect>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47" presetClass="entr" presetSubtype="0" dur="1000" fill="hold" grpId="0" nodeType="clickEffect">
                                  <p:stCondLst>
                                    <p:cond delay="0"/>
                                  </p:stCondLst>
                                  <p:childTnLst>
                                    <p:set>
                                      <p:cBhvr>
                                        <p:cTn id="17" dur="1" fill="hold">
                                          <p:stCondLst>
                                            <p:cond delay="0"/>
                                          </p:stCondLst>
                                        </p:cTn>
                                        <p:tgtEl>
                                          <p:spTgt spid="64"/>
                                        </p:tgtEl>
                                        <p:attrNameLst>
                                          <p:attrName>style.visibility</p:attrName>
                                        </p:attrNameLst>
                                      </p:cBhvr>
                                      <p:to>
                                        <p:strVal val="visible"/>
                                      </p:to>
                                    </p:set>
                                    <p:animEffect transition="in" filter="fade">
                                      <p:cBhvr>
                                        <p:cTn id="18" dur="1000"/>
                                        <p:tgtEl>
                                          <p:spTgt spid="64"/>
                                        </p:tgtEl>
                                      </p:cBhvr>
                                    </p:animEffect>
                                    <p:anim calcmode="lin" valueType="num">
                                      <p:cBhvr>
                                        <p:cTn id="19" dur="1000" fill="hold"/>
                                        <p:tgtEl>
                                          <p:spTgt spid="64"/>
                                        </p:tgtEl>
                                        <p:attrNameLst>
                                          <p:attrName>ppt_x</p:attrName>
                                        </p:attrNameLst>
                                      </p:cBhvr>
                                      <p:tavLst>
                                        <p:tav tm="0">
                                          <p:val>
                                            <p:strVal val="#ppt_x"/>
                                          </p:val>
                                        </p:tav>
                                        <p:tav tm="100000">
                                          <p:val>
                                            <p:strVal val="#ppt_x"/>
                                          </p:val>
                                        </p:tav>
                                      </p:tavLst>
                                    </p:anim>
                                    <p:anim calcmode="lin" valueType="num">
                                      <p:cBhvr>
                                        <p:cTn id="20" dur="1000" fill="hold"/>
                                        <p:tgtEl>
                                          <p:spTgt spid="64"/>
                                        </p:tgtEl>
                                        <p:attrNameLst>
                                          <p:attrName>ppt_y</p:attrName>
                                        </p:attrNameLst>
                                      </p:cBhvr>
                                      <p:tavLst>
                                        <p:tav tm="0">
                                          <p:val>
                                            <p:strVal val="#ppt_y-.1"/>
                                          </p:val>
                                        </p:tav>
                                        <p:tav tm="100000">
                                          <p:val>
                                            <p:strVal val="#ppt_y"/>
                                          </p:val>
                                        </p:tav>
                                      </p:tavLst>
                                    </p:anim>
                                  </p:childTnLst>
                                </p:cTn>
                              </p:par>
                              <p:par>
                                <p:cTn id="21" presetID="47" presetClass="entr" presetSubtype="0" dur="1000" fill="hold" grpId="0" nodeType="withEffect">
                                  <p:stCondLst>
                                    <p:cond delay="0"/>
                                  </p:stCondLst>
                                  <p:childTnLst>
                                    <p:set>
                                      <p:cBhvr>
                                        <p:cTn id="22" dur="1" fill="hold">
                                          <p:stCondLst>
                                            <p:cond delay="0"/>
                                          </p:stCondLst>
                                        </p:cTn>
                                        <p:tgtEl>
                                          <p:spTgt spid="65"/>
                                        </p:tgtEl>
                                        <p:attrNameLst>
                                          <p:attrName>style.visibility</p:attrName>
                                        </p:attrNameLst>
                                      </p:cBhvr>
                                      <p:to>
                                        <p:strVal val="visible"/>
                                      </p:to>
                                    </p:set>
                                    <p:animEffect transition="in" filter="fade">
                                      <p:cBhvr>
                                        <p:cTn id="23" dur="1000"/>
                                        <p:tgtEl>
                                          <p:spTgt spid="65"/>
                                        </p:tgtEl>
                                      </p:cBhvr>
                                    </p:animEffect>
                                    <p:anim calcmode="lin" valueType="num">
                                      <p:cBhvr>
                                        <p:cTn id="24" dur="1000" fill="hold"/>
                                        <p:tgtEl>
                                          <p:spTgt spid="65"/>
                                        </p:tgtEl>
                                        <p:attrNameLst>
                                          <p:attrName>ppt_x</p:attrName>
                                        </p:attrNameLst>
                                      </p:cBhvr>
                                      <p:tavLst>
                                        <p:tav tm="0">
                                          <p:val>
                                            <p:strVal val="#ppt_x"/>
                                          </p:val>
                                        </p:tav>
                                        <p:tav tm="100000">
                                          <p:val>
                                            <p:strVal val="#ppt_x"/>
                                          </p:val>
                                        </p:tav>
                                      </p:tavLst>
                                    </p:anim>
                                    <p:anim calcmode="lin" valueType="num">
                                      <p:cBhvr>
                                        <p:cTn id="25" dur="1000" fill="hold"/>
                                        <p:tgtEl>
                                          <p:spTgt spid="65"/>
                                        </p:tgtEl>
                                        <p:attrNameLst>
                                          <p:attrName>ppt_y</p:attrName>
                                        </p:attrNameLst>
                                      </p:cBhvr>
                                      <p:tavLst>
                                        <p:tav tm="0">
                                          <p:val>
                                            <p:strVal val="#ppt_y-.1"/>
                                          </p:val>
                                        </p:tav>
                                        <p:tav tm="100000">
                                          <p:val>
                                            <p:strVal val="#ppt_y"/>
                                          </p:val>
                                        </p:tav>
                                      </p:tavLst>
                                    </p:anim>
                                  </p:childTnLst>
                                </p:cTn>
                              </p:par>
                            </p:childTnLst>
                          </p:cTn>
                        </p:par>
                        <p:par>
                          <p:cTn id="26" fill="hold" nodeType="afterGroup">
                            <p:stCondLst>
                              <p:cond delay="1000"/>
                            </p:stCondLst>
                            <p:childTnLst>
                              <p:par>
                                <p:cTn id="27" presetID="17" presetClass="entr" presetSubtype="10" dur="500" fill="hold" nodeType="afterEffect">
                                  <p:stCondLst>
                                    <p:cond delay="0"/>
                                  </p:stCondLst>
                                  <p:childTnLst>
                                    <p:set>
                                      <p:cBhvr>
                                        <p:cTn id="28" dur="1" fill="hold">
                                          <p:stCondLst>
                                            <p:cond delay="0"/>
                                          </p:stCondLst>
                                        </p:cTn>
                                        <p:tgtEl>
                                          <p:spTgt spid="19"/>
                                        </p:tgtEl>
                                        <p:attrNameLst>
                                          <p:attrName>style.visibility</p:attrName>
                                        </p:attrNameLst>
                                      </p:cBhvr>
                                      <p:to>
                                        <p:strVal val="visible"/>
                                      </p:to>
                                    </p:set>
                                    <p:anim calcmode="lin" valueType="num">
                                      <p:cBhvr>
                                        <p:cTn id="29" dur="500" fill="hold"/>
                                        <p:tgtEl>
                                          <p:spTgt spid="19"/>
                                        </p:tgtEl>
                                        <p:attrNameLst>
                                          <p:attrName>ppt_w</p:attrName>
                                        </p:attrNameLst>
                                      </p:cBhvr>
                                      <p:tavLst>
                                        <p:tav tm="0">
                                          <p:val>
                                            <p:fltVal val="0"/>
                                          </p:val>
                                        </p:tav>
                                        <p:tav tm="100000">
                                          <p:val>
                                            <p:strVal val="#ppt_w"/>
                                          </p:val>
                                        </p:tav>
                                      </p:tavLst>
                                    </p:anim>
                                    <p:anim calcmode="lin" valueType="num">
                                      <p:cBhvr>
                                        <p:cTn id="30" dur="500" fill="hold"/>
                                        <p:tgtEl>
                                          <p:spTgt spid="19"/>
                                        </p:tgtEl>
                                        <p:attrNameLst>
                                          <p:attrName>ppt_h</p:attrName>
                                        </p:attrNameLst>
                                      </p:cBhvr>
                                      <p:tavLst>
                                        <p:tav tm="0">
                                          <p:val>
                                            <p:strVal val="#ppt_h"/>
                                          </p:val>
                                        </p:tav>
                                        <p:tav tm="100000">
                                          <p:val>
                                            <p:strVal val="#ppt_h"/>
                                          </p:val>
                                        </p:tav>
                                      </p:tavLst>
                                    </p:anim>
                                  </p:childTnLst>
                                </p:cTn>
                              </p:par>
                            </p:childTnLst>
                          </p:cTn>
                        </p:par>
                        <p:par>
                          <p:cTn id="31" fill="hold" nodeType="afterGroup">
                            <p:stCondLst>
                              <p:cond delay="1500"/>
                            </p:stCondLst>
                            <p:childTnLst>
                              <p:par>
                                <p:cTn id="32" presetID="17" presetClass="entr" presetSubtype="10" dur="500" fill="hold" nodeType="afterEffect">
                                  <p:stCondLst>
                                    <p:cond delay="0"/>
                                  </p:stCondLst>
                                  <p:childTnLst>
                                    <p:set>
                                      <p:cBhvr>
                                        <p:cTn id="33" dur="1" fill="hold">
                                          <p:stCondLst>
                                            <p:cond delay="0"/>
                                          </p:stCondLst>
                                        </p:cTn>
                                        <p:tgtEl>
                                          <p:spTgt spid="23"/>
                                        </p:tgtEl>
                                        <p:attrNameLst>
                                          <p:attrName>style.visibility</p:attrName>
                                        </p:attrNameLst>
                                      </p:cBhvr>
                                      <p:to>
                                        <p:strVal val="visible"/>
                                      </p:to>
                                    </p:set>
                                    <p:anim calcmode="lin" valueType="num">
                                      <p:cBhvr>
                                        <p:cTn id="34" dur="500" fill="hold"/>
                                        <p:tgtEl>
                                          <p:spTgt spid="23"/>
                                        </p:tgtEl>
                                        <p:attrNameLst>
                                          <p:attrName>ppt_w</p:attrName>
                                        </p:attrNameLst>
                                      </p:cBhvr>
                                      <p:tavLst>
                                        <p:tav tm="0">
                                          <p:val>
                                            <p:fltVal val="0"/>
                                          </p:val>
                                        </p:tav>
                                        <p:tav tm="100000">
                                          <p:val>
                                            <p:strVal val="#ppt_w"/>
                                          </p:val>
                                        </p:tav>
                                      </p:tavLst>
                                    </p:anim>
                                    <p:anim calcmode="lin" valueType="num">
                                      <p:cBhvr>
                                        <p:cTn id="35" dur="500" fill="hold"/>
                                        <p:tgtEl>
                                          <p:spTgt spid="23"/>
                                        </p:tgtEl>
                                        <p:attrNameLst>
                                          <p:attrName>ppt_h</p:attrName>
                                        </p:attrNameLst>
                                      </p:cBhvr>
                                      <p:tavLst>
                                        <p:tav tm="0">
                                          <p:val>
                                            <p:strVal val="#ppt_h"/>
                                          </p:val>
                                        </p:tav>
                                        <p:tav tm="100000">
                                          <p:val>
                                            <p:strVal val="#ppt_h"/>
                                          </p:val>
                                        </p:tav>
                                      </p:tavLst>
                                    </p:anim>
                                  </p:childTnLst>
                                </p:cTn>
                              </p:par>
                            </p:childTnLst>
                          </p:cTn>
                        </p:par>
                        <p:par>
                          <p:cTn id="36" fill="hold" nodeType="afterGroup">
                            <p:stCondLst>
                              <p:cond delay="2000"/>
                            </p:stCondLst>
                            <p:childTnLst>
                              <p:par>
                                <p:cTn id="37" presetID="17" presetClass="entr" presetSubtype="10" dur="500" fill="hold" nodeType="afterEffect">
                                  <p:stCondLst>
                                    <p:cond delay="0"/>
                                  </p:stCondLst>
                                  <p:childTnLst>
                                    <p:set>
                                      <p:cBhvr>
                                        <p:cTn id="38" dur="1" fill="hold">
                                          <p:stCondLst>
                                            <p:cond delay="0"/>
                                          </p:stCondLst>
                                        </p:cTn>
                                        <p:tgtEl>
                                          <p:spTgt spid="27"/>
                                        </p:tgtEl>
                                        <p:attrNameLst>
                                          <p:attrName>style.visibility</p:attrName>
                                        </p:attrNameLst>
                                      </p:cBhvr>
                                      <p:to>
                                        <p:strVal val="visible"/>
                                      </p:to>
                                    </p:set>
                                    <p:anim calcmode="lin" valueType="num">
                                      <p:cBhvr>
                                        <p:cTn id="39" dur="500" fill="hold"/>
                                        <p:tgtEl>
                                          <p:spTgt spid="27"/>
                                        </p:tgtEl>
                                        <p:attrNameLst>
                                          <p:attrName>ppt_w</p:attrName>
                                        </p:attrNameLst>
                                      </p:cBhvr>
                                      <p:tavLst>
                                        <p:tav tm="0">
                                          <p:val>
                                            <p:fltVal val="0"/>
                                          </p:val>
                                        </p:tav>
                                        <p:tav tm="100000">
                                          <p:val>
                                            <p:strVal val="#ppt_w"/>
                                          </p:val>
                                        </p:tav>
                                      </p:tavLst>
                                    </p:anim>
                                    <p:anim calcmode="lin" valueType="num">
                                      <p:cBhvr>
                                        <p:cTn id="40" dur="500" fill="hold"/>
                                        <p:tgtEl>
                                          <p:spTgt spid="27"/>
                                        </p:tgtEl>
                                        <p:attrNameLst>
                                          <p:attrName>ppt_h</p:attrName>
                                        </p:attrNameLst>
                                      </p:cBhvr>
                                      <p:tavLst>
                                        <p:tav tm="0">
                                          <p:val>
                                            <p:strVal val="#ppt_h"/>
                                          </p:val>
                                        </p:tav>
                                        <p:tav tm="100000">
                                          <p:val>
                                            <p:strVal val="#ppt_h"/>
                                          </p:val>
                                        </p:tav>
                                      </p:tavLst>
                                    </p:anim>
                                  </p:child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18" presetClass="entr" presetSubtype="12" dur="500" fill="hold" grpId="0" nodeType="clickEffect">
                                  <p:stCondLst>
                                    <p:cond delay="0"/>
                                  </p:stCondLst>
                                  <p:childTnLst>
                                    <p:set>
                                      <p:cBhvr>
                                        <p:cTn id="44" dur="1" fill="hold">
                                          <p:stCondLst>
                                            <p:cond delay="0"/>
                                          </p:stCondLst>
                                        </p:cTn>
                                        <p:tgtEl>
                                          <p:spTgt spid="66"/>
                                        </p:tgtEl>
                                        <p:attrNameLst>
                                          <p:attrName>style.visibility</p:attrName>
                                        </p:attrNameLst>
                                      </p:cBhvr>
                                      <p:to>
                                        <p:strVal val="visible"/>
                                      </p:to>
                                    </p:set>
                                    <p:animEffect transition="in" filter="strips(downLeft)">
                                      <p:cBhvr>
                                        <p:cTn id="45" dur="500"/>
                                        <p:tgtEl>
                                          <p:spTgt spid="66"/>
                                        </p:tgtEl>
                                      </p:cBhvr>
                                    </p:animEffect>
                                  </p:childTnLst>
                                </p:cTn>
                              </p:par>
                              <p:par>
                                <p:cTn id="46" presetID="18" presetClass="entr" presetSubtype="12" dur="500" fill="hold" grpId="0" nodeType="withEffect">
                                  <p:stCondLst>
                                    <p:cond delay="0"/>
                                  </p:stCondLst>
                                  <p:childTnLst>
                                    <p:set>
                                      <p:cBhvr>
                                        <p:cTn id="47" dur="1" fill="hold">
                                          <p:stCondLst>
                                            <p:cond delay="0"/>
                                          </p:stCondLst>
                                        </p:cTn>
                                        <p:tgtEl>
                                          <p:spTgt spid="67"/>
                                        </p:tgtEl>
                                        <p:attrNameLst>
                                          <p:attrName>style.visibility</p:attrName>
                                        </p:attrNameLst>
                                      </p:cBhvr>
                                      <p:to>
                                        <p:strVal val="visible"/>
                                      </p:to>
                                    </p:set>
                                    <p:animEffect transition="in" filter="strips(downLeft)">
                                      <p:cBhvr>
                                        <p:cTn id="48" dur="500"/>
                                        <p:tgtEl>
                                          <p:spTgt spid="67"/>
                                        </p:tgtEl>
                                      </p:cBhvr>
                                    </p:animEffect>
                                  </p:childTnLst>
                                </p:cTn>
                              </p:par>
                            </p:childTnLst>
                          </p:cTn>
                        </p:par>
                        <p:par>
                          <p:cTn id="49" fill="hold" nodeType="afterGroup">
                            <p:stCondLst>
                              <p:cond delay="500"/>
                            </p:stCondLst>
                            <p:childTnLst>
                              <p:par>
                                <p:cTn id="50" presetID="10" presetClass="entr" presetSubtype="0" dur="2000" fill="hold" nodeType="afterEffect">
                                  <p:stCondLst>
                                    <p:cond delay="0"/>
                                  </p:stCondLst>
                                  <p:childTnLst>
                                    <p:set>
                                      <p:cBhvr>
                                        <p:cTn id="51" dur="1" fill="hold">
                                          <p:stCondLst>
                                            <p:cond delay="0"/>
                                          </p:stCondLst>
                                        </p:cTn>
                                        <p:tgtEl>
                                          <p:spTgt spid="48"/>
                                        </p:tgtEl>
                                        <p:attrNameLst>
                                          <p:attrName>style.visibility</p:attrName>
                                        </p:attrNameLst>
                                      </p:cBhvr>
                                      <p:to>
                                        <p:strVal val="visible"/>
                                      </p:to>
                                    </p:set>
                                    <p:animEffect transition="in" filter="fade">
                                      <p:cBhvr>
                                        <p:cTn id="52" dur="2000"/>
                                        <p:tgtEl>
                                          <p:spTgt spid="48"/>
                                        </p:tgtEl>
                                      </p:cBhvr>
                                    </p:animEffect>
                                  </p:childTnLst>
                                </p:cTn>
                              </p:par>
                            </p:childTnLst>
                          </p:cTn>
                        </p:par>
                        <p:par>
                          <p:cTn id="53" fill="hold" nodeType="afterGroup">
                            <p:stCondLst>
                              <p:cond delay="2500"/>
                            </p:stCondLst>
                            <p:childTnLst>
                              <p:par>
                                <p:cTn id="54" presetID="10" presetClass="entr" presetSubtype="0" dur="2000" fill="hold" nodeType="afterEffect">
                                  <p:stCondLst>
                                    <p:cond delay="0"/>
                                  </p:stCondLst>
                                  <p:childTnLst>
                                    <p:set>
                                      <p:cBhvr>
                                        <p:cTn id="55" dur="1" fill="hold">
                                          <p:stCondLst>
                                            <p:cond delay="0"/>
                                          </p:stCondLst>
                                        </p:cTn>
                                        <p:tgtEl>
                                          <p:spTgt spid="52"/>
                                        </p:tgtEl>
                                        <p:attrNameLst>
                                          <p:attrName>style.visibility</p:attrName>
                                        </p:attrNameLst>
                                      </p:cBhvr>
                                      <p:to>
                                        <p:strVal val="visible"/>
                                      </p:to>
                                    </p:set>
                                    <p:animEffect transition="in" filter="fade">
                                      <p:cBhvr>
                                        <p:cTn id="56" dur="2000"/>
                                        <p:tgtEl>
                                          <p:spTgt spid="52"/>
                                        </p:tgtEl>
                                      </p:cBhvr>
                                    </p:animEffect>
                                  </p:childTnLst>
                                </p:cTn>
                              </p:par>
                            </p:childTnLst>
                          </p:cTn>
                        </p:par>
                        <p:par>
                          <p:cTn id="57" fill="hold" nodeType="afterGroup">
                            <p:stCondLst>
                              <p:cond delay="4500"/>
                            </p:stCondLst>
                            <p:childTnLst>
                              <p:par>
                                <p:cTn id="58" presetID="10" presetClass="entr" presetSubtype="0" dur="2000" fill="hold" nodeType="afterEffect">
                                  <p:stCondLst>
                                    <p:cond delay="0"/>
                                  </p:stCondLst>
                                  <p:childTnLst>
                                    <p:set>
                                      <p:cBhvr>
                                        <p:cTn id="59" dur="1" fill="hold">
                                          <p:stCondLst>
                                            <p:cond delay="0"/>
                                          </p:stCondLst>
                                        </p:cTn>
                                        <p:tgtEl>
                                          <p:spTgt spid="56"/>
                                        </p:tgtEl>
                                        <p:attrNameLst>
                                          <p:attrName>style.visibility</p:attrName>
                                        </p:attrNameLst>
                                      </p:cBhvr>
                                      <p:to>
                                        <p:strVal val="visible"/>
                                      </p:to>
                                    </p:set>
                                    <p:animEffect transition="in" filter="fade">
                                      <p:cBhvr>
                                        <p:cTn id="60" dur="2000"/>
                                        <p:tgtEl>
                                          <p:spTgt spid="56"/>
                                        </p:tgtEl>
                                      </p:cBhvr>
                                    </p:animEffect>
                                  </p:childTnLst>
                                </p:cTn>
                              </p:par>
                            </p:childTnLst>
                          </p:cTn>
                        </p:par>
                        <p:par>
                          <p:cTn id="61" fill="hold" nodeType="afterGroup">
                            <p:stCondLst>
                              <p:cond delay="6500"/>
                            </p:stCondLst>
                            <p:childTnLst>
                              <p:par>
                                <p:cTn id="62" presetID="10" presetClass="entr" presetSubtype="0" dur="2000" fill="hold" nodeType="afterEffect">
                                  <p:stCondLst>
                                    <p:cond delay="0"/>
                                  </p:stCondLst>
                                  <p:childTnLst>
                                    <p:set>
                                      <p:cBhvr>
                                        <p:cTn id="63" dur="1" fill="hold">
                                          <p:stCondLst>
                                            <p:cond delay="0"/>
                                          </p:stCondLst>
                                        </p:cTn>
                                        <p:tgtEl>
                                          <p:spTgt spid="60"/>
                                        </p:tgtEl>
                                        <p:attrNameLst>
                                          <p:attrName>style.visibility</p:attrName>
                                        </p:attrNameLst>
                                      </p:cBhvr>
                                      <p:to>
                                        <p:strVal val="visible"/>
                                      </p:to>
                                    </p:set>
                                    <p:animEffect transition="in" filter="fade">
                                      <p:cBhvr>
                                        <p:cTn id="64" dur="2000"/>
                                        <p:tgtEl>
                                          <p:spTgt spid="60"/>
                                        </p:tgtEl>
                                      </p:cBhvr>
                                    </p:animEffect>
                                  </p:childTnLst>
                                </p:cTn>
                              </p:par>
                            </p:childTnLst>
                          </p:cTn>
                        </p:par>
                      </p:childTnLst>
                    </p:cTn>
                  </p:par>
                  <p:par>
                    <p:cTn id="65" fill="hold" nodeType="clickPar">
                      <p:stCondLst>
                        <p:cond delay="indefinite"/>
                        <p:cond evt="onBegin" delay="0">
                          <p:tn val="64"/>
                        </p:cond>
                      </p:stCondLst>
                      <p:childTnLst>
                        <p:par>
                          <p:cTn id="66" fill="hold">
                            <p:stCondLst>
                              <p:cond delay="0"/>
                            </p:stCondLst>
                            <p:childTnLst>
                              <p:par>
                                <p:cTn id="67" presetID="37" presetClass="entr" presetSubtype="0" dur="1000" fill="hold" grpId="0" nodeType="clickEffect">
                                  <p:stCondLst>
                                    <p:cond delay="0"/>
                                  </p:stCondLst>
                                  <p:childTnLst>
                                    <p:set>
                                      <p:cBhvr>
                                        <p:cTn id="68" dur="1" fill="hold">
                                          <p:stCondLst>
                                            <p:cond delay="0"/>
                                          </p:stCondLst>
                                        </p:cTn>
                                        <p:tgtEl>
                                          <p:spTgt spid="69"/>
                                        </p:tgtEl>
                                        <p:attrNameLst>
                                          <p:attrName>style.visibility</p:attrName>
                                        </p:attrNameLst>
                                      </p:cBhvr>
                                      <p:to>
                                        <p:strVal val="visible"/>
                                      </p:to>
                                    </p:set>
                                    <p:animEffect transition="in" filter="fade">
                                      <p:cBhvr>
                                        <p:cTn id="69" dur="1000"/>
                                        <p:tgtEl>
                                          <p:spTgt spid="69"/>
                                        </p:tgtEl>
                                      </p:cBhvr>
                                    </p:animEffect>
                                    <p:anim calcmode="lin" valueType="num">
                                      <p:cBhvr>
                                        <p:cTn id="70" dur="1000" fill="hold"/>
                                        <p:tgtEl>
                                          <p:spTgt spid="69"/>
                                        </p:tgtEl>
                                        <p:attrNameLst>
                                          <p:attrName>ppt_x</p:attrName>
                                        </p:attrNameLst>
                                      </p:cBhvr>
                                      <p:tavLst>
                                        <p:tav tm="0">
                                          <p:val>
                                            <p:strVal val="#ppt_x"/>
                                          </p:val>
                                        </p:tav>
                                        <p:tav tm="100000">
                                          <p:val>
                                            <p:strVal val="#ppt_x"/>
                                          </p:val>
                                        </p:tav>
                                      </p:tavLst>
                                    </p:anim>
                                    <p:anim calcmode="lin" valueType="num">
                                      <p:cBhvr>
                                        <p:cTn id="71" dur="900" decel="100000" fill="hold"/>
                                        <p:tgtEl>
                                          <p:spTgt spid="69"/>
                                        </p:tgtEl>
                                        <p:attrNameLst>
                                          <p:attrName>ppt_y</p:attrName>
                                        </p:attrNameLst>
                                      </p:cBhvr>
                                      <p:tavLst>
                                        <p:tav tm="0">
                                          <p:val>
                                            <p:strVal val="#ppt_y+1"/>
                                          </p:val>
                                        </p:tav>
                                        <p:tav tm="100000">
                                          <p:val>
                                            <p:strVal val="#ppt_y-.03"/>
                                          </p:val>
                                        </p:tav>
                                      </p:tavLst>
                                    </p:anim>
                                    <p:anim calcmode="lin" valueType="num">
                                      <p:cBhvr>
                                        <p:cTn id="72" dur="100" accel="100000" fill="hold">
                                          <p:stCondLst>
                                            <p:cond delay="900"/>
                                          </p:stCondLst>
                                        </p:cTn>
                                        <p:tgtEl>
                                          <p:spTgt spid="69"/>
                                        </p:tgtEl>
                                        <p:attrNameLst>
                                          <p:attrName>ppt_y</p:attrName>
                                        </p:attrNameLst>
                                      </p:cBhvr>
                                      <p:tavLst>
                                        <p:tav tm="0">
                                          <p:val>
                                            <p:strVal val="#ppt_y-.03"/>
                                          </p:val>
                                        </p:tav>
                                        <p:tav tm="100000">
                                          <p:val>
                                            <p:strVal val="#ppt_y"/>
                                          </p:val>
                                        </p:tav>
                                      </p:tavLst>
                                    </p:anim>
                                  </p:childTnLst>
                                </p:cTn>
                              </p:par>
                              <p:par>
                                <p:cTn id="73" presetID="37" presetClass="entr" presetSubtype="0" dur="1000" fill="hold" grpId="0" nodeType="withEffect">
                                  <p:stCondLst>
                                    <p:cond delay="0"/>
                                  </p:stCondLst>
                                  <p:childTnLst>
                                    <p:set>
                                      <p:cBhvr>
                                        <p:cTn id="74" dur="1" fill="hold">
                                          <p:stCondLst>
                                            <p:cond delay="0"/>
                                          </p:stCondLst>
                                        </p:cTn>
                                        <p:tgtEl>
                                          <p:spTgt spid="70"/>
                                        </p:tgtEl>
                                        <p:attrNameLst>
                                          <p:attrName>style.visibility</p:attrName>
                                        </p:attrNameLst>
                                      </p:cBhvr>
                                      <p:to>
                                        <p:strVal val="visible"/>
                                      </p:to>
                                    </p:set>
                                    <p:animEffect transition="in" filter="fade">
                                      <p:cBhvr>
                                        <p:cTn id="75" dur="1000"/>
                                        <p:tgtEl>
                                          <p:spTgt spid="70"/>
                                        </p:tgtEl>
                                      </p:cBhvr>
                                    </p:animEffect>
                                    <p:anim calcmode="lin" valueType="num">
                                      <p:cBhvr>
                                        <p:cTn id="76" dur="1000" fill="hold"/>
                                        <p:tgtEl>
                                          <p:spTgt spid="70"/>
                                        </p:tgtEl>
                                        <p:attrNameLst>
                                          <p:attrName>ppt_x</p:attrName>
                                        </p:attrNameLst>
                                      </p:cBhvr>
                                      <p:tavLst>
                                        <p:tav tm="0">
                                          <p:val>
                                            <p:strVal val="#ppt_x"/>
                                          </p:val>
                                        </p:tav>
                                        <p:tav tm="100000">
                                          <p:val>
                                            <p:strVal val="#ppt_x"/>
                                          </p:val>
                                        </p:tav>
                                      </p:tavLst>
                                    </p:anim>
                                    <p:anim calcmode="lin" valueType="num">
                                      <p:cBhvr>
                                        <p:cTn id="77" dur="900" decel="100000" fill="hold"/>
                                        <p:tgtEl>
                                          <p:spTgt spid="70"/>
                                        </p:tgtEl>
                                        <p:attrNameLst>
                                          <p:attrName>ppt_y</p:attrName>
                                        </p:attrNameLst>
                                      </p:cBhvr>
                                      <p:tavLst>
                                        <p:tav tm="0">
                                          <p:val>
                                            <p:strVal val="#ppt_y+1"/>
                                          </p:val>
                                        </p:tav>
                                        <p:tav tm="100000">
                                          <p:val>
                                            <p:strVal val="#ppt_y-.03"/>
                                          </p:val>
                                        </p:tav>
                                      </p:tavLst>
                                    </p:anim>
                                    <p:anim calcmode="lin" valueType="num">
                                      <p:cBhvr>
                                        <p:cTn id="78" dur="100" accel="100000" fill="hold">
                                          <p:stCondLst>
                                            <p:cond delay="900"/>
                                          </p:stCondLst>
                                        </p:cTn>
                                        <p:tgtEl>
                                          <p:spTgt spid="70"/>
                                        </p:tgtEl>
                                        <p:attrNameLst>
                                          <p:attrName>ppt_y</p:attrName>
                                        </p:attrNameLst>
                                      </p:cBhvr>
                                      <p:tavLst>
                                        <p:tav tm="0">
                                          <p:val>
                                            <p:strVal val="#ppt_y-.03"/>
                                          </p:val>
                                        </p:tav>
                                        <p:tav tm="100000">
                                          <p:val>
                                            <p:strVal val="#ppt_y"/>
                                          </p:val>
                                        </p:tav>
                                      </p:tavLst>
                                    </p:anim>
                                  </p:childTnLst>
                                </p:cTn>
                              </p:par>
                            </p:childTnLst>
                          </p:cTn>
                        </p:par>
                        <p:par>
                          <p:cTn id="79" fill="hold" nodeType="afterGroup">
                            <p:stCondLst>
                              <p:cond delay="1000"/>
                            </p:stCondLst>
                            <p:childTnLst>
                              <p:par>
                                <p:cTn id="80" presetID="2" presetClass="entr" presetSubtype="4" dur="500" fill="hold" nodeType="afterEffect">
                                  <p:stCondLst>
                                    <p:cond delay="0"/>
                                  </p:stCondLst>
                                  <p:childTnLst>
                                    <p:set>
                                      <p:cBhvr>
                                        <p:cTn id="81" dur="1" fill="hold">
                                          <p:stCondLst>
                                            <p:cond delay="0"/>
                                          </p:stCondLst>
                                        </p:cTn>
                                        <p:tgtEl>
                                          <p:spTgt spid="31"/>
                                        </p:tgtEl>
                                        <p:attrNameLst>
                                          <p:attrName>style.visibility</p:attrName>
                                        </p:attrNameLst>
                                      </p:cBhvr>
                                      <p:to>
                                        <p:strVal val="visible"/>
                                      </p:to>
                                    </p:set>
                                    <p:anim calcmode="lin" valueType="num">
                                      <p:cBhvr additive="base">
                                        <p:cTn id="82" dur="500" fill="hold"/>
                                        <p:tgtEl>
                                          <p:spTgt spid="31"/>
                                        </p:tgtEl>
                                        <p:attrNameLst>
                                          <p:attrName>ppt_x</p:attrName>
                                        </p:attrNameLst>
                                      </p:cBhvr>
                                      <p:tavLst>
                                        <p:tav tm="0">
                                          <p:val>
                                            <p:strVal val="#ppt_x"/>
                                          </p:val>
                                        </p:tav>
                                        <p:tav tm="100000">
                                          <p:val>
                                            <p:strVal val="#ppt_x"/>
                                          </p:val>
                                        </p:tav>
                                      </p:tavLst>
                                    </p:anim>
                                    <p:anim calcmode="lin" valueType="num">
                                      <p:cBhvr additive="base">
                                        <p:cTn id="83" dur="500" fill="hold"/>
                                        <p:tgtEl>
                                          <p:spTgt spid="31"/>
                                        </p:tgtEl>
                                        <p:attrNameLst>
                                          <p:attrName>ppt_y</p:attrName>
                                        </p:attrNameLst>
                                      </p:cBhvr>
                                      <p:tavLst>
                                        <p:tav tm="0">
                                          <p:val>
                                            <p:strVal val="1+#ppt_h/2"/>
                                          </p:val>
                                        </p:tav>
                                        <p:tav tm="100000">
                                          <p:val>
                                            <p:strVal val="#ppt_y"/>
                                          </p:val>
                                        </p:tav>
                                      </p:tavLst>
                                    </p:anim>
                                  </p:childTnLst>
                                </p:cTn>
                              </p:par>
                            </p:childTnLst>
                          </p:cTn>
                        </p:par>
                        <p:par>
                          <p:cTn id="84" fill="hold" nodeType="afterGroup">
                            <p:stCondLst>
                              <p:cond delay="1500"/>
                            </p:stCondLst>
                            <p:childTnLst>
                              <p:par>
                                <p:cTn id="85" presetID="2" presetClass="entr" presetSubtype="4" dur="500" fill="hold" nodeType="afterEffect">
                                  <p:stCondLst>
                                    <p:cond delay="0"/>
                                  </p:stCondLst>
                                  <p:childTnLst>
                                    <p:set>
                                      <p:cBhvr>
                                        <p:cTn id="86" dur="1" fill="hold">
                                          <p:stCondLst>
                                            <p:cond delay="0"/>
                                          </p:stCondLst>
                                        </p:cTn>
                                        <p:tgtEl>
                                          <p:spTgt spid="36"/>
                                        </p:tgtEl>
                                        <p:attrNameLst>
                                          <p:attrName>style.visibility</p:attrName>
                                        </p:attrNameLst>
                                      </p:cBhvr>
                                      <p:to>
                                        <p:strVal val="visible"/>
                                      </p:to>
                                    </p:set>
                                    <p:anim calcmode="lin" valueType="num">
                                      <p:cBhvr additive="base">
                                        <p:cTn id="87" dur="500" fill="hold"/>
                                        <p:tgtEl>
                                          <p:spTgt spid="36"/>
                                        </p:tgtEl>
                                        <p:attrNameLst>
                                          <p:attrName>ppt_x</p:attrName>
                                        </p:attrNameLst>
                                      </p:cBhvr>
                                      <p:tavLst>
                                        <p:tav tm="0">
                                          <p:val>
                                            <p:strVal val="#ppt_x"/>
                                          </p:val>
                                        </p:tav>
                                        <p:tav tm="100000">
                                          <p:val>
                                            <p:strVal val="#ppt_x"/>
                                          </p:val>
                                        </p:tav>
                                      </p:tavLst>
                                    </p:anim>
                                    <p:anim calcmode="lin" valueType="num">
                                      <p:cBhvr additive="base">
                                        <p:cTn id="88" dur="500" fill="hold"/>
                                        <p:tgtEl>
                                          <p:spTgt spid="36"/>
                                        </p:tgtEl>
                                        <p:attrNameLst>
                                          <p:attrName>ppt_y</p:attrName>
                                        </p:attrNameLst>
                                      </p:cBhvr>
                                      <p:tavLst>
                                        <p:tav tm="0">
                                          <p:val>
                                            <p:strVal val="1+#ppt_h/2"/>
                                          </p:val>
                                        </p:tav>
                                        <p:tav tm="100000">
                                          <p:val>
                                            <p:strVal val="#ppt_y"/>
                                          </p:val>
                                        </p:tav>
                                      </p:tavLst>
                                    </p:anim>
                                  </p:childTnLst>
                                </p:cTn>
                              </p:par>
                            </p:childTnLst>
                          </p:cTn>
                        </p:par>
                        <p:par>
                          <p:cTn id="89" fill="hold" nodeType="afterGroup">
                            <p:stCondLst>
                              <p:cond delay="2000"/>
                            </p:stCondLst>
                            <p:childTnLst>
                              <p:par>
                                <p:cTn id="90" presetID="2" presetClass="entr" presetSubtype="4" dur="500" fill="hold" nodeType="afterEffect">
                                  <p:stCondLst>
                                    <p:cond delay="0"/>
                                  </p:stCondLst>
                                  <p:childTnLst>
                                    <p:set>
                                      <p:cBhvr>
                                        <p:cTn id="91" dur="1" fill="hold">
                                          <p:stCondLst>
                                            <p:cond delay="0"/>
                                          </p:stCondLst>
                                        </p:cTn>
                                        <p:tgtEl>
                                          <p:spTgt spid="40"/>
                                        </p:tgtEl>
                                        <p:attrNameLst>
                                          <p:attrName>style.visibility</p:attrName>
                                        </p:attrNameLst>
                                      </p:cBhvr>
                                      <p:to>
                                        <p:strVal val="visible"/>
                                      </p:to>
                                    </p:set>
                                    <p:anim calcmode="lin" valueType="num">
                                      <p:cBhvr additive="base">
                                        <p:cTn id="92" dur="500" fill="hold"/>
                                        <p:tgtEl>
                                          <p:spTgt spid="40"/>
                                        </p:tgtEl>
                                        <p:attrNameLst>
                                          <p:attrName>ppt_x</p:attrName>
                                        </p:attrNameLst>
                                      </p:cBhvr>
                                      <p:tavLst>
                                        <p:tav tm="0">
                                          <p:val>
                                            <p:strVal val="#ppt_x"/>
                                          </p:val>
                                        </p:tav>
                                        <p:tav tm="100000">
                                          <p:val>
                                            <p:strVal val="#ppt_x"/>
                                          </p:val>
                                        </p:tav>
                                      </p:tavLst>
                                    </p:anim>
                                    <p:anim calcmode="lin" valueType="num">
                                      <p:cBhvr additive="base">
                                        <p:cTn id="93"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1" animBg="1"/>
      <p:bldP spid="64" grpId="0" animBg="1"/>
      <p:bldP spid="65" grpId="0"/>
      <p:bldP spid="66" grpId="0" animBg="1"/>
      <p:bldP spid="67" grpId="0"/>
      <p:bldP spid="69" grpId="0" animBg="1"/>
      <p:bldP spid="70" grpId="0"/>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两栏内容">
    <p:spTree>
      <p:nvGrpSpPr>
        <p:cNvPr id="1" name=""/>
        <p:cNvGrpSpPr/>
        <p:nvPr/>
      </p:nvGrpSpPr>
      <p:grpSpPr>
        <a:xfrm>
          <a:off x="0" y="0"/>
          <a:ext cx="0" cy="0"/>
        </a:xfrm>
      </p:grpSpPr>
      <p:sp>
        <p:nvSpPr>
          <p:cNvPr id="12" name="任意多边形 11"/>
          <p:cNvSpPr/>
          <p:nvPr userDrawn="1"/>
        </p:nvSpPr>
        <p:spPr>
          <a:xfrm>
            <a:off x="4540250" y="0"/>
            <a:ext cx="3111500" cy="1193800"/>
          </a:xfrm>
          <a:custGeom>
            <a:gdLst>
              <a:gd name="connsiteX0" fmla="*/ 0 w 3111500"/>
              <a:gd name="connsiteY0" fmla="*/ 0 h 1168400"/>
              <a:gd name="connsiteX1" fmla="*/ 3111500 w 3111500"/>
              <a:gd name="connsiteY1" fmla="*/ 0 h 1168400"/>
              <a:gd name="connsiteX2" fmla="*/ 3111500 w 3111500"/>
              <a:gd name="connsiteY2" fmla="*/ 495300 h 1168400"/>
              <a:gd name="connsiteX3" fmla="*/ 3111500 w 3111500"/>
              <a:gd name="connsiteY3" fmla="*/ 831850 h 1168400"/>
              <a:gd name="connsiteX4" fmla="*/ 1555750 w 3111500"/>
              <a:gd name="connsiteY4" fmla="*/ 1168400 h 1168400"/>
              <a:gd name="connsiteX5" fmla="*/ 0 w 3111500"/>
              <a:gd name="connsiteY5" fmla="*/ 831850 h 1168400"/>
              <a:gd name="connsiteX6" fmla="*/ 0 w 3111500"/>
              <a:gd name="connsiteY6" fmla="*/ 495300 h 1168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11500" h="1168400">
                <a:moveTo>
                  <a:pt x="0" y="0"/>
                </a:moveTo>
                <a:lnTo>
                  <a:pt x="3111500" y="0"/>
                </a:lnTo>
                <a:lnTo>
                  <a:pt x="3111500" y="495300"/>
                </a:lnTo>
                <a:lnTo>
                  <a:pt x="3111500" y="831850"/>
                </a:lnTo>
                <a:lnTo>
                  <a:pt x="1555750" y="1168400"/>
                </a:lnTo>
                <a:lnTo>
                  <a:pt x="0" y="831850"/>
                </a:lnTo>
                <a:lnTo>
                  <a:pt x="0" y="495300"/>
                </a:lnTo>
                <a:close/>
              </a:path>
            </a:pathLst>
          </a:custGeom>
          <a:solidFill>
            <a:srgbClr val="FC62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矩形 13"/>
          <p:cNvSpPr/>
          <p:nvPr userDrawn="1"/>
        </p:nvSpPr>
        <p:spPr>
          <a:xfrm>
            <a:off x="0" y="3218875"/>
            <a:ext cx="12192000" cy="406400"/>
          </a:xfrm>
          <a:prstGeom prst="rect">
            <a:avLst/>
          </a:prstGeom>
          <a:pattFill prst="wdUpDiag">
            <a:fgClr>
              <a:schemeClr val="tx1">
                <a:lumMod val="50000"/>
                <a:lumOff val="5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4540250" y="600"/>
            <a:ext cx="3111500" cy="10574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第四篇 </a:t>
            </a:r>
            <a:endParaRPr kumimoji="0" lang="en-US" altLang="zh-CN"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endParaRPr>
          </a:p>
          <a:p>
            <a:pPr marL="0" marR="0" lvl="0" indent="0" algn="ct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战略实施与控制 </a:t>
            </a:r>
            <a:endParaRPr kumimoji="0" lang="zh-CN" altLang="en-US" sz="1800" b="0" i="0" u="none" strike="noStrike" kern="0" cap="none" spc="0" normalizeH="0" baseline="0" noProof="0" smtClean="0">
              <a:ln>
                <a:noFill/>
              </a:ln>
              <a:solidFill>
                <a:sysClr val="windowText" lastClr="000000"/>
              </a:solidFill>
              <a:effectLst/>
              <a:uLnTx/>
              <a:uFillTx/>
            </a:endParaRPr>
          </a:p>
        </p:txBody>
      </p:sp>
      <p:grpSp>
        <p:nvGrpSpPr>
          <p:cNvPr id="5" name="组合 4"/>
          <p:cNvGrpSpPr/>
          <p:nvPr userDrawn="1"/>
        </p:nvGrpSpPr>
        <p:grpSpPr>
          <a:xfrm>
            <a:off x="3538846" y="1223158"/>
            <a:ext cx="4999512" cy="863894"/>
            <a:chOff x="2400293" y="1777380"/>
            <a:chExt cx="6276163" cy="432048"/>
          </a:xfrm>
        </p:grpSpPr>
        <p:sp>
          <p:nvSpPr>
            <p:cNvPr id="6" name="矩形 5"/>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7" name="矩形 6"/>
            <p:cNvSpPr/>
            <p:nvPr/>
          </p:nvSpPr>
          <p:spPr>
            <a:xfrm>
              <a:off x="2400293" y="1777380"/>
              <a:ext cx="181166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smtClean="0">
                  <a:ln>
                    <a:noFill/>
                  </a:ln>
                  <a:solidFill>
                    <a:sysClr val="window" lastClr="FFFFFF"/>
                  </a:solidFill>
                  <a:effectLst/>
                  <a:uLnTx/>
                  <a:uFillTx/>
                  <a:latin typeface="Broadway" pitchFamily="82" charset="0"/>
                  <a:ea typeface="微软雅黑"/>
                </a:rPr>
                <a:t>第十章</a:t>
              </a:r>
              <a:endParaRPr kumimoji="0" lang="zh-CN" altLang="en-US" sz="24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8" name="TextBox 37"/>
            <p:cNvSpPr txBox="1"/>
            <p:nvPr/>
          </p:nvSpPr>
          <p:spPr>
            <a:xfrm>
              <a:off x="4337645" y="1871640"/>
              <a:ext cx="4078064" cy="230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2400" b="1" kern="1200" smtClean="0">
                  <a:solidFill>
                    <a:schemeClr val="tx1"/>
                  </a:solidFill>
                  <a:latin typeface="+mn-lt"/>
                  <a:ea typeface="+mn-ea"/>
                  <a:cs typeface="+mn-cs"/>
                </a:rPr>
                <a:t>企业战略的控制和变革</a:t>
              </a:r>
              <a:endParaRPr kumimoji="0" lang="zh-CN" altLang="en-US" sz="32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grpSp>
        <p:nvGrpSpPr>
          <p:cNvPr id="9" name="组合 8"/>
          <p:cNvGrpSpPr/>
          <p:nvPr userDrawn="1"/>
        </p:nvGrpSpPr>
        <p:grpSpPr>
          <a:xfrm>
            <a:off x="3596119" y="3928857"/>
            <a:ext cx="4690631" cy="432048"/>
            <a:chOff x="2400293" y="1777380"/>
            <a:chExt cx="6324028" cy="432048"/>
          </a:xfrm>
        </p:grpSpPr>
        <p:sp>
          <p:nvSpPr>
            <p:cNvPr id="10" name="矩形 9"/>
            <p:cNvSpPr/>
            <p:nvPr/>
          </p:nvSpPr>
          <p:spPr>
            <a:xfrm>
              <a:off x="3779912" y="1777380"/>
              <a:ext cx="4944409"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11" name="矩形 10"/>
            <p:cNvSpPr/>
            <p:nvPr/>
          </p:nvSpPr>
          <p:spPr>
            <a:xfrm>
              <a:off x="2400293" y="1777380"/>
              <a:ext cx="181166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ysClr val="window" lastClr="FFFFFF"/>
                  </a:solidFill>
                  <a:effectLst/>
                  <a:uLnTx/>
                  <a:uFillTx/>
                  <a:latin typeface="Broadway" pitchFamily="82" charset="0"/>
                  <a:ea typeface="微软雅黑"/>
                </a:rPr>
                <a:t>第一节</a:t>
              </a:r>
              <a:endParaRPr kumimoji="0" lang="zh-CN" altLang="en-US" sz="20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13" name="TextBox 37"/>
            <p:cNvSpPr txBox="1"/>
            <p:nvPr/>
          </p:nvSpPr>
          <p:spPr>
            <a:xfrm>
              <a:off x="4382368" y="1824127"/>
              <a:ext cx="4078064"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800" b="1" kern="1200" smtClean="0">
                  <a:solidFill>
                    <a:schemeClr val="tx1"/>
                  </a:solidFill>
                  <a:latin typeface="+mn-lt"/>
                  <a:ea typeface="+mn-ea"/>
                  <a:cs typeface="+mn-cs"/>
                </a:rPr>
                <a:t>战略控制的层次与原则</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sp>
        <p:nvSpPr>
          <p:cNvPr id="16" name="矩形 15"/>
          <p:cNvSpPr/>
          <p:nvPr/>
        </p:nvSpPr>
        <p:spPr>
          <a:xfrm>
            <a:off x="4626952" y="4496936"/>
            <a:ext cx="365027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17" name="矩形 16"/>
          <p:cNvSpPr/>
          <p:nvPr/>
        </p:nvSpPr>
        <p:spPr>
          <a:xfrm>
            <a:off x="3603666" y="4496936"/>
            <a:ext cx="1349334"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ysClr val="window" lastClr="FFFFFF"/>
                </a:solidFill>
                <a:effectLst/>
                <a:uLnTx/>
                <a:uFillTx/>
                <a:latin typeface="Broadway" pitchFamily="82" charset="0"/>
                <a:ea typeface="微软雅黑"/>
              </a:rPr>
              <a:t>第二节</a:t>
            </a:r>
            <a:endParaRPr kumimoji="0" lang="zh-CN" altLang="en-US" sz="20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18" name="TextBox 37"/>
          <p:cNvSpPr txBox="1"/>
          <p:nvPr/>
        </p:nvSpPr>
        <p:spPr>
          <a:xfrm>
            <a:off x="5073802" y="4543683"/>
            <a:ext cx="308912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800" b="1" kern="1200" smtClean="0">
                <a:solidFill>
                  <a:schemeClr val="tx1"/>
                </a:solidFill>
                <a:latin typeface="+mn-lt"/>
                <a:ea typeface="+mn-ea"/>
                <a:cs typeface="+mn-cs"/>
              </a:rPr>
              <a:t>战略控制的方式与过程</a:t>
            </a:r>
            <a:endParaRPr lang="zh-CN" altLang="zh-CN" sz="1800" b="1" kern="1200">
              <a:solidFill>
                <a:schemeClr val="tx1"/>
              </a:solidFill>
              <a:latin typeface="+mn-lt"/>
              <a:ea typeface="+mn-ea"/>
              <a:cs typeface="+mn-cs"/>
            </a:endParaRPr>
          </a:p>
        </p:txBody>
      </p:sp>
      <p:sp>
        <p:nvSpPr>
          <p:cNvPr id="19" name="矩形 18"/>
          <p:cNvSpPr/>
          <p:nvPr userDrawn="1"/>
        </p:nvSpPr>
        <p:spPr>
          <a:xfrm>
            <a:off x="790576" y="2278568"/>
            <a:ext cx="10306050" cy="812530"/>
          </a:xfrm>
          <a:prstGeom prst="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1">
            <a:schemeClr val="accent4"/>
          </a:lnRef>
          <a:fillRef idx="2">
            <a:schemeClr val="accent4"/>
          </a:fillRef>
          <a:effectRef idx="1">
            <a:schemeClr val="accent4"/>
          </a:effectRef>
          <a:fontRef idx="minor">
            <a:schemeClr val="dk1"/>
          </a:fontRef>
        </p:style>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30000"/>
              </a:lnSpc>
            </a:pPr>
            <a:r>
              <a:rPr lang="zh-CN" altLang="en-US" sz="1800" kern="1200" smtClean="0">
                <a:solidFill>
                  <a:schemeClr val="dk1"/>
                </a:solidFill>
                <a:latin typeface="+mn-lt"/>
                <a:ea typeface="+mn-ea"/>
                <a:cs typeface="+mn-cs"/>
              </a:rPr>
              <a:t>企业战略方案付诸行动后，需要战略控制为企业提供一种管理机制，通过监控战略方案整个实施过程，把不确定性因素的影响限定在一个可以接受的范围内，使企业朝着预定的战略目标前进。</a:t>
            </a:r>
            <a:endParaRPr lang="zh-CN" altLang="zh-CN" sz="1800" kern="1200" spc="-20" baseline="0">
              <a:solidFill>
                <a:schemeClr val="dk1"/>
              </a:solidFill>
              <a:latin typeface="+mn-lt"/>
              <a:ea typeface="+mn-ea"/>
              <a:cs typeface="+mn-cs"/>
            </a:endParaRPr>
          </a:p>
        </p:txBody>
      </p:sp>
      <p:grpSp>
        <p:nvGrpSpPr>
          <p:cNvPr id="20" name="组合 19"/>
          <p:cNvGrpSpPr/>
          <p:nvPr userDrawn="1"/>
        </p:nvGrpSpPr>
        <p:grpSpPr>
          <a:xfrm>
            <a:off x="3605644" y="5043282"/>
            <a:ext cx="4664654" cy="432048"/>
            <a:chOff x="2387451" y="1777380"/>
            <a:chExt cx="6289005" cy="432048"/>
          </a:xfrm>
        </p:grpSpPr>
        <p:sp>
          <p:nvSpPr>
            <p:cNvPr id="21" name="矩形 20"/>
            <p:cNvSpPr/>
            <p:nvPr/>
          </p:nvSpPr>
          <p:spPr>
            <a:xfrm>
              <a:off x="3779912" y="1777380"/>
              <a:ext cx="489654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22" name="矩形 21"/>
            <p:cNvSpPr/>
            <p:nvPr/>
          </p:nvSpPr>
          <p:spPr>
            <a:xfrm>
              <a:off x="2387451" y="1777380"/>
              <a:ext cx="1811668"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ysClr val="window" lastClr="FFFFFF"/>
                  </a:solidFill>
                  <a:effectLst/>
                  <a:uLnTx/>
                  <a:uFillTx/>
                  <a:latin typeface="Broadway" pitchFamily="82" charset="0"/>
                  <a:ea typeface="微软雅黑"/>
                </a:rPr>
                <a:t>第三节</a:t>
              </a:r>
              <a:endParaRPr kumimoji="0" lang="zh-CN" altLang="en-US" sz="20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23" name="TextBox 37"/>
            <p:cNvSpPr txBox="1"/>
            <p:nvPr/>
          </p:nvSpPr>
          <p:spPr>
            <a:xfrm>
              <a:off x="4382368" y="1824127"/>
              <a:ext cx="4078064"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1800" b="1" kern="1200" smtClean="0">
                  <a:solidFill>
                    <a:schemeClr val="tx1"/>
                  </a:solidFill>
                  <a:latin typeface="+mn-lt"/>
                  <a:ea typeface="+mn-ea"/>
                  <a:cs typeface="+mn-cs"/>
                </a:rPr>
                <a:t>战略控制评价系统</a:t>
              </a:r>
              <a:endParaRPr kumimoji="0" lang="zh-CN" altLang="en-US" sz="2000" b="1" i="0" u="none" strike="noStrike" kern="0" cap="none" spc="0" normalizeH="0" baseline="0" noProof="0">
                <a:ln>
                  <a:noFill/>
                </a:ln>
                <a:solidFill>
                  <a:schemeClr val="tx1">
                    <a:lumMod val="65000"/>
                    <a:lumOff val="35000"/>
                  </a:schemeClr>
                </a:solidFill>
                <a:effectLst/>
                <a:uLnTx/>
                <a:uFillTx/>
                <a:latin typeface="微软雅黑" pitchFamily="34" charset="-122"/>
                <a:ea typeface="微软雅黑" pitchFamily="34" charset="-122"/>
              </a:endParaRPr>
            </a:p>
          </p:txBody>
        </p:sp>
      </p:grpSp>
      <p:sp>
        <p:nvSpPr>
          <p:cNvPr id="24" name="矩形 23"/>
          <p:cNvSpPr/>
          <p:nvPr userDrawn="1"/>
        </p:nvSpPr>
        <p:spPr>
          <a:xfrm>
            <a:off x="4626952" y="5611361"/>
            <a:ext cx="3650274" cy="432048"/>
          </a:xfrm>
          <a:prstGeom prst="rect">
            <a:avLst/>
          </a:prstGeom>
          <a:noFill/>
          <a:ln w="12700" cap="flat" cmpd="sng" algn="ctr">
            <a:solidFill>
              <a:srgbClr val="F05425"/>
            </a:solidFill>
            <a:prstDash val="solid"/>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1" i="0" u="none" strike="noStrike" kern="0" cap="none" spc="0" normalizeH="0" baseline="0" noProof="0">
              <a:ln>
                <a:noFill/>
              </a:ln>
              <a:solidFill>
                <a:sysClr val="window" lastClr="FFFFFF"/>
              </a:solidFill>
              <a:effectLst/>
              <a:uLnTx/>
              <a:uFillTx/>
              <a:latin typeface="Calibri"/>
              <a:ea typeface="微软雅黑"/>
              <a:cs typeface="+mn-cs"/>
            </a:endParaRPr>
          </a:p>
        </p:txBody>
      </p:sp>
      <p:sp>
        <p:nvSpPr>
          <p:cNvPr id="25" name="矩形 24"/>
          <p:cNvSpPr/>
          <p:nvPr userDrawn="1"/>
        </p:nvSpPr>
        <p:spPr>
          <a:xfrm>
            <a:off x="3603666" y="5611361"/>
            <a:ext cx="1349334" cy="432048"/>
          </a:xfrm>
          <a:prstGeom prst="rect">
            <a:avLst/>
          </a:prstGeom>
          <a:solidFill>
            <a:srgbClr val="F05425"/>
          </a:solidFill>
          <a:ln w="12700" cap="flat" cmpd="sng" algn="ctr">
            <a:solidFill>
              <a:srgbClr val="F05425"/>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smtClean="0">
                <a:ln>
                  <a:noFill/>
                </a:ln>
                <a:solidFill>
                  <a:sysClr val="window" lastClr="FFFFFF"/>
                </a:solidFill>
                <a:effectLst/>
                <a:uLnTx/>
                <a:uFillTx/>
                <a:latin typeface="Broadway" pitchFamily="82" charset="0"/>
                <a:ea typeface="微软雅黑"/>
              </a:rPr>
              <a:t>第四节</a:t>
            </a:r>
            <a:endParaRPr kumimoji="0" lang="zh-CN" altLang="en-US" sz="2000" b="1" i="0" u="none" strike="noStrike" kern="0" cap="none" spc="0" normalizeH="0" baseline="0" noProof="0">
              <a:ln>
                <a:noFill/>
              </a:ln>
              <a:solidFill>
                <a:sysClr val="window" lastClr="FFFFFF"/>
              </a:solidFill>
              <a:effectLst/>
              <a:uLnTx/>
              <a:uFillTx/>
              <a:latin typeface="Broadway" pitchFamily="82" charset="0"/>
              <a:ea typeface="微软雅黑"/>
            </a:endParaRPr>
          </a:p>
        </p:txBody>
      </p:sp>
      <p:sp>
        <p:nvSpPr>
          <p:cNvPr id="26" name="TextBox 37"/>
          <p:cNvSpPr txBox="1"/>
          <p:nvPr userDrawn="1"/>
        </p:nvSpPr>
        <p:spPr>
          <a:xfrm>
            <a:off x="5073803" y="5658108"/>
            <a:ext cx="319424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800" b="1" kern="1200" smtClean="0">
                <a:solidFill>
                  <a:schemeClr val="tx1"/>
                </a:solidFill>
                <a:latin typeface="+mn-lt"/>
                <a:ea typeface="+mn-ea"/>
                <a:cs typeface="+mn-cs"/>
              </a:rPr>
              <a:t>战略变革</a:t>
            </a:r>
            <a:endParaRPr lang="zh-CN" altLang="zh-CN" sz="1800" b="1" kern="1200">
              <a:solidFill>
                <a:schemeClr val="tx1"/>
              </a:solidFill>
              <a:latin typeface="+mn-lt"/>
              <a:ea typeface="+mn-ea"/>
              <a:cs typeface="+mn-cs"/>
            </a:endParaRPr>
          </a:p>
        </p:txBody>
      </p:sp>
    </p:spTree>
    <p:extLst>
      <p:ext uri="{BB962C8B-B14F-4D97-AF65-F5344CB8AC3E}">
        <p14:creationId xmlns:p14="http://schemas.microsoft.com/office/powerpoint/2010/main" val="2546204672"/>
      </p:ext>
    </p:extLst>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2" presetClass="entr" presetSubtype="4" dur="50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slide(fromBottom)">
                                      <p:cBhvr>
                                        <p:cTn id="7" dur="500"/>
                                        <p:tgtEl>
                                          <p:spTgt spid="12"/>
                                        </p:tgtEl>
                                      </p:cBhvr>
                                    </p:animEffect>
                                  </p:childTnLst>
                                </p:cTn>
                              </p:par>
                            </p:childTnLst>
                          </p:cTn>
                        </p:par>
                        <p:par>
                          <p:cTn id="8" fill="hold" nodeType="afterGroup">
                            <p:stCondLst>
                              <p:cond delay="500"/>
                            </p:stCondLst>
                            <p:childTnLst>
                              <p:par>
                                <p:cTn id="9" presetID="5" presetClass="entr" presetSubtype="10" dur="50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heckerboard(across)">
                                      <p:cBhvr>
                                        <p:cTn id="11" dur="500"/>
                                        <p:tgtEl>
                                          <p:spTgt spid="5"/>
                                        </p:tgtEl>
                                      </p:cBhvr>
                                    </p:animEffect>
                                  </p:childTnLst>
                                </p:cTn>
                              </p:par>
                            </p:childTnLst>
                          </p:cTn>
                        </p:par>
                        <p:par>
                          <p:cTn id="12" fill="hold" nodeType="afterGroup">
                            <p:stCondLst>
                              <p:cond delay="1000"/>
                            </p:stCondLst>
                            <p:childTnLst>
                              <p:par>
                                <p:cTn id="13" presetID="21" presetClass="entr" presetSubtype="4" dur="200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wheel(4)">
                                      <p:cBhvr>
                                        <p:cTn id="15" dur="2000"/>
                                        <p:tgtEl>
                                          <p:spTgt spid="19"/>
                                        </p:tgtEl>
                                      </p:cBhvr>
                                    </p:animEffect>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37" presetClass="entr" presetSubtype="0" dur="100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900" decel="100000" fill="hold"/>
                                        <p:tgtEl>
                                          <p:spTgt spid="9"/>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par>
                                <p:cTn id="24" presetID="37" presetClass="entr" presetSubtype="0" dur="100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1000"/>
                                        <p:tgtEl>
                                          <p:spTgt spid="16"/>
                                        </p:tgtEl>
                                      </p:cBhvr>
                                    </p:animEffect>
                                    <p:anim calcmode="lin" valueType="num">
                                      <p:cBhvr>
                                        <p:cTn id="27" dur="1000" fill="hold"/>
                                        <p:tgtEl>
                                          <p:spTgt spid="16"/>
                                        </p:tgtEl>
                                        <p:attrNameLst>
                                          <p:attrName>ppt_x</p:attrName>
                                        </p:attrNameLst>
                                      </p:cBhvr>
                                      <p:tavLst>
                                        <p:tav tm="0">
                                          <p:val>
                                            <p:strVal val="#ppt_x"/>
                                          </p:val>
                                        </p:tav>
                                        <p:tav tm="100000">
                                          <p:val>
                                            <p:strVal val="#ppt_x"/>
                                          </p:val>
                                        </p:tav>
                                      </p:tavLst>
                                    </p:anim>
                                    <p:anim calcmode="lin" valueType="num">
                                      <p:cBhvr>
                                        <p:cTn id="28" dur="900" decel="100000" fill="hold"/>
                                        <p:tgtEl>
                                          <p:spTgt spid="16"/>
                                        </p:tgtEl>
                                        <p:attrNameLst>
                                          <p:attrName>ppt_y</p:attrName>
                                        </p:attrNameLst>
                                      </p:cBhvr>
                                      <p:tavLst>
                                        <p:tav tm="0">
                                          <p:val>
                                            <p:strVal val="#ppt_y+1"/>
                                          </p:val>
                                        </p:tav>
                                        <p:tav tm="100000">
                                          <p:val>
                                            <p:strVal val="#ppt_y-.03"/>
                                          </p:val>
                                        </p:tav>
                                      </p:tavLst>
                                    </p:anim>
                                    <p:anim calcmode="lin" valueType="num">
                                      <p:cBhvr>
                                        <p:cTn id="29" dur="100" accel="100000" fill="hold">
                                          <p:stCondLst>
                                            <p:cond delay="900"/>
                                          </p:stCondLst>
                                        </p:cTn>
                                        <p:tgtEl>
                                          <p:spTgt spid="16"/>
                                        </p:tgtEl>
                                        <p:attrNameLst>
                                          <p:attrName>ppt_y</p:attrName>
                                        </p:attrNameLst>
                                      </p:cBhvr>
                                      <p:tavLst>
                                        <p:tav tm="0">
                                          <p:val>
                                            <p:strVal val="#ppt_y-.03"/>
                                          </p:val>
                                        </p:tav>
                                        <p:tav tm="100000">
                                          <p:val>
                                            <p:strVal val="#ppt_y"/>
                                          </p:val>
                                        </p:tav>
                                      </p:tavLst>
                                    </p:anim>
                                  </p:childTnLst>
                                </p:cTn>
                              </p:par>
                              <p:par>
                                <p:cTn id="30" presetID="37" presetClass="entr" presetSubtype="0" dur="100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1000"/>
                                        <p:tgtEl>
                                          <p:spTgt spid="17"/>
                                        </p:tgtEl>
                                      </p:cBhvr>
                                    </p:animEffect>
                                    <p:anim calcmode="lin" valueType="num">
                                      <p:cBhvr>
                                        <p:cTn id="33" dur="1000" fill="hold"/>
                                        <p:tgtEl>
                                          <p:spTgt spid="17"/>
                                        </p:tgtEl>
                                        <p:attrNameLst>
                                          <p:attrName>ppt_x</p:attrName>
                                        </p:attrNameLst>
                                      </p:cBhvr>
                                      <p:tavLst>
                                        <p:tav tm="0">
                                          <p:val>
                                            <p:strVal val="#ppt_x"/>
                                          </p:val>
                                        </p:tav>
                                        <p:tav tm="100000">
                                          <p:val>
                                            <p:strVal val="#ppt_x"/>
                                          </p:val>
                                        </p:tav>
                                      </p:tavLst>
                                    </p:anim>
                                    <p:anim calcmode="lin" valueType="num">
                                      <p:cBhvr>
                                        <p:cTn id="34" dur="900" decel="100000" fill="hold"/>
                                        <p:tgtEl>
                                          <p:spTgt spid="17"/>
                                        </p:tgtEl>
                                        <p:attrNameLst>
                                          <p:attrName>ppt_y</p:attrName>
                                        </p:attrNameLst>
                                      </p:cBhvr>
                                      <p:tavLst>
                                        <p:tav tm="0">
                                          <p:val>
                                            <p:strVal val="#ppt_y+1"/>
                                          </p:val>
                                        </p:tav>
                                        <p:tav tm="100000">
                                          <p:val>
                                            <p:strVal val="#ppt_y-.03"/>
                                          </p:val>
                                        </p:tav>
                                      </p:tavLst>
                                    </p:anim>
                                    <p:anim calcmode="lin" valueType="num">
                                      <p:cBhvr>
                                        <p:cTn id="35"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par>
                                <p:cTn id="36" presetID="37" presetClass="entr" presetSubtype="0" dur="100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1000"/>
                                        <p:tgtEl>
                                          <p:spTgt spid="18"/>
                                        </p:tgtEl>
                                      </p:cBhvr>
                                    </p:animEffect>
                                    <p:anim calcmode="lin" valueType="num">
                                      <p:cBhvr>
                                        <p:cTn id="39" dur="1000" fill="hold"/>
                                        <p:tgtEl>
                                          <p:spTgt spid="18"/>
                                        </p:tgtEl>
                                        <p:attrNameLst>
                                          <p:attrName>ppt_x</p:attrName>
                                        </p:attrNameLst>
                                      </p:cBhvr>
                                      <p:tavLst>
                                        <p:tav tm="0">
                                          <p:val>
                                            <p:strVal val="#ppt_x"/>
                                          </p:val>
                                        </p:tav>
                                        <p:tav tm="100000">
                                          <p:val>
                                            <p:strVal val="#ppt_x"/>
                                          </p:val>
                                        </p:tav>
                                      </p:tavLst>
                                    </p:anim>
                                    <p:anim calcmode="lin" valueType="num">
                                      <p:cBhvr>
                                        <p:cTn id="40" dur="900" decel="100000" fill="hold"/>
                                        <p:tgtEl>
                                          <p:spTgt spid="18"/>
                                        </p:tgtEl>
                                        <p:attrNameLst>
                                          <p:attrName>ppt_y</p:attrName>
                                        </p:attrNameLst>
                                      </p:cBhvr>
                                      <p:tavLst>
                                        <p:tav tm="0">
                                          <p:val>
                                            <p:strVal val="#ppt_y+1"/>
                                          </p:val>
                                        </p:tav>
                                        <p:tav tm="100000">
                                          <p:val>
                                            <p:strVal val="#ppt_y-.03"/>
                                          </p:val>
                                        </p:tav>
                                      </p:tavLst>
                                    </p:anim>
                                    <p:anim calcmode="lin" valueType="num">
                                      <p:cBhvr>
                                        <p:cTn id="41"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par>
                                <p:cTn id="42" presetID="37" presetClass="entr" presetSubtype="0" dur="1000" fill="hold" nodeType="with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fade">
                                      <p:cBhvr>
                                        <p:cTn id="44" dur="1000"/>
                                        <p:tgtEl>
                                          <p:spTgt spid="20"/>
                                        </p:tgtEl>
                                      </p:cBhvr>
                                    </p:animEffect>
                                    <p:anim calcmode="lin" valueType="num">
                                      <p:cBhvr>
                                        <p:cTn id="45" dur="1000" fill="hold"/>
                                        <p:tgtEl>
                                          <p:spTgt spid="20"/>
                                        </p:tgtEl>
                                        <p:attrNameLst>
                                          <p:attrName>ppt_x</p:attrName>
                                        </p:attrNameLst>
                                      </p:cBhvr>
                                      <p:tavLst>
                                        <p:tav tm="0">
                                          <p:val>
                                            <p:strVal val="#ppt_x"/>
                                          </p:val>
                                        </p:tav>
                                        <p:tav tm="100000">
                                          <p:val>
                                            <p:strVal val="#ppt_x"/>
                                          </p:val>
                                        </p:tav>
                                      </p:tavLst>
                                    </p:anim>
                                    <p:anim calcmode="lin" valueType="num">
                                      <p:cBhvr>
                                        <p:cTn id="46" dur="900" decel="100000" fill="hold"/>
                                        <p:tgtEl>
                                          <p:spTgt spid="20"/>
                                        </p:tgtEl>
                                        <p:attrNameLst>
                                          <p:attrName>ppt_y</p:attrName>
                                        </p:attrNameLst>
                                      </p:cBhvr>
                                      <p:tavLst>
                                        <p:tav tm="0">
                                          <p:val>
                                            <p:strVal val="#ppt_y+1"/>
                                          </p:val>
                                        </p:tav>
                                        <p:tav tm="100000">
                                          <p:val>
                                            <p:strVal val="#ppt_y-.03"/>
                                          </p:val>
                                        </p:tav>
                                      </p:tavLst>
                                    </p:anim>
                                    <p:anim calcmode="lin" valueType="num">
                                      <p:cBhvr>
                                        <p:cTn id="47" dur="100" accel="100000" fill="hold">
                                          <p:stCondLst>
                                            <p:cond delay="900"/>
                                          </p:stCondLst>
                                        </p:cTn>
                                        <p:tgtEl>
                                          <p:spTgt spid="20"/>
                                        </p:tgtEl>
                                        <p:attrNameLst>
                                          <p:attrName>ppt_y</p:attrName>
                                        </p:attrNameLst>
                                      </p:cBhvr>
                                      <p:tavLst>
                                        <p:tav tm="0">
                                          <p:val>
                                            <p:strVal val="#ppt_y-.03"/>
                                          </p:val>
                                        </p:tav>
                                        <p:tav tm="100000">
                                          <p:val>
                                            <p:strVal val="#ppt_y"/>
                                          </p:val>
                                        </p:tav>
                                      </p:tavLst>
                                    </p:anim>
                                  </p:childTnLst>
                                </p:cTn>
                              </p:par>
                              <p:par>
                                <p:cTn id="48" presetID="37" presetClass="entr" presetSubtype="0" dur="1000" fill="hold" grpId="0" nodeType="withEffect">
                                  <p:stCondLst>
                                    <p:cond delay="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1000"/>
                                        <p:tgtEl>
                                          <p:spTgt spid="24"/>
                                        </p:tgtEl>
                                      </p:cBhvr>
                                    </p:animEffect>
                                    <p:anim calcmode="lin" valueType="num">
                                      <p:cBhvr>
                                        <p:cTn id="51" dur="1000" fill="hold"/>
                                        <p:tgtEl>
                                          <p:spTgt spid="24"/>
                                        </p:tgtEl>
                                        <p:attrNameLst>
                                          <p:attrName>ppt_x</p:attrName>
                                        </p:attrNameLst>
                                      </p:cBhvr>
                                      <p:tavLst>
                                        <p:tav tm="0">
                                          <p:val>
                                            <p:strVal val="#ppt_x"/>
                                          </p:val>
                                        </p:tav>
                                        <p:tav tm="100000">
                                          <p:val>
                                            <p:strVal val="#ppt_x"/>
                                          </p:val>
                                        </p:tav>
                                      </p:tavLst>
                                    </p:anim>
                                    <p:anim calcmode="lin" valueType="num">
                                      <p:cBhvr>
                                        <p:cTn id="52" dur="900" decel="100000" fill="hold"/>
                                        <p:tgtEl>
                                          <p:spTgt spid="24"/>
                                        </p:tgtEl>
                                        <p:attrNameLst>
                                          <p:attrName>ppt_y</p:attrName>
                                        </p:attrNameLst>
                                      </p:cBhvr>
                                      <p:tavLst>
                                        <p:tav tm="0">
                                          <p:val>
                                            <p:strVal val="#ppt_y+1"/>
                                          </p:val>
                                        </p:tav>
                                        <p:tav tm="100000">
                                          <p:val>
                                            <p:strVal val="#ppt_y-.03"/>
                                          </p:val>
                                        </p:tav>
                                      </p:tavLst>
                                    </p:anim>
                                    <p:anim calcmode="lin" valueType="num">
                                      <p:cBhvr>
                                        <p:cTn id="53" dur="100" accel="100000" fill="hold">
                                          <p:stCondLst>
                                            <p:cond delay="900"/>
                                          </p:stCondLst>
                                        </p:cTn>
                                        <p:tgtEl>
                                          <p:spTgt spid="24"/>
                                        </p:tgtEl>
                                        <p:attrNameLst>
                                          <p:attrName>ppt_y</p:attrName>
                                        </p:attrNameLst>
                                      </p:cBhvr>
                                      <p:tavLst>
                                        <p:tav tm="0">
                                          <p:val>
                                            <p:strVal val="#ppt_y-.03"/>
                                          </p:val>
                                        </p:tav>
                                        <p:tav tm="100000">
                                          <p:val>
                                            <p:strVal val="#ppt_y"/>
                                          </p:val>
                                        </p:tav>
                                      </p:tavLst>
                                    </p:anim>
                                  </p:childTnLst>
                                </p:cTn>
                              </p:par>
                              <p:par>
                                <p:cTn id="54" presetID="37" presetClass="entr" presetSubtype="0" dur="1000" fill="hold" grpId="0" nodeType="withEffect">
                                  <p:stCondLst>
                                    <p:cond delay="0"/>
                                  </p:stCondLst>
                                  <p:childTnLst>
                                    <p:set>
                                      <p:cBhvr>
                                        <p:cTn id="55" dur="1" fill="hold">
                                          <p:stCondLst>
                                            <p:cond delay="0"/>
                                          </p:stCondLst>
                                        </p:cTn>
                                        <p:tgtEl>
                                          <p:spTgt spid="25"/>
                                        </p:tgtEl>
                                        <p:attrNameLst>
                                          <p:attrName>style.visibility</p:attrName>
                                        </p:attrNameLst>
                                      </p:cBhvr>
                                      <p:to>
                                        <p:strVal val="visible"/>
                                      </p:to>
                                    </p:set>
                                    <p:animEffect transition="in" filter="fade">
                                      <p:cBhvr>
                                        <p:cTn id="56" dur="1000"/>
                                        <p:tgtEl>
                                          <p:spTgt spid="25"/>
                                        </p:tgtEl>
                                      </p:cBhvr>
                                    </p:animEffect>
                                    <p:anim calcmode="lin" valueType="num">
                                      <p:cBhvr>
                                        <p:cTn id="57" dur="1000" fill="hold"/>
                                        <p:tgtEl>
                                          <p:spTgt spid="25"/>
                                        </p:tgtEl>
                                        <p:attrNameLst>
                                          <p:attrName>ppt_x</p:attrName>
                                        </p:attrNameLst>
                                      </p:cBhvr>
                                      <p:tavLst>
                                        <p:tav tm="0">
                                          <p:val>
                                            <p:strVal val="#ppt_x"/>
                                          </p:val>
                                        </p:tav>
                                        <p:tav tm="100000">
                                          <p:val>
                                            <p:strVal val="#ppt_x"/>
                                          </p:val>
                                        </p:tav>
                                      </p:tavLst>
                                    </p:anim>
                                    <p:anim calcmode="lin" valueType="num">
                                      <p:cBhvr>
                                        <p:cTn id="58" dur="900" decel="100000" fill="hold"/>
                                        <p:tgtEl>
                                          <p:spTgt spid="25"/>
                                        </p:tgtEl>
                                        <p:attrNameLst>
                                          <p:attrName>ppt_y</p:attrName>
                                        </p:attrNameLst>
                                      </p:cBhvr>
                                      <p:tavLst>
                                        <p:tav tm="0">
                                          <p:val>
                                            <p:strVal val="#ppt_y+1"/>
                                          </p:val>
                                        </p:tav>
                                        <p:tav tm="100000">
                                          <p:val>
                                            <p:strVal val="#ppt_y-.03"/>
                                          </p:val>
                                        </p:tav>
                                      </p:tavLst>
                                    </p:anim>
                                    <p:anim calcmode="lin" valueType="num">
                                      <p:cBhvr>
                                        <p:cTn id="59" dur="100" accel="100000" fill="hold">
                                          <p:stCondLst>
                                            <p:cond delay="900"/>
                                          </p:stCondLst>
                                        </p:cTn>
                                        <p:tgtEl>
                                          <p:spTgt spid="25"/>
                                        </p:tgtEl>
                                        <p:attrNameLst>
                                          <p:attrName>ppt_y</p:attrName>
                                        </p:attrNameLst>
                                      </p:cBhvr>
                                      <p:tavLst>
                                        <p:tav tm="0">
                                          <p:val>
                                            <p:strVal val="#ppt_y-.03"/>
                                          </p:val>
                                        </p:tav>
                                        <p:tav tm="100000">
                                          <p:val>
                                            <p:strVal val="#ppt_y"/>
                                          </p:val>
                                        </p:tav>
                                      </p:tavLst>
                                    </p:anim>
                                  </p:childTnLst>
                                </p:cTn>
                              </p:par>
                              <p:par>
                                <p:cTn id="60" presetID="37" presetClass="entr" presetSubtype="0" dur="1000" fill="hold" grpId="0" nodeType="withEffect">
                                  <p:stCondLst>
                                    <p:cond delay="0"/>
                                  </p:stCondLst>
                                  <p:childTnLst>
                                    <p:set>
                                      <p:cBhvr>
                                        <p:cTn id="61" dur="1" fill="hold">
                                          <p:stCondLst>
                                            <p:cond delay="0"/>
                                          </p:stCondLst>
                                        </p:cTn>
                                        <p:tgtEl>
                                          <p:spTgt spid="26"/>
                                        </p:tgtEl>
                                        <p:attrNameLst>
                                          <p:attrName>style.visibility</p:attrName>
                                        </p:attrNameLst>
                                      </p:cBhvr>
                                      <p:to>
                                        <p:strVal val="visible"/>
                                      </p:to>
                                    </p:set>
                                    <p:animEffect transition="in" filter="fade">
                                      <p:cBhvr>
                                        <p:cTn id="62" dur="1000"/>
                                        <p:tgtEl>
                                          <p:spTgt spid="26"/>
                                        </p:tgtEl>
                                      </p:cBhvr>
                                    </p:animEffect>
                                    <p:anim calcmode="lin" valueType="num">
                                      <p:cBhvr>
                                        <p:cTn id="63" dur="1000" fill="hold"/>
                                        <p:tgtEl>
                                          <p:spTgt spid="26"/>
                                        </p:tgtEl>
                                        <p:attrNameLst>
                                          <p:attrName>ppt_x</p:attrName>
                                        </p:attrNameLst>
                                      </p:cBhvr>
                                      <p:tavLst>
                                        <p:tav tm="0">
                                          <p:val>
                                            <p:strVal val="#ppt_x"/>
                                          </p:val>
                                        </p:tav>
                                        <p:tav tm="100000">
                                          <p:val>
                                            <p:strVal val="#ppt_x"/>
                                          </p:val>
                                        </p:tav>
                                      </p:tavLst>
                                    </p:anim>
                                    <p:anim calcmode="lin" valueType="num">
                                      <p:cBhvr>
                                        <p:cTn id="64" dur="900" decel="100000" fill="hold"/>
                                        <p:tgtEl>
                                          <p:spTgt spid="26"/>
                                        </p:tgtEl>
                                        <p:attrNameLst>
                                          <p:attrName>ppt_y</p:attrName>
                                        </p:attrNameLst>
                                      </p:cBhvr>
                                      <p:tavLst>
                                        <p:tav tm="0">
                                          <p:val>
                                            <p:strVal val="#ppt_y+1"/>
                                          </p:val>
                                        </p:tav>
                                        <p:tav tm="100000">
                                          <p:val>
                                            <p:strVal val="#ppt_y-.03"/>
                                          </p:val>
                                        </p:tav>
                                      </p:tavLst>
                                    </p:anim>
                                    <p:anim calcmode="lin" valueType="num">
                                      <p:cBhvr>
                                        <p:cTn id="65" dur="100" accel="100000" fill="hold">
                                          <p:stCondLst>
                                            <p:cond delay="900"/>
                                          </p:stCondLst>
                                        </p:cTn>
                                        <p:tgtEl>
                                          <p:spTgt spid="2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6" grpId="0" animBg="1"/>
      <p:bldP spid="17" grpId="0" animBg="1"/>
      <p:bldP spid="18" grpId="0"/>
      <p:bldP spid="19" grpId="0" animBg="1"/>
      <p:bldP spid="24" grpId="0" animBg="1"/>
      <p:bldP spid="25" grpId="0" animBg="1"/>
      <p:bldP spid="26" grpId="0"/>
    </p:bld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sp>
        <p:nvSpPr>
          <p:cNvPr id="3" name="矩形 2"/>
          <p:cNvSpPr/>
          <p:nvPr userDrawn="1"/>
        </p:nvSpPr>
        <p:spPr>
          <a:xfrm>
            <a:off x="0" y="1114426"/>
            <a:ext cx="6943725" cy="60007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94220593"/>
      </p:ext>
    </p:extLst>
  </p:cSld>
  <p:clrMapOvr>
    <a:masterClrMapping/>
  </p:clrMapOvr>
  <p:transition>
    <p:random/>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
        <p:nvSpPr>
          <p:cNvPr id="5" name="矩形 4"/>
          <p:cNvSpPr/>
          <p:nvPr userDrawn="1"/>
        </p:nvSpPr>
        <p:spPr>
          <a:xfrm>
            <a:off x="0" y="733426"/>
            <a:ext cx="923925" cy="61912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457200" y="646709"/>
            <a:ext cx="5391397" cy="543915"/>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833984474"/>
      </p:ext>
    </p:extLst>
  </p:cSld>
  <p:clrMapOvr>
    <a:masterClrMapping/>
  </p:clrMapOvr>
  <p:transition>
    <p:random/>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Tree>
  </p:cSld>
  <p:clrMapOvr>
    <a:masterClrMapping/>
  </p:clrMapOvr>
  <p:transition>
    <p:random/>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比较">
    <p:spTree>
      <p:nvGrpSpPr>
        <p:cNvPr id="1" name=""/>
        <p:cNvGrpSpPr/>
        <p:nvPr/>
      </p:nvGrpSpPr>
      <p:grpSpPr>
        <a:xfrm>
          <a:off x="0" y="0"/>
          <a:ext cx="0" cy="0"/>
        </a:xfrm>
      </p:grpSpPr>
      <p:sp>
        <p:nvSpPr>
          <p:cNvPr id="3" name="矩形 2"/>
          <p:cNvSpPr/>
          <p:nvPr userDrawn="1"/>
        </p:nvSpPr>
        <p:spPr>
          <a:xfrm>
            <a:off x="0" y="1114426"/>
            <a:ext cx="6006353" cy="60007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94220593"/>
      </p:ext>
    </p:extLst>
  </p:cSld>
  <p:clrMapOvr>
    <a:masterClrMapping/>
  </p:clrMapOvr>
  <p:transition>
    <p:random/>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仅标题">
    <p:spTree>
      <p:nvGrpSpPr>
        <p:cNvPr id="1" name=""/>
        <p:cNvGrpSpPr/>
        <p:nvPr/>
      </p:nvGrpSpPr>
      <p:grpSpPr>
        <a:xfrm>
          <a:off x="0" y="0"/>
          <a:ext cx="0" cy="0"/>
        </a:xfrm>
      </p:grpSpPr>
      <p:sp>
        <p:nvSpPr>
          <p:cNvPr id="5" name="矩形 4"/>
          <p:cNvSpPr/>
          <p:nvPr userDrawn="1"/>
        </p:nvSpPr>
        <p:spPr>
          <a:xfrm>
            <a:off x="0" y="733426"/>
            <a:ext cx="923925" cy="61912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457200" y="646709"/>
            <a:ext cx="5391397" cy="543915"/>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833984474"/>
      </p:ext>
    </p:extLst>
  </p:cSld>
  <p:clrMapOvr>
    <a:masterClrMapping/>
  </p:clrMapOvr>
  <p:transition>
    <p:random/>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cSld>
  <p:clrMapOvr>
    <a:masterClrMapping/>
  </p:clrMapOvr>
  <p:transition>
    <p:random/>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比较">
    <p:spTree>
      <p:nvGrpSpPr>
        <p:cNvPr id="1" name=""/>
        <p:cNvGrpSpPr/>
        <p:nvPr/>
      </p:nvGrpSpPr>
      <p:grpSpPr>
        <a:xfrm>
          <a:off x="0" y="0"/>
          <a:ext cx="0" cy="0"/>
        </a:xfrm>
      </p:grpSpPr>
      <p:sp>
        <p:nvSpPr>
          <p:cNvPr id="3" name="矩形 2"/>
          <p:cNvSpPr/>
          <p:nvPr userDrawn="1"/>
        </p:nvSpPr>
        <p:spPr>
          <a:xfrm>
            <a:off x="0" y="1114426"/>
            <a:ext cx="7896225" cy="60007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94220593"/>
      </p:ext>
    </p:extLst>
  </p:cSld>
  <p:clrMapOvr>
    <a:masterClrMapping/>
  </p:clrMapOvr>
  <p:transition>
    <p:random/>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仅标题">
    <p:spTree>
      <p:nvGrpSpPr>
        <p:cNvPr id="1" name=""/>
        <p:cNvGrpSpPr/>
        <p:nvPr/>
      </p:nvGrpSpPr>
      <p:grpSpPr>
        <a:xfrm>
          <a:off x="0" y="0"/>
          <a:ext cx="0" cy="0"/>
        </a:xfrm>
      </p:grpSpPr>
      <p:sp>
        <p:nvSpPr>
          <p:cNvPr id="5" name="矩形 4"/>
          <p:cNvSpPr/>
          <p:nvPr userDrawn="1"/>
        </p:nvSpPr>
        <p:spPr>
          <a:xfrm>
            <a:off x="0" y="733426"/>
            <a:ext cx="923925" cy="61912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457200" y="646709"/>
            <a:ext cx="5391397" cy="543915"/>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833984474"/>
      </p:ext>
    </p:extLst>
  </p:cSld>
  <p:clrMapOvr>
    <a:masterClrMapping/>
  </p:clrMapOvr>
  <p:transition>
    <p:random/>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Tree>
  </p:cSld>
  <p:clrMapOvr>
    <a:masterClrMapping/>
  </p:clrMapOvr>
  <p:transition>
    <p:random/>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比较">
    <p:spTree>
      <p:nvGrpSpPr>
        <p:cNvPr id="1" name=""/>
        <p:cNvGrpSpPr/>
        <p:nvPr/>
      </p:nvGrpSpPr>
      <p:grpSpPr>
        <a:xfrm>
          <a:off x="0" y="0"/>
          <a:ext cx="0" cy="0"/>
        </a:xfrm>
      </p:grpSpPr>
      <p:sp>
        <p:nvSpPr>
          <p:cNvPr id="3" name="矩形 2"/>
          <p:cNvSpPr/>
          <p:nvPr userDrawn="1"/>
        </p:nvSpPr>
        <p:spPr>
          <a:xfrm>
            <a:off x="0" y="1114426"/>
            <a:ext cx="6006353" cy="60007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94220593"/>
      </p:ext>
    </p:extLst>
  </p:cSld>
  <p:clrMapOvr>
    <a:masterClrMapping/>
  </p:clrMapOvr>
  <p:transition>
    <p:random/>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仅标题">
    <p:spTree>
      <p:nvGrpSpPr>
        <p:cNvPr id="1" name=""/>
        <p:cNvGrpSpPr/>
        <p:nvPr/>
      </p:nvGrpSpPr>
      <p:grpSpPr>
        <a:xfrm>
          <a:off x="0" y="0"/>
          <a:ext cx="0" cy="0"/>
        </a:xfrm>
      </p:grpSpPr>
      <p:sp>
        <p:nvSpPr>
          <p:cNvPr id="5" name="矩形 4"/>
          <p:cNvSpPr/>
          <p:nvPr userDrawn="1"/>
        </p:nvSpPr>
        <p:spPr>
          <a:xfrm>
            <a:off x="0" y="733426"/>
            <a:ext cx="923925" cy="61912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457200" y="646709"/>
            <a:ext cx="5391397" cy="543915"/>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833984474"/>
      </p:ext>
    </p:extLst>
  </p:cSld>
  <p:clrMapOvr>
    <a:masterClrMapping/>
  </p:clrMapOvr>
  <p:transition>
    <p:random/>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Tree>
  </p:cSld>
  <p:clrMapOvr>
    <a:masterClrMapping/>
  </p:clrMapOvr>
  <p:transition>
    <p:random/>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比较">
    <p:spTree>
      <p:nvGrpSpPr>
        <p:cNvPr id="1" name=""/>
        <p:cNvGrpSpPr/>
        <p:nvPr/>
      </p:nvGrpSpPr>
      <p:grpSpPr>
        <a:xfrm>
          <a:off x="0" y="0"/>
          <a:ext cx="0" cy="0"/>
        </a:xfrm>
      </p:grpSpPr>
      <p:sp>
        <p:nvSpPr>
          <p:cNvPr id="3" name="矩形 2"/>
          <p:cNvSpPr/>
          <p:nvPr userDrawn="1"/>
        </p:nvSpPr>
        <p:spPr>
          <a:xfrm>
            <a:off x="0" y="1114426"/>
            <a:ext cx="6006353" cy="60007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94220593"/>
      </p:ext>
    </p:extLst>
  </p:cSld>
  <p:clrMapOvr>
    <a:masterClrMapping/>
  </p:clrMapOvr>
  <p:transition>
    <p:random/>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仅标题">
    <p:spTree>
      <p:nvGrpSpPr>
        <p:cNvPr id="1" name=""/>
        <p:cNvGrpSpPr/>
        <p:nvPr/>
      </p:nvGrpSpPr>
      <p:grpSpPr>
        <a:xfrm>
          <a:off x="0" y="0"/>
          <a:ext cx="0" cy="0"/>
        </a:xfrm>
      </p:grpSpPr>
      <p:sp>
        <p:nvSpPr>
          <p:cNvPr id="5" name="矩形 4"/>
          <p:cNvSpPr/>
          <p:nvPr userDrawn="1"/>
        </p:nvSpPr>
        <p:spPr>
          <a:xfrm>
            <a:off x="0" y="733426"/>
            <a:ext cx="923925" cy="619124"/>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457200" y="646709"/>
            <a:ext cx="5391397" cy="543915"/>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833984474"/>
      </p:ext>
    </p:extLst>
  </p:cSld>
  <p:clrMapOvr>
    <a:masterClrMapping/>
  </p:clrMapOvr>
  <p:transition>
    <p:random/>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Tree>
  </p:cSld>
  <p:clrMapOvr>
    <a:masterClrMapping/>
  </p:clrMapOvr>
  <p:transition>
    <p:random/>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仅标题">
    <p:spTree>
      <p:nvGrpSpPr>
        <p:cNvPr id="1" name=""/>
        <p:cNvGrpSpPr/>
        <p:nvPr/>
      </p:nvGrpSpPr>
      <p:grpSpPr>
        <a:xfrm>
          <a:off x="0" y="0"/>
          <a:ext cx="0" cy="0"/>
        </a:xfrm>
      </p:grpSpPr>
      <p:sp>
        <p:nvSpPr>
          <p:cNvPr id="5" name="矩形 4"/>
          <p:cNvSpPr/>
          <p:nvPr userDrawn="1"/>
        </p:nvSpPr>
        <p:spPr>
          <a:xfrm>
            <a:off x="5153891" y="1209675"/>
            <a:ext cx="7026234" cy="971550"/>
          </a:xfrm>
          <a:prstGeom prst="rect">
            <a:avLst/>
          </a:prstGeom>
          <a:pattFill prst="ltUpDiag">
            <a:fgClr>
              <a:srgbClr val="FF9600"/>
            </a:fgClr>
            <a:bgClr>
              <a:srgbClr val="FC6204"/>
            </a:bgClr>
          </a:patt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62"/>
          <p:cNvGrpSpPr/>
          <p:nvPr userDrawn="1"/>
        </p:nvGrpSpPr>
        <p:grpSpPr>
          <a:xfrm>
            <a:off x="5270004" y="1454183"/>
            <a:ext cx="469530" cy="469530"/>
            <a:chOff x="7070971" y="788848"/>
            <a:chExt cx="1800200" cy="1800200"/>
          </a:xfrm>
        </p:grpSpPr>
        <p:sp>
          <p:nvSpPr>
            <p:cNvPr id="7" name="椭圆 6"/>
            <p:cNvSpPr/>
            <p:nvPr/>
          </p:nvSpPr>
          <p:spPr>
            <a:xfrm>
              <a:off x="7070971" y="788848"/>
              <a:ext cx="1800200" cy="1800200"/>
            </a:xfrm>
            <a:prstGeom prst="ellipse">
              <a:avLst/>
            </a:prstGeom>
            <a:solidFill>
              <a:srgbClr val="FFFFFF">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燕尾形 7"/>
            <p:cNvSpPr/>
            <p:nvPr/>
          </p:nvSpPr>
          <p:spPr>
            <a:xfrm>
              <a:off x="7575071" y="1166948"/>
              <a:ext cx="792000" cy="10440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grpSp>
      <p:sp>
        <p:nvSpPr>
          <p:cNvPr id="11" name="矩形 10"/>
          <p:cNvSpPr/>
          <p:nvPr userDrawn="1"/>
        </p:nvSpPr>
        <p:spPr>
          <a:xfrm>
            <a:off x="8485094" y="3259012"/>
            <a:ext cx="3706906" cy="508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lumMod val="65000"/>
                  <a:lumOff val="35000"/>
                </a:schemeClr>
              </a:solidFill>
            </a:endParaRPr>
          </a:p>
        </p:txBody>
      </p:sp>
      <p:pic>
        <p:nvPicPr>
          <p:cNvPr id="12" name="Picture 2" descr="C:\Users\user\Desktop\201001080924263.jpg"/>
          <p:cNvPicPr>
            <a:picLocks noChangeAspect="1" noChangeArrowheads="1"/>
          </p:cNvPicPr>
          <p:nvPr userDrawn="1"/>
        </p:nvPicPr>
        <p:blipFill>
          <a:blip r:embed="rId1">
            <a:extLst>
              <a:ext uri="{28A0092B-C50C-407E-A947-70E740481C1C}">
                <a14:useLocalDpi xmlns:a14="http://schemas.microsoft.com/office/drawing/2010/main"/>
              </a:ext>
            </a:extLst>
          </a:blip>
          <a:stretch>
            <a:fillRect/>
          </a:stretch>
        </p:blipFill>
        <p:spPr bwMode="auto">
          <a:xfrm>
            <a:off x="12701" y="326019"/>
            <a:ext cx="5106389" cy="596426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3984474"/>
      </p:ext>
    </p:extLst>
  </p:cSld>
  <p:clrMapOvr>
    <a:masterClrMapping/>
  </p:clrMapOvr>
  <p:transition>
    <p:random/>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image" Target="../media/image6.jpeg"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pattFill prst="ltUpDiag">
          <a:fgClr>
            <a:schemeClr val="bg1">
              <a:lumMod val="95000"/>
            </a:schemeClr>
          </a:fgClr>
          <a:bgClr>
            <a:schemeClr val="bg1"/>
          </a:bgClr>
        </a:pattFill>
        <a:effectLst/>
      </p:bgPr>
    </p:bg>
    <p:spTree>
      <p:nvGrpSpPr>
        <p:cNvPr id="1" name=""/>
        <p:cNvGrpSpPr/>
        <p:nvPr/>
      </p:nvGrpSpPr>
      <p:grpSpPr>
        <a:xfrm>
          <a:off x="0" y="0"/>
          <a:ext cx="0" cy="0"/>
        </a:xfrm>
      </p:grpSpPr>
      <p:sp>
        <p:nvSpPr>
          <p:cNvPr id="4" name="Rectangle 6"/>
          <p:cNvSpPr/>
          <p:nvPr userDrawn="1"/>
        </p:nvSpPr>
        <p:spPr>
          <a:xfrm>
            <a:off x="0" y="6400800"/>
            <a:ext cx="12192000" cy="457200"/>
          </a:xfrm>
          <a:prstGeom prst="rect">
            <a:avLst/>
          </a:prstGeom>
          <a:blipFill rotWithShape="1">
            <a:blip r:embed="rId21">
              <a:duotone>
                <a:srgbClr val="000000">
                  <a:shade val="12000"/>
                  <a:satMod val="240000"/>
                </a:srgbClr>
                <a:srgbClr val="000000">
                  <a:tint val="98000"/>
                </a:srgbClr>
              </a:duotone>
            </a:blip>
            <a:tile tx="0" ty="0" sx="100000" sy="100000" flip="none" algn="ctr"/>
          </a:blip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sp>
        <p:nvSpPr>
          <p:cNvPr id="5" name="Rectangle 7"/>
          <p:cNvSpPr/>
          <p:nvPr userDrawn="1"/>
        </p:nvSpPr>
        <p:spPr>
          <a:xfrm>
            <a:off x="1279" y="6309360"/>
            <a:ext cx="12188952" cy="97215"/>
          </a:xfrm>
          <a:prstGeom prst="rect">
            <a:avLst/>
          </a:prstGeom>
          <a:solidFill>
            <a:srgbClr val="000000"/>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grpSp>
        <p:nvGrpSpPr>
          <p:cNvPr id="6" name="top graphic"/>
          <p:cNvGrpSpPr/>
          <p:nvPr userDrawn="1"/>
        </p:nvGrpSpPr>
        <p:grpSpPr>
          <a:xfrm>
            <a:off x="1279" y="0"/>
            <a:ext cx="12188952" cy="320040"/>
            <a:chOff x="1279" y="0"/>
            <a:chExt cx="12188952" cy="320040"/>
          </a:xfrm>
        </p:grpSpPr>
        <p:sp>
          <p:nvSpPr>
            <p:cNvPr id="7" name="Rectangle 10"/>
            <p:cNvSpPr/>
            <p:nvPr userDrawn="1"/>
          </p:nvSpPr>
          <p:spPr>
            <a:xfrm>
              <a:off x="1279" y="0"/>
              <a:ext cx="12188952" cy="170234"/>
            </a:xfrm>
            <a:prstGeom prst="rect">
              <a:avLst/>
            </a:prstGeom>
            <a:solidFill>
              <a:srgbClr val="404040"/>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sp>
          <p:nvSpPr>
            <p:cNvPr id="8" name="Rectangle 11"/>
            <p:cNvSpPr/>
            <p:nvPr userDrawn="1"/>
          </p:nvSpPr>
          <p:spPr>
            <a:xfrm>
              <a:off x="1279" y="170234"/>
              <a:ext cx="12188952" cy="149806"/>
            </a:xfrm>
            <a:prstGeom prst="rect">
              <a:avLst/>
            </a:prstGeom>
            <a:solidFill>
              <a:srgbClr val="000000"/>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sp>
          <p:nvSpPr>
            <p:cNvPr id="9" name="Rectangle 12"/>
            <p:cNvSpPr/>
            <p:nvPr/>
          </p:nvSpPr>
          <p:spPr>
            <a:xfrm>
              <a:off x="1279" y="231421"/>
              <a:ext cx="12188952" cy="27432"/>
            </a:xfrm>
            <a:prstGeom prst="rect">
              <a:avLst/>
            </a:prstGeom>
            <a:solidFill>
              <a:sysClr val="window" lastClr="FFFFFF"/>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grpSp>
      <p:sp>
        <p:nvSpPr>
          <p:cNvPr id="12" name="椭圆 11"/>
          <p:cNvSpPr/>
          <p:nvPr userDrawn="1"/>
        </p:nvSpPr>
        <p:spPr>
          <a:xfrm>
            <a:off x="11356958" y="6439663"/>
            <a:ext cx="360000" cy="360000"/>
          </a:xfrm>
          <a:prstGeom prst="ellipse">
            <a:avLst/>
          </a:prstGeom>
          <a:solidFill>
            <a:srgbClr val="FFFFFF">
              <a:alpha val="34902"/>
            </a:srgb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微软雅黑" pitchFamily="34" charset="-122"/>
              <a:ea typeface="微软雅黑" pitchFamily="34" charset="-122"/>
            </a:endParaRPr>
          </a:p>
        </p:txBody>
      </p:sp>
      <p:sp>
        <p:nvSpPr>
          <p:cNvPr id="13" name="TextBox 15"/>
          <p:cNvSpPr txBox="1"/>
          <p:nvPr userDrawn="1"/>
        </p:nvSpPr>
        <p:spPr>
          <a:xfrm>
            <a:off x="11211743" y="6450386"/>
            <a:ext cx="650430"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600" smtClean="0">
                <a:solidFill>
                  <a:prstClr val="white"/>
                </a:solidFill>
                <a:latin typeface="Arial Unicode MS" panose="020b0604020202020204" pitchFamily="34" charset="-122"/>
                <a:ea typeface="Arial Unicode MS" panose="020b0604020202020204" pitchFamily="34" charset="-122"/>
                <a:cs typeface="Arial Unicode MS" panose="020b0604020202020204" pitchFamily="34" charset="-122"/>
              </a:rPr>
              <a:pPr algn="ctr"/>
              <a:t>‹#›</a:t>
            </a:fld>
            <a:r>
              <a:rPr lang="zh-CN" altLang="en-US" sz="1600" smtClean="0">
                <a:solidFill>
                  <a:prstClr val="white"/>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1600">
              <a:solidFill>
                <a:prstClr val="white"/>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Tree>
    <p:extLst>
      <p:ext uri="{BB962C8B-B14F-4D97-AF65-F5344CB8AC3E}">
        <p14:creationId xmlns:p14="http://schemas.microsoft.com/office/powerpoint/2010/main" val="157904786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ransition>
    <p:random/>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9.xml" /><Relationship Id="rId11" Type="http://schemas.openxmlformats.org/officeDocument/2006/relationships/tags" Target="../tags/tag10.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9.xml" /><Relationship Id="rId11" Type="http://schemas.openxmlformats.org/officeDocument/2006/relationships/tags" Target="../tags/tag20.xml" /><Relationship Id="rId12" Type="http://schemas.openxmlformats.org/officeDocument/2006/relationships/tags" Target="../tags/tag21.xml" /><Relationship Id="rId13" Type="http://schemas.openxmlformats.org/officeDocument/2006/relationships/tags" Target="../tags/tag22.xml" /><Relationship Id="rId14" Type="http://schemas.openxmlformats.org/officeDocument/2006/relationships/tags" Target="../tags/tag23.xml" /><Relationship Id="rId15" Type="http://schemas.openxmlformats.org/officeDocument/2006/relationships/tags" Target="../tags/tag24.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tags" Target="../tags/tag17.xml" /><Relationship Id="rId9" Type="http://schemas.openxmlformats.org/officeDocument/2006/relationships/tags" Target="../tags/tag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tags" Target="../tags/tag4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tags" Target="../tags/tag51.xml" /><Relationship Id="rId11" Type="http://schemas.openxmlformats.org/officeDocument/2006/relationships/tags" Target="../tags/tag52.xml" /><Relationship Id="rId12" Type="http://schemas.openxmlformats.org/officeDocument/2006/relationships/tags" Target="../tags/tag53.xml" /><Relationship Id="rId13" Type="http://schemas.openxmlformats.org/officeDocument/2006/relationships/tags" Target="../tags/tag54.xml" /><Relationship Id="rId14" Type="http://schemas.openxmlformats.org/officeDocument/2006/relationships/tags" Target="../tags/tag55.xml" /><Relationship Id="rId15" Type="http://schemas.openxmlformats.org/officeDocument/2006/relationships/tags" Target="../tags/tag56.xml" /><Relationship Id="rId16" Type="http://schemas.openxmlformats.org/officeDocument/2006/relationships/tags" Target="../tags/tag57.xml" /><Relationship Id="rId17" Type="http://schemas.openxmlformats.org/officeDocument/2006/relationships/tags" Target="../tags/tag58.xml" /><Relationship Id="rId18" Type="http://schemas.openxmlformats.org/officeDocument/2006/relationships/tags" Target="../tags/tag59.xml" /><Relationship Id="rId19" Type="http://schemas.openxmlformats.org/officeDocument/2006/relationships/tags" Target="../tags/tag60.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tags" Target="../tags/tag71.xml" /><Relationship Id="rId13" Type="http://schemas.openxmlformats.org/officeDocument/2006/relationships/tags" Target="../tags/tag72.xml" /><Relationship Id="rId14" Type="http://schemas.openxmlformats.org/officeDocument/2006/relationships/tags" Target="../tags/tag73.xml" /><Relationship Id="rId15" Type="http://schemas.openxmlformats.org/officeDocument/2006/relationships/tags" Target="../tags/tag74.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5.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04.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05.xml" /><Relationship Id="rId3" Type="http://schemas.openxmlformats.org/officeDocument/2006/relationships/tags" Target="../tags/tag10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14224410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extLst>
      <p:ext uri="{BB962C8B-B14F-4D97-AF65-F5344CB8AC3E}">
        <p14:creationId xmlns:p14="http://schemas.microsoft.com/office/powerpoint/2010/main" val="2276381011"/>
      </p:ext>
    </p:extLst>
  </p:cSld>
  <p:clrMapOvr>
    <a:masterClrMapping/>
  </p:clrMapOvr>
  <p:transition>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Rectangle 8"/>
          <p:cNvSpPr/>
          <p:nvPr/>
        </p:nvSpPr>
        <p:spPr>
          <a:xfrm>
            <a:off x="1279" y="6379143"/>
            <a:ext cx="12188952" cy="27432"/>
          </a:xfrm>
          <a:prstGeom prst="rect">
            <a:avLst/>
          </a:prstGeom>
          <a:solidFill>
            <a:sysClr val="window" lastClr="FFFFFF"/>
          </a:solidFill>
          <a:ln w="28575" cap="flat" cmpd="sng" algn="ctr">
            <a:noFill/>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0" i="0" u="none" strike="noStrike" kern="0" cap="none" spc="0" normalizeH="0" baseline="0" noProof="0" smtClean="0">
              <a:ln>
                <a:noFill/>
              </a:ln>
              <a:solidFill>
                <a:prstClr val="white"/>
              </a:solidFill>
              <a:effectLst/>
              <a:uLnTx/>
              <a:uFillTx/>
              <a:latin typeface="Euphemia"/>
            </a:endParaRPr>
          </a:p>
        </p:txBody>
      </p:sp>
    </p:spTree>
    <p:extLst>
      <p:ext uri="{BB962C8B-B14F-4D97-AF65-F5344CB8AC3E}">
        <p14:creationId xmlns:p14="http://schemas.microsoft.com/office/powerpoint/2010/main" val="175341681"/>
      </p:ext>
    </p:extLst>
  </p:cSld>
  <p:clrMapOvr>
    <a:masterClrMapping/>
  </p:clrMapOvr>
  <p:transition spd="med">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8"/>
          <p:cNvSpPr txBox="1"/>
          <p:nvPr/>
        </p:nvSpPr>
        <p:spPr>
          <a:xfrm>
            <a:off x="5902530" y="1414796"/>
            <a:ext cx="3279570" cy="58477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solidFill>
                  <a:schemeClr val="bg1"/>
                </a:solidFill>
                <a:latin typeface="微软雅黑" pitchFamily="34" charset="-122"/>
                <a:ea typeface="微软雅黑" pitchFamily="34" charset="-122"/>
              </a:rPr>
              <a:t>第一节</a:t>
            </a:r>
            <a:endParaRPr lang="zh-CN" altLang="en-US" sz="3200" b="1">
              <a:solidFill>
                <a:schemeClr val="bg1"/>
              </a:solidFill>
              <a:latin typeface="微软雅黑" pitchFamily="34" charset="-122"/>
              <a:ea typeface="微软雅黑" pitchFamily="34" charset="-122"/>
            </a:endParaRPr>
          </a:p>
        </p:txBody>
      </p:sp>
      <p:sp>
        <p:nvSpPr>
          <p:cNvPr id="3" name="矩形 2"/>
          <p:cNvSpPr/>
          <p:nvPr/>
        </p:nvSpPr>
        <p:spPr>
          <a:xfrm>
            <a:off x="5702299" y="2314564"/>
            <a:ext cx="6080125" cy="9286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200000"/>
              </a:lnSpc>
            </a:pPr>
            <a:r>
              <a:rPr lang="zh-CN" altLang="en-US" sz="3200" b="1" smtClean="0">
                <a:solidFill>
                  <a:schemeClr val="tx1">
                    <a:lumMod val="65000"/>
                    <a:lumOff val="35000"/>
                  </a:schemeClr>
                </a:solidFill>
                <a:latin typeface="微软雅黑" pitchFamily="34" charset="-122"/>
                <a:ea typeface="微软雅黑" pitchFamily="34" charset="-122"/>
              </a:rPr>
              <a:t>战略控制的层次与原则</a:t>
            </a:r>
            <a:endParaRPr lang="zh-CN" altLang="zh-CN" sz="3200" b="1" smtClean="0">
              <a:solidFill>
                <a:schemeClr val="tx1">
                  <a:lumMod val="65000"/>
                  <a:lumOff val="35000"/>
                </a:schemeClr>
              </a:solidFill>
              <a:latin typeface="微软雅黑" pitchFamily="34" charset="-122"/>
              <a:ea typeface="微软雅黑" pitchFamily="34" charset="-122"/>
            </a:endParaRPr>
          </a:p>
        </p:txBody>
      </p:sp>
      <p:sp>
        <p:nvSpPr>
          <p:cNvPr id="4" name="Rectangle 1"/>
          <p:cNvSpPr>
            <a:spLocks noChangeArrowheads="1"/>
          </p:cNvSpPr>
          <p:nvPr/>
        </p:nvSpPr>
        <p:spPr bwMode="auto">
          <a:xfrm>
            <a:off x="5981699" y="3922852"/>
            <a:ext cx="5391151" cy="1077170"/>
          </a:xfrm>
          <a:prstGeom prst="rect">
            <a:avLst/>
          </a:prstGeom>
          <a:noFill/>
          <a:ln w="9525">
            <a:noFill/>
            <a:miter lim="800000"/>
          </a:ln>
          <a:effectLst/>
        </p:spPr>
        <p:txBody>
          <a:bodyPr vert="horz" wrap="square" lIns="91440" tIns="76176" rIns="91440" bIns="76176"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lnSpc>
                <a:spcPct val="150000"/>
              </a:lnSpc>
              <a:spcBef>
                <a:spcPct val="0"/>
              </a:spcBef>
              <a:spcAft>
                <a:spcPct val="0"/>
              </a:spcAft>
            </a:pPr>
            <a:r>
              <a:rPr lang="zh-CN" altLang="en-US" sz="2000" b="1" smtClean="0">
                <a:solidFill>
                  <a:schemeClr val="accent2"/>
                </a:solidFill>
                <a:latin typeface="+mn-ea"/>
              </a:rPr>
              <a:t>一、战略控制的基本概念</a:t>
            </a:r>
          </a:p>
          <a:p>
            <a:pPr eaLnBrk="0" fontAlgn="base" hangingPunct="0">
              <a:lnSpc>
                <a:spcPct val="150000"/>
              </a:lnSpc>
              <a:spcBef>
                <a:spcPct val="0"/>
              </a:spcBef>
              <a:spcAft>
                <a:spcPct val="0"/>
              </a:spcAft>
            </a:pPr>
            <a:r>
              <a:rPr lang="zh-CN" altLang="en-US" sz="2000" b="1" smtClean="0">
                <a:solidFill>
                  <a:schemeClr val="accent2"/>
                </a:solidFill>
                <a:latin typeface="+mn-ea"/>
              </a:rPr>
              <a:t>二、战略控制的层次与原则</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50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2"/>
                                        </p:tgtEl>
                                        <p:attrNameLst>
                                          <p:attrName>fillcolor</p:attrName>
                                        </p:attrNameLst>
                                      </p:cBhvr>
                                      <p:tavLst>
                                        <p:tav tm="0">
                                          <p:val>
                                            <p:clrVal>
                                              <a:schemeClr val="accent2"/>
                                            </p:clrVal>
                                          </p:val>
                                        </p:tav>
                                        <p:tav tm="50000">
                                          <p:val>
                                            <p:clrVal>
                                              <a:schemeClr val="hlink"/>
                                            </p:clrVal>
                                          </p:val>
                                        </p:tav>
                                      </p:tavLst>
                                    </p:anim>
                                    <p:set>
                                      <p:cBhvr>
                                        <p:cTn id="9" dur="500"/>
                                        <p:tgtEl>
                                          <p:spTgt spid="2"/>
                                        </p:tgtEl>
                                        <p:attrNameLst>
                                          <p:attrName>fill.type</p:attrName>
                                        </p:attrNameLst>
                                      </p:cBhvr>
                                      <p:to>
                                        <p:strVal val="solid"/>
                                      </p:to>
                                    </p:set>
                                  </p:childTnLst>
                                </p:cTn>
                              </p:par>
                            </p:childTnLst>
                          </p:cTn>
                        </p:par>
                        <p:par>
                          <p:cTn id="10" fill="hold" nodeType="afterGroup">
                            <p:stCondLst>
                              <p:cond delay="500"/>
                            </p:stCondLst>
                            <p:childTnLst>
                              <p:par>
                                <p:cTn id="11" presetID="2" presetClass="entr" presetSubtype="4" dur="50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000"/>
                            </p:stCondLst>
                            <p:childTnLst>
                              <p:par>
                                <p:cTn id="16" presetID="12" presetClass="entr" presetSubtype="4" dur="50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slide(fromBottom)">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435179" y="1203302"/>
            <a:ext cx="5175045"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chemeClr val="bg1"/>
                </a:solidFill>
              </a:rPr>
              <a:t>一、战略控制的基本概念</a:t>
            </a:r>
            <a:endParaRPr lang="zh-CN" altLang="en-US" sz="2400" b="1">
              <a:solidFill>
                <a:schemeClr val="bg1"/>
              </a:solidFill>
            </a:endParaRPr>
          </a:p>
        </p:txBody>
      </p:sp>
      <p:sp>
        <p:nvSpPr>
          <p:cNvPr id="7" name="矩形 6"/>
          <p:cNvSpPr/>
          <p:nvPr/>
        </p:nvSpPr>
        <p:spPr>
          <a:xfrm>
            <a:off x="1071843" y="3280370"/>
            <a:ext cx="5519458" cy="1338828"/>
          </a:xfrm>
          <a:prstGeom prst="rect">
            <a:avLst/>
          </a:prstGeom>
          <a:ln>
            <a:noFill/>
          </a:ln>
          <a:effectLst/>
          <a:scene3d>
            <a:camera prst="orthographicFront">
              <a:rot lat="0" lon="0" rev="0"/>
            </a:camera>
            <a:lightRig rig="chilly" dir="t">
              <a:rot lat="0" lon="0" rev="18480000"/>
            </a:lightRig>
          </a:scene3d>
          <a:sp3d prstMaterial="clear">
            <a:bevelT h="63500"/>
          </a:sp3d>
        </p:spPr>
        <p:style>
          <a:lnRef idx="2">
            <a:schemeClr val="accent4"/>
          </a:lnRef>
          <a:fillRef idx="1">
            <a:schemeClr val="lt1"/>
          </a:fillRef>
          <a:effectRef idx="0">
            <a:schemeClr val="accent4"/>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indent="447675">
              <a:lnSpc>
                <a:spcPct val="150000"/>
              </a:lnSpc>
            </a:pPr>
            <a:r>
              <a:rPr lang="zh-CN" altLang="en-US" b="1" smtClean="0">
                <a:solidFill>
                  <a:schemeClr val="accent2"/>
                </a:solidFill>
              </a:rPr>
              <a:t>战略控制</a:t>
            </a:r>
            <a:r>
              <a:rPr lang="zh-CN" altLang="en-US" smtClean="0"/>
              <a:t>是指监督战略实施过程，及时纠正偏差，确保战略有效实施，使战略实施结果基本上符合预期计划的管理过程  。</a:t>
            </a:r>
            <a:endParaRPr lang="zh-CN" altLang="en-US" smtClean="0"/>
          </a:p>
        </p:txBody>
      </p:sp>
      <p:pic>
        <p:nvPicPr>
          <p:cNvPr id="90116" name="Picture 4" descr="http://p3.so.qhmsg.com/bdr/_240_/t0127808c5900f5a33d.jpg"/>
          <p:cNvPicPr>
            <a:picLocks noChangeAspect="1" noChangeArrowheads="1"/>
          </p:cNvPicPr>
          <p:nvPr/>
        </p:nvPicPr>
        <p:blipFill>
          <a:blip r:embed="rId2"/>
          <a:stretch>
            <a:fillRect/>
          </a:stretch>
        </p:blipFill>
        <p:spPr bwMode="auto">
          <a:xfrm>
            <a:off x="7442200" y="2703390"/>
            <a:ext cx="4073525" cy="2506785"/>
          </a:xfrm>
          <a:prstGeom prst="rect">
            <a:avLst/>
          </a:prstGeom>
          <a:noFill/>
        </p:spPr>
      </p:pic>
    </p:spTree>
    <p:extLst>
      <p:ext uri="{BB962C8B-B14F-4D97-AF65-F5344CB8AC3E}">
        <p14:creationId xmlns:p14="http://schemas.microsoft.com/office/powerpoint/2010/main" val="712110308"/>
      </p:ext>
    </p:extLst>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12"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strips(downLeft)">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9" name="MH_Other_1"/>
          <p:cNvCxnSpPr/>
          <p:nvPr>
            <p:custDataLst>
              <p:tags r:id="rId2"/>
            </p:custDataLst>
          </p:nvPr>
        </p:nvCxnSpPr>
        <p:spPr>
          <a:xfrm>
            <a:off x="1913708" y="2397669"/>
            <a:ext cx="3611155" cy="3872231"/>
          </a:xfrm>
          <a:prstGeom prst="line">
            <a:avLst/>
          </a:prstGeom>
          <a:noFill/>
          <a:ln w="28575" cap="flat" cmpd="sng" algn="ctr">
            <a:solidFill>
              <a:srgbClr val="BCBCBC"/>
            </a:solidFill>
            <a:prstDash val="solid"/>
          </a:ln>
          <a:effectLst/>
        </p:spPr>
      </p:cxnSp>
      <p:sp>
        <p:nvSpPr>
          <p:cNvPr id="3" name="TextBox 8"/>
          <p:cNvSpPr txBox="1"/>
          <p:nvPr/>
        </p:nvSpPr>
        <p:spPr>
          <a:xfrm>
            <a:off x="225630" y="1184251"/>
            <a:ext cx="6222795"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chemeClr val="bg1"/>
                </a:solidFill>
              </a:rPr>
              <a:t>二、战略控制的层次与原则</a:t>
            </a:r>
            <a:endParaRPr lang="zh-CN" altLang="en-US" sz="2400" b="1">
              <a:solidFill>
                <a:schemeClr val="bg1"/>
              </a:solidFill>
            </a:endParaRPr>
          </a:p>
        </p:txBody>
      </p:sp>
      <p:sp>
        <p:nvSpPr>
          <p:cNvPr id="35842" name="AutoShape 2" descr="http://img1.hoge.cn/material/news/img/640x/2013/11/20131107100515XPdG.jpg?fcZW"/>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矩形 7"/>
          <p:cNvSpPr/>
          <p:nvPr/>
        </p:nvSpPr>
        <p:spPr>
          <a:xfrm>
            <a:off x="695325" y="2027834"/>
            <a:ext cx="3781426" cy="543915"/>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b="1" smtClean="0">
                <a:solidFill>
                  <a:schemeClr val="tx1"/>
                </a:solidFill>
              </a:rPr>
              <a:t>（一）控制的层次</a:t>
            </a:r>
            <a:endParaRPr lang="zh-CN" altLang="en-US" b="1">
              <a:solidFill>
                <a:schemeClr val="tx1"/>
              </a:solidFill>
            </a:endParaRPr>
          </a:p>
        </p:txBody>
      </p:sp>
      <p:sp>
        <p:nvSpPr>
          <p:cNvPr id="30" name="MH_Other_2"/>
          <p:cNvSpPr/>
          <p:nvPr>
            <p:custDataLst>
              <p:tags r:id="rId3"/>
            </p:custDataLst>
          </p:nvPr>
        </p:nvSpPr>
        <p:spPr>
          <a:xfrm>
            <a:off x="2673623" y="3241608"/>
            <a:ext cx="131556" cy="98667"/>
          </a:xfrm>
          <a:prstGeom prst="ellipse">
            <a:avLst/>
          </a:prstGeom>
          <a:solidFill>
            <a:sysClr val="window" lastClr="FFFFFF"/>
          </a:solidFill>
          <a:ln w="57150" cap="flat" cmpd="sng" algn="ctr">
            <a:solidFill>
              <a:schemeClr val="accent1"/>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endParaRPr>
          </a:p>
        </p:txBody>
      </p:sp>
      <p:sp>
        <p:nvSpPr>
          <p:cNvPr id="31" name="MH_SubTitle_1"/>
          <p:cNvSpPr/>
          <p:nvPr>
            <p:custDataLst>
              <p:tags r:id="rId4"/>
            </p:custDataLst>
          </p:nvPr>
        </p:nvSpPr>
        <p:spPr>
          <a:xfrm>
            <a:off x="3227070" y="2807243"/>
            <a:ext cx="6133550" cy="848766"/>
          </a:xfrm>
          <a:custGeom>
            <a:rect l="l" t="t" r="r" b="b"/>
            <a:pathLst>
              <a:path w="4647853" h="1238876">
                <a:moveTo>
                  <a:pt x="918749" y="100069"/>
                </a:moveTo>
                <a:cubicBezTo>
                  <a:pt x="631909" y="100069"/>
                  <a:pt x="399380" y="332598"/>
                  <a:pt x="399380" y="619438"/>
                </a:cubicBezTo>
                <a:cubicBezTo>
                  <a:pt x="399380" y="906277"/>
                  <a:pt x="631909" y="1138806"/>
                  <a:pt x="918749" y="1138806"/>
                </a:cubicBezTo>
                <a:lnTo>
                  <a:pt x="3984467" y="1138807"/>
                </a:lnTo>
                <a:cubicBezTo>
                  <a:pt x="4271307" y="1138807"/>
                  <a:pt x="4503836" y="906278"/>
                  <a:pt x="4503836" y="619438"/>
                </a:cubicBezTo>
                <a:lnTo>
                  <a:pt x="4503837" y="619438"/>
                </a:lnTo>
                <a:cubicBezTo>
                  <a:pt x="4503837" y="332598"/>
                  <a:pt x="4271308" y="100069"/>
                  <a:pt x="3984468" y="100069"/>
                </a:cubicBezTo>
                <a:close/>
                <a:moveTo>
                  <a:pt x="874802" y="0"/>
                </a:moveTo>
                <a:lnTo>
                  <a:pt x="4028415" y="0"/>
                </a:lnTo>
                <a:cubicBezTo>
                  <a:pt x="4370521" y="0"/>
                  <a:pt x="4647853" y="277332"/>
                  <a:pt x="4647853" y="619438"/>
                </a:cubicBezTo>
                <a:lnTo>
                  <a:pt x="4647852" y="619438"/>
                </a:lnTo>
                <a:cubicBezTo>
                  <a:pt x="4647852" y="961544"/>
                  <a:pt x="4370520" y="1238876"/>
                  <a:pt x="4028414" y="1238876"/>
                </a:cubicBezTo>
                <a:lnTo>
                  <a:pt x="874802" y="1238875"/>
                </a:lnTo>
                <a:cubicBezTo>
                  <a:pt x="583271" y="1238875"/>
                  <a:pt x="338778" y="1037481"/>
                  <a:pt x="274630" y="765799"/>
                </a:cubicBezTo>
                <a:lnTo>
                  <a:pt x="0" y="662813"/>
                </a:lnTo>
                <a:lnTo>
                  <a:pt x="260853" y="564993"/>
                </a:lnTo>
                <a:cubicBezTo>
                  <a:pt x="285446" y="248244"/>
                  <a:pt x="551134" y="0"/>
                  <a:pt x="874802" y="0"/>
                </a:cubicBezTo>
                <a:close/>
              </a:path>
            </a:pathLst>
          </a:custGeom>
          <a:gradFill flip="none" rotWithShape="1">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0"/>
          </a:gradFill>
          <a:ln w="25400" cap="flat" cmpd="sng" algn="ctr">
            <a:noFill/>
            <a:prstDash val="solid"/>
          </a:ln>
          <a:effectLst>
            <a:outerShdw blurRad="101600" dist="38100" dir="5400000" algn="t" rotWithShape="0">
              <a:prstClr val="black">
                <a:alpha val="24000"/>
              </a:prstClr>
            </a:outerShdw>
          </a:effectLst>
        </p:spPr>
        <p:txBody>
          <a:bodyPr wrap="square" lIns="648000" tIns="72000" rIns="180000" bIns="360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120000"/>
              </a:lnSpc>
            </a:pPr>
            <a:r>
              <a:rPr lang="zh-CN" altLang="en-US" sz="1400" smtClean="0"/>
              <a:t>战略控制层次最高，是企业战略领导者根据战略目标监测和调整环境变动与组织战略实施的关系，对实施状况进行全面评审的过程。</a:t>
            </a:r>
            <a:endParaRPr lang="en-US" altLang="zh-CN" sz="1400"/>
          </a:p>
        </p:txBody>
      </p:sp>
      <p:sp>
        <p:nvSpPr>
          <p:cNvPr id="32" name="MH_Other_3"/>
          <p:cNvSpPr txBox="1"/>
          <p:nvPr>
            <p:custDataLst>
              <p:tags r:id="rId5"/>
            </p:custDataLst>
          </p:nvPr>
        </p:nvSpPr>
        <p:spPr>
          <a:xfrm flipH="1">
            <a:off x="607452" y="2952652"/>
            <a:ext cx="1810951" cy="751017"/>
          </a:xfrm>
          <a:prstGeom prst="rect">
            <a:avLst/>
          </a:prstGeom>
          <a:noFill/>
        </p:spPr>
        <p:txBody>
          <a:bodyPr wrap="square" lIns="0" tIns="0" rIns="0" bIns="0" rtlCol="0" anchor="ctr" anchorCtr="0">
            <a:normAutofit/>
          </a:bodyPr>
          <a:lstStyle>
            <a:defPPr>
              <a:defRPr lang="en-US"/>
            </a:defPPr>
            <a:lvl1pPr marL="0" lvl="0" algn="l" defTabSz="914400" rtl="0" eaLnBrk="1" latinLnBrk="0" hangingPunct="1">
              <a:lnSpc>
                <a:spcPct val="80000"/>
              </a:lnSpc>
              <a:defRPr sz="4400" b="1" kern="0">
                <a:ln w="18415" cmpd="sng">
                  <a:noFill/>
                  <a:prstDash val="solid"/>
                </a:ln>
                <a:solidFill>
                  <a:srgbClr val="FFC000"/>
                </a:solidFill>
                <a:latin typeface="Agency FB" pitchFamily="34" charset="0"/>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zh-CN" altLang="en-US" sz="2400" smtClean="0">
                <a:solidFill>
                  <a:schemeClr val="accent4">
                    <a:lumMod val="75000"/>
                  </a:schemeClr>
                </a:solidFill>
              </a:rPr>
              <a:t>战略控制</a:t>
            </a:r>
            <a:endParaRPr lang="zh-CN" altLang="en-US" sz="2400">
              <a:solidFill>
                <a:schemeClr val="accent4">
                  <a:lumMod val="75000"/>
                </a:schemeClr>
              </a:solidFill>
              <a:latin typeface="+mn-lt"/>
              <a:ea typeface="+mn-ea"/>
              <a:cs typeface="Times New Roman" pitchFamily="18" charset="0"/>
            </a:endParaRPr>
          </a:p>
        </p:txBody>
      </p:sp>
      <p:sp>
        <p:nvSpPr>
          <p:cNvPr id="33" name="MH_Other_4"/>
          <p:cNvSpPr/>
          <p:nvPr>
            <p:custDataLst>
              <p:tags r:id="rId6"/>
            </p:custDataLst>
          </p:nvPr>
        </p:nvSpPr>
        <p:spPr>
          <a:xfrm>
            <a:off x="3746305" y="4430534"/>
            <a:ext cx="131556" cy="98667"/>
          </a:xfrm>
          <a:prstGeom prst="ellipse">
            <a:avLst/>
          </a:prstGeom>
          <a:solidFill>
            <a:sysClr val="window" lastClr="FFFFFF"/>
          </a:solidFill>
          <a:ln w="57150" cap="flat" cmpd="sng" algn="ctr">
            <a:solidFill>
              <a:schemeClr val="accent1"/>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endParaRPr>
          </a:p>
        </p:txBody>
      </p:sp>
      <p:sp>
        <p:nvSpPr>
          <p:cNvPr id="34" name="MH_SubTitle_2"/>
          <p:cNvSpPr/>
          <p:nvPr>
            <p:custDataLst>
              <p:tags r:id="rId7"/>
            </p:custDataLst>
          </p:nvPr>
        </p:nvSpPr>
        <p:spPr>
          <a:xfrm>
            <a:off x="4337037" y="3976894"/>
            <a:ext cx="6133550" cy="848766"/>
          </a:xfrm>
          <a:custGeom>
            <a:rect l="l" t="t" r="r" b="b"/>
            <a:pathLst>
              <a:path w="4647853" h="1238876">
                <a:moveTo>
                  <a:pt x="918749" y="100069"/>
                </a:moveTo>
                <a:cubicBezTo>
                  <a:pt x="631909" y="100069"/>
                  <a:pt x="399380" y="332598"/>
                  <a:pt x="399380" y="619438"/>
                </a:cubicBezTo>
                <a:cubicBezTo>
                  <a:pt x="399380" y="906277"/>
                  <a:pt x="631909" y="1138806"/>
                  <a:pt x="918749" y="1138806"/>
                </a:cubicBezTo>
                <a:lnTo>
                  <a:pt x="3984467" y="1138807"/>
                </a:lnTo>
                <a:cubicBezTo>
                  <a:pt x="4271307" y="1138807"/>
                  <a:pt x="4503836" y="906278"/>
                  <a:pt x="4503836" y="619438"/>
                </a:cubicBezTo>
                <a:lnTo>
                  <a:pt x="4503837" y="619438"/>
                </a:lnTo>
                <a:cubicBezTo>
                  <a:pt x="4503837" y="332598"/>
                  <a:pt x="4271308" y="100069"/>
                  <a:pt x="3984468" y="100069"/>
                </a:cubicBezTo>
                <a:close/>
                <a:moveTo>
                  <a:pt x="874802" y="0"/>
                </a:moveTo>
                <a:lnTo>
                  <a:pt x="4028415" y="0"/>
                </a:lnTo>
                <a:cubicBezTo>
                  <a:pt x="4370521" y="0"/>
                  <a:pt x="4647853" y="277332"/>
                  <a:pt x="4647853" y="619438"/>
                </a:cubicBezTo>
                <a:lnTo>
                  <a:pt x="4647852" y="619438"/>
                </a:lnTo>
                <a:cubicBezTo>
                  <a:pt x="4647852" y="961544"/>
                  <a:pt x="4370520" y="1238876"/>
                  <a:pt x="4028414" y="1238876"/>
                </a:cubicBezTo>
                <a:lnTo>
                  <a:pt x="874802" y="1238875"/>
                </a:lnTo>
                <a:cubicBezTo>
                  <a:pt x="583271" y="1238875"/>
                  <a:pt x="338778" y="1037481"/>
                  <a:pt x="274630" y="765799"/>
                </a:cubicBezTo>
                <a:lnTo>
                  <a:pt x="0" y="662813"/>
                </a:lnTo>
                <a:lnTo>
                  <a:pt x="260853" y="564993"/>
                </a:lnTo>
                <a:cubicBezTo>
                  <a:pt x="285446" y="248244"/>
                  <a:pt x="551134" y="0"/>
                  <a:pt x="874802" y="0"/>
                </a:cubicBezTo>
                <a:close/>
              </a:path>
            </a:pathLst>
          </a:custGeom>
          <a:gradFill flip="none" rotWithShape="1">
            <a:gsLst>
              <a:gs pos="55000">
                <a:schemeClr val="accent1"/>
              </a:gs>
              <a:gs pos="0">
                <a:schemeClr val="accent1"/>
              </a:gs>
              <a:gs pos="56000">
                <a:srgbClr val="F3FCFF"/>
              </a:gs>
              <a:gs pos="100000">
                <a:sysClr val="window" lastClr="FFFFFF"/>
              </a:gs>
            </a:gsLst>
            <a:lin ang="5400000" scaled="1"/>
          </a:gradFill>
          <a:ln w="25400" cap="flat" cmpd="sng" algn="ctr">
            <a:noFill/>
            <a:prstDash val="solid"/>
          </a:ln>
          <a:effectLst>
            <a:outerShdw blurRad="101600" dist="38100" dir="5400000" algn="t" rotWithShape="0">
              <a:prstClr val="black">
                <a:alpha val="24000"/>
              </a:prstClr>
            </a:outerShdw>
          </a:effectLst>
        </p:spPr>
        <p:txBody>
          <a:bodyPr wrap="square" lIns="648000" tIns="72000" rIns="180000" bIns="3600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120000"/>
              </a:lnSpc>
            </a:pPr>
            <a:r>
              <a:rPr lang="zh-CN" altLang="en-US" sz="1400" smtClean="0"/>
              <a:t>战术控制处于中间层次。它以战略经营单位的高层管理人员为主，以战略经营单位的运营过程为对象，关注的是战略经营单位在实施总体战略的各部分时是否达到预定目标。</a:t>
            </a:r>
            <a:endParaRPr lang="en-US" altLang="zh-CN" sz="1400"/>
          </a:p>
        </p:txBody>
      </p:sp>
      <p:sp>
        <p:nvSpPr>
          <p:cNvPr id="35" name="MH_Other_5"/>
          <p:cNvSpPr txBox="1"/>
          <p:nvPr>
            <p:custDataLst>
              <p:tags r:id="rId8"/>
            </p:custDataLst>
          </p:nvPr>
        </p:nvSpPr>
        <p:spPr>
          <a:xfrm flipH="1">
            <a:off x="1810160" y="4170951"/>
            <a:ext cx="1810951" cy="751017"/>
          </a:xfrm>
          <a:prstGeom prst="rect">
            <a:avLst/>
          </a:prstGeom>
          <a:noFill/>
        </p:spPr>
        <p:txBody>
          <a:bodyPr wrap="square" lIns="0" tIns="0" rIns="0" bIns="0" rtlCol="0" anchor="ctr" anchorCtr="0">
            <a:normAutofit/>
          </a:bodyPr>
          <a:lstStyle>
            <a:defPPr>
              <a:defRPr lang="en-US"/>
            </a:defPPr>
            <a:lvl1pPr marL="0" lvl="0" algn="l" defTabSz="914400" rtl="0" eaLnBrk="1" latinLnBrk="0" hangingPunct="1">
              <a:lnSpc>
                <a:spcPct val="80000"/>
              </a:lnSpc>
              <a:defRPr sz="4400" b="1" kern="0">
                <a:ln w="18415" cmpd="sng">
                  <a:noFill/>
                  <a:prstDash val="solid"/>
                </a:ln>
                <a:solidFill>
                  <a:srgbClr val="FFC000"/>
                </a:solidFill>
                <a:latin typeface="Agency FB" pitchFamily="34" charset="0"/>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zh-CN" altLang="en-US" sz="2400" smtClean="0">
                <a:solidFill>
                  <a:schemeClr val="accent1"/>
                </a:solidFill>
              </a:rPr>
              <a:t>战术控制</a:t>
            </a:r>
            <a:endParaRPr lang="zh-CN" altLang="en-US" sz="2400">
              <a:solidFill>
                <a:schemeClr val="accent1"/>
              </a:solidFill>
              <a:latin typeface="+mn-lt"/>
              <a:ea typeface="+mn-ea"/>
              <a:cs typeface="Times New Roman" pitchFamily="18" charset="0"/>
            </a:endParaRPr>
          </a:p>
        </p:txBody>
      </p:sp>
      <p:sp>
        <p:nvSpPr>
          <p:cNvPr id="36" name="MH_Other_6"/>
          <p:cNvSpPr/>
          <p:nvPr>
            <p:custDataLst>
              <p:tags r:id="rId9"/>
            </p:custDataLst>
          </p:nvPr>
        </p:nvSpPr>
        <p:spPr>
          <a:xfrm>
            <a:off x="4875086" y="5581023"/>
            <a:ext cx="131556" cy="98667"/>
          </a:xfrm>
          <a:prstGeom prst="ellipse">
            <a:avLst/>
          </a:prstGeom>
          <a:solidFill>
            <a:sysClr val="window" lastClr="FFFFFF"/>
          </a:solidFill>
          <a:ln w="57150" cap="flat" cmpd="sng" algn="ctr">
            <a:solidFill>
              <a:schemeClr val="accent2"/>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chemeClr val="accent2"/>
              </a:solidFill>
            </a:endParaRPr>
          </a:p>
        </p:txBody>
      </p:sp>
      <p:sp>
        <p:nvSpPr>
          <p:cNvPr id="37" name="MH_SubTitle_3"/>
          <p:cNvSpPr/>
          <p:nvPr>
            <p:custDataLst>
              <p:tags r:id="rId10"/>
            </p:custDataLst>
          </p:nvPr>
        </p:nvSpPr>
        <p:spPr>
          <a:xfrm>
            <a:off x="5429800" y="5137020"/>
            <a:ext cx="6133550" cy="848766"/>
          </a:xfrm>
          <a:custGeom>
            <a:rect l="l" t="t" r="r" b="b"/>
            <a:pathLst>
              <a:path w="4647853" h="1238876">
                <a:moveTo>
                  <a:pt x="918749" y="100069"/>
                </a:moveTo>
                <a:cubicBezTo>
                  <a:pt x="631909" y="100069"/>
                  <a:pt x="399380" y="332598"/>
                  <a:pt x="399380" y="619438"/>
                </a:cubicBezTo>
                <a:cubicBezTo>
                  <a:pt x="399380" y="906277"/>
                  <a:pt x="631909" y="1138806"/>
                  <a:pt x="918749" y="1138806"/>
                </a:cubicBezTo>
                <a:lnTo>
                  <a:pt x="3984467" y="1138807"/>
                </a:lnTo>
                <a:cubicBezTo>
                  <a:pt x="4271307" y="1138807"/>
                  <a:pt x="4503836" y="906278"/>
                  <a:pt x="4503836" y="619438"/>
                </a:cubicBezTo>
                <a:lnTo>
                  <a:pt x="4503837" y="619438"/>
                </a:lnTo>
                <a:cubicBezTo>
                  <a:pt x="4503837" y="332598"/>
                  <a:pt x="4271308" y="100069"/>
                  <a:pt x="3984468" y="100069"/>
                </a:cubicBezTo>
                <a:close/>
                <a:moveTo>
                  <a:pt x="874802" y="0"/>
                </a:moveTo>
                <a:lnTo>
                  <a:pt x="4028415" y="0"/>
                </a:lnTo>
                <a:cubicBezTo>
                  <a:pt x="4370521" y="0"/>
                  <a:pt x="4647853" y="277332"/>
                  <a:pt x="4647853" y="619438"/>
                </a:cubicBezTo>
                <a:lnTo>
                  <a:pt x="4647852" y="619438"/>
                </a:lnTo>
                <a:cubicBezTo>
                  <a:pt x="4647852" y="961544"/>
                  <a:pt x="4370520" y="1238876"/>
                  <a:pt x="4028414" y="1238876"/>
                </a:cubicBezTo>
                <a:lnTo>
                  <a:pt x="874802" y="1238875"/>
                </a:lnTo>
                <a:cubicBezTo>
                  <a:pt x="583271" y="1238875"/>
                  <a:pt x="338778" y="1037481"/>
                  <a:pt x="274630" y="765799"/>
                </a:cubicBezTo>
                <a:lnTo>
                  <a:pt x="0" y="662813"/>
                </a:lnTo>
                <a:lnTo>
                  <a:pt x="260853" y="564993"/>
                </a:lnTo>
                <a:cubicBezTo>
                  <a:pt x="285446" y="248244"/>
                  <a:pt x="551134" y="0"/>
                  <a:pt x="874802" y="0"/>
                </a:cubicBezTo>
                <a:close/>
              </a:path>
            </a:pathLst>
          </a:custGeom>
          <a:gradFill flip="none" rotWithShape="1">
            <a:gsLst>
              <a:gs pos="55000">
                <a:schemeClr val="accent2"/>
              </a:gs>
              <a:gs pos="0">
                <a:schemeClr val="accent2"/>
              </a:gs>
              <a:gs pos="56000">
                <a:srgbClr val="F3FCFF"/>
              </a:gs>
              <a:gs pos="100000">
                <a:sysClr val="window" lastClr="FFFFFF"/>
              </a:gs>
            </a:gsLst>
            <a:lin ang="5400000" scaled="1"/>
          </a:gradFill>
          <a:ln w="25400" cap="flat" cmpd="sng" algn="ctr">
            <a:noFill/>
            <a:prstDash val="solid"/>
          </a:ln>
          <a:effectLst>
            <a:outerShdw blurRad="101600" dist="38100" dir="5400000" algn="t" rotWithShape="0">
              <a:prstClr val="black">
                <a:alpha val="24000"/>
              </a:prstClr>
            </a:outerShdw>
          </a:effectLst>
        </p:spPr>
        <p:txBody>
          <a:bodyPr wrap="square" lIns="648000" tIns="72000" rIns="180000" bIns="360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120000"/>
              </a:lnSpc>
            </a:pPr>
            <a:r>
              <a:rPr lang="zh-CN" altLang="en-US" sz="1400" smtClean="0"/>
              <a:t>作业控制作为基础层次，检查和调整生产作业环节具体的战略活动，关注的是基层作业人员完成任务的情况。</a:t>
            </a:r>
            <a:endParaRPr lang="en-US" altLang="zh-CN" sz="1400"/>
          </a:p>
        </p:txBody>
      </p:sp>
      <p:sp>
        <p:nvSpPr>
          <p:cNvPr id="38" name="MH_Other_7"/>
          <p:cNvSpPr txBox="1"/>
          <p:nvPr>
            <p:custDataLst>
              <p:tags r:id="rId11"/>
            </p:custDataLst>
          </p:nvPr>
        </p:nvSpPr>
        <p:spPr>
          <a:xfrm flipH="1">
            <a:off x="2340831" y="5396844"/>
            <a:ext cx="2331956" cy="879882"/>
          </a:xfrm>
          <a:prstGeom prst="rect">
            <a:avLst/>
          </a:prstGeom>
          <a:noFill/>
        </p:spPr>
        <p:txBody>
          <a:bodyPr wrap="square" lIns="0" tIns="0" rIns="0" bIns="0" rtlCol="0" anchor="ctr" anchorCtr="0">
            <a:normAutofit/>
          </a:bodyPr>
          <a:lstStyle>
            <a:defPPr>
              <a:defRPr lang="en-US"/>
            </a:defPPr>
            <a:lvl1pPr marL="0" lvl="0" algn="l" defTabSz="914400" rtl="0" eaLnBrk="1" latinLnBrk="0" hangingPunct="1">
              <a:lnSpc>
                <a:spcPct val="80000"/>
              </a:lnSpc>
              <a:defRPr sz="4400" b="1" kern="0">
                <a:ln w="18415" cmpd="sng">
                  <a:noFill/>
                  <a:prstDash val="solid"/>
                </a:ln>
                <a:solidFill>
                  <a:srgbClr val="FFC000"/>
                </a:solidFill>
                <a:latin typeface="Agency FB" pitchFamily="34" charset="0"/>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zh-CN" altLang="en-US" sz="2400" smtClean="0">
                <a:solidFill>
                  <a:schemeClr val="accent2">
                    <a:lumMod val="75000"/>
                  </a:schemeClr>
                </a:solidFill>
              </a:rPr>
              <a:t>作业控制</a:t>
            </a:r>
            <a:endParaRPr lang="zh-CN" altLang="en-US" sz="2400" smtClean="0">
              <a:solidFill>
                <a:schemeClr val="accent2">
                  <a:lumMod val="75000"/>
                </a:schemeClr>
              </a:solidFill>
              <a:latin typeface="+mn-lt"/>
              <a:ea typeface="+mn-ea"/>
              <a:cs typeface="Times New Roman" pitchFamily="18" charset="0"/>
            </a:endParaRPr>
          </a:p>
        </p:txBody>
      </p:sp>
    </p:spTree>
    <p:extLst>
      <p:ext uri="{BB962C8B-B14F-4D97-AF65-F5344CB8AC3E}">
        <p14:creationId xmlns:p14="http://schemas.microsoft.com/office/powerpoint/2010/main" val="712110308"/>
      </p:ext>
    </p:extLst>
  </p:cSld>
  <p:clrMapOvr>
    <a:masterClrMapping/>
  </p:clrMapOvr>
  <p:transition>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1111240" y="758309"/>
            <a:ext cx="2492990"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（二）战略控制的原则</a:t>
            </a:r>
            <a:endParaRPr lang="zh-CN" altLang="en-US" b="1"/>
          </a:p>
        </p:txBody>
      </p:sp>
      <p:sp>
        <p:nvSpPr>
          <p:cNvPr id="15" name="MH_Other_1"/>
          <p:cNvSpPr/>
          <p:nvPr>
            <p:custDataLst>
              <p:tags r:id="rId2"/>
            </p:custDataLst>
          </p:nvPr>
        </p:nvSpPr>
        <p:spPr>
          <a:xfrm>
            <a:off x="2797175" y="4702174"/>
            <a:ext cx="1778000" cy="1155717"/>
          </a:xfrm>
          <a:custGeom>
            <a:gdLst>
              <a:gd name="connsiteX0" fmla="*/ 0 w 16366"/>
              <a:gd name="connsiteY0" fmla="*/ 7246 h 13132"/>
              <a:gd name="connsiteX1" fmla="*/ 10250 w 16366"/>
              <a:gd name="connsiteY1" fmla="*/ 0 h 13132"/>
              <a:gd name="connsiteX2" fmla="*/ 16366 w 16366"/>
              <a:gd name="connsiteY2" fmla="*/ 3836 h 13132"/>
              <a:gd name="connsiteX3" fmla="*/ 3412 w 16366"/>
              <a:gd name="connsiteY3" fmla="*/ 13132 h 13132"/>
              <a:gd name="connsiteX4" fmla="*/ 0 w 16366"/>
              <a:gd name="connsiteY4" fmla="*/ 7246 h 1313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365" h="13131">
                <a:moveTo>
                  <a:pt x="0" y="7246"/>
                </a:moveTo>
                <a:lnTo>
                  <a:pt x="10250" y="0"/>
                </a:lnTo>
                <a:lnTo>
                  <a:pt x="16366" y="3836"/>
                </a:lnTo>
                <a:lnTo>
                  <a:pt x="3412" y="13132"/>
                </a:lnTo>
                <a:lnTo>
                  <a:pt x="0" y="7246"/>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6" name="MH_Other_2"/>
          <p:cNvSpPr/>
          <p:nvPr>
            <p:custDataLst>
              <p:tags r:id="rId3"/>
            </p:custDataLst>
          </p:nvPr>
        </p:nvSpPr>
        <p:spPr>
          <a:xfrm>
            <a:off x="701675" y="2374899"/>
            <a:ext cx="1778000" cy="1155717"/>
          </a:xfrm>
          <a:custGeom>
            <a:gdLst>
              <a:gd name="connsiteX0" fmla="*/ 0 w 16366"/>
              <a:gd name="connsiteY0" fmla="*/ 7246 h 13132"/>
              <a:gd name="connsiteX1" fmla="*/ 10250 w 16366"/>
              <a:gd name="connsiteY1" fmla="*/ 0 h 13132"/>
              <a:gd name="connsiteX2" fmla="*/ 16366 w 16366"/>
              <a:gd name="connsiteY2" fmla="*/ 3836 h 13132"/>
              <a:gd name="connsiteX3" fmla="*/ 3412 w 16366"/>
              <a:gd name="connsiteY3" fmla="*/ 13132 h 13132"/>
              <a:gd name="connsiteX4" fmla="*/ 0 w 16366"/>
              <a:gd name="connsiteY4" fmla="*/ 7246 h 1313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365" h="13131">
                <a:moveTo>
                  <a:pt x="0" y="7246"/>
                </a:moveTo>
                <a:lnTo>
                  <a:pt x="10250" y="0"/>
                </a:lnTo>
                <a:lnTo>
                  <a:pt x="16366" y="3836"/>
                </a:lnTo>
                <a:lnTo>
                  <a:pt x="3412" y="13132"/>
                </a:lnTo>
                <a:lnTo>
                  <a:pt x="0" y="7246"/>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7" name="MH_Other_3"/>
          <p:cNvSpPr/>
          <p:nvPr>
            <p:custDataLst>
              <p:tags r:id="rId4"/>
            </p:custDataLst>
          </p:nvPr>
        </p:nvSpPr>
        <p:spPr>
          <a:xfrm>
            <a:off x="1406525" y="3149600"/>
            <a:ext cx="1778000" cy="1157627"/>
          </a:xfrm>
          <a:custGeom>
            <a:gdLst>
              <a:gd name="connsiteX0" fmla="*/ 0 w 16366"/>
              <a:gd name="connsiteY0" fmla="*/ 7246 h 13132"/>
              <a:gd name="connsiteX1" fmla="*/ 10250 w 16366"/>
              <a:gd name="connsiteY1" fmla="*/ 0 h 13132"/>
              <a:gd name="connsiteX2" fmla="*/ 16366 w 16366"/>
              <a:gd name="connsiteY2" fmla="*/ 3836 h 13132"/>
              <a:gd name="connsiteX3" fmla="*/ 3412 w 16366"/>
              <a:gd name="connsiteY3" fmla="*/ 13132 h 13132"/>
              <a:gd name="connsiteX4" fmla="*/ 0 w 16366"/>
              <a:gd name="connsiteY4" fmla="*/ 7246 h 1313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365" h="13131">
                <a:moveTo>
                  <a:pt x="0" y="7246"/>
                </a:moveTo>
                <a:lnTo>
                  <a:pt x="10250" y="0"/>
                </a:lnTo>
                <a:lnTo>
                  <a:pt x="16366" y="3836"/>
                </a:lnTo>
                <a:lnTo>
                  <a:pt x="3412" y="13132"/>
                </a:lnTo>
                <a:lnTo>
                  <a:pt x="0" y="7246"/>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8" name="MH_Other_4"/>
          <p:cNvSpPr/>
          <p:nvPr>
            <p:custDataLst>
              <p:tags r:id="rId5"/>
            </p:custDataLst>
          </p:nvPr>
        </p:nvSpPr>
        <p:spPr>
          <a:xfrm>
            <a:off x="2105025" y="3925888"/>
            <a:ext cx="1778000" cy="1155716"/>
          </a:xfrm>
          <a:custGeom>
            <a:gdLst>
              <a:gd name="connsiteX0" fmla="*/ 0 w 16366"/>
              <a:gd name="connsiteY0" fmla="*/ 7246 h 13132"/>
              <a:gd name="connsiteX1" fmla="*/ 10250 w 16366"/>
              <a:gd name="connsiteY1" fmla="*/ 0 h 13132"/>
              <a:gd name="connsiteX2" fmla="*/ 16366 w 16366"/>
              <a:gd name="connsiteY2" fmla="*/ 3836 h 13132"/>
              <a:gd name="connsiteX3" fmla="*/ 3412 w 16366"/>
              <a:gd name="connsiteY3" fmla="*/ 13132 h 13132"/>
              <a:gd name="connsiteX4" fmla="*/ 0 w 16366"/>
              <a:gd name="connsiteY4" fmla="*/ 7246 h 1313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365" h="13131">
                <a:moveTo>
                  <a:pt x="0" y="7246"/>
                </a:moveTo>
                <a:lnTo>
                  <a:pt x="10250" y="0"/>
                </a:lnTo>
                <a:lnTo>
                  <a:pt x="16366" y="3836"/>
                </a:lnTo>
                <a:lnTo>
                  <a:pt x="3412" y="13132"/>
                </a:lnTo>
                <a:lnTo>
                  <a:pt x="0" y="7246"/>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9" name="MH_SubTitle_4"/>
          <p:cNvSpPr/>
          <p:nvPr>
            <p:custDataLst>
              <p:tags r:id="rId6"/>
            </p:custDataLst>
          </p:nvPr>
        </p:nvSpPr>
        <p:spPr>
          <a:xfrm flipH="1">
            <a:off x="2105025" y="4554538"/>
            <a:ext cx="2476500" cy="5286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b="1" smtClean="0"/>
              <a:t>激励性原则</a:t>
            </a:r>
            <a:endParaRPr lang="zh-CN" altLang="en-US" sz="2000">
              <a:solidFill>
                <a:srgbClr val="FFFFFF"/>
              </a:solidFill>
            </a:endParaRPr>
          </a:p>
        </p:txBody>
      </p:sp>
      <p:sp>
        <p:nvSpPr>
          <p:cNvPr id="20" name="MH_SubTitle_3"/>
          <p:cNvSpPr/>
          <p:nvPr>
            <p:custDataLst>
              <p:tags r:id="rId7"/>
            </p:custDataLst>
          </p:nvPr>
        </p:nvSpPr>
        <p:spPr>
          <a:xfrm flipH="1">
            <a:off x="1406525" y="3778250"/>
            <a:ext cx="2476500" cy="5286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b="1" smtClean="0"/>
              <a:t>例外控制原则</a:t>
            </a:r>
          </a:p>
        </p:txBody>
      </p:sp>
      <p:sp>
        <p:nvSpPr>
          <p:cNvPr id="21" name="MH_SubTitle_2"/>
          <p:cNvSpPr/>
          <p:nvPr>
            <p:custDataLst>
              <p:tags r:id="rId8"/>
            </p:custDataLst>
          </p:nvPr>
        </p:nvSpPr>
        <p:spPr>
          <a:xfrm flipH="1">
            <a:off x="708025" y="3003550"/>
            <a:ext cx="2476500" cy="5270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b="1" smtClean="0"/>
              <a:t>适度、适时、适应性</a:t>
            </a:r>
            <a:endParaRPr lang="zh-CN" altLang="en-US" sz="2000">
              <a:solidFill>
                <a:srgbClr val="FFFFFF"/>
              </a:solidFill>
            </a:endParaRPr>
          </a:p>
        </p:txBody>
      </p:sp>
      <p:sp>
        <p:nvSpPr>
          <p:cNvPr id="22" name="MH_SubTitle_1"/>
          <p:cNvSpPr/>
          <p:nvPr>
            <p:custDataLst>
              <p:tags r:id="rId9"/>
            </p:custDataLst>
          </p:nvPr>
        </p:nvSpPr>
        <p:spPr>
          <a:xfrm flipH="1">
            <a:off x="3175" y="2227263"/>
            <a:ext cx="2476500" cy="5286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b="1" smtClean="0"/>
              <a:t>确保目标原则</a:t>
            </a:r>
            <a:endParaRPr lang="zh-CN" altLang="en-US" sz="2000">
              <a:solidFill>
                <a:srgbClr val="FFFFFF"/>
              </a:solidFill>
            </a:endParaRPr>
          </a:p>
        </p:txBody>
      </p:sp>
      <p:sp>
        <p:nvSpPr>
          <p:cNvPr id="23" name="MH_Text_1"/>
          <p:cNvSpPr txBox="1"/>
          <p:nvPr>
            <p:custDataLst>
              <p:tags r:id="rId10"/>
            </p:custDataLst>
          </p:nvPr>
        </p:nvSpPr>
        <p:spPr>
          <a:xfrm>
            <a:off x="2479675" y="2203450"/>
            <a:ext cx="8958592" cy="388938"/>
          </a:xfrm>
          <a:prstGeom prst="rect">
            <a:avLst/>
          </a:prstGeom>
          <a:noFill/>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latin typeface="+mn-ea"/>
              </a:rPr>
              <a:t>战略控制必须为达成目标服务，如果偏离了目标，再严密的战略控制也是无效的。</a:t>
            </a:r>
            <a:endParaRPr lang="zh-CN" altLang="en-US" sz="1400" b="1" smtClean="0">
              <a:latin typeface="+mn-ea"/>
            </a:endParaRPr>
          </a:p>
        </p:txBody>
      </p:sp>
      <p:sp>
        <p:nvSpPr>
          <p:cNvPr id="24" name="MH_Text_2"/>
          <p:cNvSpPr txBox="1"/>
          <p:nvPr>
            <p:custDataLst>
              <p:tags r:id="rId11"/>
            </p:custDataLst>
          </p:nvPr>
        </p:nvSpPr>
        <p:spPr>
          <a:xfrm>
            <a:off x="3194050" y="2968625"/>
            <a:ext cx="7938531" cy="387350"/>
          </a:xfrm>
          <a:prstGeom prst="rect">
            <a:avLst/>
          </a:prstGeom>
          <a:noFill/>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defRPr/>
            </a:pPr>
            <a:r>
              <a:rPr lang="zh-CN" altLang="en-US" sz="1400" smtClean="0">
                <a:latin typeface="+mn-ea"/>
              </a:rPr>
              <a:t>适度控制是指战略控制的范围、程度和频度要恰到好处，避免控制过多或控制不足；同时，要正确运用全面控制和重点控制。</a:t>
            </a:r>
            <a:endParaRPr lang="zh-CN" altLang="en-US" sz="1400">
              <a:latin typeface="+mn-ea"/>
            </a:endParaRPr>
          </a:p>
        </p:txBody>
      </p:sp>
      <p:sp>
        <p:nvSpPr>
          <p:cNvPr id="25" name="MH_Text_3"/>
          <p:cNvSpPr txBox="1"/>
          <p:nvPr>
            <p:custDataLst>
              <p:tags r:id="rId12"/>
            </p:custDataLst>
          </p:nvPr>
        </p:nvSpPr>
        <p:spPr>
          <a:xfrm>
            <a:off x="3883024" y="3614738"/>
            <a:ext cx="7346951" cy="682625"/>
          </a:xfrm>
          <a:prstGeom prst="rect">
            <a:avLst/>
          </a:prstGeom>
          <a:noFill/>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defRPr/>
            </a:pPr>
            <a:r>
              <a:rPr lang="zh-CN" altLang="en-US" sz="1400" smtClean="0">
                <a:latin typeface="+mn-ea"/>
              </a:rPr>
              <a:t>战略控制应注重应对例外事件，对超出预先设想的活动要及时采取控制行动。</a:t>
            </a:r>
            <a:endParaRPr lang="zh-CN" altLang="en-US" sz="1400">
              <a:latin typeface="+mn-ea"/>
            </a:endParaRPr>
          </a:p>
        </p:txBody>
      </p:sp>
      <p:sp>
        <p:nvSpPr>
          <p:cNvPr id="26" name="MH_Text_4"/>
          <p:cNvSpPr txBox="1"/>
          <p:nvPr>
            <p:custDataLst>
              <p:tags r:id="rId13"/>
            </p:custDataLst>
          </p:nvPr>
        </p:nvSpPr>
        <p:spPr>
          <a:xfrm>
            <a:off x="4587875" y="4524375"/>
            <a:ext cx="6634712" cy="388938"/>
          </a:xfrm>
          <a:prstGeom prst="rect">
            <a:avLst/>
          </a:prstGeom>
          <a:noFill/>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defRPr/>
            </a:pPr>
            <a:r>
              <a:rPr lang="zh-CN" altLang="en-US" sz="1400" smtClean="0">
                <a:latin typeface="+mn-ea"/>
              </a:rPr>
              <a:t>将战略控制标准和员工的行为考核标准相结合，使员工的行为绩效与战略目标相匹配，从而使员工能够及时发现问题，进行自我控制。明确的绩效标准有利于激发员工的工作热情。</a:t>
            </a:r>
            <a:endParaRPr lang="zh-CN" altLang="en-US" sz="1400">
              <a:latin typeface="+mn-ea"/>
            </a:endParaRPr>
          </a:p>
        </p:txBody>
      </p:sp>
      <p:sp>
        <p:nvSpPr>
          <p:cNvPr id="27" name="MH_SubTitle_5"/>
          <p:cNvSpPr/>
          <p:nvPr>
            <p:custDataLst>
              <p:tags r:id="rId14"/>
            </p:custDataLst>
          </p:nvPr>
        </p:nvSpPr>
        <p:spPr>
          <a:xfrm flipH="1">
            <a:off x="2797175" y="5330825"/>
            <a:ext cx="2476500" cy="52863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000" b="1" smtClean="0"/>
              <a:t>信息反馈原则</a:t>
            </a:r>
            <a:endParaRPr lang="zh-CN" altLang="en-US" sz="2000">
              <a:solidFill>
                <a:srgbClr val="FFFFFF"/>
              </a:solidFill>
            </a:endParaRPr>
          </a:p>
        </p:txBody>
      </p:sp>
      <p:sp>
        <p:nvSpPr>
          <p:cNvPr id="28" name="MH_Text_5"/>
          <p:cNvSpPr txBox="1"/>
          <p:nvPr>
            <p:custDataLst>
              <p:tags r:id="rId15"/>
            </p:custDataLst>
          </p:nvPr>
        </p:nvSpPr>
        <p:spPr>
          <a:xfrm>
            <a:off x="5280024" y="5176838"/>
            <a:ext cx="5829437" cy="682625"/>
          </a:xfrm>
          <a:prstGeom prst="rect">
            <a:avLst/>
          </a:prstGeom>
          <a:noFill/>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latin typeface="+mn-ea"/>
              </a:rPr>
              <a:t>及时的信息反馈不仅有利于战略实施情况的评估，还能反映环境与现行战略的适应性，为及时调整战略提供重要帮助。</a:t>
            </a:r>
            <a:endParaRPr lang="zh-CN" altLang="en-US" sz="1400">
              <a:latin typeface="+mn-ea"/>
            </a:endParaRPr>
          </a:p>
        </p:txBody>
      </p:sp>
    </p:spTree>
  </p:cSld>
  <p:clrMapOvr>
    <a:masterClrMapping/>
  </p:clrMapOvr>
  <p:transition>
    <p:random/>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8"/>
          <p:cNvSpPr txBox="1"/>
          <p:nvPr/>
        </p:nvSpPr>
        <p:spPr>
          <a:xfrm>
            <a:off x="5902530" y="1414796"/>
            <a:ext cx="3279570" cy="58477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solidFill>
                  <a:schemeClr val="bg1"/>
                </a:solidFill>
                <a:latin typeface="微软雅黑" pitchFamily="34" charset="-122"/>
                <a:ea typeface="微软雅黑" pitchFamily="34" charset="-122"/>
              </a:rPr>
              <a:t>第二节</a:t>
            </a:r>
            <a:endParaRPr lang="zh-CN" altLang="en-US" sz="3200" b="1">
              <a:solidFill>
                <a:schemeClr val="bg1"/>
              </a:solidFill>
              <a:latin typeface="微软雅黑" pitchFamily="34" charset="-122"/>
              <a:ea typeface="微软雅黑" pitchFamily="34" charset="-122"/>
            </a:endParaRPr>
          </a:p>
        </p:txBody>
      </p:sp>
      <p:sp>
        <p:nvSpPr>
          <p:cNvPr id="3" name="矩形 2"/>
          <p:cNvSpPr/>
          <p:nvPr/>
        </p:nvSpPr>
        <p:spPr>
          <a:xfrm>
            <a:off x="5702299" y="2314564"/>
            <a:ext cx="6080125" cy="9286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200000"/>
              </a:lnSpc>
            </a:pPr>
            <a:r>
              <a:rPr lang="zh-CN" altLang="en-US" sz="3200" b="1" smtClean="0">
                <a:solidFill>
                  <a:schemeClr val="tx1">
                    <a:lumMod val="65000"/>
                    <a:lumOff val="35000"/>
                  </a:schemeClr>
                </a:solidFill>
                <a:latin typeface="微软雅黑" pitchFamily="34" charset="-122"/>
                <a:ea typeface="微软雅黑" pitchFamily="34" charset="-122"/>
              </a:rPr>
              <a:t>战略控制的方式与过程</a:t>
            </a:r>
            <a:endParaRPr lang="zh-CN" altLang="zh-CN" sz="3200" b="1" smtClean="0">
              <a:solidFill>
                <a:schemeClr val="tx1">
                  <a:lumMod val="65000"/>
                  <a:lumOff val="35000"/>
                </a:schemeClr>
              </a:solidFill>
              <a:latin typeface="微软雅黑" pitchFamily="34" charset="-122"/>
              <a:ea typeface="微软雅黑" pitchFamily="34" charset="-122"/>
            </a:endParaRPr>
          </a:p>
        </p:txBody>
      </p:sp>
      <p:sp>
        <p:nvSpPr>
          <p:cNvPr id="4" name="Rectangle 1"/>
          <p:cNvSpPr>
            <a:spLocks noChangeArrowheads="1"/>
          </p:cNvSpPr>
          <p:nvPr/>
        </p:nvSpPr>
        <p:spPr bwMode="auto">
          <a:xfrm>
            <a:off x="6286499" y="3779977"/>
            <a:ext cx="4848226" cy="1538834"/>
          </a:xfrm>
          <a:prstGeom prst="rect">
            <a:avLst/>
          </a:prstGeom>
          <a:noFill/>
          <a:ln w="9525">
            <a:noFill/>
            <a:miter lim="800000"/>
          </a:ln>
          <a:effectLst/>
        </p:spPr>
        <p:txBody>
          <a:bodyPr vert="horz" wrap="square" lIns="91440" tIns="76176" rIns="91440" bIns="76176"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lnSpc>
                <a:spcPct val="150000"/>
              </a:lnSpc>
              <a:spcBef>
                <a:spcPct val="0"/>
              </a:spcBef>
              <a:spcAft>
                <a:spcPct val="0"/>
              </a:spcAft>
            </a:pPr>
            <a:r>
              <a:rPr lang="zh-CN" altLang="en-US" sz="2000" b="1" smtClean="0">
                <a:solidFill>
                  <a:schemeClr val="accent2"/>
                </a:solidFill>
                <a:latin typeface="+mn-ea"/>
              </a:rPr>
              <a:t>一、战略控制的方式</a:t>
            </a:r>
          </a:p>
          <a:p>
            <a:pPr eaLnBrk="0" fontAlgn="base" hangingPunct="0">
              <a:lnSpc>
                <a:spcPct val="150000"/>
              </a:lnSpc>
              <a:spcBef>
                <a:spcPct val="0"/>
              </a:spcBef>
              <a:spcAft>
                <a:spcPct val="0"/>
              </a:spcAft>
            </a:pPr>
            <a:r>
              <a:rPr lang="zh-CN" altLang="en-US" sz="2000" b="1" smtClean="0">
                <a:solidFill>
                  <a:schemeClr val="accent2"/>
                </a:solidFill>
                <a:latin typeface="+mn-ea"/>
              </a:rPr>
              <a:t>二、战略控制的过程</a:t>
            </a:r>
          </a:p>
          <a:p>
            <a:pPr eaLnBrk="0" fontAlgn="base" hangingPunct="0">
              <a:lnSpc>
                <a:spcPct val="150000"/>
              </a:lnSpc>
              <a:spcBef>
                <a:spcPct val="0"/>
              </a:spcBef>
              <a:spcAft>
                <a:spcPct val="0"/>
              </a:spcAft>
            </a:pPr>
            <a:r>
              <a:rPr lang="zh-CN" altLang="en-US" sz="2000" b="1" smtClean="0">
                <a:solidFill>
                  <a:schemeClr val="accent2"/>
                </a:solidFill>
                <a:latin typeface="+mn-ea"/>
              </a:rPr>
              <a:t>三、战略控制的内容</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50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2"/>
                                        </p:tgtEl>
                                        <p:attrNameLst>
                                          <p:attrName>fillcolor</p:attrName>
                                        </p:attrNameLst>
                                      </p:cBhvr>
                                      <p:tavLst>
                                        <p:tav tm="0">
                                          <p:val>
                                            <p:clrVal>
                                              <a:schemeClr val="accent2"/>
                                            </p:clrVal>
                                          </p:val>
                                        </p:tav>
                                        <p:tav tm="50000">
                                          <p:val>
                                            <p:clrVal>
                                              <a:schemeClr val="hlink"/>
                                            </p:clrVal>
                                          </p:val>
                                        </p:tav>
                                      </p:tavLst>
                                    </p:anim>
                                    <p:set>
                                      <p:cBhvr>
                                        <p:cTn id="9" dur="500"/>
                                        <p:tgtEl>
                                          <p:spTgt spid="2"/>
                                        </p:tgtEl>
                                        <p:attrNameLst>
                                          <p:attrName>fill.type</p:attrName>
                                        </p:attrNameLst>
                                      </p:cBhvr>
                                      <p:to>
                                        <p:strVal val="solid"/>
                                      </p:to>
                                    </p:set>
                                  </p:childTnLst>
                                </p:cTn>
                              </p:par>
                            </p:childTnLst>
                          </p:cTn>
                        </p:par>
                        <p:par>
                          <p:cTn id="10" fill="hold" nodeType="afterGroup">
                            <p:stCondLst>
                              <p:cond delay="500"/>
                            </p:stCondLst>
                            <p:childTnLst>
                              <p:par>
                                <p:cTn id="11" presetID="2" presetClass="entr" presetSubtype="4" dur="50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000"/>
                            </p:stCondLst>
                            <p:childTnLst>
                              <p:par>
                                <p:cTn id="16" presetID="12" presetClass="entr" presetSubtype="4" dur="50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slide(fromBottom)">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5778" name="Picture 2" descr="http://itpubpic.img168.net/forum/201509/09/110552cipmh1wwblis52hi.jpg"/>
          <p:cNvPicPr>
            <a:picLocks noChangeAspect="1" noChangeArrowheads="1"/>
          </p:cNvPicPr>
          <p:nvPr/>
        </p:nvPicPr>
        <p:blipFill>
          <a:blip r:embed="rId2">
            <a:clrChange>
              <a:clrFrom>
                <a:srgbClr val="FFFFFF"/>
              </a:clrFrom>
              <a:clrTo>
                <a:srgbClr val="FFFFFF">
                  <a:alpha val="0"/>
                </a:srgbClr>
              </a:clrTo>
            </a:clrChange>
          </a:blip>
          <a:srcRect b="10755"/>
          <a:stretch>
            <a:fillRect/>
          </a:stretch>
        </p:blipFill>
        <p:spPr bwMode="auto">
          <a:xfrm>
            <a:off x="4629148" y="1334029"/>
            <a:ext cx="6497996" cy="4923896"/>
          </a:xfrm>
          <a:prstGeom prst="rect">
            <a:avLst/>
          </a:prstGeom>
          <a:noFill/>
        </p:spPr>
      </p:pic>
      <p:sp>
        <p:nvSpPr>
          <p:cNvPr id="3" name="TextBox 8"/>
          <p:cNvSpPr txBox="1"/>
          <p:nvPr/>
        </p:nvSpPr>
        <p:spPr>
          <a:xfrm>
            <a:off x="771524" y="1184252"/>
            <a:ext cx="5276851"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chemeClr val="bg1">
                    <a:lumMod val="95000"/>
                  </a:schemeClr>
                </a:solidFill>
              </a:rPr>
              <a:t>一、战略控制的方式</a:t>
            </a:r>
            <a:endParaRPr lang="zh-CN" altLang="zh-CN" sz="2400" b="1">
              <a:solidFill>
                <a:schemeClr val="bg1">
                  <a:lumMod val="95000"/>
                </a:schemeClr>
              </a:solidFill>
            </a:endParaRPr>
          </a:p>
        </p:txBody>
      </p:sp>
      <p:sp>
        <p:nvSpPr>
          <p:cNvPr id="6" name="矩形 5"/>
          <p:cNvSpPr/>
          <p:nvPr/>
        </p:nvSpPr>
        <p:spPr>
          <a:xfrm>
            <a:off x="1095538" y="2949059"/>
            <a:ext cx="2723823"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（一）从控制时间来分类</a:t>
            </a:r>
            <a:endParaRPr lang="zh-CN" altLang="en-US" b="1"/>
          </a:p>
        </p:txBody>
      </p:sp>
    </p:spTree>
  </p:cSld>
  <p:clrMapOvr>
    <a:masterClrMapping/>
  </p:clrMapOvr>
  <p:transition>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图示 1"/>
          <p:cNvGraphicFramePr/>
          <p:nvPr/>
        </p:nvGraphicFramePr>
        <p:xfrm>
          <a:off x="1028700" y="1581150"/>
          <a:ext cx="10115550" cy="3614208"/>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random/>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48069" y="2242145"/>
            <a:ext cx="9462806" cy="27238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buFont typeface="Wingdings" pitchFamily="2" charset="2"/>
              <a:buChar char="n"/>
            </a:pPr>
            <a:r>
              <a:rPr lang="zh-CN" altLang="en-US" sz="2000" b="1" smtClean="0">
                <a:solidFill>
                  <a:schemeClr val="accent2"/>
                </a:solidFill>
              </a:rPr>
              <a:t>直接指挥：</a:t>
            </a:r>
            <a:r>
              <a:rPr lang="zh-CN" altLang="en-US" smtClean="0"/>
              <a:t>企业管理者根据控制标准，对战略行动进行直接指挥，发现偏差及时纠正，确保有关行动符合控制标准。</a:t>
            </a:r>
          </a:p>
          <a:p>
            <a:pPr>
              <a:lnSpc>
                <a:spcPct val="150000"/>
              </a:lnSpc>
              <a:buFont typeface="Wingdings" pitchFamily="2" charset="2"/>
              <a:buChar char="n"/>
            </a:pPr>
            <a:r>
              <a:rPr lang="zh-CN" altLang="en-US" sz="2000" b="1" smtClean="0">
                <a:solidFill>
                  <a:schemeClr val="accent2"/>
                </a:solidFill>
              </a:rPr>
              <a:t>自我调节：</a:t>
            </a:r>
            <a:r>
              <a:rPr lang="zh-CN" altLang="en-US" smtClean="0"/>
              <a:t>执行者在具体工作过程中，通过正式的或非正式的沟通，按照规定的控制标准主动调节自己的行为，保持与协作者的默契配合。</a:t>
            </a:r>
          </a:p>
          <a:p>
            <a:pPr>
              <a:lnSpc>
                <a:spcPct val="150000"/>
              </a:lnSpc>
              <a:buFont typeface="Wingdings" pitchFamily="2" charset="2"/>
              <a:buChar char="n"/>
            </a:pPr>
            <a:r>
              <a:rPr lang="zh-CN" altLang="en-US" sz="2000" b="1" smtClean="0">
                <a:solidFill>
                  <a:schemeClr val="accent2"/>
                </a:solidFill>
              </a:rPr>
              <a:t>共同愿景：</a:t>
            </a:r>
            <a:r>
              <a:rPr lang="zh-CN" altLang="en-US" smtClean="0"/>
              <a:t>各职能部门及职能人员，对企业战略目标应在认识上保持一致，并在各自的岗位上表现出使命感，从而减少战略实施过程中的阻力，达到有效控制的目的。</a:t>
            </a:r>
          </a:p>
        </p:txBody>
      </p:sp>
      <p:grpSp>
        <p:nvGrpSpPr>
          <p:cNvPr id="6" name="组合 5"/>
          <p:cNvGrpSpPr/>
          <p:nvPr/>
        </p:nvGrpSpPr>
        <p:grpSpPr>
          <a:xfrm>
            <a:off x="646922" y="798954"/>
            <a:ext cx="2287556" cy="925071"/>
            <a:chOff x="3679728" y="225790"/>
            <a:chExt cx="2287556" cy="925071"/>
          </a:xfrm>
        </p:grpSpPr>
        <p:sp>
          <p:nvSpPr>
            <p:cNvPr id="7" name="圆角矩形 6"/>
            <p:cNvSpPr/>
            <p:nvPr/>
          </p:nvSpPr>
          <p:spPr>
            <a:xfrm>
              <a:off x="3679728" y="225790"/>
              <a:ext cx="2287556" cy="916691"/>
            </a:xfrm>
            <a:prstGeom prst="roundRect">
              <a:avLst>
                <a:gd name="adj" fmla="val 1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p:txBody>
        </p:sp>
        <p:sp>
          <p:nvSpPr>
            <p:cNvPr id="8" name="圆角矩形 4"/>
            <p:cNvSpPr/>
            <p:nvPr/>
          </p:nvSpPr>
          <p:spPr>
            <a:xfrm>
              <a:off x="3679728" y="225790"/>
              <a:ext cx="2287556" cy="92507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2240" tIns="142240" rIns="142240" bIns="7620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defTabSz="889000">
                <a:lnSpc>
                  <a:spcPct val="90000"/>
                </a:lnSpc>
                <a:spcBef>
                  <a:spcPct val="0"/>
                </a:spcBef>
                <a:spcAft>
                  <a:spcPct val="35000"/>
                </a:spcAft>
              </a:pPr>
              <a:r>
                <a:rPr lang="en-US" sz="2000" b="1" kern="1200" smtClean="0">
                  <a:latin typeface="+mn-ea"/>
                  <a:ea typeface="+mn-ea"/>
                </a:rPr>
                <a:t>2</a:t>
              </a:r>
              <a:r>
                <a:rPr lang="zh-CN" sz="2000" b="1" kern="1200" smtClean="0">
                  <a:latin typeface="+mn-ea"/>
                  <a:ea typeface="+mn-ea"/>
                </a:rPr>
                <a:t>．过程控制</a:t>
              </a:r>
              <a:endParaRPr lang="zh-CN" sz="2000" kern="1200">
                <a:latin typeface="+mn-ea"/>
                <a:ea typeface="+mn-ea"/>
              </a:endParaRPr>
            </a:p>
          </p:txBody>
        </p:sp>
      </p:gr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12"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846947" y="865629"/>
            <a:ext cx="2287556" cy="916691"/>
            <a:chOff x="7354426" y="225790"/>
            <a:chExt cx="2287556" cy="916691"/>
          </a:xfrm>
        </p:grpSpPr>
        <p:sp>
          <p:nvSpPr>
            <p:cNvPr id="3" name="圆角矩形 2"/>
            <p:cNvSpPr/>
            <p:nvPr/>
          </p:nvSpPr>
          <p:spPr>
            <a:xfrm>
              <a:off x="7354426" y="225790"/>
              <a:ext cx="2287556" cy="916691"/>
            </a:xfrm>
            <a:prstGeom prst="roundRect">
              <a:avLst>
                <a:gd name="adj" fmla="val 1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p:txBody>
        </p:sp>
        <p:sp>
          <p:nvSpPr>
            <p:cNvPr id="4" name="圆角矩形 4"/>
            <p:cNvSpPr/>
            <p:nvPr/>
          </p:nvSpPr>
          <p:spPr>
            <a:xfrm>
              <a:off x="7354426" y="225790"/>
              <a:ext cx="2287556" cy="9155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2240" tIns="142240" rIns="142240" bIns="7620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defTabSz="889000">
                <a:lnSpc>
                  <a:spcPct val="90000"/>
                </a:lnSpc>
                <a:spcBef>
                  <a:spcPct val="0"/>
                </a:spcBef>
                <a:spcAft>
                  <a:spcPct val="35000"/>
                </a:spcAft>
              </a:pPr>
              <a:r>
                <a:rPr lang="en-US" sz="2000" b="1" kern="1200" smtClean="0">
                  <a:latin typeface="+mn-ea"/>
                  <a:ea typeface="+mn-ea"/>
                </a:rPr>
                <a:t>3</a:t>
              </a:r>
              <a:r>
                <a:rPr lang="zh-CN" sz="2000" b="1" kern="1200" smtClean="0">
                  <a:latin typeface="+mn-ea"/>
                  <a:ea typeface="+mn-ea"/>
                </a:rPr>
                <a:t>．事后控制</a:t>
              </a:r>
              <a:endParaRPr lang="zh-CN" sz="2000" b="1" kern="1200">
                <a:latin typeface="+mn-ea"/>
                <a:ea typeface="+mn-ea"/>
              </a:endParaRPr>
            </a:p>
          </p:txBody>
        </p:sp>
      </p:grpSp>
      <p:sp>
        <p:nvSpPr>
          <p:cNvPr id="5" name="MH_Other_1"/>
          <p:cNvSpPr/>
          <p:nvPr>
            <p:custDataLst>
              <p:tags r:id="rId2"/>
            </p:custDataLst>
          </p:nvPr>
        </p:nvSpPr>
        <p:spPr>
          <a:xfrm rot="5400000">
            <a:off x="881858" y="2507456"/>
            <a:ext cx="1255712" cy="752475"/>
          </a:xfrm>
          <a:custGeom>
            <a:gdLst>
              <a:gd name="connsiteX0" fmla="*/ 0 w 1728192"/>
              <a:gd name="connsiteY0" fmla="*/ 0 h 432048"/>
              <a:gd name="connsiteX1" fmla="*/ 1728192 w 1728192"/>
              <a:gd name="connsiteY1" fmla="*/ 0 h 432048"/>
              <a:gd name="connsiteX2" fmla="*/ 1728192 w 1728192"/>
              <a:gd name="connsiteY2" fmla="*/ 432048 h 432048"/>
              <a:gd name="connsiteX3" fmla="*/ 316992 w 1728192"/>
              <a:gd name="connsiteY3" fmla="*/ 419856 h 432048"/>
              <a:gd name="connsiteX4" fmla="*/ 0 w 1728192"/>
              <a:gd name="connsiteY4" fmla="*/ 0 h 4320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1728192" h="432048">
                <a:moveTo>
                  <a:pt x="0" y="0"/>
                </a:moveTo>
                <a:lnTo>
                  <a:pt x="1728192" y="0"/>
                </a:lnTo>
                <a:lnTo>
                  <a:pt x="1728192" y="432048"/>
                </a:lnTo>
                <a:lnTo>
                  <a:pt x="316992" y="419856"/>
                </a:lnTo>
                <a:lnTo>
                  <a:pt x="0" y="0"/>
                </a:lnTo>
                <a:close/>
              </a:path>
            </a:pathLst>
          </a:custGeom>
          <a:solidFill>
            <a:schemeClr val="accent1">
              <a:lumMod val="60000"/>
              <a:lumOff val="40000"/>
            </a:scheme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sz="1350" kern="0">
              <a:solidFill>
                <a:sysClr val="window" lastClr="FFFFFF"/>
              </a:solidFill>
              <a:latin typeface="微软雅黑" pitchFamily="34" charset="-122"/>
              <a:ea typeface="微软雅黑" pitchFamily="34" charset="-122"/>
            </a:endParaRPr>
          </a:p>
        </p:txBody>
      </p:sp>
      <p:sp>
        <p:nvSpPr>
          <p:cNvPr id="6" name="MH_Text_1"/>
          <p:cNvSpPr/>
          <p:nvPr>
            <p:custDataLst>
              <p:tags r:id="rId3"/>
            </p:custDataLst>
          </p:nvPr>
        </p:nvSpPr>
        <p:spPr>
          <a:xfrm>
            <a:off x="1885949" y="2255838"/>
            <a:ext cx="8299515" cy="1463675"/>
          </a:xfrm>
          <a:custGeom>
            <a:gdLst>
              <a:gd name="connsiteX0" fmla="*/ 0 w 4068548"/>
              <a:gd name="connsiteY0" fmla="*/ 0 h 1463497"/>
              <a:gd name="connsiteX1" fmla="*/ 4068548 w 4068548"/>
              <a:gd name="connsiteY1" fmla="*/ 0 h 1463497"/>
              <a:gd name="connsiteX2" fmla="*/ 4068548 w 4068548"/>
              <a:gd name="connsiteY2" fmla="*/ 1463497 h 1463497"/>
              <a:gd name="connsiteX3" fmla="*/ 0 w 4068548"/>
              <a:gd name="connsiteY3" fmla="*/ 1463497 h 1463497"/>
            </a:gdLst>
            <a:cxnLst>
              <a:cxn ang="0">
                <a:pos x="connsiteX0" y="connsiteY0"/>
              </a:cxn>
              <a:cxn ang="0">
                <a:pos x="connsiteX1" y="connsiteY1"/>
              </a:cxn>
              <a:cxn ang="0">
                <a:pos x="connsiteX2" y="connsiteY2"/>
              </a:cxn>
              <a:cxn ang="0">
                <a:pos x="connsiteX3" y="connsiteY3"/>
              </a:cxn>
            </a:cxnLst>
            <a:rect l="l" t="t" r="r" b="b"/>
            <a:pathLst>
              <a:path w="4068548" h="1463497">
                <a:moveTo>
                  <a:pt x="0" y="0"/>
                </a:moveTo>
                <a:lnTo>
                  <a:pt x="4068548" y="0"/>
                </a:lnTo>
                <a:lnTo>
                  <a:pt x="4068548" y="1463497"/>
                </a:lnTo>
                <a:lnTo>
                  <a:pt x="0" y="1463497"/>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28000" tIns="46800" rIns="180000" bIns="4680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361950" algn="just">
              <a:lnSpc>
                <a:spcPct val="130000"/>
              </a:lnSpc>
              <a:defRPr/>
            </a:pPr>
            <a:r>
              <a:rPr lang="zh-CN" altLang="en-US" sz="1600" smtClean="0">
                <a:solidFill>
                  <a:schemeClr val="accent1">
                    <a:lumMod val="50000"/>
                  </a:schemeClr>
                </a:solidFill>
              </a:rPr>
              <a:t>对员工的战略行为的评价与控制直接同他们的工作行为联系挂钩。他们比较容易接受，并能明确战略行动的努力方向，使个人的行动导向和企业经营战略导向接轨；同时，通过行动评价的反馈信息修正战略实施行动，使之更加符合战略的要求；通过行动评价，实行合理的分配，从而强化员工的战略意识。	</a:t>
            </a:r>
            <a:endParaRPr lang="zh-CN" altLang="en-US" sz="1600">
              <a:solidFill>
                <a:schemeClr val="accent1">
                  <a:lumMod val="50000"/>
                </a:schemeClr>
              </a:solidFill>
            </a:endParaRPr>
          </a:p>
        </p:txBody>
      </p:sp>
      <p:sp>
        <p:nvSpPr>
          <p:cNvPr id="8" name="MH_Other_2"/>
          <p:cNvSpPr/>
          <p:nvPr>
            <p:custDataLst>
              <p:tags r:id="rId4"/>
            </p:custDataLst>
          </p:nvPr>
        </p:nvSpPr>
        <p:spPr>
          <a:xfrm rot="5400000">
            <a:off x="1549400" y="4422776"/>
            <a:ext cx="1254125" cy="752475"/>
          </a:xfrm>
          <a:custGeom>
            <a:gdLst>
              <a:gd name="connsiteX0" fmla="*/ 0 w 1728192"/>
              <a:gd name="connsiteY0" fmla="*/ 0 h 432048"/>
              <a:gd name="connsiteX1" fmla="*/ 1728192 w 1728192"/>
              <a:gd name="connsiteY1" fmla="*/ 0 h 432048"/>
              <a:gd name="connsiteX2" fmla="*/ 1728192 w 1728192"/>
              <a:gd name="connsiteY2" fmla="*/ 432048 h 432048"/>
              <a:gd name="connsiteX3" fmla="*/ 316992 w 1728192"/>
              <a:gd name="connsiteY3" fmla="*/ 419856 h 432048"/>
              <a:gd name="connsiteX4" fmla="*/ 0 w 1728192"/>
              <a:gd name="connsiteY4" fmla="*/ 0 h 4320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1728192" h="432048">
                <a:moveTo>
                  <a:pt x="0" y="0"/>
                </a:moveTo>
                <a:lnTo>
                  <a:pt x="1728192" y="0"/>
                </a:lnTo>
                <a:lnTo>
                  <a:pt x="1728192" y="432048"/>
                </a:lnTo>
                <a:lnTo>
                  <a:pt x="316992" y="419856"/>
                </a:lnTo>
                <a:lnTo>
                  <a:pt x="0" y="0"/>
                </a:lnTo>
                <a:close/>
              </a:path>
            </a:pathLst>
          </a:custGeom>
          <a:solidFill>
            <a:schemeClr val="accent1">
              <a:lumMod val="60000"/>
              <a:lumOff val="40000"/>
            </a:scheme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zh-CN" altLang="en-US" sz="1350" kern="0">
              <a:solidFill>
                <a:sysClr val="window" lastClr="FFFFFF"/>
              </a:solidFill>
              <a:latin typeface="微软雅黑" pitchFamily="34" charset="-122"/>
              <a:ea typeface="微软雅黑" pitchFamily="34" charset="-122"/>
            </a:endParaRPr>
          </a:p>
        </p:txBody>
      </p:sp>
      <p:sp>
        <p:nvSpPr>
          <p:cNvPr id="9" name="MH_Text_2"/>
          <p:cNvSpPr/>
          <p:nvPr>
            <p:custDataLst>
              <p:tags r:id="rId5"/>
            </p:custDataLst>
          </p:nvPr>
        </p:nvSpPr>
        <p:spPr>
          <a:xfrm>
            <a:off x="2552699" y="4171950"/>
            <a:ext cx="8296275" cy="1462088"/>
          </a:xfrm>
          <a:custGeom>
            <a:gdLst>
              <a:gd name="connsiteX0" fmla="*/ 0 w 4068548"/>
              <a:gd name="connsiteY0" fmla="*/ 0 h 1463497"/>
              <a:gd name="connsiteX1" fmla="*/ 4068548 w 4068548"/>
              <a:gd name="connsiteY1" fmla="*/ 0 h 1463497"/>
              <a:gd name="connsiteX2" fmla="*/ 4068548 w 4068548"/>
              <a:gd name="connsiteY2" fmla="*/ 1463497 h 1463497"/>
              <a:gd name="connsiteX3" fmla="*/ 0 w 4068548"/>
              <a:gd name="connsiteY3" fmla="*/ 1463497 h 1463497"/>
            </a:gdLst>
            <a:cxnLst>
              <a:cxn ang="0">
                <a:pos x="connsiteX0" y="connsiteY0"/>
              </a:cxn>
              <a:cxn ang="0">
                <a:pos x="connsiteX1" y="connsiteY1"/>
              </a:cxn>
              <a:cxn ang="0">
                <a:pos x="connsiteX2" y="connsiteY2"/>
              </a:cxn>
              <a:cxn ang="0">
                <a:pos x="connsiteX3" y="connsiteY3"/>
              </a:cxn>
            </a:cxnLst>
            <a:rect l="l" t="t" r="r" b="b"/>
            <a:pathLst>
              <a:path w="4068548" h="1463497">
                <a:moveTo>
                  <a:pt x="0" y="0"/>
                </a:moveTo>
                <a:lnTo>
                  <a:pt x="4068548" y="0"/>
                </a:lnTo>
                <a:lnTo>
                  <a:pt x="4068548" y="1463497"/>
                </a:lnTo>
                <a:lnTo>
                  <a:pt x="0" y="1463497"/>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28000" tIns="46800" rIns="180000" bIns="4680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361950" algn="just">
              <a:lnSpc>
                <a:spcPct val="130000"/>
              </a:lnSpc>
              <a:defRPr/>
            </a:pPr>
            <a:r>
              <a:rPr lang="zh-CN" altLang="en-US" sz="1600" smtClean="0">
                <a:solidFill>
                  <a:schemeClr val="accent1">
                    <a:lumMod val="50000"/>
                  </a:schemeClr>
                </a:solidFill>
              </a:rPr>
              <a:t>让员工参与战略行动目标的制定和工作业绩的评价，既可以看到个人行为对实现战略目标的作用和意义，又可以从工作业绩的评价中看到成绩与不足，从中得到肯定和鼓励，为战略推进增添动力。</a:t>
            </a:r>
            <a:endParaRPr lang="zh-CN" altLang="en-US" sz="1600">
              <a:solidFill>
                <a:schemeClr val="accent1">
                  <a:lumMod val="50000"/>
                </a:schemeClr>
              </a:solidFill>
            </a:endParaRPr>
          </a:p>
        </p:txBody>
      </p:sp>
      <p:sp>
        <p:nvSpPr>
          <p:cNvPr id="11" name="MH_SubTitle_1"/>
          <p:cNvSpPr/>
          <p:nvPr>
            <p:custDataLst>
              <p:tags r:id="rId6"/>
            </p:custDataLst>
          </p:nvPr>
        </p:nvSpPr>
        <p:spPr>
          <a:xfrm>
            <a:off x="1135063" y="2463800"/>
            <a:ext cx="1436688" cy="1463675"/>
          </a:xfrm>
          <a:custGeom>
            <a:gdLst>
              <a:gd name="connsiteX0" fmla="*/ 0 w 980606"/>
              <a:gd name="connsiteY0" fmla="*/ 0 h 1463497"/>
              <a:gd name="connsiteX1" fmla="*/ 980606 w 980606"/>
              <a:gd name="connsiteY1" fmla="*/ 407085 h 1463497"/>
              <a:gd name="connsiteX2" fmla="*/ 772648 w 980606"/>
              <a:gd name="connsiteY2" fmla="*/ 1454647 h 1463497"/>
              <a:gd name="connsiteX3" fmla="*/ 0 w 980606"/>
              <a:gd name="connsiteY3" fmla="*/ 1463497 h 1463497"/>
            </a:gdLst>
            <a:cxnLst>
              <a:cxn ang="0">
                <a:pos x="connsiteX0" y="connsiteY0"/>
              </a:cxn>
              <a:cxn ang="0">
                <a:pos x="connsiteX1" y="connsiteY1"/>
              </a:cxn>
              <a:cxn ang="0">
                <a:pos x="connsiteX2" y="connsiteY2"/>
              </a:cxn>
              <a:cxn ang="0">
                <a:pos x="connsiteX3" y="connsiteY3"/>
              </a:cxn>
            </a:cxnLst>
            <a:rect l="l" t="t" r="r" b="b"/>
            <a:pathLst>
              <a:path w="980606" h="1463497">
                <a:moveTo>
                  <a:pt x="0" y="0"/>
                </a:moveTo>
                <a:lnTo>
                  <a:pt x="980606" y="407085"/>
                </a:lnTo>
                <a:lnTo>
                  <a:pt x="772648" y="1454647"/>
                </a:lnTo>
                <a:lnTo>
                  <a:pt x="0" y="146349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Ins="14400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b="1" smtClean="0">
                <a:solidFill>
                  <a:schemeClr val="accent4">
                    <a:lumMod val="20000"/>
                    <a:lumOff val="80000"/>
                  </a:schemeClr>
                </a:solidFill>
              </a:rPr>
              <a:t>联系行为</a:t>
            </a:r>
            <a:endParaRPr lang="zh-CN" altLang="en-US" sz="2000" b="1">
              <a:solidFill>
                <a:schemeClr val="accent4">
                  <a:lumMod val="20000"/>
                  <a:lumOff val="80000"/>
                </a:schemeClr>
              </a:solidFill>
            </a:endParaRPr>
          </a:p>
        </p:txBody>
      </p:sp>
      <p:sp>
        <p:nvSpPr>
          <p:cNvPr id="12" name="MH_SubTitle_2"/>
          <p:cNvSpPr/>
          <p:nvPr>
            <p:custDataLst>
              <p:tags r:id="rId7"/>
            </p:custDataLst>
          </p:nvPr>
        </p:nvSpPr>
        <p:spPr>
          <a:xfrm>
            <a:off x="1800226" y="4378325"/>
            <a:ext cx="1436688" cy="1463675"/>
          </a:xfrm>
          <a:custGeom>
            <a:gdLst>
              <a:gd name="connsiteX0" fmla="*/ 0 w 980606"/>
              <a:gd name="connsiteY0" fmla="*/ 0 h 1463497"/>
              <a:gd name="connsiteX1" fmla="*/ 980606 w 980606"/>
              <a:gd name="connsiteY1" fmla="*/ 407085 h 1463497"/>
              <a:gd name="connsiteX2" fmla="*/ 772648 w 980606"/>
              <a:gd name="connsiteY2" fmla="*/ 1454647 h 1463497"/>
              <a:gd name="connsiteX3" fmla="*/ 0 w 980606"/>
              <a:gd name="connsiteY3" fmla="*/ 1463497 h 1463497"/>
            </a:gdLst>
            <a:cxnLst>
              <a:cxn ang="0">
                <a:pos x="connsiteX0" y="connsiteY0"/>
              </a:cxn>
              <a:cxn ang="0">
                <a:pos x="connsiteX1" y="connsiteY1"/>
              </a:cxn>
              <a:cxn ang="0">
                <a:pos x="connsiteX2" y="connsiteY2"/>
              </a:cxn>
              <a:cxn ang="0">
                <a:pos x="connsiteX3" y="connsiteY3"/>
              </a:cxn>
            </a:cxnLst>
            <a:rect l="l" t="t" r="r" b="b"/>
            <a:pathLst>
              <a:path w="980606" h="1463497">
                <a:moveTo>
                  <a:pt x="0" y="0"/>
                </a:moveTo>
                <a:lnTo>
                  <a:pt x="980606" y="407085"/>
                </a:lnTo>
                <a:lnTo>
                  <a:pt x="772648" y="1454647"/>
                </a:lnTo>
                <a:lnTo>
                  <a:pt x="0" y="146349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Ins="14400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b="1" smtClean="0">
                <a:solidFill>
                  <a:schemeClr val="accent4">
                    <a:lumMod val="20000"/>
                    <a:lumOff val="80000"/>
                  </a:schemeClr>
                </a:solidFill>
              </a:rPr>
              <a:t>目标导向</a:t>
            </a:r>
            <a:endParaRPr lang="zh-CN" altLang="en-US" sz="2000" b="1">
              <a:solidFill>
                <a:schemeClr val="accent4">
                  <a:lumMod val="20000"/>
                  <a:lumOff val="80000"/>
                </a:schemeClr>
              </a:solidFill>
            </a:endParaRPr>
          </a:p>
        </p:txBody>
      </p:sp>
    </p:spTree>
  </p:cSld>
  <p:clrMapOvr>
    <a:masterClrMapping/>
  </p:clrMapOvr>
  <p:transition>
    <p:random/>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663565" y="729734"/>
            <a:ext cx="3416320"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（二）从控制主体的状态来分类</a:t>
            </a:r>
            <a:endParaRPr lang="zh-CN" altLang="en-US" b="1"/>
          </a:p>
        </p:txBody>
      </p:sp>
      <p:sp>
        <p:nvSpPr>
          <p:cNvPr id="3" name="矩形 2"/>
          <p:cNvSpPr/>
          <p:nvPr/>
        </p:nvSpPr>
        <p:spPr>
          <a:xfrm>
            <a:off x="857926" y="2568058"/>
            <a:ext cx="485099" cy="2031325"/>
          </a:xfrm>
          <a:prstGeom prst="rect">
            <a:avLst/>
          </a:prstGeom>
        </p:spPr>
        <p:style>
          <a:lnRef idx="0">
            <a:schemeClr val="accent5"/>
          </a:lnRef>
          <a:fillRef idx="3">
            <a:schemeClr val="accent5"/>
          </a:fillRef>
          <a:effectRef idx="3">
            <a:schemeClr val="accent5"/>
          </a:effectRef>
          <a:fontRef idx="minor">
            <a:schemeClr val="lt1"/>
          </a:fontRef>
        </p:style>
        <p:txBody>
          <a:bodyPr vert="horz" wrap="squar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en-US" b="1" smtClean="0"/>
              <a:t>1</a:t>
            </a:r>
            <a:r>
              <a:rPr lang="zh-CN" altLang="en-US" b="1" smtClean="0"/>
              <a:t>．避免型控制</a:t>
            </a:r>
            <a:endParaRPr lang="zh-CN" altLang="en-US" b="1"/>
          </a:p>
        </p:txBody>
      </p:sp>
      <p:graphicFrame>
        <p:nvGraphicFramePr>
          <p:cNvPr id="4" name="图示 3"/>
          <p:cNvGraphicFramePr/>
          <p:nvPr/>
        </p:nvGraphicFramePr>
        <p:xfrm>
          <a:off x="1685925" y="1543050"/>
          <a:ext cx="9791700" cy="4442883"/>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random/>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857926" y="2568058"/>
            <a:ext cx="485099" cy="2031325"/>
          </a:xfrm>
          <a:prstGeom prst="rect">
            <a:avLst/>
          </a:prstGeom>
        </p:spPr>
        <p:style>
          <a:lnRef idx="0">
            <a:schemeClr val="accent6"/>
          </a:lnRef>
          <a:fillRef idx="3">
            <a:schemeClr val="accent6"/>
          </a:fillRef>
          <a:effectRef idx="3">
            <a:schemeClr val="accent6"/>
          </a:effectRef>
          <a:fontRef idx="minor">
            <a:schemeClr val="lt1"/>
          </a:fontRef>
        </p:style>
        <p:txBody>
          <a:bodyPr vert="horz" wrap="squar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en-US" altLang="zh-CN" b="1" smtClean="0"/>
              <a:t>2</a:t>
            </a:r>
            <a:r>
              <a:rPr lang="zh-CN" altLang="en-US" b="1" smtClean="0"/>
              <a:t>．开关型控制</a:t>
            </a:r>
            <a:endParaRPr lang="zh-CN" altLang="en-US" b="1"/>
          </a:p>
        </p:txBody>
      </p:sp>
      <p:sp>
        <p:nvSpPr>
          <p:cNvPr id="3" name="矩形 2"/>
          <p:cNvSpPr/>
          <p:nvPr/>
        </p:nvSpPr>
        <p:spPr>
          <a:xfrm>
            <a:off x="1657350" y="2910185"/>
            <a:ext cx="6096000" cy="1294585"/>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47675">
              <a:lnSpc>
                <a:spcPct val="150000"/>
              </a:lnSpc>
            </a:pPr>
            <a:r>
              <a:rPr lang="zh-CN" altLang="en-US" smtClean="0"/>
              <a:t>开关型控制又称为事中控制或行与不行的控制。其原理是：在战略实施的过程中，按照既定的标准检查战略行动，确定行与不行，类似于开关得开与止。</a:t>
            </a:r>
            <a:endParaRPr lang="zh-CN" altLang="en-US"/>
          </a:p>
        </p:txBody>
      </p:sp>
      <p:pic>
        <p:nvPicPr>
          <p:cNvPr id="136194" name="Picture 2" descr="http://p3.so.qhmsg.com/t01c5e4420cf495f34d.jpg"/>
          <p:cNvPicPr>
            <a:picLocks noChangeAspect="1" noChangeArrowheads="1"/>
          </p:cNvPicPr>
          <p:nvPr/>
        </p:nvPicPr>
        <p:blipFill>
          <a:blip r:embed="rId2"/>
          <a:stretch>
            <a:fillRect/>
          </a:stretch>
        </p:blipFill>
        <p:spPr bwMode="auto">
          <a:xfrm>
            <a:off x="7899400" y="1875054"/>
            <a:ext cx="4292600" cy="3225584"/>
          </a:xfrm>
          <a:prstGeom prst="rect">
            <a:avLst/>
          </a:prstGeom>
          <a:noFill/>
        </p:spPr>
      </p:pic>
    </p:spTree>
  </p:cSld>
  <p:clrMapOvr>
    <a:masterClrMapping/>
  </p:clrMapOvr>
  <p:transition>
    <p:random/>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8"/>
          <p:cNvSpPr txBox="1"/>
          <p:nvPr/>
        </p:nvSpPr>
        <p:spPr>
          <a:xfrm>
            <a:off x="771524" y="1184252"/>
            <a:ext cx="4610101"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chemeClr val="bg1">
                    <a:lumMod val="95000"/>
                  </a:schemeClr>
                </a:solidFill>
              </a:rPr>
              <a:t>二、战略控制的过程</a:t>
            </a:r>
            <a:endParaRPr lang="zh-CN" altLang="zh-CN" sz="2400" b="1">
              <a:solidFill>
                <a:schemeClr val="bg1">
                  <a:lumMod val="95000"/>
                </a:schemeClr>
              </a:solidFill>
            </a:endParaRPr>
          </a:p>
        </p:txBody>
      </p:sp>
      <p:sp>
        <p:nvSpPr>
          <p:cNvPr id="4" name="MH_Text_2"/>
          <p:cNvSpPr>
            <a:spLocks noChangeArrowheads="1"/>
          </p:cNvSpPr>
          <p:nvPr>
            <p:custDataLst>
              <p:tags r:id="rId2"/>
            </p:custDataLst>
          </p:nvPr>
        </p:nvSpPr>
        <p:spPr bwMode="auto">
          <a:xfrm>
            <a:off x="744862" y="3278911"/>
            <a:ext cx="10713713" cy="526566"/>
          </a:xfrm>
          <a:prstGeom prst="rect">
            <a:avLst/>
          </a:prstGeom>
          <a:solidFill>
            <a:schemeClr val="accent1">
              <a:lumMod val="20000"/>
              <a:lumOff val="80000"/>
            </a:schemeClr>
          </a:solidFill>
          <a:ln w="3175" cap="flat" cmpd="sng" algn="ctr">
            <a:noFill/>
            <a:prstDash val="solid"/>
          </a:ln>
          <a:effec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20000"/>
              </a:lnSpc>
              <a:defRPr/>
            </a:pPr>
            <a:r>
              <a:rPr lang="zh-CN" altLang="en-US" sz="1600" smtClean="0"/>
              <a:t>管理人员需要收集和处理数据，进行具体的职能控制，并且监测环境变化时所产生的信号。</a:t>
            </a:r>
            <a:endParaRPr lang="zh-CN" altLang="en-US" sz="1600" kern="0">
              <a:solidFill>
                <a:srgbClr val="3F3F3F"/>
              </a:solidFill>
            </a:endParaRPr>
          </a:p>
        </p:txBody>
      </p:sp>
      <p:sp>
        <p:nvSpPr>
          <p:cNvPr id="6" name="MH_Other_1"/>
          <p:cNvSpPr txBox="1">
            <a:spLocks noChangeArrowheads="1"/>
          </p:cNvSpPr>
          <p:nvPr>
            <p:custDataLst>
              <p:tags r:id="rId3"/>
            </p:custDataLst>
          </p:nvPr>
        </p:nvSpPr>
        <p:spPr bwMode="auto">
          <a:xfrm>
            <a:off x="882963" y="3322289"/>
            <a:ext cx="44694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50000"/>
              </a:spcBef>
              <a:spcAft>
                <a:spcPct val="0"/>
              </a:spcAft>
              <a:buClrTx/>
              <a:buSzTx/>
              <a:buFontTx/>
              <a:buNone/>
              <a:defRPr/>
            </a:pPr>
            <a:r>
              <a:rPr kumimoji="0" lang="en-US" altLang="zh-CN" sz="2400" b="0" i="0" u="none" strike="noStrike" kern="0" cap="none" spc="0" normalizeH="0" baseline="0" noProof="0">
                <a:ln>
                  <a:noFill/>
                </a:ln>
                <a:solidFill>
                  <a:srgbClr val="3F3F3F"/>
                </a:solidFill>
                <a:effectLst/>
                <a:uLnTx/>
                <a:uFillTx/>
                <a:latin typeface="Impact" pitchFamily="34" charset="0"/>
                <a:ea typeface="微软雅黑" pitchFamily="34" charset="-122"/>
              </a:rPr>
              <a:t>2</a:t>
            </a:r>
          </a:p>
        </p:txBody>
      </p:sp>
      <p:sp>
        <p:nvSpPr>
          <p:cNvPr id="7" name="MH_SubTitle_2"/>
          <p:cNvSpPr/>
          <p:nvPr>
            <p:custDataLst>
              <p:tags r:id="rId4"/>
            </p:custDataLst>
          </p:nvPr>
        </p:nvSpPr>
        <p:spPr>
          <a:xfrm>
            <a:off x="1410526" y="3173055"/>
            <a:ext cx="1637474" cy="903065"/>
          </a:xfrm>
          <a:custGeom>
            <a:rect l="l" t="t" r="r" b="b"/>
            <a:pathLst>
              <a:path w="2343150" h="1557338">
                <a:moveTo>
                  <a:pt x="0" y="0"/>
                </a:moveTo>
                <a:lnTo>
                  <a:pt x="1171575" y="389335"/>
                </a:lnTo>
                <a:lnTo>
                  <a:pt x="2343150" y="0"/>
                </a:lnTo>
                <a:lnTo>
                  <a:pt x="2343150" y="1168004"/>
                </a:lnTo>
                <a:lnTo>
                  <a:pt x="1171575" y="1557338"/>
                </a:lnTo>
                <a:lnTo>
                  <a:pt x="0" y="1168004"/>
                </a:lnTo>
                <a:close/>
              </a:path>
            </a:pathLst>
          </a:custGeom>
          <a:solidFill>
            <a:schemeClr val="accent1"/>
          </a:solidFill>
          <a:ln w="3175" cap="flat" cmpd="sng" algn="ctr">
            <a:noFill/>
            <a:prstDash val="solid"/>
          </a:ln>
          <a:effectLst/>
        </p:spPr>
        <p:txBody>
          <a:bodyPr vert="horz" wrap="square" lIns="0" tIns="14400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mtClean="0"/>
              <a:t>检测绩效信号</a:t>
            </a:r>
            <a:endParaRPr lang="zh-CN" altLang="en-US" kern="10">
              <a:ln w="9525">
                <a:noFill/>
                <a:round/>
              </a:ln>
              <a:solidFill>
                <a:srgbClr val="FFFFFF"/>
              </a:solidFill>
            </a:endParaRPr>
          </a:p>
        </p:txBody>
      </p:sp>
      <p:sp>
        <p:nvSpPr>
          <p:cNvPr id="8" name="MH_Text_3"/>
          <p:cNvSpPr>
            <a:spLocks noChangeArrowheads="1"/>
          </p:cNvSpPr>
          <p:nvPr>
            <p:custDataLst>
              <p:tags r:id="rId5"/>
            </p:custDataLst>
          </p:nvPr>
        </p:nvSpPr>
        <p:spPr bwMode="auto">
          <a:xfrm>
            <a:off x="744862" y="4052747"/>
            <a:ext cx="10713713" cy="526566"/>
          </a:xfrm>
          <a:prstGeom prst="rect">
            <a:avLst/>
          </a:prstGeom>
          <a:solidFill>
            <a:schemeClr val="accent1">
              <a:lumMod val="20000"/>
              <a:lumOff val="80000"/>
            </a:schemeClr>
          </a:solidFill>
          <a:ln w="3175" cap="flat" cmpd="sng" algn="ctr">
            <a:noFill/>
            <a:prstDash val="solid"/>
          </a:ln>
          <a:effec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20000"/>
              </a:lnSpc>
              <a:defRPr/>
            </a:pPr>
            <a:r>
              <a:rPr lang="zh-CN" altLang="en-US" sz="1600" smtClean="0"/>
              <a:t>企业要用实际的绩效与计划的绩效相比较，确定两者的差距，并尽量分析出形成差距的原因。</a:t>
            </a:r>
            <a:endParaRPr lang="zh-CN" altLang="en-US" sz="1600" kern="0">
              <a:solidFill>
                <a:srgbClr val="3F3F3F"/>
              </a:solidFill>
            </a:endParaRPr>
          </a:p>
        </p:txBody>
      </p:sp>
      <p:sp>
        <p:nvSpPr>
          <p:cNvPr id="9" name="MH_Other_2"/>
          <p:cNvSpPr txBox="1">
            <a:spLocks noChangeArrowheads="1"/>
          </p:cNvSpPr>
          <p:nvPr>
            <p:custDataLst>
              <p:tags r:id="rId6"/>
            </p:custDataLst>
          </p:nvPr>
        </p:nvSpPr>
        <p:spPr bwMode="auto">
          <a:xfrm>
            <a:off x="882963" y="4096125"/>
            <a:ext cx="44694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50000"/>
              </a:spcBef>
              <a:spcAft>
                <a:spcPct val="0"/>
              </a:spcAft>
              <a:buClrTx/>
              <a:buSzTx/>
              <a:buFontTx/>
              <a:buNone/>
              <a:defRPr/>
            </a:pPr>
            <a:r>
              <a:rPr kumimoji="0" lang="en-US" altLang="zh-CN" sz="2400" b="0" i="0" u="none" strike="noStrike" kern="0" cap="none" spc="0" normalizeH="0" baseline="0" noProof="0" smtClean="0">
                <a:ln>
                  <a:noFill/>
                </a:ln>
                <a:solidFill>
                  <a:srgbClr val="3F3F3F"/>
                </a:solidFill>
                <a:effectLst/>
                <a:uLnTx/>
                <a:uFillTx/>
                <a:latin typeface="Impact" pitchFamily="34" charset="0"/>
                <a:ea typeface="微软雅黑" pitchFamily="34" charset="-122"/>
              </a:rPr>
              <a:t>3</a:t>
            </a:r>
            <a:endParaRPr kumimoji="0" lang="en-US" altLang="zh-CN" sz="2400" b="0" i="0" u="none" strike="noStrike" kern="0" cap="none" spc="0" normalizeH="0" baseline="0" noProof="0">
              <a:ln>
                <a:noFill/>
              </a:ln>
              <a:solidFill>
                <a:srgbClr val="3F3F3F"/>
              </a:solidFill>
              <a:effectLst/>
              <a:uLnTx/>
              <a:uFillTx/>
              <a:latin typeface="Impact" pitchFamily="34" charset="0"/>
              <a:ea typeface="微软雅黑" pitchFamily="34" charset="-122"/>
            </a:endParaRPr>
          </a:p>
        </p:txBody>
      </p:sp>
      <p:sp>
        <p:nvSpPr>
          <p:cNvPr id="10" name="MH_Text_4"/>
          <p:cNvSpPr>
            <a:spLocks noChangeArrowheads="1"/>
          </p:cNvSpPr>
          <p:nvPr>
            <p:custDataLst>
              <p:tags r:id="rId7"/>
            </p:custDataLst>
          </p:nvPr>
        </p:nvSpPr>
        <p:spPr bwMode="auto">
          <a:xfrm>
            <a:off x="744862" y="4826584"/>
            <a:ext cx="10713713" cy="526566"/>
          </a:xfrm>
          <a:prstGeom prst="rect">
            <a:avLst/>
          </a:prstGeom>
          <a:solidFill>
            <a:schemeClr val="accent1">
              <a:lumMod val="20000"/>
              <a:lumOff val="80000"/>
            </a:schemeClr>
          </a:solidFill>
          <a:ln w="3175" cap="flat" cmpd="sng" algn="ctr">
            <a:noFill/>
            <a:prstDash val="solid"/>
          </a:ln>
          <a:effec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20000"/>
              </a:lnSpc>
              <a:defRPr/>
            </a:pPr>
            <a:r>
              <a:rPr lang="zh-CN" altLang="en-US" sz="1600" smtClean="0"/>
              <a:t>企业应该采取纠正措施或实施应变计划。</a:t>
            </a:r>
            <a:endParaRPr lang="zh-CN" altLang="en-US" sz="1600" kern="0">
              <a:solidFill>
                <a:srgbClr val="3F3F3F"/>
              </a:solidFill>
            </a:endParaRPr>
          </a:p>
        </p:txBody>
      </p:sp>
      <p:sp>
        <p:nvSpPr>
          <p:cNvPr id="11" name="MH_Other_3"/>
          <p:cNvSpPr txBox="1">
            <a:spLocks noChangeArrowheads="1"/>
          </p:cNvSpPr>
          <p:nvPr>
            <p:custDataLst>
              <p:tags r:id="rId8"/>
            </p:custDataLst>
          </p:nvPr>
        </p:nvSpPr>
        <p:spPr bwMode="auto">
          <a:xfrm>
            <a:off x="882963" y="4869962"/>
            <a:ext cx="44694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50000"/>
              </a:spcBef>
              <a:spcAft>
                <a:spcPct val="0"/>
              </a:spcAft>
              <a:buClrTx/>
              <a:buSzTx/>
              <a:buFontTx/>
              <a:buNone/>
              <a:defRPr/>
            </a:pPr>
            <a:r>
              <a:rPr kumimoji="0" lang="en-US" altLang="zh-CN" sz="2400" b="0" i="0" u="none" strike="noStrike" kern="0" cap="none" spc="0" normalizeH="0" baseline="0" noProof="0" smtClean="0">
                <a:ln>
                  <a:noFill/>
                </a:ln>
                <a:solidFill>
                  <a:srgbClr val="3F3F3F"/>
                </a:solidFill>
                <a:effectLst/>
                <a:uLnTx/>
                <a:uFillTx/>
                <a:latin typeface="Impact" pitchFamily="34" charset="0"/>
                <a:ea typeface="微软雅黑" pitchFamily="34" charset="-122"/>
              </a:rPr>
              <a:t>4</a:t>
            </a:r>
            <a:endParaRPr kumimoji="0" lang="en-US" altLang="zh-CN" sz="2400" b="0" i="0" u="none" strike="noStrike" kern="0" cap="none" spc="0" normalizeH="0" baseline="0" noProof="0">
              <a:ln>
                <a:noFill/>
              </a:ln>
              <a:solidFill>
                <a:srgbClr val="3F3F3F"/>
              </a:solidFill>
              <a:effectLst/>
              <a:uLnTx/>
              <a:uFillTx/>
              <a:latin typeface="Impact" pitchFamily="34" charset="0"/>
              <a:ea typeface="微软雅黑" pitchFamily="34" charset="-122"/>
            </a:endParaRPr>
          </a:p>
        </p:txBody>
      </p:sp>
      <p:sp>
        <p:nvSpPr>
          <p:cNvPr id="12" name="MH_SubTitle_4"/>
          <p:cNvSpPr/>
          <p:nvPr>
            <p:custDataLst>
              <p:tags r:id="rId9"/>
            </p:custDataLst>
          </p:nvPr>
        </p:nvSpPr>
        <p:spPr>
          <a:xfrm>
            <a:off x="1410526" y="4720727"/>
            <a:ext cx="1637474" cy="903065"/>
          </a:xfrm>
          <a:custGeom>
            <a:rect l="l" t="t" r="r" b="b"/>
            <a:pathLst>
              <a:path w="2343150" h="1557338">
                <a:moveTo>
                  <a:pt x="0" y="0"/>
                </a:moveTo>
                <a:lnTo>
                  <a:pt x="1171575" y="389335"/>
                </a:lnTo>
                <a:lnTo>
                  <a:pt x="2343150" y="0"/>
                </a:lnTo>
                <a:lnTo>
                  <a:pt x="2343150" y="1168004"/>
                </a:lnTo>
                <a:lnTo>
                  <a:pt x="1171575" y="1557338"/>
                </a:lnTo>
                <a:lnTo>
                  <a:pt x="0" y="1168004"/>
                </a:lnTo>
                <a:close/>
              </a:path>
            </a:pathLst>
          </a:custGeom>
          <a:solidFill>
            <a:schemeClr val="accent1"/>
          </a:solidFill>
          <a:ln w="3175" cap="flat" cmpd="sng" algn="ctr">
            <a:noFill/>
            <a:prstDash val="solid"/>
          </a:ln>
          <a:effectLst/>
        </p:spPr>
        <p:txBody>
          <a:bodyPr vert="horz" lIns="0" tIns="14400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mtClean="0"/>
              <a:t>纠正措施和应变计划</a:t>
            </a:r>
            <a:endParaRPr lang="zh-CN" altLang="en-US" kern="10">
              <a:ln w="9525">
                <a:noFill/>
                <a:round/>
              </a:ln>
              <a:solidFill>
                <a:srgbClr val="FFFFFF"/>
              </a:solidFill>
            </a:endParaRPr>
          </a:p>
        </p:txBody>
      </p:sp>
      <p:sp>
        <p:nvSpPr>
          <p:cNvPr id="16" name="MH_Text_1"/>
          <p:cNvSpPr>
            <a:spLocks noChangeArrowheads="1"/>
          </p:cNvSpPr>
          <p:nvPr>
            <p:custDataLst>
              <p:tags r:id="rId10"/>
            </p:custDataLst>
          </p:nvPr>
        </p:nvSpPr>
        <p:spPr bwMode="auto">
          <a:xfrm>
            <a:off x="744862" y="2505075"/>
            <a:ext cx="10713713" cy="526565"/>
          </a:xfrm>
          <a:prstGeom prst="rect">
            <a:avLst/>
          </a:prstGeom>
          <a:solidFill>
            <a:schemeClr val="accent1">
              <a:lumMod val="20000"/>
              <a:lumOff val="80000"/>
            </a:schemeClr>
          </a:solidFill>
          <a:ln w="3175" cap="flat" cmpd="sng" algn="ctr">
            <a:noFill/>
            <a:prstDash val="solid"/>
          </a:ln>
          <a:effec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20000"/>
              </a:lnSpc>
              <a:defRPr/>
            </a:pPr>
            <a:r>
              <a:rPr lang="zh-CN" altLang="en-US" sz="1400" smtClean="0"/>
              <a:t>根据目标找出企业目前需要努力的方向，明确实现目标所需要完成的工作任务，并制定一定的评估标准。</a:t>
            </a:r>
            <a:endParaRPr kumimoji="0" lang="zh-CN" altLang="en-US" sz="1400" b="0" i="0" u="none" strike="noStrike" kern="0" cap="none" spc="0" normalizeH="0" baseline="0" noProof="0">
              <a:ln>
                <a:noFill/>
              </a:ln>
              <a:solidFill>
                <a:srgbClr val="3F3F3F"/>
              </a:solidFill>
              <a:effectLst/>
              <a:uLnTx/>
              <a:uFillTx/>
            </a:endParaRPr>
          </a:p>
        </p:txBody>
      </p:sp>
      <p:sp>
        <p:nvSpPr>
          <p:cNvPr id="17" name="MH_SubTitle_1"/>
          <p:cNvSpPr/>
          <p:nvPr>
            <p:custDataLst>
              <p:tags r:id="rId11"/>
            </p:custDataLst>
          </p:nvPr>
        </p:nvSpPr>
        <p:spPr>
          <a:xfrm>
            <a:off x="1410526" y="2399220"/>
            <a:ext cx="1637474" cy="903064"/>
          </a:xfrm>
          <a:custGeom>
            <a:rect l="l" t="t" r="r" b="b"/>
            <a:pathLst>
              <a:path w="2343150" h="1557337">
                <a:moveTo>
                  <a:pt x="0" y="0"/>
                </a:moveTo>
                <a:lnTo>
                  <a:pt x="2343150" y="0"/>
                </a:lnTo>
                <a:lnTo>
                  <a:pt x="2343150" y="1168003"/>
                </a:lnTo>
                <a:lnTo>
                  <a:pt x="1171575" y="1557337"/>
                </a:lnTo>
                <a:lnTo>
                  <a:pt x="0" y="1168003"/>
                </a:lnTo>
                <a:close/>
              </a:path>
            </a:pathLst>
          </a:custGeom>
          <a:solidFill>
            <a:schemeClr val="accent1"/>
          </a:solidFill>
          <a:ln w="3175" cap="flat" cmpd="sng" algn="ctr">
            <a:noFill/>
            <a:prstDash val="solid"/>
          </a:ln>
          <a:effectLst/>
        </p:spPr>
        <p:txBody>
          <a:bodyPr vert="horz"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mtClean="0"/>
              <a:t>确定评估目标</a:t>
            </a:r>
            <a:endParaRPr kumimoji="0" lang="zh-CN" altLang="en-US" i="0" u="none" strike="noStrike" kern="10" cap="none" spc="0" normalizeH="0" baseline="0" noProof="0">
              <a:ln w="9525">
                <a:noFill/>
                <a:round/>
              </a:ln>
              <a:solidFill>
                <a:srgbClr val="FFFFFF"/>
              </a:solidFill>
              <a:effectLst/>
              <a:uLnTx/>
              <a:uFillTx/>
            </a:endParaRPr>
          </a:p>
        </p:txBody>
      </p:sp>
      <p:sp>
        <p:nvSpPr>
          <p:cNvPr id="18" name="MH_Other_5"/>
          <p:cNvSpPr txBox="1">
            <a:spLocks noChangeArrowheads="1"/>
          </p:cNvSpPr>
          <p:nvPr>
            <p:custDataLst>
              <p:tags r:id="rId12"/>
            </p:custDataLst>
          </p:nvPr>
        </p:nvSpPr>
        <p:spPr bwMode="auto">
          <a:xfrm>
            <a:off x="898222" y="2550823"/>
            <a:ext cx="44694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50000"/>
              </a:spcBef>
              <a:spcAft>
                <a:spcPct val="0"/>
              </a:spcAft>
              <a:buClrTx/>
              <a:buSzTx/>
              <a:buFontTx/>
              <a:buNone/>
              <a:defRPr/>
            </a:pPr>
            <a:r>
              <a:rPr kumimoji="0" lang="en-US" altLang="zh-CN" sz="2400" b="0" i="0" u="none" strike="noStrike" kern="0" cap="none" spc="0" normalizeH="0" baseline="0" noProof="0" smtClean="0">
                <a:ln>
                  <a:noFill/>
                </a:ln>
                <a:solidFill>
                  <a:srgbClr val="3F3F3F"/>
                </a:solidFill>
                <a:effectLst/>
                <a:uLnTx/>
                <a:uFillTx/>
                <a:latin typeface="Impact" pitchFamily="34" charset="0"/>
                <a:ea typeface="微软雅黑" pitchFamily="34" charset="-122"/>
              </a:rPr>
              <a:t>1</a:t>
            </a:r>
            <a:endParaRPr kumimoji="0" lang="en-US" altLang="zh-CN" sz="2400" b="0" i="0" u="none" strike="noStrike" kern="0" cap="none" spc="0" normalizeH="0" baseline="0" noProof="0">
              <a:ln>
                <a:noFill/>
              </a:ln>
              <a:solidFill>
                <a:srgbClr val="3F3F3F"/>
              </a:solidFill>
              <a:effectLst/>
              <a:uLnTx/>
              <a:uFillTx/>
              <a:latin typeface="Impact" pitchFamily="34" charset="0"/>
              <a:ea typeface="微软雅黑" pitchFamily="34" charset="-122"/>
            </a:endParaRPr>
          </a:p>
        </p:txBody>
      </p:sp>
      <p:sp>
        <p:nvSpPr>
          <p:cNvPr id="19" name="MH_SubTitle_3"/>
          <p:cNvSpPr/>
          <p:nvPr>
            <p:custDataLst>
              <p:tags r:id="rId13"/>
            </p:custDataLst>
          </p:nvPr>
        </p:nvSpPr>
        <p:spPr>
          <a:xfrm>
            <a:off x="1410526" y="3927558"/>
            <a:ext cx="1637474" cy="903065"/>
          </a:xfrm>
          <a:custGeom>
            <a:rect l="l" t="t" r="r" b="b"/>
            <a:pathLst>
              <a:path w="2343150" h="1557338">
                <a:moveTo>
                  <a:pt x="0" y="0"/>
                </a:moveTo>
                <a:lnTo>
                  <a:pt x="1171575" y="389335"/>
                </a:lnTo>
                <a:lnTo>
                  <a:pt x="2343150" y="0"/>
                </a:lnTo>
                <a:lnTo>
                  <a:pt x="2343150" y="1168004"/>
                </a:lnTo>
                <a:lnTo>
                  <a:pt x="1171575" y="1557338"/>
                </a:lnTo>
                <a:lnTo>
                  <a:pt x="0" y="1168004"/>
                </a:lnTo>
                <a:close/>
              </a:path>
            </a:pathLst>
          </a:custGeom>
          <a:solidFill>
            <a:schemeClr val="accent1"/>
          </a:solidFill>
          <a:ln w="3175" cap="flat" cmpd="sng" algn="ctr">
            <a:noFill/>
            <a:prstDash val="solid"/>
          </a:ln>
          <a:effectLst/>
        </p:spPr>
        <p:txBody>
          <a:bodyPr vert="horz" wrap="square" lIns="0" tIns="14400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mtClean="0"/>
              <a:t>评估实际绩效</a:t>
            </a:r>
            <a:endParaRPr lang="zh-CN" altLang="en-US" kern="10">
              <a:ln w="9525">
                <a:noFill/>
                <a:round/>
              </a:ln>
              <a:solidFill>
                <a:srgbClr val="FFFFFF"/>
              </a:solidFill>
            </a:endParaRPr>
          </a:p>
        </p:txBody>
      </p:sp>
    </p:spTree>
  </p:cSld>
  <p:clrMapOvr>
    <a:masterClrMapping/>
  </p:clrMapOvr>
  <p:transition>
    <p:random/>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8"/>
          <p:cNvSpPr txBox="1"/>
          <p:nvPr/>
        </p:nvSpPr>
        <p:spPr>
          <a:xfrm>
            <a:off x="438150" y="1184252"/>
            <a:ext cx="4349749" cy="46166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chemeClr val="bg1">
                    <a:lumMod val="95000"/>
                  </a:schemeClr>
                </a:solidFill>
              </a:rPr>
              <a:t>三、战略控制的内容</a:t>
            </a:r>
          </a:p>
        </p:txBody>
      </p:sp>
      <p:sp>
        <p:nvSpPr>
          <p:cNvPr id="15" name="MH_SubTitle_1"/>
          <p:cNvSpPr/>
          <p:nvPr>
            <p:custDataLst>
              <p:tags r:id="rId2"/>
            </p:custDataLst>
          </p:nvPr>
        </p:nvSpPr>
        <p:spPr>
          <a:xfrm>
            <a:off x="885825" y="2009775"/>
            <a:ext cx="3200400" cy="428625"/>
          </a:xfrm>
          <a:custGeom>
            <a:gdLst>
              <a:gd name="connsiteX0" fmla="*/ 160510 w 2019300"/>
              <a:gd name="connsiteY0" fmla="*/ 101677 h 323850"/>
              <a:gd name="connsiteX1" fmla="*/ 214024 w 2019300"/>
              <a:gd name="connsiteY1" fmla="*/ 151309 h 323850"/>
              <a:gd name="connsiteX2" fmla="*/ 89557 w 2019300"/>
              <a:gd name="connsiteY2" fmla="*/ 151309 h 323850"/>
              <a:gd name="connsiteX3" fmla="*/ 89557 w 2019300"/>
              <a:gd name="connsiteY3" fmla="*/ 172541 h 323850"/>
              <a:gd name="connsiteX4" fmla="*/ 214024 w 2019300"/>
              <a:gd name="connsiteY4" fmla="*/ 172541 h 323850"/>
              <a:gd name="connsiteX5" fmla="*/ 160510 w 2019300"/>
              <a:gd name="connsiteY5" fmla="*/ 222173 h 323850"/>
              <a:gd name="connsiteX6" fmla="*/ 193072 w 2019300"/>
              <a:gd name="connsiteY6" fmla="*/ 222173 h 323850"/>
              <a:gd name="connsiteX7" fmla="*/ 257693 w 2019300"/>
              <a:gd name="connsiteY7" fmla="*/ 162058 h 323850"/>
              <a:gd name="connsiteX8" fmla="*/ 193072 w 2019300"/>
              <a:gd name="connsiteY8" fmla="*/ 101677 h 323850"/>
              <a:gd name="connsiteX9" fmla="*/ 173625 w 2019300"/>
              <a:gd name="connsiteY9" fmla="*/ 59772 h 323850"/>
              <a:gd name="connsiteX10" fmla="*/ 275778 w 2019300"/>
              <a:gd name="connsiteY10" fmla="*/ 161925 h 323850"/>
              <a:gd name="connsiteX11" fmla="*/ 173625 w 2019300"/>
              <a:gd name="connsiteY11" fmla="*/ 264079 h 323850"/>
              <a:gd name="connsiteX12" fmla="*/ 71472 w 2019300"/>
              <a:gd name="connsiteY12" fmla="*/ 161925 h 323850"/>
              <a:gd name="connsiteX13" fmla="*/ 173625 w 2019300"/>
              <a:gd name="connsiteY13" fmla="*/ 59772 h 323850"/>
              <a:gd name="connsiteX14" fmla="*/ 173625 w 2019300"/>
              <a:gd name="connsiteY14" fmla="*/ 35925 h 323850"/>
              <a:gd name="connsiteX15" fmla="*/ 47625 w 2019300"/>
              <a:gd name="connsiteY15" fmla="*/ 161925 h 323850"/>
              <a:gd name="connsiteX16" fmla="*/ 173625 w 2019300"/>
              <a:gd name="connsiteY16" fmla="*/ 287925 h 323850"/>
              <a:gd name="connsiteX17" fmla="*/ 299625 w 2019300"/>
              <a:gd name="connsiteY17" fmla="*/ 161925 h 323850"/>
              <a:gd name="connsiteX18" fmla="*/ 173625 w 2019300"/>
              <a:gd name="connsiteY18" fmla="*/ 35925 h 323850"/>
              <a:gd name="connsiteX19" fmla="*/ 0 w 2019300"/>
              <a:gd name="connsiteY19" fmla="*/ 0 h 323850"/>
              <a:gd name="connsiteX20" fmla="*/ 2019300 w 2019300"/>
              <a:gd name="connsiteY20" fmla="*/ 0 h 323850"/>
              <a:gd name="connsiteX21" fmla="*/ 2019300 w 2019300"/>
              <a:gd name="connsiteY21" fmla="*/ 323850 h 323850"/>
              <a:gd name="connsiteX22" fmla="*/ 0 w 2019300"/>
              <a:gd name="connsiteY22" fmla="*/ 323850 h 3238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9300" h="323850">
                <a:moveTo>
                  <a:pt x="160510" y="101677"/>
                </a:moveTo>
                <a:lnTo>
                  <a:pt x="214024" y="151309"/>
                </a:lnTo>
                <a:lnTo>
                  <a:pt x="89557" y="151309"/>
                </a:lnTo>
                <a:lnTo>
                  <a:pt x="89557" y="172541"/>
                </a:lnTo>
                <a:lnTo>
                  <a:pt x="214024" y="172541"/>
                </a:lnTo>
                <a:lnTo>
                  <a:pt x="160510" y="222173"/>
                </a:lnTo>
                <a:lnTo>
                  <a:pt x="193072" y="222173"/>
                </a:lnTo>
                <a:lnTo>
                  <a:pt x="257693" y="162058"/>
                </a:lnTo>
                <a:lnTo>
                  <a:pt x="193072" y="101677"/>
                </a:lnTo>
                <a:close/>
                <a:moveTo>
                  <a:pt x="173625" y="59772"/>
                </a:moveTo>
                <a:cubicBezTo>
                  <a:pt x="230043" y="59772"/>
                  <a:pt x="275778" y="105507"/>
                  <a:pt x="275778" y="161925"/>
                </a:cubicBezTo>
                <a:cubicBezTo>
                  <a:pt x="275778" y="218343"/>
                  <a:pt x="230043" y="264079"/>
                  <a:pt x="173625" y="264079"/>
                </a:cubicBezTo>
                <a:cubicBezTo>
                  <a:pt x="117207" y="264079"/>
                  <a:pt x="71472" y="218343"/>
                  <a:pt x="71472" y="161925"/>
                </a:cubicBezTo>
                <a:cubicBezTo>
                  <a:pt x="71472" y="105507"/>
                  <a:pt x="117207" y="59772"/>
                  <a:pt x="173625" y="59772"/>
                </a:cubicBezTo>
                <a:close/>
                <a:moveTo>
                  <a:pt x="173625" y="35925"/>
                </a:moveTo>
                <a:cubicBezTo>
                  <a:pt x="104037" y="35925"/>
                  <a:pt x="47625" y="92337"/>
                  <a:pt x="47625" y="161925"/>
                </a:cubicBezTo>
                <a:cubicBezTo>
                  <a:pt x="47625" y="231513"/>
                  <a:pt x="104037" y="287925"/>
                  <a:pt x="173625" y="287925"/>
                </a:cubicBezTo>
                <a:cubicBezTo>
                  <a:pt x="243213" y="287925"/>
                  <a:pt x="299625" y="231513"/>
                  <a:pt x="299625" y="161925"/>
                </a:cubicBezTo>
                <a:cubicBezTo>
                  <a:pt x="299625" y="92337"/>
                  <a:pt x="243213" y="35925"/>
                  <a:pt x="173625" y="35925"/>
                </a:cubicBezTo>
                <a:close/>
                <a:moveTo>
                  <a:pt x="0" y="0"/>
                </a:moveTo>
                <a:lnTo>
                  <a:pt x="2019300" y="0"/>
                </a:lnTo>
                <a:lnTo>
                  <a:pt x="2019300" y="323850"/>
                </a:lnTo>
                <a:lnTo>
                  <a:pt x="0" y="323850"/>
                </a:lnTo>
                <a:close/>
              </a:path>
            </a:pathLst>
          </a:custGeom>
          <a:solidFill>
            <a:schemeClr val="accent1"/>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43200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b="1" smtClean="0">
                <a:solidFill>
                  <a:schemeClr val="bg1"/>
                </a:solidFill>
                <a:ea typeface="微软雅黑" pitchFamily="34" charset="-122"/>
              </a:rPr>
              <a:t>财务控制</a:t>
            </a:r>
            <a:endParaRPr lang="zh-CN" altLang="en-US" b="1">
              <a:solidFill>
                <a:schemeClr val="bg1"/>
              </a:solidFill>
              <a:ea typeface="微软雅黑" pitchFamily="34" charset="-122"/>
            </a:endParaRPr>
          </a:p>
        </p:txBody>
      </p:sp>
      <p:sp>
        <p:nvSpPr>
          <p:cNvPr id="16" name="MH_Text_1"/>
          <p:cNvSpPr/>
          <p:nvPr>
            <p:custDataLst>
              <p:tags r:id="rId3"/>
            </p:custDataLst>
          </p:nvPr>
        </p:nvSpPr>
        <p:spPr>
          <a:xfrm>
            <a:off x="885825" y="2448767"/>
            <a:ext cx="3200400" cy="1399334"/>
          </a:xfrm>
          <a:prstGeom prst="rect">
            <a:avLst/>
          </a:prstGeom>
          <a:solidFill>
            <a:srgbClr val="FEFFFF"/>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10000"/>
              </a:lnSpc>
              <a:defRPr/>
            </a:pPr>
            <a:r>
              <a:rPr lang="zh-CN" altLang="en-US" sz="1600" smtClean="0">
                <a:solidFill>
                  <a:schemeClr val="accent1">
                    <a:lumMod val="75000"/>
                  </a:schemeClr>
                </a:solidFill>
                <a:ea typeface="微软雅黑" pitchFamily="34" charset="-122"/>
              </a:rPr>
              <a:t>这种控制方式覆盖面广，用途极广，是战略控制中非常重要的方式，包括预算控制和比率控制。</a:t>
            </a:r>
          </a:p>
        </p:txBody>
      </p:sp>
      <p:sp>
        <p:nvSpPr>
          <p:cNvPr id="17" name="MH_Other_1"/>
          <p:cNvSpPr/>
          <p:nvPr>
            <p:custDataLst>
              <p:tags r:id="rId4"/>
            </p:custDataLst>
          </p:nvPr>
        </p:nvSpPr>
        <p:spPr>
          <a:xfrm>
            <a:off x="885825" y="3833206"/>
            <a:ext cx="3200400" cy="60932"/>
          </a:xfrm>
          <a:prstGeom prst="rect">
            <a:avLst/>
          </a:prstGeom>
          <a:solidFill>
            <a:schemeClr val="accent1"/>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sz="1600">
              <a:ea typeface="微软雅黑" pitchFamily="34" charset="-122"/>
            </a:endParaRPr>
          </a:p>
        </p:txBody>
      </p:sp>
      <p:sp>
        <p:nvSpPr>
          <p:cNvPr id="18" name="MH_SubTitle_2"/>
          <p:cNvSpPr/>
          <p:nvPr>
            <p:custDataLst>
              <p:tags r:id="rId5"/>
            </p:custDataLst>
          </p:nvPr>
        </p:nvSpPr>
        <p:spPr>
          <a:xfrm>
            <a:off x="4276725" y="2009775"/>
            <a:ext cx="3200400" cy="428625"/>
          </a:xfrm>
          <a:custGeom>
            <a:gdLst>
              <a:gd name="connsiteX0" fmla="*/ 160510 w 2019300"/>
              <a:gd name="connsiteY0" fmla="*/ 101677 h 323850"/>
              <a:gd name="connsiteX1" fmla="*/ 214024 w 2019300"/>
              <a:gd name="connsiteY1" fmla="*/ 151309 h 323850"/>
              <a:gd name="connsiteX2" fmla="*/ 89557 w 2019300"/>
              <a:gd name="connsiteY2" fmla="*/ 151309 h 323850"/>
              <a:gd name="connsiteX3" fmla="*/ 89557 w 2019300"/>
              <a:gd name="connsiteY3" fmla="*/ 172541 h 323850"/>
              <a:gd name="connsiteX4" fmla="*/ 214024 w 2019300"/>
              <a:gd name="connsiteY4" fmla="*/ 172541 h 323850"/>
              <a:gd name="connsiteX5" fmla="*/ 160510 w 2019300"/>
              <a:gd name="connsiteY5" fmla="*/ 222173 h 323850"/>
              <a:gd name="connsiteX6" fmla="*/ 193072 w 2019300"/>
              <a:gd name="connsiteY6" fmla="*/ 222173 h 323850"/>
              <a:gd name="connsiteX7" fmla="*/ 257693 w 2019300"/>
              <a:gd name="connsiteY7" fmla="*/ 162058 h 323850"/>
              <a:gd name="connsiteX8" fmla="*/ 193072 w 2019300"/>
              <a:gd name="connsiteY8" fmla="*/ 101677 h 323850"/>
              <a:gd name="connsiteX9" fmla="*/ 173625 w 2019300"/>
              <a:gd name="connsiteY9" fmla="*/ 59772 h 323850"/>
              <a:gd name="connsiteX10" fmla="*/ 275778 w 2019300"/>
              <a:gd name="connsiteY10" fmla="*/ 161925 h 323850"/>
              <a:gd name="connsiteX11" fmla="*/ 173625 w 2019300"/>
              <a:gd name="connsiteY11" fmla="*/ 264079 h 323850"/>
              <a:gd name="connsiteX12" fmla="*/ 71472 w 2019300"/>
              <a:gd name="connsiteY12" fmla="*/ 161925 h 323850"/>
              <a:gd name="connsiteX13" fmla="*/ 173625 w 2019300"/>
              <a:gd name="connsiteY13" fmla="*/ 59772 h 323850"/>
              <a:gd name="connsiteX14" fmla="*/ 173625 w 2019300"/>
              <a:gd name="connsiteY14" fmla="*/ 35925 h 323850"/>
              <a:gd name="connsiteX15" fmla="*/ 47625 w 2019300"/>
              <a:gd name="connsiteY15" fmla="*/ 161925 h 323850"/>
              <a:gd name="connsiteX16" fmla="*/ 173625 w 2019300"/>
              <a:gd name="connsiteY16" fmla="*/ 287925 h 323850"/>
              <a:gd name="connsiteX17" fmla="*/ 299625 w 2019300"/>
              <a:gd name="connsiteY17" fmla="*/ 161925 h 323850"/>
              <a:gd name="connsiteX18" fmla="*/ 173625 w 2019300"/>
              <a:gd name="connsiteY18" fmla="*/ 35925 h 323850"/>
              <a:gd name="connsiteX19" fmla="*/ 0 w 2019300"/>
              <a:gd name="connsiteY19" fmla="*/ 0 h 323850"/>
              <a:gd name="connsiteX20" fmla="*/ 2019300 w 2019300"/>
              <a:gd name="connsiteY20" fmla="*/ 0 h 323850"/>
              <a:gd name="connsiteX21" fmla="*/ 2019300 w 2019300"/>
              <a:gd name="connsiteY21" fmla="*/ 323850 h 323850"/>
              <a:gd name="connsiteX22" fmla="*/ 0 w 2019300"/>
              <a:gd name="connsiteY22" fmla="*/ 323850 h 3238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9300" h="323850">
                <a:moveTo>
                  <a:pt x="160510" y="101677"/>
                </a:moveTo>
                <a:lnTo>
                  <a:pt x="214024" y="151309"/>
                </a:lnTo>
                <a:lnTo>
                  <a:pt x="89557" y="151309"/>
                </a:lnTo>
                <a:lnTo>
                  <a:pt x="89557" y="172541"/>
                </a:lnTo>
                <a:lnTo>
                  <a:pt x="214024" y="172541"/>
                </a:lnTo>
                <a:lnTo>
                  <a:pt x="160510" y="222173"/>
                </a:lnTo>
                <a:lnTo>
                  <a:pt x="193072" y="222173"/>
                </a:lnTo>
                <a:lnTo>
                  <a:pt x="257693" y="162058"/>
                </a:lnTo>
                <a:lnTo>
                  <a:pt x="193072" y="101677"/>
                </a:lnTo>
                <a:close/>
                <a:moveTo>
                  <a:pt x="173625" y="59772"/>
                </a:moveTo>
                <a:cubicBezTo>
                  <a:pt x="230043" y="59772"/>
                  <a:pt x="275778" y="105507"/>
                  <a:pt x="275778" y="161925"/>
                </a:cubicBezTo>
                <a:cubicBezTo>
                  <a:pt x="275778" y="218343"/>
                  <a:pt x="230043" y="264079"/>
                  <a:pt x="173625" y="264079"/>
                </a:cubicBezTo>
                <a:cubicBezTo>
                  <a:pt x="117207" y="264079"/>
                  <a:pt x="71472" y="218343"/>
                  <a:pt x="71472" y="161925"/>
                </a:cubicBezTo>
                <a:cubicBezTo>
                  <a:pt x="71472" y="105507"/>
                  <a:pt x="117207" y="59772"/>
                  <a:pt x="173625" y="59772"/>
                </a:cubicBezTo>
                <a:close/>
                <a:moveTo>
                  <a:pt x="173625" y="35925"/>
                </a:moveTo>
                <a:cubicBezTo>
                  <a:pt x="104037" y="35925"/>
                  <a:pt x="47625" y="92337"/>
                  <a:pt x="47625" y="161925"/>
                </a:cubicBezTo>
                <a:cubicBezTo>
                  <a:pt x="47625" y="231513"/>
                  <a:pt x="104037" y="287925"/>
                  <a:pt x="173625" y="287925"/>
                </a:cubicBezTo>
                <a:cubicBezTo>
                  <a:pt x="243213" y="287925"/>
                  <a:pt x="299625" y="231513"/>
                  <a:pt x="299625" y="161925"/>
                </a:cubicBezTo>
                <a:cubicBezTo>
                  <a:pt x="299625" y="92337"/>
                  <a:pt x="243213" y="35925"/>
                  <a:pt x="173625" y="35925"/>
                </a:cubicBezTo>
                <a:close/>
                <a:moveTo>
                  <a:pt x="0" y="0"/>
                </a:moveTo>
                <a:lnTo>
                  <a:pt x="2019300" y="0"/>
                </a:lnTo>
                <a:lnTo>
                  <a:pt x="2019300" y="323850"/>
                </a:lnTo>
                <a:lnTo>
                  <a:pt x="0" y="323850"/>
                </a:lnTo>
                <a:close/>
              </a:path>
            </a:pathLst>
          </a:custGeom>
          <a:solidFill>
            <a:schemeClr val="accent2"/>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43200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b="1" smtClean="0">
                <a:solidFill>
                  <a:schemeClr val="bg1"/>
                </a:solidFill>
                <a:ea typeface="微软雅黑" pitchFamily="34" charset="-122"/>
              </a:rPr>
              <a:t>生产控制</a:t>
            </a:r>
            <a:endParaRPr lang="zh-CN" altLang="en-US" b="1">
              <a:solidFill>
                <a:schemeClr val="bg1"/>
              </a:solidFill>
              <a:ea typeface="微软雅黑" pitchFamily="34" charset="-122"/>
            </a:endParaRPr>
          </a:p>
        </p:txBody>
      </p:sp>
      <p:sp>
        <p:nvSpPr>
          <p:cNvPr id="19" name="MH_Text_2"/>
          <p:cNvSpPr/>
          <p:nvPr>
            <p:custDataLst>
              <p:tags r:id="rId6"/>
            </p:custDataLst>
          </p:nvPr>
        </p:nvSpPr>
        <p:spPr>
          <a:xfrm>
            <a:off x="4276725" y="2448767"/>
            <a:ext cx="3200400" cy="1399334"/>
          </a:xfrm>
          <a:prstGeom prst="rect">
            <a:avLst/>
          </a:prstGeom>
          <a:solidFill>
            <a:srgbClr val="FEFFFF"/>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10000"/>
              </a:lnSpc>
              <a:defRPr/>
            </a:pPr>
            <a:r>
              <a:rPr lang="zh-CN" altLang="en-US" sz="1600" smtClean="0">
                <a:solidFill>
                  <a:schemeClr val="accent2">
                    <a:lumMod val="75000"/>
                  </a:schemeClr>
                </a:solidFill>
                <a:ea typeface="微软雅黑" pitchFamily="34" charset="-122"/>
              </a:rPr>
              <a:t>生产控制即对企业产品品种、数量、质量、成本、交货期及服务等方面的控制，可以分为产前控制、过程控制及产后控制等。</a:t>
            </a:r>
            <a:endParaRPr lang="da-DK" altLang="zh-CN" sz="1600">
              <a:solidFill>
                <a:schemeClr val="accent2">
                  <a:lumMod val="75000"/>
                </a:schemeClr>
              </a:solidFill>
              <a:ea typeface="微软雅黑" pitchFamily="34" charset="-122"/>
            </a:endParaRPr>
          </a:p>
        </p:txBody>
      </p:sp>
      <p:sp>
        <p:nvSpPr>
          <p:cNvPr id="20" name="MH_Other_2"/>
          <p:cNvSpPr/>
          <p:nvPr>
            <p:custDataLst>
              <p:tags r:id="rId7"/>
            </p:custDataLst>
          </p:nvPr>
        </p:nvSpPr>
        <p:spPr>
          <a:xfrm>
            <a:off x="4276725" y="3833206"/>
            <a:ext cx="3200400" cy="60932"/>
          </a:xfrm>
          <a:prstGeom prst="rect">
            <a:avLst/>
          </a:prstGeom>
          <a:solidFill>
            <a:schemeClr val="accent2"/>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sz="1600">
              <a:ea typeface="微软雅黑" pitchFamily="34" charset="-122"/>
            </a:endParaRPr>
          </a:p>
        </p:txBody>
      </p:sp>
      <p:sp>
        <p:nvSpPr>
          <p:cNvPr id="21" name="MH_SubTitle_3"/>
          <p:cNvSpPr/>
          <p:nvPr>
            <p:custDataLst>
              <p:tags r:id="rId8"/>
            </p:custDataLst>
          </p:nvPr>
        </p:nvSpPr>
        <p:spPr>
          <a:xfrm>
            <a:off x="7648575" y="2009775"/>
            <a:ext cx="3200400" cy="428625"/>
          </a:xfrm>
          <a:custGeom>
            <a:gdLst>
              <a:gd name="connsiteX0" fmla="*/ 160510 w 2019300"/>
              <a:gd name="connsiteY0" fmla="*/ 101677 h 323850"/>
              <a:gd name="connsiteX1" fmla="*/ 214024 w 2019300"/>
              <a:gd name="connsiteY1" fmla="*/ 151309 h 323850"/>
              <a:gd name="connsiteX2" fmla="*/ 89557 w 2019300"/>
              <a:gd name="connsiteY2" fmla="*/ 151309 h 323850"/>
              <a:gd name="connsiteX3" fmla="*/ 89557 w 2019300"/>
              <a:gd name="connsiteY3" fmla="*/ 172541 h 323850"/>
              <a:gd name="connsiteX4" fmla="*/ 214024 w 2019300"/>
              <a:gd name="connsiteY4" fmla="*/ 172541 h 323850"/>
              <a:gd name="connsiteX5" fmla="*/ 160510 w 2019300"/>
              <a:gd name="connsiteY5" fmla="*/ 222173 h 323850"/>
              <a:gd name="connsiteX6" fmla="*/ 193072 w 2019300"/>
              <a:gd name="connsiteY6" fmla="*/ 222173 h 323850"/>
              <a:gd name="connsiteX7" fmla="*/ 257693 w 2019300"/>
              <a:gd name="connsiteY7" fmla="*/ 162058 h 323850"/>
              <a:gd name="connsiteX8" fmla="*/ 193072 w 2019300"/>
              <a:gd name="connsiteY8" fmla="*/ 101677 h 323850"/>
              <a:gd name="connsiteX9" fmla="*/ 173625 w 2019300"/>
              <a:gd name="connsiteY9" fmla="*/ 59772 h 323850"/>
              <a:gd name="connsiteX10" fmla="*/ 275778 w 2019300"/>
              <a:gd name="connsiteY10" fmla="*/ 161925 h 323850"/>
              <a:gd name="connsiteX11" fmla="*/ 173625 w 2019300"/>
              <a:gd name="connsiteY11" fmla="*/ 264079 h 323850"/>
              <a:gd name="connsiteX12" fmla="*/ 71472 w 2019300"/>
              <a:gd name="connsiteY12" fmla="*/ 161925 h 323850"/>
              <a:gd name="connsiteX13" fmla="*/ 173625 w 2019300"/>
              <a:gd name="connsiteY13" fmla="*/ 59772 h 323850"/>
              <a:gd name="connsiteX14" fmla="*/ 173625 w 2019300"/>
              <a:gd name="connsiteY14" fmla="*/ 35925 h 323850"/>
              <a:gd name="connsiteX15" fmla="*/ 47625 w 2019300"/>
              <a:gd name="connsiteY15" fmla="*/ 161925 h 323850"/>
              <a:gd name="connsiteX16" fmla="*/ 173625 w 2019300"/>
              <a:gd name="connsiteY16" fmla="*/ 287925 h 323850"/>
              <a:gd name="connsiteX17" fmla="*/ 299625 w 2019300"/>
              <a:gd name="connsiteY17" fmla="*/ 161925 h 323850"/>
              <a:gd name="connsiteX18" fmla="*/ 173625 w 2019300"/>
              <a:gd name="connsiteY18" fmla="*/ 35925 h 323850"/>
              <a:gd name="connsiteX19" fmla="*/ 0 w 2019300"/>
              <a:gd name="connsiteY19" fmla="*/ 0 h 323850"/>
              <a:gd name="connsiteX20" fmla="*/ 2019300 w 2019300"/>
              <a:gd name="connsiteY20" fmla="*/ 0 h 323850"/>
              <a:gd name="connsiteX21" fmla="*/ 2019300 w 2019300"/>
              <a:gd name="connsiteY21" fmla="*/ 323850 h 323850"/>
              <a:gd name="connsiteX22" fmla="*/ 0 w 2019300"/>
              <a:gd name="connsiteY22" fmla="*/ 323850 h 3238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9300" h="323850">
                <a:moveTo>
                  <a:pt x="160510" y="101677"/>
                </a:moveTo>
                <a:lnTo>
                  <a:pt x="214024" y="151309"/>
                </a:lnTo>
                <a:lnTo>
                  <a:pt x="89557" y="151309"/>
                </a:lnTo>
                <a:lnTo>
                  <a:pt x="89557" y="172541"/>
                </a:lnTo>
                <a:lnTo>
                  <a:pt x="214024" y="172541"/>
                </a:lnTo>
                <a:lnTo>
                  <a:pt x="160510" y="222173"/>
                </a:lnTo>
                <a:lnTo>
                  <a:pt x="193072" y="222173"/>
                </a:lnTo>
                <a:lnTo>
                  <a:pt x="257693" y="162058"/>
                </a:lnTo>
                <a:lnTo>
                  <a:pt x="193072" y="101677"/>
                </a:lnTo>
                <a:close/>
                <a:moveTo>
                  <a:pt x="173625" y="59772"/>
                </a:moveTo>
                <a:cubicBezTo>
                  <a:pt x="230043" y="59772"/>
                  <a:pt x="275778" y="105507"/>
                  <a:pt x="275778" y="161925"/>
                </a:cubicBezTo>
                <a:cubicBezTo>
                  <a:pt x="275778" y="218343"/>
                  <a:pt x="230043" y="264079"/>
                  <a:pt x="173625" y="264079"/>
                </a:cubicBezTo>
                <a:cubicBezTo>
                  <a:pt x="117207" y="264079"/>
                  <a:pt x="71472" y="218343"/>
                  <a:pt x="71472" y="161925"/>
                </a:cubicBezTo>
                <a:cubicBezTo>
                  <a:pt x="71472" y="105507"/>
                  <a:pt x="117207" y="59772"/>
                  <a:pt x="173625" y="59772"/>
                </a:cubicBezTo>
                <a:close/>
                <a:moveTo>
                  <a:pt x="173625" y="35925"/>
                </a:moveTo>
                <a:cubicBezTo>
                  <a:pt x="104037" y="35925"/>
                  <a:pt x="47625" y="92337"/>
                  <a:pt x="47625" y="161925"/>
                </a:cubicBezTo>
                <a:cubicBezTo>
                  <a:pt x="47625" y="231513"/>
                  <a:pt x="104037" y="287925"/>
                  <a:pt x="173625" y="287925"/>
                </a:cubicBezTo>
                <a:cubicBezTo>
                  <a:pt x="243213" y="287925"/>
                  <a:pt x="299625" y="231513"/>
                  <a:pt x="299625" y="161925"/>
                </a:cubicBezTo>
                <a:cubicBezTo>
                  <a:pt x="299625" y="92337"/>
                  <a:pt x="243213" y="35925"/>
                  <a:pt x="173625" y="35925"/>
                </a:cubicBezTo>
                <a:close/>
                <a:moveTo>
                  <a:pt x="0" y="0"/>
                </a:moveTo>
                <a:lnTo>
                  <a:pt x="2019300" y="0"/>
                </a:lnTo>
                <a:lnTo>
                  <a:pt x="2019300" y="323850"/>
                </a:lnTo>
                <a:lnTo>
                  <a:pt x="0" y="323850"/>
                </a:lnTo>
                <a:close/>
              </a:path>
            </a:pathLst>
          </a:custGeom>
          <a:solidFill>
            <a:schemeClr val="accent6"/>
          </a:solidFill>
          <a:ln w="31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lIns="43200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b="1" smtClean="0">
                <a:solidFill>
                  <a:schemeClr val="bg1"/>
                </a:solidFill>
                <a:ea typeface="微软雅黑" pitchFamily="34" charset="-122"/>
              </a:rPr>
              <a:t>销售规模控制</a:t>
            </a:r>
            <a:endParaRPr lang="zh-CN" altLang="en-US" b="1">
              <a:solidFill>
                <a:schemeClr val="bg1"/>
              </a:solidFill>
              <a:ea typeface="微软雅黑" pitchFamily="34" charset="-122"/>
            </a:endParaRPr>
          </a:p>
        </p:txBody>
      </p:sp>
      <p:sp>
        <p:nvSpPr>
          <p:cNvPr id="22" name="MH_Text_3"/>
          <p:cNvSpPr/>
          <p:nvPr>
            <p:custDataLst>
              <p:tags r:id="rId9"/>
            </p:custDataLst>
          </p:nvPr>
        </p:nvSpPr>
        <p:spPr>
          <a:xfrm>
            <a:off x="7648575" y="2448767"/>
            <a:ext cx="3200400" cy="1399334"/>
          </a:xfrm>
          <a:prstGeom prst="rect">
            <a:avLst/>
          </a:prstGeom>
        </p:spPr>
        <p:style>
          <a:lnRef idx="2">
            <a:schemeClr val="accent6"/>
          </a:lnRef>
          <a:fillRef idx="1">
            <a:schemeClr val="lt1"/>
          </a:fillRef>
          <a:effectRef idx="0">
            <a:schemeClr val="accent6"/>
          </a:effectRef>
          <a:fontRef idx="minor">
            <a:schemeClr val="dk1"/>
          </a:fontRef>
        </p:style>
        <p:txBody>
          <a:bodyPr anchor="ctr">
            <a:norm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10000"/>
              </a:lnSpc>
              <a:defRPr/>
            </a:pPr>
            <a:r>
              <a:rPr lang="zh-CN" altLang="en-US" sz="1600" smtClean="0">
                <a:solidFill>
                  <a:schemeClr val="accent6"/>
                </a:solidFill>
                <a:ea typeface="微软雅黑" pitchFamily="34" charset="-122"/>
              </a:rPr>
              <a:t>销售规模太小会影响经济效益，规模太大则会占用较多的资金，也影响经济效益，为此，要对销售规模进行控制。</a:t>
            </a:r>
            <a:endParaRPr lang="da-DK" altLang="zh-CN" sz="1600">
              <a:solidFill>
                <a:schemeClr val="accent6"/>
              </a:solidFill>
              <a:ea typeface="微软雅黑" pitchFamily="34" charset="-122"/>
            </a:endParaRPr>
          </a:p>
        </p:txBody>
      </p:sp>
      <p:sp>
        <p:nvSpPr>
          <p:cNvPr id="23" name="MH_Other_3"/>
          <p:cNvSpPr/>
          <p:nvPr>
            <p:custDataLst>
              <p:tags r:id="rId10"/>
            </p:custDataLst>
          </p:nvPr>
        </p:nvSpPr>
        <p:spPr>
          <a:xfrm>
            <a:off x="7648575" y="3833206"/>
            <a:ext cx="3200400" cy="60932"/>
          </a:xfrm>
          <a:prstGeom prst="rect">
            <a:avLst/>
          </a:prstGeom>
          <a:solidFill>
            <a:schemeClr val="accent6"/>
          </a:solidFill>
          <a:ln w="31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sz="1600">
              <a:ea typeface="微软雅黑" pitchFamily="34" charset="-122"/>
            </a:endParaRPr>
          </a:p>
        </p:txBody>
      </p:sp>
      <p:sp>
        <p:nvSpPr>
          <p:cNvPr id="24" name="MH_SubTitle_4"/>
          <p:cNvSpPr/>
          <p:nvPr>
            <p:custDataLst>
              <p:tags r:id="rId11"/>
            </p:custDataLst>
          </p:nvPr>
        </p:nvSpPr>
        <p:spPr>
          <a:xfrm>
            <a:off x="885825" y="4181475"/>
            <a:ext cx="3200400" cy="428625"/>
          </a:xfrm>
          <a:custGeom>
            <a:gdLst>
              <a:gd name="connsiteX0" fmla="*/ 160510 w 2019300"/>
              <a:gd name="connsiteY0" fmla="*/ 101677 h 323850"/>
              <a:gd name="connsiteX1" fmla="*/ 214024 w 2019300"/>
              <a:gd name="connsiteY1" fmla="*/ 151309 h 323850"/>
              <a:gd name="connsiteX2" fmla="*/ 89557 w 2019300"/>
              <a:gd name="connsiteY2" fmla="*/ 151309 h 323850"/>
              <a:gd name="connsiteX3" fmla="*/ 89557 w 2019300"/>
              <a:gd name="connsiteY3" fmla="*/ 172541 h 323850"/>
              <a:gd name="connsiteX4" fmla="*/ 214024 w 2019300"/>
              <a:gd name="connsiteY4" fmla="*/ 172541 h 323850"/>
              <a:gd name="connsiteX5" fmla="*/ 160510 w 2019300"/>
              <a:gd name="connsiteY5" fmla="*/ 222173 h 323850"/>
              <a:gd name="connsiteX6" fmla="*/ 193072 w 2019300"/>
              <a:gd name="connsiteY6" fmla="*/ 222173 h 323850"/>
              <a:gd name="connsiteX7" fmla="*/ 257693 w 2019300"/>
              <a:gd name="connsiteY7" fmla="*/ 162058 h 323850"/>
              <a:gd name="connsiteX8" fmla="*/ 193072 w 2019300"/>
              <a:gd name="connsiteY8" fmla="*/ 101677 h 323850"/>
              <a:gd name="connsiteX9" fmla="*/ 173625 w 2019300"/>
              <a:gd name="connsiteY9" fmla="*/ 59772 h 323850"/>
              <a:gd name="connsiteX10" fmla="*/ 275778 w 2019300"/>
              <a:gd name="connsiteY10" fmla="*/ 161925 h 323850"/>
              <a:gd name="connsiteX11" fmla="*/ 173625 w 2019300"/>
              <a:gd name="connsiteY11" fmla="*/ 264079 h 323850"/>
              <a:gd name="connsiteX12" fmla="*/ 71472 w 2019300"/>
              <a:gd name="connsiteY12" fmla="*/ 161925 h 323850"/>
              <a:gd name="connsiteX13" fmla="*/ 173625 w 2019300"/>
              <a:gd name="connsiteY13" fmla="*/ 59772 h 323850"/>
              <a:gd name="connsiteX14" fmla="*/ 173625 w 2019300"/>
              <a:gd name="connsiteY14" fmla="*/ 35925 h 323850"/>
              <a:gd name="connsiteX15" fmla="*/ 47625 w 2019300"/>
              <a:gd name="connsiteY15" fmla="*/ 161925 h 323850"/>
              <a:gd name="connsiteX16" fmla="*/ 173625 w 2019300"/>
              <a:gd name="connsiteY16" fmla="*/ 287925 h 323850"/>
              <a:gd name="connsiteX17" fmla="*/ 299625 w 2019300"/>
              <a:gd name="connsiteY17" fmla="*/ 161925 h 323850"/>
              <a:gd name="connsiteX18" fmla="*/ 173625 w 2019300"/>
              <a:gd name="connsiteY18" fmla="*/ 35925 h 323850"/>
              <a:gd name="connsiteX19" fmla="*/ 0 w 2019300"/>
              <a:gd name="connsiteY19" fmla="*/ 0 h 323850"/>
              <a:gd name="connsiteX20" fmla="*/ 2019300 w 2019300"/>
              <a:gd name="connsiteY20" fmla="*/ 0 h 323850"/>
              <a:gd name="connsiteX21" fmla="*/ 2019300 w 2019300"/>
              <a:gd name="connsiteY21" fmla="*/ 323850 h 323850"/>
              <a:gd name="connsiteX22" fmla="*/ 0 w 2019300"/>
              <a:gd name="connsiteY22" fmla="*/ 323850 h 3238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9300" h="323850">
                <a:moveTo>
                  <a:pt x="160510" y="101677"/>
                </a:moveTo>
                <a:lnTo>
                  <a:pt x="214024" y="151309"/>
                </a:lnTo>
                <a:lnTo>
                  <a:pt x="89557" y="151309"/>
                </a:lnTo>
                <a:lnTo>
                  <a:pt x="89557" y="172541"/>
                </a:lnTo>
                <a:lnTo>
                  <a:pt x="214024" y="172541"/>
                </a:lnTo>
                <a:lnTo>
                  <a:pt x="160510" y="222173"/>
                </a:lnTo>
                <a:lnTo>
                  <a:pt x="193072" y="222173"/>
                </a:lnTo>
                <a:lnTo>
                  <a:pt x="257693" y="162058"/>
                </a:lnTo>
                <a:lnTo>
                  <a:pt x="193072" y="101677"/>
                </a:lnTo>
                <a:close/>
                <a:moveTo>
                  <a:pt x="173625" y="59772"/>
                </a:moveTo>
                <a:cubicBezTo>
                  <a:pt x="230043" y="59772"/>
                  <a:pt x="275778" y="105507"/>
                  <a:pt x="275778" y="161925"/>
                </a:cubicBezTo>
                <a:cubicBezTo>
                  <a:pt x="275778" y="218343"/>
                  <a:pt x="230043" y="264079"/>
                  <a:pt x="173625" y="264079"/>
                </a:cubicBezTo>
                <a:cubicBezTo>
                  <a:pt x="117207" y="264079"/>
                  <a:pt x="71472" y="218343"/>
                  <a:pt x="71472" y="161925"/>
                </a:cubicBezTo>
                <a:cubicBezTo>
                  <a:pt x="71472" y="105507"/>
                  <a:pt x="117207" y="59772"/>
                  <a:pt x="173625" y="59772"/>
                </a:cubicBezTo>
                <a:close/>
                <a:moveTo>
                  <a:pt x="173625" y="35925"/>
                </a:moveTo>
                <a:cubicBezTo>
                  <a:pt x="104037" y="35925"/>
                  <a:pt x="47625" y="92337"/>
                  <a:pt x="47625" y="161925"/>
                </a:cubicBezTo>
                <a:cubicBezTo>
                  <a:pt x="47625" y="231513"/>
                  <a:pt x="104037" y="287925"/>
                  <a:pt x="173625" y="287925"/>
                </a:cubicBezTo>
                <a:cubicBezTo>
                  <a:pt x="243213" y="287925"/>
                  <a:pt x="299625" y="231513"/>
                  <a:pt x="299625" y="161925"/>
                </a:cubicBezTo>
                <a:cubicBezTo>
                  <a:pt x="299625" y="92337"/>
                  <a:pt x="243213" y="35925"/>
                  <a:pt x="173625" y="35925"/>
                </a:cubicBezTo>
                <a:close/>
                <a:moveTo>
                  <a:pt x="0" y="0"/>
                </a:moveTo>
                <a:lnTo>
                  <a:pt x="2019300" y="0"/>
                </a:lnTo>
                <a:lnTo>
                  <a:pt x="2019300" y="323850"/>
                </a:lnTo>
                <a:lnTo>
                  <a:pt x="0" y="323850"/>
                </a:lnTo>
                <a:close/>
              </a:path>
            </a:pathLst>
          </a:custGeom>
          <a:solidFill>
            <a:schemeClr val="accent4"/>
          </a:solidFill>
          <a:ln w="31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lIns="43200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b="1" smtClean="0">
                <a:solidFill>
                  <a:schemeClr val="bg1"/>
                </a:solidFill>
                <a:ea typeface="微软雅黑" pitchFamily="34" charset="-122"/>
              </a:rPr>
              <a:t>质量控制</a:t>
            </a:r>
            <a:endParaRPr lang="zh-CN" altLang="en-US" b="1">
              <a:solidFill>
                <a:schemeClr val="bg1"/>
              </a:solidFill>
              <a:ea typeface="微软雅黑" pitchFamily="34" charset="-122"/>
            </a:endParaRPr>
          </a:p>
        </p:txBody>
      </p:sp>
      <p:sp>
        <p:nvSpPr>
          <p:cNvPr id="25" name="MH_Text_4"/>
          <p:cNvSpPr/>
          <p:nvPr>
            <p:custDataLst>
              <p:tags r:id="rId12"/>
            </p:custDataLst>
          </p:nvPr>
        </p:nvSpPr>
        <p:spPr>
          <a:xfrm>
            <a:off x="885825" y="4620467"/>
            <a:ext cx="3200400" cy="1399334"/>
          </a:xfrm>
          <a:prstGeom prst="rect">
            <a:avLst/>
          </a:prstGeom>
        </p:spPr>
        <p:style>
          <a:lnRef idx="2">
            <a:schemeClr val="accent4"/>
          </a:lnRef>
          <a:fillRef idx="1">
            <a:schemeClr val="lt1"/>
          </a:fillRef>
          <a:effectRef idx="0">
            <a:schemeClr val="accent4"/>
          </a:effectRef>
          <a:fontRef idx="minor">
            <a:schemeClr val="dk1"/>
          </a:fontRef>
        </p:style>
        <p:txBody>
          <a:bodyPr anchor="ctr">
            <a:normAutofit lnSpcReduction="10000"/>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10000"/>
              </a:lnSpc>
              <a:defRPr/>
            </a:pPr>
            <a:r>
              <a:rPr lang="zh-CN" altLang="en-US" sz="1600" smtClean="0">
                <a:solidFill>
                  <a:schemeClr val="accent4">
                    <a:lumMod val="75000"/>
                  </a:schemeClr>
                </a:solidFill>
                <a:ea typeface="微软雅黑" pitchFamily="34" charset="-122"/>
              </a:rPr>
              <a:t>质量控制包括对企业工作质量和产品质量的控制，工作质量不仅包括生产工作的质量，还包括领导工作、设计工作、信息工作等一系列非生产工作的质量。</a:t>
            </a:r>
            <a:endParaRPr lang="zh-CN" altLang="en-US" sz="1600">
              <a:solidFill>
                <a:schemeClr val="accent4">
                  <a:lumMod val="75000"/>
                </a:schemeClr>
              </a:solidFill>
              <a:ea typeface="微软雅黑" pitchFamily="34" charset="-122"/>
            </a:endParaRPr>
          </a:p>
        </p:txBody>
      </p:sp>
      <p:sp>
        <p:nvSpPr>
          <p:cNvPr id="26" name="MH_Other_4"/>
          <p:cNvSpPr/>
          <p:nvPr>
            <p:custDataLst>
              <p:tags r:id="rId13"/>
            </p:custDataLst>
          </p:nvPr>
        </p:nvSpPr>
        <p:spPr>
          <a:xfrm>
            <a:off x="885825" y="6004906"/>
            <a:ext cx="3200400" cy="60932"/>
          </a:xfrm>
          <a:prstGeom prst="rect">
            <a:avLst/>
          </a:prstGeom>
          <a:solidFill>
            <a:schemeClr val="accent4"/>
          </a:solidFill>
          <a:ln w="31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sz="1600">
              <a:ea typeface="微软雅黑" pitchFamily="34" charset="-122"/>
            </a:endParaRPr>
          </a:p>
        </p:txBody>
      </p:sp>
      <p:sp>
        <p:nvSpPr>
          <p:cNvPr id="27" name="MH_SubTitle_5"/>
          <p:cNvSpPr/>
          <p:nvPr>
            <p:custDataLst>
              <p:tags r:id="rId14"/>
            </p:custDataLst>
          </p:nvPr>
        </p:nvSpPr>
        <p:spPr>
          <a:xfrm>
            <a:off x="4276725" y="4181475"/>
            <a:ext cx="3200400" cy="428625"/>
          </a:xfrm>
          <a:custGeom>
            <a:gdLst>
              <a:gd name="connsiteX0" fmla="*/ 160510 w 2019300"/>
              <a:gd name="connsiteY0" fmla="*/ 101677 h 323850"/>
              <a:gd name="connsiteX1" fmla="*/ 214024 w 2019300"/>
              <a:gd name="connsiteY1" fmla="*/ 151309 h 323850"/>
              <a:gd name="connsiteX2" fmla="*/ 89557 w 2019300"/>
              <a:gd name="connsiteY2" fmla="*/ 151309 h 323850"/>
              <a:gd name="connsiteX3" fmla="*/ 89557 w 2019300"/>
              <a:gd name="connsiteY3" fmla="*/ 172541 h 323850"/>
              <a:gd name="connsiteX4" fmla="*/ 214024 w 2019300"/>
              <a:gd name="connsiteY4" fmla="*/ 172541 h 323850"/>
              <a:gd name="connsiteX5" fmla="*/ 160510 w 2019300"/>
              <a:gd name="connsiteY5" fmla="*/ 222173 h 323850"/>
              <a:gd name="connsiteX6" fmla="*/ 193072 w 2019300"/>
              <a:gd name="connsiteY6" fmla="*/ 222173 h 323850"/>
              <a:gd name="connsiteX7" fmla="*/ 257693 w 2019300"/>
              <a:gd name="connsiteY7" fmla="*/ 162058 h 323850"/>
              <a:gd name="connsiteX8" fmla="*/ 193072 w 2019300"/>
              <a:gd name="connsiteY8" fmla="*/ 101677 h 323850"/>
              <a:gd name="connsiteX9" fmla="*/ 173625 w 2019300"/>
              <a:gd name="connsiteY9" fmla="*/ 59772 h 323850"/>
              <a:gd name="connsiteX10" fmla="*/ 275778 w 2019300"/>
              <a:gd name="connsiteY10" fmla="*/ 161925 h 323850"/>
              <a:gd name="connsiteX11" fmla="*/ 173625 w 2019300"/>
              <a:gd name="connsiteY11" fmla="*/ 264079 h 323850"/>
              <a:gd name="connsiteX12" fmla="*/ 71472 w 2019300"/>
              <a:gd name="connsiteY12" fmla="*/ 161925 h 323850"/>
              <a:gd name="connsiteX13" fmla="*/ 173625 w 2019300"/>
              <a:gd name="connsiteY13" fmla="*/ 59772 h 323850"/>
              <a:gd name="connsiteX14" fmla="*/ 173625 w 2019300"/>
              <a:gd name="connsiteY14" fmla="*/ 35925 h 323850"/>
              <a:gd name="connsiteX15" fmla="*/ 47625 w 2019300"/>
              <a:gd name="connsiteY15" fmla="*/ 161925 h 323850"/>
              <a:gd name="connsiteX16" fmla="*/ 173625 w 2019300"/>
              <a:gd name="connsiteY16" fmla="*/ 287925 h 323850"/>
              <a:gd name="connsiteX17" fmla="*/ 299625 w 2019300"/>
              <a:gd name="connsiteY17" fmla="*/ 161925 h 323850"/>
              <a:gd name="connsiteX18" fmla="*/ 173625 w 2019300"/>
              <a:gd name="connsiteY18" fmla="*/ 35925 h 323850"/>
              <a:gd name="connsiteX19" fmla="*/ 0 w 2019300"/>
              <a:gd name="connsiteY19" fmla="*/ 0 h 323850"/>
              <a:gd name="connsiteX20" fmla="*/ 2019300 w 2019300"/>
              <a:gd name="connsiteY20" fmla="*/ 0 h 323850"/>
              <a:gd name="connsiteX21" fmla="*/ 2019300 w 2019300"/>
              <a:gd name="connsiteY21" fmla="*/ 323850 h 323850"/>
              <a:gd name="connsiteX22" fmla="*/ 0 w 2019300"/>
              <a:gd name="connsiteY22" fmla="*/ 323850 h 3238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9300" h="323850">
                <a:moveTo>
                  <a:pt x="160510" y="101677"/>
                </a:moveTo>
                <a:lnTo>
                  <a:pt x="214024" y="151309"/>
                </a:lnTo>
                <a:lnTo>
                  <a:pt x="89557" y="151309"/>
                </a:lnTo>
                <a:lnTo>
                  <a:pt x="89557" y="172541"/>
                </a:lnTo>
                <a:lnTo>
                  <a:pt x="214024" y="172541"/>
                </a:lnTo>
                <a:lnTo>
                  <a:pt x="160510" y="222173"/>
                </a:lnTo>
                <a:lnTo>
                  <a:pt x="193072" y="222173"/>
                </a:lnTo>
                <a:lnTo>
                  <a:pt x="257693" y="162058"/>
                </a:lnTo>
                <a:lnTo>
                  <a:pt x="193072" y="101677"/>
                </a:lnTo>
                <a:close/>
                <a:moveTo>
                  <a:pt x="173625" y="59772"/>
                </a:moveTo>
                <a:cubicBezTo>
                  <a:pt x="230043" y="59772"/>
                  <a:pt x="275778" y="105507"/>
                  <a:pt x="275778" y="161925"/>
                </a:cubicBezTo>
                <a:cubicBezTo>
                  <a:pt x="275778" y="218343"/>
                  <a:pt x="230043" y="264079"/>
                  <a:pt x="173625" y="264079"/>
                </a:cubicBezTo>
                <a:cubicBezTo>
                  <a:pt x="117207" y="264079"/>
                  <a:pt x="71472" y="218343"/>
                  <a:pt x="71472" y="161925"/>
                </a:cubicBezTo>
                <a:cubicBezTo>
                  <a:pt x="71472" y="105507"/>
                  <a:pt x="117207" y="59772"/>
                  <a:pt x="173625" y="59772"/>
                </a:cubicBezTo>
                <a:close/>
                <a:moveTo>
                  <a:pt x="173625" y="35925"/>
                </a:moveTo>
                <a:cubicBezTo>
                  <a:pt x="104037" y="35925"/>
                  <a:pt x="47625" y="92337"/>
                  <a:pt x="47625" y="161925"/>
                </a:cubicBezTo>
                <a:cubicBezTo>
                  <a:pt x="47625" y="231513"/>
                  <a:pt x="104037" y="287925"/>
                  <a:pt x="173625" y="287925"/>
                </a:cubicBezTo>
                <a:cubicBezTo>
                  <a:pt x="243213" y="287925"/>
                  <a:pt x="299625" y="231513"/>
                  <a:pt x="299625" y="161925"/>
                </a:cubicBezTo>
                <a:cubicBezTo>
                  <a:pt x="299625" y="92337"/>
                  <a:pt x="243213" y="35925"/>
                  <a:pt x="173625" y="35925"/>
                </a:cubicBezTo>
                <a:close/>
                <a:moveTo>
                  <a:pt x="0" y="0"/>
                </a:moveTo>
                <a:lnTo>
                  <a:pt x="2019300" y="0"/>
                </a:lnTo>
                <a:lnTo>
                  <a:pt x="2019300" y="323850"/>
                </a:lnTo>
                <a:lnTo>
                  <a:pt x="0" y="323850"/>
                </a:lnTo>
                <a:close/>
              </a:path>
            </a:pathLst>
          </a:custGeom>
          <a:solidFill>
            <a:srgbClr val="0099FF"/>
          </a:solidFill>
          <a:ln w="3175">
            <a:solidFill>
              <a:srgbClr val="0099FF"/>
            </a:solidFill>
          </a:ln>
        </p:spPr>
        <p:style>
          <a:lnRef idx="2">
            <a:schemeClr val="accent1">
              <a:shade val="50000"/>
            </a:schemeClr>
          </a:lnRef>
          <a:fillRef idx="1">
            <a:schemeClr val="accent1"/>
          </a:fillRef>
          <a:effectRef idx="0">
            <a:schemeClr val="accent1"/>
          </a:effectRef>
          <a:fontRef idx="minor">
            <a:schemeClr val="lt1"/>
          </a:fontRef>
        </p:style>
        <p:txBody>
          <a:bodyPr lIns="43200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b="1" smtClean="0">
                <a:solidFill>
                  <a:schemeClr val="bg1"/>
                </a:solidFill>
                <a:ea typeface="微软雅黑" pitchFamily="34" charset="-122"/>
              </a:rPr>
              <a:t>成本控制</a:t>
            </a:r>
            <a:endParaRPr lang="zh-CN" altLang="en-US" b="1">
              <a:solidFill>
                <a:schemeClr val="bg1"/>
              </a:solidFill>
              <a:ea typeface="微软雅黑" pitchFamily="34" charset="-122"/>
            </a:endParaRPr>
          </a:p>
        </p:txBody>
      </p:sp>
      <p:sp>
        <p:nvSpPr>
          <p:cNvPr id="28" name="MH_Text_5"/>
          <p:cNvSpPr/>
          <p:nvPr>
            <p:custDataLst>
              <p:tags r:id="rId15"/>
            </p:custDataLst>
          </p:nvPr>
        </p:nvSpPr>
        <p:spPr>
          <a:xfrm>
            <a:off x="4276725" y="4620467"/>
            <a:ext cx="3200400" cy="1399334"/>
          </a:xfrm>
          <a:prstGeom prst="rect">
            <a:avLst/>
          </a:prstGeom>
          <a:solidFill>
            <a:srgbClr val="FEFFFF"/>
          </a:solidFill>
          <a:ln w="3175">
            <a:solidFill>
              <a:srgbClr val="0099FF"/>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9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10000"/>
              </a:lnSpc>
              <a:defRPr/>
            </a:pPr>
            <a:r>
              <a:rPr lang="zh-CN" altLang="en-US" sz="1600" smtClean="0">
                <a:solidFill>
                  <a:srgbClr val="0099FF"/>
                </a:solidFill>
                <a:ea typeface="微软雅黑" pitchFamily="34" charset="-122"/>
              </a:rPr>
              <a:t>通过成本控制能使各项费用降低到最低水平，以达到提高经济效益的目的。成本控制不仅包括对生产、销售、设计、储备等有形费用的控制，而且还包括对会议、时间等无形费用的控制。</a:t>
            </a:r>
            <a:endParaRPr lang="da-DK" altLang="zh-CN" sz="1600">
              <a:solidFill>
                <a:srgbClr val="0099FF"/>
              </a:solidFill>
              <a:ea typeface="微软雅黑" pitchFamily="34" charset="-122"/>
            </a:endParaRPr>
          </a:p>
        </p:txBody>
      </p:sp>
      <p:sp>
        <p:nvSpPr>
          <p:cNvPr id="29" name="MH_Other_5"/>
          <p:cNvSpPr/>
          <p:nvPr>
            <p:custDataLst>
              <p:tags r:id="rId16"/>
            </p:custDataLst>
          </p:nvPr>
        </p:nvSpPr>
        <p:spPr>
          <a:xfrm>
            <a:off x="4276725" y="6004906"/>
            <a:ext cx="3200400" cy="60932"/>
          </a:xfrm>
          <a:prstGeom prst="rect">
            <a:avLst/>
          </a:prstGeom>
          <a:solidFill>
            <a:srgbClr val="0099FF"/>
          </a:solidFill>
          <a:ln w="3175">
            <a:solidFill>
              <a:srgbClr val="0099FF"/>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sz="1600">
              <a:ea typeface="微软雅黑" pitchFamily="34" charset="-122"/>
            </a:endParaRPr>
          </a:p>
        </p:txBody>
      </p:sp>
      <p:sp>
        <p:nvSpPr>
          <p:cNvPr id="30" name="MH_SubTitle_6"/>
          <p:cNvSpPr/>
          <p:nvPr>
            <p:custDataLst>
              <p:tags r:id="rId17"/>
            </p:custDataLst>
          </p:nvPr>
        </p:nvSpPr>
        <p:spPr>
          <a:xfrm>
            <a:off x="7648575" y="4181475"/>
            <a:ext cx="3200400" cy="428625"/>
          </a:xfrm>
          <a:custGeom>
            <a:gdLst>
              <a:gd name="connsiteX0" fmla="*/ 160510 w 2019300"/>
              <a:gd name="connsiteY0" fmla="*/ 101677 h 323850"/>
              <a:gd name="connsiteX1" fmla="*/ 214024 w 2019300"/>
              <a:gd name="connsiteY1" fmla="*/ 151309 h 323850"/>
              <a:gd name="connsiteX2" fmla="*/ 89557 w 2019300"/>
              <a:gd name="connsiteY2" fmla="*/ 151309 h 323850"/>
              <a:gd name="connsiteX3" fmla="*/ 89557 w 2019300"/>
              <a:gd name="connsiteY3" fmla="*/ 172541 h 323850"/>
              <a:gd name="connsiteX4" fmla="*/ 214024 w 2019300"/>
              <a:gd name="connsiteY4" fmla="*/ 172541 h 323850"/>
              <a:gd name="connsiteX5" fmla="*/ 160510 w 2019300"/>
              <a:gd name="connsiteY5" fmla="*/ 222173 h 323850"/>
              <a:gd name="connsiteX6" fmla="*/ 193072 w 2019300"/>
              <a:gd name="connsiteY6" fmla="*/ 222173 h 323850"/>
              <a:gd name="connsiteX7" fmla="*/ 257693 w 2019300"/>
              <a:gd name="connsiteY7" fmla="*/ 162058 h 323850"/>
              <a:gd name="connsiteX8" fmla="*/ 193072 w 2019300"/>
              <a:gd name="connsiteY8" fmla="*/ 101677 h 323850"/>
              <a:gd name="connsiteX9" fmla="*/ 173625 w 2019300"/>
              <a:gd name="connsiteY9" fmla="*/ 59772 h 323850"/>
              <a:gd name="connsiteX10" fmla="*/ 275778 w 2019300"/>
              <a:gd name="connsiteY10" fmla="*/ 161925 h 323850"/>
              <a:gd name="connsiteX11" fmla="*/ 173625 w 2019300"/>
              <a:gd name="connsiteY11" fmla="*/ 264079 h 323850"/>
              <a:gd name="connsiteX12" fmla="*/ 71472 w 2019300"/>
              <a:gd name="connsiteY12" fmla="*/ 161925 h 323850"/>
              <a:gd name="connsiteX13" fmla="*/ 173625 w 2019300"/>
              <a:gd name="connsiteY13" fmla="*/ 59772 h 323850"/>
              <a:gd name="connsiteX14" fmla="*/ 173625 w 2019300"/>
              <a:gd name="connsiteY14" fmla="*/ 35925 h 323850"/>
              <a:gd name="connsiteX15" fmla="*/ 47625 w 2019300"/>
              <a:gd name="connsiteY15" fmla="*/ 161925 h 323850"/>
              <a:gd name="connsiteX16" fmla="*/ 173625 w 2019300"/>
              <a:gd name="connsiteY16" fmla="*/ 287925 h 323850"/>
              <a:gd name="connsiteX17" fmla="*/ 299625 w 2019300"/>
              <a:gd name="connsiteY17" fmla="*/ 161925 h 323850"/>
              <a:gd name="connsiteX18" fmla="*/ 173625 w 2019300"/>
              <a:gd name="connsiteY18" fmla="*/ 35925 h 323850"/>
              <a:gd name="connsiteX19" fmla="*/ 0 w 2019300"/>
              <a:gd name="connsiteY19" fmla="*/ 0 h 323850"/>
              <a:gd name="connsiteX20" fmla="*/ 2019300 w 2019300"/>
              <a:gd name="connsiteY20" fmla="*/ 0 h 323850"/>
              <a:gd name="connsiteX21" fmla="*/ 2019300 w 2019300"/>
              <a:gd name="connsiteY21" fmla="*/ 323850 h 323850"/>
              <a:gd name="connsiteX22" fmla="*/ 0 w 2019300"/>
              <a:gd name="connsiteY22" fmla="*/ 323850 h 3238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9300" h="323850">
                <a:moveTo>
                  <a:pt x="160510" y="101677"/>
                </a:moveTo>
                <a:lnTo>
                  <a:pt x="214024" y="151309"/>
                </a:lnTo>
                <a:lnTo>
                  <a:pt x="89557" y="151309"/>
                </a:lnTo>
                <a:lnTo>
                  <a:pt x="89557" y="172541"/>
                </a:lnTo>
                <a:lnTo>
                  <a:pt x="214024" y="172541"/>
                </a:lnTo>
                <a:lnTo>
                  <a:pt x="160510" y="222173"/>
                </a:lnTo>
                <a:lnTo>
                  <a:pt x="193072" y="222173"/>
                </a:lnTo>
                <a:lnTo>
                  <a:pt x="257693" y="162058"/>
                </a:lnTo>
                <a:lnTo>
                  <a:pt x="193072" y="101677"/>
                </a:lnTo>
                <a:close/>
                <a:moveTo>
                  <a:pt x="173625" y="59772"/>
                </a:moveTo>
                <a:cubicBezTo>
                  <a:pt x="230043" y="59772"/>
                  <a:pt x="275778" y="105507"/>
                  <a:pt x="275778" y="161925"/>
                </a:cubicBezTo>
                <a:cubicBezTo>
                  <a:pt x="275778" y="218343"/>
                  <a:pt x="230043" y="264079"/>
                  <a:pt x="173625" y="264079"/>
                </a:cubicBezTo>
                <a:cubicBezTo>
                  <a:pt x="117207" y="264079"/>
                  <a:pt x="71472" y="218343"/>
                  <a:pt x="71472" y="161925"/>
                </a:cubicBezTo>
                <a:cubicBezTo>
                  <a:pt x="71472" y="105507"/>
                  <a:pt x="117207" y="59772"/>
                  <a:pt x="173625" y="59772"/>
                </a:cubicBezTo>
                <a:close/>
                <a:moveTo>
                  <a:pt x="173625" y="35925"/>
                </a:moveTo>
                <a:cubicBezTo>
                  <a:pt x="104037" y="35925"/>
                  <a:pt x="47625" y="92337"/>
                  <a:pt x="47625" y="161925"/>
                </a:cubicBezTo>
                <a:cubicBezTo>
                  <a:pt x="47625" y="231513"/>
                  <a:pt x="104037" y="287925"/>
                  <a:pt x="173625" y="287925"/>
                </a:cubicBezTo>
                <a:cubicBezTo>
                  <a:pt x="243213" y="287925"/>
                  <a:pt x="299625" y="231513"/>
                  <a:pt x="299625" y="161925"/>
                </a:cubicBezTo>
                <a:cubicBezTo>
                  <a:pt x="299625" y="92337"/>
                  <a:pt x="243213" y="35925"/>
                  <a:pt x="173625" y="35925"/>
                </a:cubicBezTo>
                <a:close/>
                <a:moveTo>
                  <a:pt x="0" y="0"/>
                </a:moveTo>
                <a:lnTo>
                  <a:pt x="2019300" y="0"/>
                </a:lnTo>
                <a:lnTo>
                  <a:pt x="2019300" y="323850"/>
                </a:lnTo>
                <a:lnTo>
                  <a:pt x="0" y="323850"/>
                </a:lnTo>
                <a:close/>
              </a:path>
            </a:pathLst>
          </a:custGeom>
          <a:solidFill>
            <a:schemeClr val="accent3"/>
          </a:solidFill>
          <a:ln w="31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lIns="43200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b="1" smtClean="0">
                <a:solidFill>
                  <a:schemeClr val="bg1"/>
                </a:solidFill>
                <a:ea typeface="微软雅黑" pitchFamily="34" charset="-122"/>
              </a:rPr>
              <a:t>人员控制</a:t>
            </a:r>
            <a:endParaRPr lang="zh-CN" altLang="en-US" b="1">
              <a:solidFill>
                <a:schemeClr val="bg1"/>
              </a:solidFill>
              <a:ea typeface="微软雅黑" pitchFamily="34" charset="-122"/>
            </a:endParaRPr>
          </a:p>
        </p:txBody>
      </p:sp>
      <p:sp>
        <p:nvSpPr>
          <p:cNvPr id="31" name="MH_Text_6"/>
          <p:cNvSpPr/>
          <p:nvPr>
            <p:custDataLst>
              <p:tags r:id="rId18"/>
            </p:custDataLst>
          </p:nvPr>
        </p:nvSpPr>
        <p:spPr>
          <a:xfrm>
            <a:off x="7648575" y="4620467"/>
            <a:ext cx="3200400" cy="1399334"/>
          </a:xfrm>
          <a:prstGeom prst="rect">
            <a:avLst/>
          </a:prstGeom>
          <a:solidFill>
            <a:srgbClr val="FEFFFF"/>
          </a:solidFill>
          <a:ln w="31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10000"/>
              </a:lnSpc>
              <a:defRPr/>
            </a:pPr>
            <a:r>
              <a:rPr lang="zh-CN" altLang="en-US" sz="1600" smtClean="0">
                <a:solidFill>
                  <a:schemeClr val="accent3">
                    <a:lumMod val="75000"/>
                  </a:schemeClr>
                </a:solidFill>
                <a:ea typeface="微软雅黑" pitchFamily="34" charset="-122"/>
              </a:rPr>
              <a:t>这种控制能使人员为企业做出最大的贡献。在必要的时候，人员控制系统还可以对这些人员提供帮助。</a:t>
            </a:r>
            <a:endParaRPr lang="zh-CN" altLang="en-US" sz="1600">
              <a:solidFill>
                <a:schemeClr val="accent3">
                  <a:lumMod val="75000"/>
                </a:schemeClr>
              </a:solidFill>
              <a:ea typeface="微软雅黑" pitchFamily="34" charset="-122"/>
            </a:endParaRPr>
          </a:p>
        </p:txBody>
      </p:sp>
      <p:sp>
        <p:nvSpPr>
          <p:cNvPr id="32" name="MH_Other_6"/>
          <p:cNvSpPr/>
          <p:nvPr>
            <p:custDataLst>
              <p:tags r:id="rId19"/>
            </p:custDataLst>
          </p:nvPr>
        </p:nvSpPr>
        <p:spPr>
          <a:xfrm>
            <a:off x="7648575" y="6004906"/>
            <a:ext cx="3200400" cy="60932"/>
          </a:xfrm>
          <a:prstGeom prst="rect">
            <a:avLst/>
          </a:prstGeom>
          <a:solidFill>
            <a:schemeClr val="accent3"/>
          </a:solidFill>
          <a:ln w="31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sz="1600">
              <a:ea typeface="微软雅黑" pitchFamily="34" charset="-122"/>
            </a:endParaRPr>
          </a:p>
        </p:txBody>
      </p:sp>
    </p:spTree>
  </p:cSld>
  <p:clrMapOvr>
    <a:masterClrMapping/>
  </p:clrMapOvr>
  <p:transition>
    <p:random/>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8"/>
          <p:cNvSpPr txBox="1"/>
          <p:nvPr/>
        </p:nvSpPr>
        <p:spPr>
          <a:xfrm>
            <a:off x="5902530" y="1414796"/>
            <a:ext cx="3279570" cy="58477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solidFill>
                  <a:schemeClr val="bg1"/>
                </a:solidFill>
                <a:latin typeface="微软雅黑" pitchFamily="34" charset="-122"/>
                <a:ea typeface="微软雅黑" pitchFamily="34" charset="-122"/>
              </a:rPr>
              <a:t>第三节</a:t>
            </a:r>
            <a:endParaRPr lang="zh-CN" altLang="en-US" sz="3200" b="1">
              <a:solidFill>
                <a:schemeClr val="bg1"/>
              </a:solidFill>
              <a:latin typeface="微软雅黑" pitchFamily="34" charset="-122"/>
              <a:ea typeface="微软雅黑" pitchFamily="34" charset="-122"/>
            </a:endParaRPr>
          </a:p>
        </p:txBody>
      </p:sp>
      <p:sp>
        <p:nvSpPr>
          <p:cNvPr id="3" name="矩形 2"/>
          <p:cNvSpPr/>
          <p:nvPr/>
        </p:nvSpPr>
        <p:spPr>
          <a:xfrm>
            <a:off x="5702299" y="2314564"/>
            <a:ext cx="6080125" cy="9286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200000"/>
              </a:lnSpc>
            </a:pPr>
            <a:r>
              <a:rPr lang="zh-CN" altLang="en-US" sz="3200" b="1" smtClean="0">
                <a:solidFill>
                  <a:schemeClr val="tx1">
                    <a:lumMod val="65000"/>
                    <a:lumOff val="35000"/>
                  </a:schemeClr>
                </a:solidFill>
                <a:latin typeface="微软雅黑" pitchFamily="34" charset="-122"/>
                <a:ea typeface="微软雅黑" pitchFamily="34" charset="-122"/>
              </a:rPr>
              <a:t>战略控制评价系统</a:t>
            </a:r>
            <a:endParaRPr lang="zh-CN" altLang="zh-CN" sz="3200" b="1" smtClean="0">
              <a:solidFill>
                <a:schemeClr val="tx1">
                  <a:lumMod val="65000"/>
                  <a:lumOff val="35000"/>
                </a:schemeClr>
              </a:solidFill>
              <a:latin typeface="微软雅黑" pitchFamily="34" charset="-122"/>
              <a:ea typeface="微软雅黑" pitchFamily="34" charset="-122"/>
            </a:endParaRPr>
          </a:p>
        </p:txBody>
      </p:sp>
      <p:sp>
        <p:nvSpPr>
          <p:cNvPr id="4" name="Rectangle 1"/>
          <p:cNvSpPr>
            <a:spLocks noChangeArrowheads="1"/>
          </p:cNvSpPr>
          <p:nvPr/>
        </p:nvSpPr>
        <p:spPr bwMode="auto">
          <a:xfrm>
            <a:off x="5705475" y="3779977"/>
            <a:ext cx="6029325" cy="1077170"/>
          </a:xfrm>
          <a:prstGeom prst="rect">
            <a:avLst/>
          </a:prstGeom>
          <a:noFill/>
          <a:ln w="9525">
            <a:noFill/>
            <a:miter lim="800000"/>
          </a:ln>
          <a:effectLst/>
        </p:spPr>
        <p:txBody>
          <a:bodyPr vert="horz" wrap="square" lIns="91440" tIns="76176" rIns="91440" bIns="76176"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lnSpc>
                <a:spcPct val="150000"/>
              </a:lnSpc>
              <a:spcBef>
                <a:spcPct val="0"/>
              </a:spcBef>
              <a:spcAft>
                <a:spcPct val="0"/>
              </a:spcAft>
            </a:pPr>
            <a:r>
              <a:rPr lang="zh-CN" altLang="en-US" sz="2000" b="1" smtClean="0">
                <a:solidFill>
                  <a:schemeClr val="accent2"/>
                </a:solidFill>
                <a:latin typeface="+mn-ea"/>
              </a:rPr>
              <a:t>一、战略控制评价系统的组成</a:t>
            </a:r>
          </a:p>
          <a:p>
            <a:pPr eaLnBrk="0" fontAlgn="base" hangingPunct="0">
              <a:lnSpc>
                <a:spcPct val="150000"/>
              </a:lnSpc>
              <a:spcBef>
                <a:spcPct val="0"/>
              </a:spcBef>
              <a:spcAft>
                <a:spcPct val="0"/>
              </a:spcAft>
            </a:pPr>
            <a:r>
              <a:rPr lang="zh-CN" altLang="en-US" sz="2000" b="1" smtClean="0">
                <a:solidFill>
                  <a:schemeClr val="accent2"/>
                </a:solidFill>
                <a:latin typeface="+mn-ea"/>
              </a:rPr>
              <a:t>二、战略评价系统的运行</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7" presetClass="entr" presetSubtype="0" dur="50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50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500"/>
                                        <p:tgtEl>
                                          <p:spTgt spid="2"/>
                                        </p:tgtEl>
                                        <p:attrNameLst>
                                          <p:attrName>fillcolor</p:attrName>
                                        </p:attrNameLst>
                                      </p:cBhvr>
                                      <p:tavLst>
                                        <p:tav tm="0">
                                          <p:val>
                                            <p:clrVal>
                                              <a:schemeClr val="accent2"/>
                                            </p:clrVal>
                                          </p:val>
                                        </p:tav>
                                        <p:tav tm="50000">
                                          <p:val>
                                            <p:clrVal>
                                              <a:schemeClr val="hlink"/>
                                            </p:clrVal>
                                          </p:val>
                                        </p:tav>
                                      </p:tavLst>
                                    </p:anim>
                                    <p:set>
                                      <p:cBhvr>
                                        <p:cTn id="9" dur="500"/>
                                        <p:tgtEl>
                                          <p:spTgt spid="2"/>
                                        </p:tgtEl>
                                        <p:attrNameLst>
                                          <p:attrName>fill.type</p:attrName>
                                        </p:attrNameLst>
                                      </p:cBhvr>
                                      <p:to>
                                        <p:strVal val="solid"/>
                                      </p:to>
                                    </p:set>
                                  </p:childTnLst>
                                </p:cTn>
                              </p:par>
                            </p:childTnLst>
                          </p:cTn>
                        </p:par>
                        <p:par>
                          <p:cTn id="10" fill="hold" nodeType="afterGroup">
                            <p:stCondLst>
                              <p:cond delay="500"/>
                            </p:stCondLst>
                            <p:childTnLst>
                              <p:par>
                                <p:cTn id="11" presetID="2" presetClass="entr" presetSubtype="4" dur="50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000"/>
                            </p:stCondLst>
                            <p:childTnLst>
                              <p:par>
                                <p:cTn id="16" presetID="12" presetClass="entr" presetSubtype="4" dur="50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slide(fromBottom)">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728007" y="1089110"/>
            <a:ext cx="5234643" cy="58105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lnSpc>
                <a:spcPct val="150000"/>
              </a:lnSpc>
              <a:spcBef>
                <a:spcPct val="0"/>
              </a:spcBef>
              <a:spcAft>
                <a:spcPct val="0"/>
              </a:spcAft>
            </a:pPr>
            <a:r>
              <a:rPr lang="zh-CN" altLang="en-US" sz="2400" b="1" smtClean="0">
                <a:solidFill>
                  <a:schemeClr val="bg1"/>
                </a:solidFill>
              </a:rPr>
              <a:t>一、战略控制评价系统的组成</a:t>
            </a:r>
            <a:endParaRPr lang="zh-CN" altLang="en-US" sz="2400" b="1" smtClean="0">
              <a:solidFill>
                <a:schemeClr val="bg1"/>
              </a:solidFill>
              <a:latin typeface="+mn-ea"/>
            </a:endParaRPr>
          </a:p>
        </p:txBody>
      </p:sp>
      <p:sp>
        <p:nvSpPr>
          <p:cNvPr id="27660" name="Rectangle 12"/>
          <p:cNvSpPr>
            <a:spLocks noChangeArrowheads="1"/>
          </p:cNvSpPr>
          <p:nvPr/>
        </p:nvSpPr>
        <p:spPr bwMode="auto">
          <a:xfrm>
            <a:off x="0" y="0"/>
            <a:ext cx="12192000"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4" name="组合 33"/>
          <p:cNvGrpSpPr/>
          <p:nvPr/>
        </p:nvGrpSpPr>
        <p:grpSpPr>
          <a:xfrm>
            <a:off x="1219200" y="2428876"/>
            <a:ext cx="9791700" cy="3248024"/>
            <a:chOff x="2508265" y="2874986"/>
            <a:chExt cx="6763096" cy="2227239"/>
          </a:xfrm>
        </p:grpSpPr>
        <p:sp>
          <p:nvSpPr>
            <p:cNvPr id="20" name="MH_Other_1"/>
            <p:cNvSpPr>
              <a:spLocks noChangeArrowheads="1"/>
            </p:cNvSpPr>
            <p:nvPr>
              <p:custDataLst>
                <p:tags r:id="rId2"/>
              </p:custDataLst>
            </p:nvPr>
          </p:nvSpPr>
          <p:spPr bwMode="auto">
            <a:xfrm rot="370629">
              <a:off x="4894215" y="4988299"/>
              <a:ext cx="398622" cy="113926"/>
            </a:xfrm>
            <a:prstGeom prst="ellipse">
              <a:avLst/>
            </a:prstGeom>
            <a:gradFill rotWithShape="1">
              <a:gsLst>
                <a:gs pos="0">
                  <a:srgbClr val="3D3D3D"/>
                </a:gs>
                <a:gs pos="100000">
                  <a:srgbClr val="FFFFFF">
                    <a:alpha val="0"/>
                  </a:srgbClr>
                </a:gs>
              </a:gsLst>
              <a:path path="shape">
                <a:fillToRect l="50000" t="50000" r="50000" b="50000"/>
              </a:path>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000" kern="0">
                <a:solidFill>
                  <a:sysClr val="windowText" lastClr="000000"/>
                </a:solidFill>
                <a:latin typeface="+mn-ea"/>
              </a:endParaRPr>
            </a:p>
          </p:txBody>
        </p:sp>
        <p:sp>
          <p:nvSpPr>
            <p:cNvPr id="21" name="MH_Other_2"/>
            <p:cNvSpPr>
              <a:spLocks noChangeArrowheads="1"/>
            </p:cNvSpPr>
            <p:nvPr>
              <p:custDataLst>
                <p:tags r:id="rId3"/>
              </p:custDataLst>
            </p:nvPr>
          </p:nvSpPr>
          <p:spPr bwMode="auto">
            <a:xfrm rot="370629">
              <a:off x="2680829" y="4420976"/>
              <a:ext cx="525545" cy="113926"/>
            </a:xfrm>
            <a:prstGeom prst="ellipse">
              <a:avLst/>
            </a:prstGeom>
            <a:gradFill rotWithShape="1">
              <a:gsLst>
                <a:gs pos="0">
                  <a:srgbClr val="3D3D3D"/>
                </a:gs>
                <a:gs pos="100000">
                  <a:srgbClr val="FFFFFF">
                    <a:alpha val="0"/>
                  </a:srgbClr>
                </a:gs>
              </a:gsLst>
              <a:path path="shape">
                <a:fillToRect l="50000" t="50000" r="50000" b="50000"/>
              </a:path>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000" kern="0">
                <a:solidFill>
                  <a:sysClr val="windowText" lastClr="000000"/>
                </a:solidFill>
                <a:latin typeface="+mn-ea"/>
              </a:endParaRPr>
            </a:p>
          </p:txBody>
        </p:sp>
        <p:sp>
          <p:nvSpPr>
            <p:cNvPr id="22" name="MH_Other_3"/>
            <p:cNvSpPr/>
            <p:nvPr>
              <p:custDataLst>
                <p:tags r:id="rId4"/>
              </p:custDataLst>
            </p:nvPr>
          </p:nvSpPr>
          <p:spPr>
            <a:xfrm rot="2744380">
              <a:off x="2646975" y="4127123"/>
              <a:ext cx="464452" cy="230606"/>
            </a:xfrm>
            <a:prstGeom prst="triangle">
              <a:avLst/>
            </a:prstGeom>
            <a:solidFill>
              <a:schemeClr val="accent1">
                <a:lumMod val="75000"/>
              </a:schemeClr>
            </a:solidFill>
            <a:ln w="25400" cap="flat" cmpd="sng" algn="ctr">
              <a:no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1000" kern="0">
                <a:solidFill>
                  <a:sysClr val="window" lastClr="FFFFFF"/>
                </a:solidFill>
                <a:latin typeface="+mn-ea"/>
              </a:endParaRPr>
            </a:p>
          </p:txBody>
        </p:sp>
        <p:sp>
          <p:nvSpPr>
            <p:cNvPr id="23" name="MH_Other_4"/>
            <p:cNvSpPr/>
            <p:nvPr>
              <p:custDataLst>
                <p:tags r:id="rId5"/>
              </p:custDataLst>
            </p:nvPr>
          </p:nvSpPr>
          <p:spPr>
            <a:xfrm rot="17414537">
              <a:off x="2659184" y="3665203"/>
              <a:ext cx="686886" cy="534697"/>
            </a:xfrm>
            <a:prstGeom prst="rtTriangle">
              <a:avLst/>
            </a:prstGeom>
            <a:solidFill>
              <a:schemeClr val="accent1"/>
            </a:solidFill>
            <a:ln w="25400" cap="flat" cmpd="sng" algn="ctr">
              <a:no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1000" kern="0">
                <a:solidFill>
                  <a:sysClr val="window" lastClr="FFFFFF"/>
                </a:solidFill>
                <a:latin typeface="+mn-ea"/>
              </a:endParaRPr>
            </a:p>
          </p:txBody>
        </p:sp>
        <p:sp>
          <p:nvSpPr>
            <p:cNvPr id="24" name="MH_Other_5"/>
            <p:cNvSpPr/>
            <p:nvPr>
              <p:custDataLst>
                <p:tags r:id="rId6"/>
              </p:custDataLst>
            </p:nvPr>
          </p:nvSpPr>
          <p:spPr>
            <a:xfrm rot="18690463">
              <a:off x="2702830" y="3396274"/>
              <a:ext cx="686886" cy="834076"/>
            </a:xfrm>
            <a:prstGeom prst="rtTriangle">
              <a:avLst/>
            </a:prstGeom>
            <a:solidFill>
              <a:schemeClr val="accent1">
                <a:lumMod val="60000"/>
                <a:lumOff val="40000"/>
              </a:schemeClr>
            </a:solidFill>
            <a:ln w="25400" cap="flat" cmpd="sng" algn="ctr">
              <a:no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1000" kern="0">
                <a:solidFill>
                  <a:sysClr val="window" lastClr="FFFFFF"/>
                </a:solidFill>
                <a:latin typeface="+mn-ea"/>
              </a:endParaRPr>
            </a:p>
          </p:txBody>
        </p:sp>
        <p:sp>
          <p:nvSpPr>
            <p:cNvPr id="25" name="MH_Text_1"/>
            <p:cNvSpPr/>
            <p:nvPr>
              <p:custDataLst>
                <p:tags r:id="rId7"/>
              </p:custDataLst>
            </p:nvPr>
          </p:nvSpPr>
          <p:spPr>
            <a:xfrm>
              <a:off x="2508265" y="2874986"/>
              <a:ext cx="2783574" cy="2170279"/>
            </a:xfrm>
            <a:custGeom>
              <a:gdLst>
                <a:gd name="connsiteX0" fmla="*/ 2309921 w 4396510"/>
                <a:gd name="connsiteY0" fmla="*/ 3 h 3427842"/>
                <a:gd name="connsiteX1" fmla="*/ 2372136 w 4396510"/>
                <a:gd name="connsiteY1" fmla="*/ 1751 h 3427842"/>
                <a:gd name="connsiteX2" fmla="*/ 4396510 w 4396510"/>
                <a:gd name="connsiteY2" fmla="*/ 533799 h 3427842"/>
                <a:gd name="connsiteX3" fmla="*/ 4083283 w 4396510"/>
                <a:gd name="connsiteY3" fmla="*/ 3427842 h 3427842"/>
                <a:gd name="connsiteX4" fmla="*/ 961626 w 4396510"/>
                <a:gd name="connsiteY4" fmla="*/ 1591065 h 3427842"/>
                <a:gd name="connsiteX5" fmla="*/ 0 w 4396510"/>
                <a:gd name="connsiteY5" fmla="*/ 1448908 h 3427842"/>
                <a:gd name="connsiteX6" fmla="*/ 148801 w 4396510"/>
                <a:gd name="connsiteY6" fmla="*/ 74064 h 3427842"/>
                <a:gd name="connsiteX7" fmla="*/ 2309921 w 4396510"/>
                <a:gd name="connsiteY7" fmla="*/ 3 h 34278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96510" h="3427842">
                  <a:moveTo>
                    <a:pt x="2309921" y="3"/>
                  </a:moveTo>
                  <a:cubicBezTo>
                    <a:pt x="2334059" y="41"/>
                    <a:pt x="2354910" y="596"/>
                    <a:pt x="2372136" y="1751"/>
                  </a:cubicBezTo>
                  <a:cubicBezTo>
                    <a:pt x="2647751" y="20223"/>
                    <a:pt x="4112737" y="-3155"/>
                    <a:pt x="4396510" y="533799"/>
                  </a:cubicBezTo>
                  <a:lnTo>
                    <a:pt x="4083283" y="3427842"/>
                  </a:lnTo>
                  <a:cubicBezTo>
                    <a:pt x="3704659" y="2668552"/>
                    <a:pt x="2485052" y="1920568"/>
                    <a:pt x="961626" y="1591065"/>
                  </a:cubicBezTo>
                  <a:cubicBezTo>
                    <a:pt x="631993" y="1519768"/>
                    <a:pt x="309339" y="1472651"/>
                    <a:pt x="0" y="1448908"/>
                  </a:cubicBezTo>
                  <a:lnTo>
                    <a:pt x="148801" y="74064"/>
                  </a:lnTo>
                  <a:cubicBezTo>
                    <a:pt x="846254" y="115330"/>
                    <a:pt x="1947846" y="-570"/>
                    <a:pt x="2309921" y="3"/>
                  </a:cubicBezTo>
                  <a:close/>
                </a:path>
              </a:pathLst>
            </a:custGeom>
            <a:solidFill>
              <a:schemeClr val="accent1">
                <a:lumMod val="20000"/>
                <a:lumOff val="80000"/>
              </a:schemeClr>
            </a:solidFill>
            <a:ln w="25400" cap="flat" cmpd="sng" algn="ctr">
              <a:noFill/>
              <a:prstDash val="solid"/>
            </a:ln>
            <a:effectLst/>
          </p:spPr>
          <p:txBody>
            <a:bodyPr wrap="square" lIns="324000" tIns="108000" rIns="10800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Font typeface="Wingdings" pitchFamily="2" charset="2"/>
                <a:buChar char="n"/>
              </a:pPr>
              <a:r>
                <a:rPr lang="zh-CN" altLang="en-US" sz="1600" kern="0" smtClean="0">
                  <a:solidFill>
                    <a:schemeClr val="accent1">
                      <a:lumMod val="50000"/>
                    </a:schemeClr>
                  </a:solidFill>
                </a:rPr>
                <a:t>评价企业战略实施的表现，并根据环境等的变化审查企业战略的依据，为纠正子系统的运作提供依据。</a:t>
              </a:r>
              <a:endParaRPr lang="zh-CN" altLang="en-US" sz="1600" kern="0">
                <a:solidFill>
                  <a:schemeClr val="accent1">
                    <a:lumMod val="50000"/>
                  </a:schemeClr>
                </a:solidFill>
              </a:endParaRPr>
            </a:p>
          </p:txBody>
        </p:sp>
        <p:sp>
          <p:nvSpPr>
            <p:cNvPr id="26" name="MH_SubTitle_1"/>
            <p:cNvSpPr/>
            <p:nvPr>
              <p:custDataLst>
                <p:tags r:id="rId8"/>
              </p:custDataLst>
            </p:nvPr>
          </p:nvSpPr>
          <p:spPr>
            <a:xfrm>
              <a:off x="4552061" y="3328177"/>
              <a:ext cx="1198240" cy="1198240"/>
            </a:xfrm>
            <a:prstGeom prst="ellipse">
              <a:avLst/>
            </a:prstGeom>
            <a:solidFill>
              <a:schemeClr val="accent1">
                <a:lumMod val="75000"/>
              </a:schemeClr>
            </a:solidFill>
            <a:ln w="76200" cap="flat" cmpd="sng" algn="ctr">
              <a:solidFill>
                <a:srgbClr val="FFFFFF"/>
              </a:solidFill>
              <a:prstDash val="solid"/>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800" b="1" kern="0" smtClean="0">
                  <a:solidFill>
                    <a:schemeClr val="bg1"/>
                  </a:solidFill>
                </a:rPr>
                <a:t>评价</a:t>
              </a:r>
              <a:br>
                <a:rPr lang="en-US" altLang="zh-CN" sz="2800" b="1" kern="0" smtClean="0">
                  <a:solidFill>
                    <a:schemeClr val="bg1"/>
                  </a:solidFill>
                </a:rPr>
              </a:br>
              <a:r>
                <a:rPr lang="zh-CN" altLang="en-US" sz="2800" b="1" kern="0" smtClean="0">
                  <a:solidFill>
                    <a:schemeClr val="bg1"/>
                  </a:solidFill>
                </a:rPr>
                <a:t>子系统</a:t>
              </a:r>
              <a:endParaRPr lang="zh-CN" altLang="en-US" sz="2800" b="1" kern="0">
                <a:solidFill>
                  <a:schemeClr val="bg1"/>
                </a:solidFill>
              </a:endParaRPr>
            </a:p>
          </p:txBody>
        </p:sp>
        <p:sp>
          <p:nvSpPr>
            <p:cNvPr id="27" name="MH_Other_6"/>
            <p:cNvSpPr>
              <a:spLocks noChangeArrowheads="1"/>
            </p:cNvSpPr>
            <p:nvPr>
              <p:custDataLst>
                <p:tags r:id="rId9"/>
              </p:custDataLst>
            </p:nvPr>
          </p:nvSpPr>
          <p:spPr bwMode="auto">
            <a:xfrm rot="21229373" flipH="1">
              <a:off x="6486789" y="4988299"/>
              <a:ext cx="398622" cy="113926"/>
            </a:xfrm>
            <a:prstGeom prst="ellipse">
              <a:avLst/>
            </a:prstGeom>
            <a:gradFill rotWithShape="1">
              <a:gsLst>
                <a:gs pos="0">
                  <a:srgbClr val="3D3D3D"/>
                </a:gs>
                <a:gs pos="100000">
                  <a:srgbClr val="FFFFFF">
                    <a:alpha val="0"/>
                  </a:srgbClr>
                </a:gs>
              </a:gsLst>
              <a:path path="shape">
                <a:fillToRect l="50000" t="50000" r="50000" b="50000"/>
              </a:path>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000" kern="0">
                <a:solidFill>
                  <a:sysClr val="windowText" lastClr="000000"/>
                </a:solidFill>
                <a:latin typeface="+mn-ea"/>
              </a:endParaRPr>
            </a:p>
          </p:txBody>
        </p:sp>
        <p:sp>
          <p:nvSpPr>
            <p:cNvPr id="28" name="MH_Other_7"/>
            <p:cNvSpPr>
              <a:spLocks noChangeArrowheads="1"/>
            </p:cNvSpPr>
            <p:nvPr>
              <p:custDataLst>
                <p:tags r:id="rId10"/>
              </p:custDataLst>
            </p:nvPr>
          </p:nvSpPr>
          <p:spPr bwMode="auto">
            <a:xfrm rot="21229373" flipH="1">
              <a:off x="8573256" y="4420976"/>
              <a:ext cx="525545" cy="113926"/>
            </a:xfrm>
            <a:prstGeom prst="ellipse">
              <a:avLst/>
            </a:prstGeom>
            <a:gradFill rotWithShape="1">
              <a:gsLst>
                <a:gs pos="0">
                  <a:srgbClr val="3D3D3D"/>
                </a:gs>
                <a:gs pos="100000">
                  <a:srgbClr val="FFFFFF">
                    <a:alpha val="0"/>
                  </a:srgbClr>
                </a:gs>
              </a:gsLst>
              <a:path path="shape">
                <a:fillToRect l="50000" t="50000" r="50000" b="50000"/>
              </a:path>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000" kern="0">
                <a:solidFill>
                  <a:sysClr val="windowText" lastClr="000000"/>
                </a:solidFill>
                <a:latin typeface="+mn-ea"/>
              </a:endParaRPr>
            </a:p>
          </p:txBody>
        </p:sp>
        <p:sp>
          <p:nvSpPr>
            <p:cNvPr id="29" name="MH_Other_8"/>
            <p:cNvSpPr/>
            <p:nvPr>
              <p:custDataLst>
                <p:tags r:id="rId11"/>
              </p:custDataLst>
            </p:nvPr>
          </p:nvSpPr>
          <p:spPr>
            <a:xfrm rot="18855621" flipH="1">
              <a:off x="8668198" y="4127123"/>
              <a:ext cx="464452" cy="230606"/>
            </a:xfrm>
            <a:prstGeom prst="triangle">
              <a:avLst/>
            </a:prstGeom>
            <a:solidFill>
              <a:schemeClr val="accent2">
                <a:lumMod val="75000"/>
              </a:schemeClr>
            </a:solidFill>
            <a:ln w="25400" cap="flat" cmpd="sng" algn="ctr">
              <a:no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1000" kern="0">
                <a:solidFill>
                  <a:sysClr val="window" lastClr="FFFFFF"/>
                </a:solidFill>
                <a:latin typeface="+mn-ea"/>
              </a:endParaRPr>
            </a:p>
          </p:txBody>
        </p:sp>
        <p:sp>
          <p:nvSpPr>
            <p:cNvPr id="30" name="MH_Other_9"/>
            <p:cNvSpPr/>
            <p:nvPr>
              <p:custDataLst>
                <p:tags r:id="rId12"/>
              </p:custDataLst>
            </p:nvPr>
          </p:nvSpPr>
          <p:spPr>
            <a:xfrm rot="4185464" flipH="1">
              <a:off x="8433557" y="3665203"/>
              <a:ext cx="686886" cy="534697"/>
            </a:xfrm>
            <a:prstGeom prst="rtTriangle">
              <a:avLst/>
            </a:prstGeom>
            <a:solidFill>
              <a:schemeClr val="accent2"/>
            </a:solidFill>
            <a:ln w="25400" cap="flat" cmpd="sng" algn="ctr">
              <a:no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1000" kern="0">
                <a:solidFill>
                  <a:sysClr val="window" lastClr="FFFFFF"/>
                </a:solidFill>
                <a:latin typeface="+mn-ea"/>
              </a:endParaRPr>
            </a:p>
          </p:txBody>
        </p:sp>
        <p:sp>
          <p:nvSpPr>
            <p:cNvPr id="31" name="MH_Other_10"/>
            <p:cNvSpPr/>
            <p:nvPr>
              <p:custDataLst>
                <p:tags r:id="rId13"/>
              </p:custDataLst>
            </p:nvPr>
          </p:nvSpPr>
          <p:spPr>
            <a:xfrm rot="2909536" flipH="1">
              <a:off x="8389911" y="3396274"/>
              <a:ext cx="686886" cy="834076"/>
            </a:xfrm>
            <a:prstGeom prst="rtTriangle">
              <a:avLst/>
            </a:prstGeom>
            <a:solidFill>
              <a:schemeClr val="accent2">
                <a:lumMod val="60000"/>
                <a:lumOff val="40000"/>
              </a:schemeClr>
            </a:solidFill>
            <a:ln w="25400" cap="flat" cmpd="sng" algn="ctr">
              <a:noFill/>
              <a:prstDash val="solid"/>
            </a:ln>
            <a:effectLst/>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1000" kern="0">
                <a:solidFill>
                  <a:sysClr val="window" lastClr="FFFFFF"/>
                </a:solidFill>
                <a:latin typeface="+mn-ea"/>
              </a:endParaRPr>
            </a:p>
          </p:txBody>
        </p:sp>
        <p:sp>
          <p:nvSpPr>
            <p:cNvPr id="32" name="MH_Text_2"/>
            <p:cNvSpPr/>
            <p:nvPr>
              <p:custDataLst>
                <p:tags r:id="rId14"/>
              </p:custDataLst>
            </p:nvPr>
          </p:nvSpPr>
          <p:spPr>
            <a:xfrm flipH="1">
              <a:off x="6487787" y="2874986"/>
              <a:ext cx="2783574" cy="2170279"/>
            </a:xfrm>
            <a:custGeom>
              <a:gdLst>
                <a:gd name="connsiteX0" fmla="*/ 2309921 w 4396510"/>
                <a:gd name="connsiteY0" fmla="*/ 3 h 3427842"/>
                <a:gd name="connsiteX1" fmla="*/ 2372136 w 4396510"/>
                <a:gd name="connsiteY1" fmla="*/ 1751 h 3427842"/>
                <a:gd name="connsiteX2" fmla="*/ 4396510 w 4396510"/>
                <a:gd name="connsiteY2" fmla="*/ 533799 h 3427842"/>
                <a:gd name="connsiteX3" fmla="*/ 4083283 w 4396510"/>
                <a:gd name="connsiteY3" fmla="*/ 3427842 h 3427842"/>
                <a:gd name="connsiteX4" fmla="*/ 961626 w 4396510"/>
                <a:gd name="connsiteY4" fmla="*/ 1591065 h 3427842"/>
                <a:gd name="connsiteX5" fmla="*/ 0 w 4396510"/>
                <a:gd name="connsiteY5" fmla="*/ 1448908 h 3427842"/>
                <a:gd name="connsiteX6" fmla="*/ 148801 w 4396510"/>
                <a:gd name="connsiteY6" fmla="*/ 74064 h 3427842"/>
                <a:gd name="connsiteX7" fmla="*/ 2309921 w 4396510"/>
                <a:gd name="connsiteY7" fmla="*/ 3 h 34278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96510" h="3427842">
                  <a:moveTo>
                    <a:pt x="2309921" y="3"/>
                  </a:moveTo>
                  <a:cubicBezTo>
                    <a:pt x="2334059" y="41"/>
                    <a:pt x="2354910" y="596"/>
                    <a:pt x="2372136" y="1751"/>
                  </a:cubicBezTo>
                  <a:cubicBezTo>
                    <a:pt x="2647751" y="20223"/>
                    <a:pt x="4112737" y="-3155"/>
                    <a:pt x="4396510" y="533799"/>
                  </a:cubicBezTo>
                  <a:lnTo>
                    <a:pt x="4083283" y="3427842"/>
                  </a:lnTo>
                  <a:cubicBezTo>
                    <a:pt x="3704659" y="2668552"/>
                    <a:pt x="2485052" y="1920568"/>
                    <a:pt x="961626" y="1591065"/>
                  </a:cubicBezTo>
                  <a:cubicBezTo>
                    <a:pt x="631993" y="1519768"/>
                    <a:pt x="309339" y="1472651"/>
                    <a:pt x="0" y="1448908"/>
                  </a:cubicBezTo>
                  <a:lnTo>
                    <a:pt x="148801" y="74064"/>
                  </a:lnTo>
                  <a:cubicBezTo>
                    <a:pt x="846254" y="115330"/>
                    <a:pt x="1947846" y="-570"/>
                    <a:pt x="2309921" y="3"/>
                  </a:cubicBezTo>
                  <a:close/>
                </a:path>
              </a:pathLst>
            </a:custGeom>
            <a:solidFill>
              <a:schemeClr val="accent2">
                <a:lumMod val="20000"/>
                <a:lumOff val="80000"/>
              </a:schemeClr>
            </a:solidFill>
            <a:ln w="25400" cap="flat" cmpd="sng" algn="ctr">
              <a:noFill/>
              <a:prstDash val="solid"/>
            </a:ln>
            <a:effectLst/>
          </p:spPr>
          <p:txBody>
            <a:bodyPr wrap="square" lIns="1080000" tIns="108000" rIns="3240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Font typeface="Wingdings" pitchFamily="2" charset="2"/>
                <a:buChar char="n"/>
              </a:pPr>
              <a:r>
                <a:rPr lang="zh-CN" altLang="en-US" sz="1600" kern="0" smtClean="0">
                  <a:solidFill>
                    <a:schemeClr val="accent2">
                      <a:lumMod val="50000"/>
                    </a:schemeClr>
                  </a:solidFill>
                </a:rPr>
                <a:t>根据战略评价子系统输出的信息，纠正子系统开始采取及时的行动进行必要的调整。</a:t>
              </a:r>
              <a:endParaRPr lang="en-US" altLang="zh-CN" sz="1600" kern="0" smtClean="0">
                <a:solidFill>
                  <a:schemeClr val="accent2">
                    <a:lumMod val="50000"/>
                  </a:schemeClr>
                </a:solidFill>
              </a:endParaRPr>
            </a:p>
          </p:txBody>
        </p:sp>
        <p:sp>
          <p:nvSpPr>
            <p:cNvPr id="33" name="MH_SubTitle_2"/>
            <p:cNvSpPr/>
            <p:nvPr>
              <p:custDataLst>
                <p:tags r:id="rId15"/>
              </p:custDataLst>
            </p:nvPr>
          </p:nvSpPr>
          <p:spPr>
            <a:xfrm flipH="1">
              <a:off x="6029325" y="3328177"/>
              <a:ext cx="1198240" cy="1198240"/>
            </a:xfrm>
            <a:prstGeom prst="ellipse">
              <a:avLst/>
            </a:prstGeom>
            <a:solidFill>
              <a:schemeClr val="accent2">
                <a:lumMod val="75000"/>
              </a:schemeClr>
            </a:solidFill>
            <a:ln w="76200" cap="flat" cmpd="sng" algn="ctr">
              <a:solidFill>
                <a:srgbClr val="FFFFFF"/>
              </a:solidFill>
              <a:prstDash val="solid"/>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800" b="1" kern="0" smtClean="0">
                  <a:solidFill>
                    <a:schemeClr val="bg1"/>
                  </a:solidFill>
                </a:rPr>
                <a:t>纠正</a:t>
              </a:r>
              <a:br>
                <a:rPr lang="en-US" altLang="zh-CN" sz="2800" b="1" kern="0" smtClean="0">
                  <a:solidFill>
                    <a:schemeClr val="bg1"/>
                  </a:solidFill>
                </a:rPr>
              </a:br>
              <a:r>
                <a:rPr lang="zh-CN" altLang="en-US" sz="2800" b="1" kern="0" smtClean="0">
                  <a:solidFill>
                    <a:schemeClr val="bg1"/>
                  </a:solidFill>
                </a:rPr>
                <a:t>子系统</a:t>
              </a:r>
              <a:endParaRPr lang="zh-CN" altLang="en-US" sz="2800" b="1" kern="0">
                <a:solidFill>
                  <a:schemeClr val="bg1"/>
                </a:solidFill>
              </a:endParaRPr>
            </a:p>
          </p:txBody>
        </p:sp>
      </p:grpSp>
    </p:spTree>
  </p:cSld>
  <p:clrMapOvr>
    <a:masterClrMapping/>
  </p:clrMapOvr>
  <p:transition>
    <p:random/>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946487" y="748784"/>
            <a:ext cx="2031325"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（一）评价子系统</a:t>
            </a:r>
            <a:endParaRPr lang="zh-CN" altLang="en-US" b="1"/>
          </a:p>
        </p:txBody>
      </p:sp>
      <p:sp>
        <p:nvSpPr>
          <p:cNvPr id="3" name="MH_SubTitle_1"/>
          <p:cNvSpPr>
            <a:spLocks noChangeArrowheads="1"/>
          </p:cNvSpPr>
          <p:nvPr>
            <p:custDataLst>
              <p:tags r:id="rId2"/>
            </p:custDataLst>
          </p:nvPr>
        </p:nvSpPr>
        <p:spPr bwMode="auto">
          <a:xfrm>
            <a:off x="1108075" y="1936750"/>
            <a:ext cx="3995738" cy="398463"/>
          </a:xfrm>
          <a:prstGeom prst="parallelogram">
            <a:avLst>
              <a:gd name="adj" fmla="val 20381"/>
            </a:avLst>
          </a:prstGeom>
          <a:solidFill>
            <a:schemeClr val="accent1"/>
          </a:solidFill>
          <a:ln w="9525">
            <a:noFill/>
            <a:miter lim="800000"/>
          </a:ln>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b="1" smtClean="0">
                <a:solidFill>
                  <a:schemeClr val="bg1"/>
                </a:solidFill>
              </a:rPr>
              <a:t>确定评价指标</a:t>
            </a:r>
            <a:endParaRPr lang="da-DK" altLang="zh-CN" b="1">
              <a:solidFill>
                <a:schemeClr val="bg1"/>
              </a:solidFill>
            </a:endParaRPr>
          </a:p>
        </p:txBody>
      </p:sp>
      <p:sp>
        <p:nvSpPr>
          <p:cNvPr id="4" name="MH_Other_1"/>
          <p:cNvSpPr txBox="1">
            <a:spLocks noChangeArrowheads="1"/>
          </p:cNvSpPr>
          <p:nvPr>
            <p:custDataLst>
              <p:tags r:id="rId3"/>
            </p:custDataLst>
          </p:nvPr>
        </p:nvSpPr>
        <p:spPr bwMode="auto">
          <a:xfrm>
            <a:off x="636588" y="1385888"/>
            <a:ext cx="914400" cy="1200150"/>
          </a:xfrm>
          <a:prstGeom prst="rect">
            <a:avLst/>
          </a:prstGeom>
          <a:noFill/>
          <a:ln w="9525">
            <a:noFill/>
            <a:miter lim="800000"/>
          </a:ln>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en-US" altLang="zh-CN" sz="8800" i="1">
                <a:solidFill>
                  <a:schemeClr val="accent1"/>
                </a:solidFill>
                <a:latin typeface="Elephant" pitchFamily="18" charset="0"/>
                <a:cs typeface="Aharoni" pitchFamily="2" charset="-79"/>
              </a:rPr>
              <a:t>1</a:t>
            </a:r>
            <a:endParaRPr lang="zh-CN" altLang="en-US" sz="8800" i="1">
              <a:solidFill>
                <a:schemeClr val="accent1"/>
              </a:solidFill>
              <a:latin typeface="Elephant" pitchFamily="18" charset="0"/>
              <a:cs typeface="Aharoni" pitchFamily="2" charset="-79"/>
            </a:endParaRPr>
          </a:p>
        </p:txBody>
      </p:sp>
      <p:sp>
        <p:nvSpPr>
          <p:cNvPr id="5" name="MH_Other_1"/>
          <p:cNvSpPr/>
          <p:nvPr>
            <p:custDataLst>
              <p:tags r:id="rId4"/>
            </p:custDataLst>
          </p:nvPr>
        </p:nvSpPr>
        <p:spPr>
          <a:xfrm rot="6667447" flipH="1">
            <a:off x="8255881" y="4486366"/>
            <a:ext cx="391151" cy="270977"/>
          </a:xfrm>
          <a:custGeom>
            <a:rect l="l" t="t" r="r" b="b"/>
            <a:pathLst>
              <a:path w="1673567" h="1159396">
                <a:moveTo>
                  <a:pt x="238714" y="0"/>
                </a:moveTo>
                <a:lnTo>
                  <a:pt x="1358427" y="0"/>
                </a:lnTo>
                <a:cubicBezTo>
                  <a:pt x="1298580" y="183626"/>
                  <a:pt x="1302125" y="424075"/>
                  <a:pt x="1379974" y="668159"/>
                </a:cubicBezTo>
                <a:cubicBezTo>
                  <a:pt x="1444682" y="871041"/>
                  <a:pt x="1549792" y="1042153"/>
                  <a:pt x="1673569" y="1159396"/>
                </a:cubicBezTo>
                <a:lnTo>
                  <a:pt x="0" y="1159396"/>
                </a:lnTo>
                <a:cubicBezTo>
                  <a:pt x="121244" y="1027568"/>
                  <a:pt x="217761" y="835364"/>
                  <a:pt x="264199" y="611606"/>
                </a:cubicBezTo>
                <a:cubicBezTo>
                  <a:pt x="310990" y="386150"/>
                  <a:pt x="298390" y="169853"/>
                  <a:pt x="238714" y="0"/>
                </a:cubicBezTo>
                <a:close/>
              </a:path>
            </a:pathLst>
          </a:custGeom>
          <a:solidFill>
            <a:sysClr val="window" lastClr="FFFFFF">
              <a:lumMod val="85000"/>
            </a:sysClr>
          </a:solidFill>
          <a:ln w="25400" cap="flat" cmpd="sng" algn="ctr">
            <a:noFill/>
            <a:prstDash val="solid"/>
          </a:ln>
          <a:effectLst>
            <a:innerShdw blurRad="114300">
              <a:prstClr val="black">
                <a:alpha val="20000"/>
              </a:prstClr>
            </a:innerShdw>
          </a:effectLst>
        </p:spPr>
        <p:txBody>
          <a:bodyPr lIns="68580" tIns="34290" rIns="68580" bIns="3429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en-US" sz="1350" kern="0">
              <a:solidFill>
                <a:sysClr val="window" lastClr="FFFFFF"/>
              </a:solidFill>
              <a:latin typeface="+mn-lt"/>
              <a:ea typeface="+mn-ea"/>
            </a:endParaRPr>
          </a:p>
        </p:txBody>
      </p:sp>
      <p:sp>
        <p:nvSpPr>
          <p:cNvPr id="6" name="MH_Other_2"/>
          <p:cNvSpPr/>
          <p:nvPr>
            <p:custDataLst>
              <p:tags r:id="rId5"/>
            </p:custDataLst>
          </p:nvPr>
        </p:nvSpPr>
        <p:spPr>
          <a:xfrm rot="1443210" flipH="1">
            <a:off x="7681160" y="3067459"/>
            <a:ext cx="483581" cy="335009"/>
          </a:xfrm>
          <a:custGeom>
            <a:rect l="l" t="t" r="r" b="b"/>
            <a:pathLst>
              <a:path w="1673567" h="1159396">
                <a:moveTo>
                  <a:pt x="238714" y="0"/>
                </a:moveTo>
                <a:lnTo>
                  <a:pt x="1358427" y="0"/>
                </a:lnTo>
                <a:cubicBezTo>
                  <a:pt x="1298580" y="183626"/>
                  <a:pt x="1302125" y="424075"/>
                  <a:pt x="1379974" y="668159"/>
                </a:cubicBezTo>
                <a:cubicBezTo>
                  <a:pt x="1444682" y="871041"/>
                  <a:pt x="1549792" y="1042153"/>
                  <a:pt x="1673569" y="1159396"/>
                </a:cubicBezTo>
                <a:lnTo>
                  <a:pt x="0" y="1159396"/>
                </a:lnTo>
                <a:cubicBezTo>
                  <a:pt x="121244" y="1027568"/>
                  <a:pt x="217761" y="835364"/>
                  <a:pt x="264199" y="611606"/>
                </a:cubicBezTo>
                <a:cubicBezTo>
                  <a:pt x="310990" y="386150"/>
                  <a:pt x="298390" y="169853"/>
                  <a:pt x="238714" y="0"/>
                </a:cubicBezTo>
                <a:close/>
              </a:path>
            </a:pathLst>
          </a:custGeom>
          <a:solidFill>
            <a:sysClr val="window" lastClr="FFFFFF">
              <a:lumMod val="85000"/>
            </a:sysClr>
          </a:solidFill>
          <a:ln w="25400" cap="flat" cmpd="sng" algn="ctr">
            <a:noFill/>
            <a:prstDash val="solid"/>
          </a:ln>
          <a:effectLst>
            <a:innerShdw blurRad="114300">
              <a:prstClr val="black">
                <a:alpha val="20000"/>
              </a:prstClr>
            </a:innerShdw>
          </a:effectLst>
        </p:spPr>
        <p:txBody>
          <a:bodyPr lIns="68580" tIns="34290" rIns="68580" bIns="3429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en-US" sz="1350" kern="0">
              <a:solidFill>
                <a:sysClr val="window" lastClr="FFFFFF"/>
              </a:solidFill>
              <a:latin typeface="+mn-lt"/>
              <a:ea typeface="+mn-ea"/>
            </a:endParaRPr>
          </a:p>
        </p:txBody>
      </p:sp>
      <p:sp>
        <p:nvSpPr>
          <p:cNvPr id="7" name="MH_Other_3"/>
          <p:cNvSpPr/>
          <p:nvPr>
            <p:custDataLst>
              <p:tags r:id="rId6"/>
            </p:custDataLst>
          </p:nvPr>
        </p:nvSpPr>
        <p:spPr>
          <a:xfrm rot="4307735" flipH="1">
            <a:off x="8232290" y="3623374"/>
            <a:ext cx="632163" cy="437942"/>
          </a:xfrm>
          <a:custGeom>
            <a:rect l="l" t="t" r="r" b="b"/>
            <a:pathLst>
              <a:path w="1673567" h="1159396">
                <a:moveTo>
                  <a:pt x="238714" y="0"/>
                </a:moveTo>
                <a:lnTo>
                  <a:pt x="1358427" y="0"/>
                </a:lnTo>
                <a:cubicBezTo>
                  <a:pt x="1298580" y="183626"/>
                  <a:pt x="1302125" y="424075"/>
                  <a:pt x="1379974" y="668159"/>
                </a:cubicBezTo>
                <a:cubicBezTo>
                  <a:pt x="1444682" y="871041"/>
                  <a:pt x="1549792" y="1042153"/>
                  <a:pt x="1673569" y="1159396"/>
                </a:cubicBezTo>
                <a:lnTo>
                  <a:pt x="0" y="1159396"/>
                </a:lnTo>
                <a:cubicBezTo>
                  <a:pt x="121244" y="1027568"/>
                  <a:pt x="217761" y="835364"/>
                  <a:pt x="264199" y="611606"/>
                </a:cubicBezTo>
                <a:cubicBezTo>
                  <a:pt x="310990" y="386150"/>
                  <a:pt x="298390" y="169853"/>
                  <a:pt x="238714" y="0"/>
                </a:cubicBezTo>
                <a:close/>
              </a:path>
            </a:pathLst>
          </a:custGeom>
          <a:solidFill>
            <a:sysClr val="window" lastClr="FFFFFF">
              <a:lumMod val="85000"/>
            </a:sysClr>
          </a:solidFill>
          <a:ln w="25400" cap="flat" cmpd="sng" algn="ctr">
            <a:noFill/>
            <a:prstDash val="solid"/>
          </a:ln>
          <a:effectLst>
            <a:innerShdw blurRad="114300">
              <a:prstClr val="black">
                <a:alpha val="20000"/>
              </a:prstClr>
            </a:innerShdw>
          </a:effectLst>
        </p:spPr>
        <p:txBody>
          <a:bodyPr lIns="68580" tIns="34290" rIns="68580" bIns="3429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en-US" sz="1350" kern="0">
              <a:solidFill>
                <a:sysClr val="window" lastClr="FFFFFF"/>
              </a:solidFill>
              <a:latin typeface="+mn-lt"/>
              <a:ea typeface="+mn-ea"/>
            </a:endParaRPr>
          </a:p>
        </p:txBody>
      </p:sp>
      <p:sp>
        <p:nvSpPr>
          <p:cNvPr id="8" name="MH_Other_4"/>
          <p:cNvSpPr/>
          <p:nvPr>
            <p:custDataLst>
              <p:tags r:id="rId7"/>
            </p:custDataLst>
          </p:nvPr>
        </p:nvSpPr>
        <p:spPr>
          <a:xfrm rot="12193735">
            <a:off x="6983973" y="4989607"/>
            <a:ext cx="391151" cy="270977"/>
          </a:xfrm>
          <a:custGeom>
            <a:rect l="l" t="t" r="r" b="b"/>
            <a:pathLst>
              <a:path w="1673567" h="1159396">
                <a:moveTo>
                  <a:pt x="238714" y="0"/>
                </a:moveTo>
                <a:lnTo>
                  <a:pt x="1358427" y="0"/>
                </a:lnTo>
                <a:cubicBezTo>
                  <a:pt x="1298580" y="183626"/>
                  <a:pt x="1302125" y="424075"/>
                  <a:pt x="1379974" y="668159"/>
                </a:cubicBezTo>
                <a:cubicBezTo>
                  <a:pt x="1444682" y="871041"/>
                  <a:pt x="1549792" y="1042153"/>
                  <a:pt x="1673569" y="1159396"/>
                </a:cubicBezTo>
                <a:lnTo>
                  <a:pt x="0" y="1159396"/>
                </a:lnTo>
                <a:cubicBezTo>
                  <a:pt x="121244" y="1027568"/>
                  <a:pt x="217761" y="835364"/>
                  <a:pt x="264199" y="611606"/>
                </a:cubicBezTo>
                <a:cubicBezTo>
                  <a:pt x="310990" y="386150"/>
                  <a:pt x="298390" y="169853"/>
                  <a:pt x="238714" y="0"/>
                </a:cubicBezTo>
                <a:close/>
              </a:path>
            </a:pathLst>
          </a:custGeom>
          <a:solidFill>
            <a:sysClr val="window" lastClr="FFFFFF">
              <a:lumMod val="85000"/>
            </a:sysClr>
          </a:solidFill>
          <a:ln w="25400" cap="flat" cmpd="sng" algn="ctr">
            <a:noFill/>
            <a:prstDash val="solid"/>
          </a:ln>
          <a:effectLst>
            <a:innerShdw blurRad="114300">
              <a:prstClr val="black">
                <a:alpha val="20000"/>
              </a:prstClr>
            </a:innerShdw>
          </a:effectLst>
        </p:spPr>
        <p:txBody>
          <a:bodyPr lIns="68580" tIns="34290" rIns="68580" bIns="3429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en-US" sz="1350" kern="0">
              <a:solidFill>
                <a:sysClr val="window" lastClr="FFFFFF"/>
              </a:solidFill>
              <a:latin typeface="+mn-lt"/>
              <a:ea typeface="+mn-ea"/>
            </a:endParaRPr>
          </a:p>
        </p:txBody>
      </p:sp>
      <p:sp>
        <p:nvSpPr>
          <p:cNvPr id="9" name="MH_Other_5"/>
          <p:cNvSpPr/>
          <p:nvPr>
            <p:custDataLst>
              <p:tags r:id="rId8"/>
            </p:custDataLst>
          </p:nvPr>
        </p:nvSpPr>
        <p:spPr>
          <a:xfrm rot="15420804">
            <a:off x="6171452" y="4237219"/>
            <a:ext cx="632163" cy="437942"/>
          </a:xfrm>
          <a:custGeom>
            <a:rect l="l" t="t" r="r" b="b"/>
            <a:pathLst>
              <a:path w="1673567" h="1159396">
                <a:moveTo>
                  <a:pt x="238714" y="0"/>
                </a:moveTo>
                <a:lnTo>
                  <a:pt x="1358427" y="0"/>
                </a:lnTo>
                <a:cubicBezTo>
                  <a:pt x="1298580" y="183626"/>
                  <a:pt x="1302125" y="424075"/>
                  <a:pt x="1379974" y="668159"/>
                </a:cubicBezTo>
                <a:cubicBezTo>
                  <a:pt x="1444682" y="871041"/>
                  <a:pt x="1549792" y="1042153"/>
                  <a:pt x="1673569" y="1159396"/>
                </a:cubicBezTo>
                <a:lnTo>
                  <a:pt x="0" y="1159396"/>
                </a:lnTo>
                <a:cubicBezTo>
                  <a:pt x="121244" y="1027568"/>
                  <a:pt x="217761" y="835364"/>
                  <a:pt x="264199" y="611606"/>
                </a:cubicBezTo>
                <a:cubicBezTo>
                  <a:pt x="310990" y="386150"/>
                  <a:pt x="298390" y="169853"/>
                  <a:pt x="238714" y="0"/>
                </a:cubicBezTo>
                <a:close/>
              </a:path>
            </a:pathLst>
          </a:custGeom>
          <a:solidFill>
            <a:sysClr val="window" lastClr="FFFFFF">
              <a:lumMod val="85000"/>
            </a:sysClr>
          </a:solidFill>
          <a:ln w="25400" cap="flat" cmpd="sng" algn="ctr">
            <a:noFill/>
            <a:prstDash val="solid"/>
          </a:ln>
          <a:effectLst>
            <a:innerShdw blurRad="114300">
              <a:prstClr val="black">
                <a:alpha val="20000"/>
              </a:prstClr>
            </a:innerShdw>
          </a:effectLst>
        </p:spPr>
        <p:txBody>
          <a:bodyPr lIns="68580" tIns="34290" rIns="68580" bIns="3429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en-US" sz="1350" kern="0">
              <a:solidFill>
                <a:sysClr val="window" lastClr="FFFFFF"/>
              </a:solidFill>
              <a:latin typeface="+mn-lt"/>
              <a:ea typeface="+mn-ea"/>
            </a:endParaRPr>
          </a:p>
        </p:txBody>
      </p:sp>
      <p:sp>
        <p:nvSpPr>
          <p:cNvPr id="10" name="MH_Other_6"/>
          <p:cNvSpPr/>
          <p:nvPr>
            <p:custDataLst>
              <p:tags r:id="rId9"/>
            </p:custDataLst>
          </p:nvPr>
        </p:nvSpPr>
        <p:spPr>
          <a:xfrm rot="18285328">
            <a:off x="6451571" y="3401181"/>
            <a:ext cx="483581" cy="335009"/>
          </a:xfrm>
          <a:custGeom>
            <a:rect l="l" t="t" r="r" b="b"/>
            <a:pathLst>
              <a:path w="1673567" h="1159396">
                <a:moveTo>
                  <a:pt x="238714" y="0"/>
                </a:moveTo>
                <a:lnTo>
                  <a:pt x="1358427" y="0"/>
                </a:lnTo>
                <a:cubicBezTo>
                  <a:pt x="1298580" y="183626"/>
                  <a:pt x="1302125" y="424075"/>
                  <a:pt x="1379974" y="668159"/>
                </a:cubicBezTo>
                <a:cubicBezTo>
                  <a:pt x="1444682" y="871041"/>
                  <a:pt x="1549792" y="1042153"/>
                  <a:pt x="1673569" y="1159396"/>
                </a:cubicBezTo>
                <a:lnTo>
                  <a:pt x="0" y="1159396"/>
                </a:lnTo>
                <a:cubicBezTo>
                  <a:pt x="121244" y="1027568"/>
                  <a:pt x="217761" y="835364"/>
                  <a:pt x="264199" y="611606"/>
                </a:cubicBezTo>
                <a:cubicBezTo>
                  <a:pt x="310990" y="386150"/>
                  <a:pt x="298390" y="169853"/>
                  <a:pt x="238714" y="0"/>
                </a:cubicBezTo>
                <a:close/>
              </a:path>
            </a:pathLst>
          </a:custGeom>
          <a:solidFill>
            <a:sysClr val="window" lastClr="FFFFFF">
              <a:lumMod val="85000"/>
            </a:sysClr>
          </a:solidFill>
          <a:ln w="25400" cap="flat" cmpd="sng" algn="ctr">
            <a:noFill/>
            <a:prstDash val="solid"/>
          </a:ln>
          <a:effectLst>
            <a:innerShdw blurRad="114300">
              <a:prstClr val="black">
                <a:alpha val="20000"/>
              </a:prstClr>
            </a:innerShdw>
          </a:effectLst>
        </p:spPr>
        <p:txBody>
          <a:bodyPr lIns="68580" tIns="34290" rIns="68580" bIns="3429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en-US" sz="1350" kern="0">
              <a:solidFill>
                <a:sysClr val="window" lastClr="FFFFFF"/>
              </a:solidFill>
              <a:latin typeface="+mn-lt"/>
              <a:ea typeface="+mn-ea"/>
            </a:endParaRPr>
          </a:p>
        </p:txBody>
      </p:sp>
      <p:sp>
        <p:nvSpPr>
          <p:cNvPr id="11" name="MH_Other_7"/>
          <p:cNvSpPr/>
          <p:nvPr>
            <p:custDataLst>
              <p:tags r:id="rId10"/>
            </p:custDataLst>
          </p:nvPr>
        </p:nvSpPr>
        <p:spPr>
          <a:xfrm>
            <a:off x="6599592" y="3251773"/>
            <a:ext cx="1861950" cy="1861951"/>
          </a:xfrm>
          <a:prstGeom prst="ellipse">
            <a:avLst/>
          </a:prstGeom>
          <a:solidFill>
            <a:schemeClr val="accent6">
              <a:lumMod val="20000"/>
              <a:lumOff val="80000"/>
            </a:schemeClr>
          </a:solidFill>
          <a:ln w="25400" cap="flat" cmpd="sng" algn="ctr">
            <a:noFill/>
            <a:prstDash val="solid"/>
          </a:ln>
          <a:effectLst>
            <a:innerShdw blurRad="114300">
              <a:prstClr val="black">
                <a:alpha val="20000"/>
              </a:prstClr>
            </a:innerShdw>
          </a:effectLst>
        </p:spPr>
        <p:txBody>
          <a:bodyPr lIns="68580" tIns="34290" rIns="68580" bIns="3429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en-US" sz="1350" kern="0">
              <a:solidFill>
                <a:sysClr val="window" lastClr="FFFFFF"/>
              </a:solidFill>
              <a:latin typeface="+mn-lt"/>
              <a:ea typeface="+mn-ea"/>
            </a:endParaRPr>
          </a:p>
        </p:txBody>
      </p:sp>
      <p:sp>
        <p:nvSpPr>
          <p:cNvPr id="12" name="MH_SubTitle_1"/>
          <p:cNvSpPr/>
          <p:nvPr>
            <p:custDataLst>
              <p:tags r:id="rId11"/>
            </p:custDataLst>
          </p:nvPr>
        </p:nvSpPr>
        <p:spPr>
          <a:xfrm>
            <a:off x="5915135" y="2921932"/>
            <a:ext cx="704469" cy="704469"/>
          </a:xfrm>
          <a:prstGeom prst="ellipse">
            <a:avLst/>
          </a:prstGeom>
          <a:solidFill>
            <a:schemeClr val="accent1"/>
          </a:solidFill>
          <a:ln w="101600" cap="flat" cmpd="sng" algn="ctr">
            <a:solidFill>
              <a:sysClr val="window" lastClr="FFFFFF">
                <a:lumMod val="95000"/>
              </a:sysClr>
            </a:solidFill>
            <a:prstDash val="solid"/>
          </a:ln>
          <a:effectLst>
            <a:innerShdw blurRad="139700" dist="50800" dir="13500000">
              <a:prstClr val="black">
                <a:alpha val="45000"/>
              </a:prstClr>
            </a:innerShdw>
          </a:effectLst>
        </p:spPr>
        <p:txBody>
          <a:bodyPr wrap="non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r>
              <a:rPr lang="en-US" altLang="zh-CN" sz="4000" b="1" kern="0" smtClean="0">
                <a:solidFill>
                  <a:srgbClr val="FFFFFF"/>
                </a:solidFill>
                <a:latin typeface="+mn-lt"/>
                <a:ea typeface="+mn-ea"/>
              </a:rPr>
              <a:t>1</a:t>
            </a:r>
            <a:endParaRPr lang="en-US" sz="4000" b="1" kern="0">
              <a:solidFill>
                <a:srgbClr val="FFFFFF"/>
              </a:solidFill>
              <a:latin typeface="+mn-lt"/>
              <a:ea typeface="+mn-ea"/>
            </a:endParaRPr>
          </a:p>
        </p:txBody>
      </p:sp>
      <p:sp>
        <p:nvSpPr>
          <p:cNvPr id="13" name="MH_SubTitle_6"/>
          <p:cNvSpPr/>
          <p:nvPr>
            <p:custDataLst>
              <p:tags r:id="rId12"/>
            </p:custDataLst>
          </p:nvPr>
        </p:nvSpPr>
        <p:spPr>
          <a:xfrm>
            <a:off x="5308895" y="4064286"/>
            <a:ext cx="1030497" cy="1030497"/>
          </a:xfrm>
          <a:prstGeom prst="ellipse">
            <a:avLst/>
          </a:prstGeom>
          <a:solidFill>
            <a:schemeClr val="accent2"/>
          </a:solidFill>
          <a:ln w="101600" cap="flat" cmpd="sng" algn="ctr">
            <a:solidFill>
              <a:sysClr val="window" lastClr="FFFFFF">
                <a:lumMod val="95000"/>
              </a:sysClr>
            </a:solidFill>
            <a:prstDash val="solid"/>
          </a:ln>
          <a:effectLst>
            <a:innerShdw blurRad="139700" dist="50800" dir="13500000">
              <a:prstClr val="black">
                <a:alpha val="45000"/>
              </a:prstClr>
            </a:innerShdw>
          </a:effectLst>
        </p:spPr>
        <p:txBody>
          <a:bodyPr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r>
              <a:rPr lang="en-US" altLang="zh-CN" sz="4800" b="1" kern="0" smtClean="0">
                <a:solidFill>
                  <a:srgbClr val="FFFFFF"/>
                </a:solidFill>
                <a:latin typeface="+mn-lt"/>
                <a:ea typeface="+mn-ea"/>
              </a:rPr>
              <a:t>2</a:t>
            </a:r>
            <a:endParaRPr lang="en-US" sz="4800" b="1" kern="0">
              <a:solidFill>
                <a:srgbClr val="FFFFFF"/>
              </a:solidFill>
              <a:latin typeface="+mn-lt"/>
              <a:ea typeface="+mn-ea"/>
            </a:endParaRPr>
          </a:p>
        </p:txBody>
      </p:sp>
      <p:sp>
        <p:nvSpPr>
          <p:cNvPr id="14" name="MH_Title_1"/>
          <p:cNvSpPr/>
          <p:nvPr>
            <p:custDataLst>
              <p:tags r:id="rId13"/>
            </p:custDataLst>
          </p:nvPr>
        </p:nvSpPr>
        <p:spPr>
          <a:xfrm>
            <a:off x="6806415" y="3442859"/>
            <a:ext cx="1451035" cy="1451035"/>
          </a:xfrm>
          <a:prstGeom prst="ellipse">
            <a:avLst/>
          </a:prstGeom>
          <a:solidFill>
            <a:schemeClr val="accent1"/>
          </a:solidFill>
          <a:ln w="127000" cap="flat" cmpd="sng" algn="ctr">
            <a:solidFill>
              <a:sysClr val="window" lastClr="FFFFFF">
                <a:lumMod val="95000"/>
              </a:sysClr>
            </a:solidFill>
            <a:prstDash val="solid"/>
          </a:ln>
          <a:effectLst>
            <a:innerShdw blurRad="139700" dist="50800" dir="13500000">
              <a:prstClr val="black">
                <a:alpha val="45000"/>
              </a:prstClr>
            </a:innerShdw>
          </a:effectLst>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600" b="1" smtClean="0">
                <a:solidFill>
                  <a:schemeClr val="bg1"/>
                </a:solidFill>
              </a:rPr>
              <a:t>普遍采用的评价指标</a:t>
            </a:r>
            <a:endParaRPr lang="en-US" altLang="zh-CN" sz="1600" b="1" kern="0">
              <a:solidFill>
                <a:schemeClr val="bg1"/>
              </a:solidFill>
              <a:latin typeface="+mn-lt"/>
              <a:ea typeface="+mn-ea"/>
            </a:endParaRPr>
          </a:p>
        </p:txBody>
      </p:sp>
      <p:sp>
        <p:nvSpPr>
          <p:cNvPr id="15" name="MH_SubTitle_5"/>
          <p:cNvSpPr/>
          <p:nvPr>
            <p:custDataLst>
              <p:tags r:id="rId14"/>
            </p:custDataLst>
          </p:nvPr>
        </p:nvSpPr>
        <p:spPr>
          <a:xfrm>
            <a:off x="6737014" y="5220001"/>
            <a:ext cx="550226" cy="550226"/>
          </a:xfrm>
          <a:prstGeom prst="ellipse">
            <a:avLst/>
          </a:prstGeom>
          <a:solidFill>
            <a:srgbClr val="66FFCC"/>
          </a:solidFill>
          <a:ln w="101600" cap="flat" cmpd="sng" algn="ctr">
            <a:solidFill>
              <a:sysClr val="window" lastClr="FFFFFF">
                <a:lumMod val="95000"/>
              </a:sysClr>
            </a:solidFill>
            <a:prstDash val="solid"/>
          </a:ln>
          <a:effectLst>
            <a:innerShdw blurRad="139700" dist="50800" dir="13500000">
              <a:prstClr val="black">
                <a:alpha val="45000"/>
              </a:prstClr>
            </a:innerShdw>
          </a:effectLst>
        </p:spPr>
        <p:txBody>
          <a:bodyPr wrap="non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r>
              <a:rPr lang="en-US" altLang="zh-CN" sz="3200" b="1" kern="0"/>
              <a:t>3</a:t>
            </a:r>
            <a:endParaRPr lang="en-US" altLang="zh-CN" sz="3200" b="1" kern="0">
              <a:latin typeface="+mn-lt"/>
              <a:ea typeface="+mn-ea"/>
            </a:endParaRPr>
          </a:p>
        </p:txBody>
      </p:sp>
      <p:sp>
        <p:nvSpPr>
          <p:cNvPr id="16" name="MH_SubTitle_3"/>
          <p:cNvSpPr/>
          <p:nvPr>
            <p:custDataLst>
              <p:tags r:id="rId15"/>
            </p:custDataLst>
          </p:nvPr>
        </p:nvSpPr>
        <p:spPr>
          <a:xfrm>
            <a:off x="8658409" y="3099546"/>
            <a:ext cx="1030497" cy="1030497"/>
          </a:xfrm>
          <a:prstGeom prst="ellipse">
            <a:avLst/>
          </a:prstGeom>
          <a:solidFill>
            <a:srgbClr val="00B0F0"/>
          </a:solidFill>
          <a:ln w="101600" cap="flat" cmpd="sng" algn="ctr">
            <a:solidFill>
              <a:sysClr val="window" lastClr="FFFFFF">
                <a:lumMod val="95000"/>
              </a:sysClr>
            </a:solidFill>
            <a:prstDash val="solid"/>
          </a:ln>
          <a:effectLst>
            <a:innerShdw blurRad="139700" dist="50800" dir="13500000">
              <a:prstClr val="black">
                <a:alpha val="45000"/>
              </a:prstClr>
            </a:innerShdw>
          </a:effectLst>
        </p:spPr>
        <p:txBody>
          <a:bodyPr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r>
              <a:rPr lang="en-US" altLang="zh-CN" sz="4800" b="1" kern="0" smtClean="0">
                <a:solidFill>
                  <a:srgbClr val="FFFFFF"/>
                </a:solidFill>
                <a:latin typeface="+mn-lt"/>
                <a:ea typeface="+mn-ea"/>
              </a:rPr>
              <a:t>5</a:t>
            </a:r>
            <a:endParaRPr lang="en-US" sz="4800" b="1" kern="0">
              <a:solidFill>
                <a:srgbClr val="FFFFFF"/>
              </a:solidFill>
              <a:latin typeface="+mn-lt"/>
              <a:ea typeface="+mn-ea"/>
            </a:endParaRPr>
          </a:p>
        </p:txBody>
      </p:sp>
      <p:sp>
        <p:nvSpPr>
          <p:cNvPr id="17" name="MH_SubTitle_2"/>
          <p:cNvSpPr/>
          <p:nvPr>
            <p:custDataLst>
              <p:tags r:id="rId16"/>
            </p:custDataLst>
          </p:nvPr>
        </p:nvSpPr>
        <p:spPr>
          <a:xfrm>
            <a:off x="7788233" y="2446377"/>
            <a:ext cx="704469" cy="704469"/>
          </a:xfrm>
          <a:prstGeom prst="ellipse">
            <a:avLst/>
          </a:prstGeom>
          <a:solidFill>
            <a:schemeClr val="accent4"/>
          </a:solidFill>
          <a:ln w="101600" cap="flat" cmpd="sng" algn="ctr">
            <a:solidFill>
              <a:sysClr val="window" lastClr="FFFFFF">
                <a:lumMod val="95000"/>
              </a:sysClr>
            </a:solidFill>
            <a:prstDash val="solid"/>
          </a:ln>
          <a:effectLst>
            <a:innerShdw blurRad="139700" dist="50800" dir="13500000">
              <a:prstClr val="black">
                <a:alpha val="45000"/>
              </a:prstClr>
            </a:innerShdw>
          </a:effectLst>
        </p:spPr>
        <p:txBody>
          <a:bodyPr wrap="non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r>
              <a:rPr lang="en-US" altLang="zh-CN" sz="4000" b="1" kern="0" smtClean="0">
                <a:solidFill>
                  <a:srgbClr val="FFFFFF"/>
                </a:solidFill>
                <a:latin typeface="+mn-lt"/>
                <a:ea typeface="+mn-ea"/>
              </a:rPr>
              <a:t>6</a:t>
            </a:r>
            <a:endParaRPr lang="en-US" sz="4000" b="1" kern="0">
              <a:solidFill>
                <a:srgbClr val="FFFFFF"/>
              </a:solidFill>
              <a:latin typeface="+mn-lt"/>
              <a:ea typeface="+mn-ea"/>
            </a:endParaRPr>
          </a:p>
        </p:txBody>
      </p:sp>
      <p:sp>
        <p:nvSpPr>
          <p:cNvPr id="18" name="MH_SubTitle_4"/>
          <p:cNvSpPr/>
          <p:nvPr>
            <p:custDataLst>
              <p:tags r:id="rId17"/>
            </p:custDataLst>
          </p:nvPr>
        </p:nvSpPr>
        <p:spPr>
          <a:xfrm>
            <a:off x="8577957" y="4503622"/>
            <a:ext cx="550226" cy="550226"/>
          </a:xfrm>
          <a:prstGeom prst="ellipse">
            <a:avLst/>
          </a:prstGeom>
          <a:solidFill>
            <a:srgbClr val="FFFF00"/>
          </a:solidFill>
          <a:ln w="101600" cap="flat" cmpd="sng" algn="ctr">
            <a:solidFill>
              <a:sysClr val="window" lastClr="FFFFFF">
                <a:lumMod val="95000"/>
              </a:sysClr>
            </a:solidFill>
            <a:prstDash val="solid"/>
          </a:ln>
          <a:effectLst>
            <a:innerShdw blurRad="139700" dist="50800" dir="13500000">
              <a:prstClr val="black">
                <a:alpha val="45000"/>
              </a:prstClr>
            </a:innerShdw>
          </a:effectLst>
        </p:spPr>
        <p:txBody>
          <a:bodyPr wrap="non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r>
              <a:rPr lang="en-US" altLang="zh-CN" sz="3200" b="1" kern="0" smtClean="0">
                <a:latin typeface="+mn-lt"/>
                <a:ea typeface="+mn-ea"/>
              </a:rPr>
              <a:t>4</a:t>
            </a:r>
            <a:endParaRPr lang="en-US" altLang="zh-CN" sz="3200" b="1" kern="0">
              <a:latin typeface="+mn-lt"/>
              <a:ea typeface="+mn-ea"/>
            </a:endParaRPr>
          </a:p>
        </p:txBody>
      </p:sp>
      <p:sp>
        <p:nvSpPr>
          <p:cNvPr id="19" name="MH_Text_1"/>
          <p:cNvSpPr txBox="1"/>
          <p:nvPr>
            <p:custDataLst>
              <p:tags r:id="rId18"/>
            </p:custDataLst>
          </p:nvPr>
        </p:nvSpPr>
        <p:spPr>
          <a:xfrm>
            <a:off x="4006850" y="2725738"/>
            <a:ext cx="1798638" cy="865187"/>
          </a:xfrm>
          <a:prstGeom prst="rect">
            <a:avLst/>
          </a:prstGeom>
          <a:noFill/>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defRPr/>
            </a:pPr>
            <a:r>
              <a:rPr lang="zh-CN" altLang="en-US" sz="1600" b="1" kern="0" smtClean="0">
                <a:cs typeface="Arial" pitchFamily="34" charset="0"/>
              </a:rPr>
              <a:t>投资收益率</a:t>
            </a:r>
          </a:p>
        </p:txBody>
      </p:sp>
      <p:sp>
        <p:nvSpPr>
          <p:cNvPr id="20" name="MH_Text_5"/>
          <p:cNvSpPr txBox="1"/>
          <p:nvPr>
            <p:custDataLst>
              <p:tags r:id="rId19"/>
            </p:custDataLst>
          </p:nvPr>
        </p:nvSpPr>
        <p:spPr>
          <a:xfrm>
            <a:off x="4772025" y="5419725"/>
            <a:ext cx="1798638" cy="638175"/>
          </a:xfrm>
          <a:prstGeom prst="rect">
            <a:avLst/>
          </a:prstGeom>
          <a:noFill/>
        </p:spPr>
        <p:txBody>
          <a:bodyPr lIns="0" tIns="0" rIns="0" b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defRPr/>
            </a:pPr>
            <a:r>
              <a:rPr lang="zh-CN" altLang="en-US" sz="1600" b="1" kern="0" smtClean="0">
                <a:cs typeface="Arial" pitchFamily="34" charset="0"/>
              </a:rPr>
              <a:t>股东价值</a:t>
            </a:r>
          </a:p>
        </p:txBody>
      </p:sp>
      <p:sp>
        <p:nvSpPr>
          <p:cNvPr id="21" name="MH_Text_2"/>
          <p:cNvSpPr txBox="1"/>
          <p:nvPr>
            <p:custDataLst>
              <p:tags r:id="rId20"/>
            </p:custDataLst>
          </p:nvPr>
        </p:nvSpPr>
        <p:spPr>
          <a:xfrm>
            <a:off x="8574088" y="2032000"/>
            <a:ext cx="1666875" cy="866775"/>
          </a:xfrm>
          <a:prstGeom prst="rect">
            <a:avLst/>
          </a:prstGeom>
          <a:noFill/>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defRPr/>
            </a:pPr>
            <a:r>
              <a:rPr lang="zh-CN" altLang="en-US" sz="1600" b="1" kern="0" smtClean="0">
                <a:cs typeface="Arial" pitchFamily="34" charset="0"/>
              </a:rPr>
              <a:t>责任中心</a:t>
            </a:r>
            <a:endParaRPr lang="en-US" altLang="zh-CN" sz="1600" b="1" kern="0">
              <a:latin typeface="+mn-lt"/>
              <a:ea typeface="+mn-ea"/>
              <a:cs typeface="Arial" pitchFamily="34" charset="0"/>
            </a:endParaRPr>
          </a:p>
        </p:txBody>
      </p:sp>
      <p:sp>
        <p:nvSpPr>
          <p:cNvPr id="22" name="MH_Text_3"/>
          <p:cNvSpPr txBox="1"/>
          <p:nvPr>
            <p:custDataLst>
              <p:tags r:id="rId21"/>
            </p:custDataLst>
          </p:nvPr>
        </p:nvSpPr>
        <p:spPr>
          <a:xfrm>
            <a:off x="9844088" y="3021013"/>
            <a:ext cx="1666875" cy="866775"/>
          </a:xfrm>
          <a:prstGeom prst="rect">
            <a:avLst/>
          </a:prstGeom>
          <a:noFill/>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defRPr/>
            </a:pPr>
            <a:r>
              <a:rPr lang="zh-CN" altLang="en-US" sz="1600" b="1" kern="0" smtClean="0">
                <a:cs typeface="Arial" pitchFamily="34" charset="0"/>
              </a:rPr>
              <a:t>关键表现域指标</a:t>
            </a:r>
            <a:endParaRPr lang="en-US" altLang="zh-CN" sz="1600" b="1" kern="0">
              <a:latin typeface="+mn-lt"/>
              <a:ea typeface="+mn-ea"/>
              <a:cs typeface="Arial" pitchFamily="34" charset="0"/>
            </a:endParaRPr>
          </a:p>
        </p:txBody>
      </p:sp>
      <p:sp>
        <p:nvSpPr>
          <p:cNvPr id="23" name="MH_Text_4"/>
          <p:cNvSpPr txBox="1"/>
          <p:nvPr>
            <p:custDataLst>
              <p:tags r:id="rId22"/>
            </p:custDataLst>
          </p:nvPr>
        </p:nvSpPr>
        <p:spPr>
          <a:xfrm>
            <a:off x="9263063" y="4365625"/>
            <a:ext cx="2071687" cy="866775"/>
          </a:xfrm>
          <a:prstGeom prst="rect">
            <a:avLst/>
          </a:prstGeom>
          <a:noFill/>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defRPr/>
            </a:pPr>
            <a:r>
              <a:rPr lang="zh-CN" altLang="en-US" sz="1600" b="1" kern="0" smtClean="0">
                <a:cs typeface="Arial" pitchFamily="34" charset="0"/>
              </a:rPr>
              <a:t>高层管理人员评价指标</a:t>
            </a:r>
            <a:endParaRPr lang="en-US" altLang="zh-CN" sz="1600" b="1" kern="0">
              <a:latin typeface="+mn-lt"/>
              <a:ea typeface="+mn-ea"/>
              <a:cs typeface="Arial" pitchFamily="34" charset="0"/>
            </a:endParaRPr>
          </a:p>
        </p:txBody>
      </p:sp>
      <p:sp>
        <p:nvSpPr>
          <p:cNvPr id="24" name="矩形 23"/>
          <p:cNvSpPr/>
          <p:nvPr/>
        </p:nvSpPr>
        <p:spPr>
          <a:xfrm>
            <a:off x="3673614" y="4376902"/>
            <a:ext cx="1415772" cy="38536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30000"/>
              </a:lnSpc>
              <a:defRPr/>
            </a:pPr>
            <a:r>
              <a:rPr lang="zh-CN" altLang="en-US" sz="1600" b="1" kern="0" smtClean="0">
                <a:solidFill>
                  <a:prstClr val="black"/>
                </a:solidFill>
                <a:cs typeface="Arial" pitchFamily="34" charset="0"/>
              </a:rPr>
              <a:t>附加价值指标</a:t>
            </a:r>
          </a:p>
        </p:txBody>
      </p:sp>
      <p:sp>
        <p:nvSpPr>
          <p:cNvPr id="25" name="矩形 24"/>
          <p:cNvSpPr/>
          <p:nvPr/>
        </p:nvSpPr>
        <p:spPr>
          <a:xfrm>
            <a:off x="1181100" y="3334435"/>
            <a:ext cx="1914525" cy="18996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47675">
              <a:lnSpc>
                <a:spcPct val="150000"/>
              </a:lnSpc>
            </a:pPr>
            <a:r>
              <a:rPr lang="zh-CN" altLang="en-US" sz="1600" smtClean="0"/>
              <a:t>在通常情况下，企业战略管理者往往采用一系列的指标来评价企业战略实施的情况。</a:t>
            </a:r>
            <a:endParaRPr lang="zh-CN" altLang="en-US" sz="1600"/>
          </a:p>
        </p:txBody>
      </p:sp>
    </p:spTree>
  </p:cSld>
  <p:clrMapOvr>
    <a:masterClrMapping/>
  </p:clrMapOvr>
  <p:transition>
    <p:random/>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MH_SubTitle_1"/>
          <p:cNvSpPr/>
          <p:nvPr>
            <p:custDataLst>
              <p:tags r:id="rId2"/>
            </p:custDataLst>
          </p:nvPr>
        </p:nvSpPr>
        <p:spPr>
          <a:xfrm>
            <a:off x="581135" y="931207"/>
            <a:ext cx="704469" cy="704469"/>
          </a:xfrm>
          <a:prstGeom prst="ellipse">
            <a:avLst/>
          </a:prstGeom>
          <a:solidFill>
            <a:schemeClr val="accent1"/>
          </a:solidFill>
          <a:ln w="101600" cap="flat" cmpd="sng" algn="ctr">
            <a:solidFill>
              <a:sysClr val="window" lastClr="FFFFFF">
                <a:lumMod val="95000"/>
              </a:sysClr>
            </a:solidFill>
            <a:prstDash val="solid"/>
          </a:ln>
          <a:effectLst>
            <a:innerShdw blurRad="139700" dist="50800" dir="13500000">
              <a:prstClr val="black">
                <a:alpha val="45000"/>
              </a:prstClr>
            </a:innerShdw>
          </a:effectLst>
        </p:spPr>
        <p:txBody>
          <a:bodyPr wrap="non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r>
              <a:rPr lang="en-US" altLang="zh-CN" sz="4000" b="1" kern="0" smtClean="0">
                <a:solidFill>
                  <a:srgbClr val="FFFFFF"/>
                </a:solidFill>
                <a:latin typeface="+mn-lt"/>
                <a:ea typeface="+mn-ea"/>
              </a:rPr>
              <a:t>1</a:t>
            </a:r>
            <a:endParaRPr lang="en-US" sz="4000" b="1" kern="0">
              <a:solidFill>
                <a:srgbClr val="FFFFFF"/>
              </a:solidFill>
              <a:latin typeface="+mn-lt"/>
              <a:ea typeface="+mn-ea"/>
            </a:endParaRPr>
          </a:p>
        </p:txBody>
      </p:sp>
      <p:sp>
        <p:nvSpPr>
          <p:cNvPr id="48129" name="Rectangle 1"/>
          <p:cNvSpPr>
            <a:spLocks noChangeArrowheads="1"/>
          </p:cNvSpPr>
          <p:nvPr/>
        </p:nvSpPr>
        <p:spPr bwMode="auto">
          <a:xfrm>
            <a:off x="0" y="0"/>
            <a:ext cx="12192000" cy="45720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69875" algn="ctr" defTabSz="914400" rtl="0" eaLnBrk="1" fontAlgn="base" latinLnBrk="0" hangingPunct="1">
              <a:lnSpc>
                <a:spcPct val="100000"/>
              </a:lnSpc>
              <a:spcBef>
                <a:spcPct val="0"/>
              </a:spcBef>
              <a:spcAft>
                <a:spcPct val="0"/>
              </a:spcAft>
              <a:buClrTx/>
              <a:buSzTx/>
              <a:buFontTx/>
              <a:buNone/>
            </a:pPr>
            <a:r>
              <a:rPr kumimoji="0" lang="zh-CN"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投资收益率＝税前收入</a:t>
            </a:r>
            <a:r>
              <a:rPr kumimoji="0" lang="en-US" altLang="zh-CN"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a:t>
            </a:r>
            <a:r>
              <a:rPr kumimoji="0" lang="zh-CN" altLang="en-US"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总资产</a:t>
            </a: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cs typeface="宋体" pitchFamily="2" charset="-122"/>
            </a:endParaRPr>
          </a:p>
        </p:txBody>
      </p:sp>
      <p:sp>
        <p:nvSpPr>
          <p:cNvPr id="48130" name="Rectangle 2"/>
          <p:cNvSpPr>
            <a:spLocks noChangeArrowheads="1"/>
          </p:cNvSpPr>
          <p:nvPr/>
        </p:nvSpPr>
        <p:spPr bwMode="auto">
          <a:xfrm>
            <a:off x="0" y="0"/>
            <a:ext cx="12192000" cy="45720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69875" algn="ctr" defTabSz="914400" rtl="0" eaLnBrk="1" fontAlgn="base" latinLnBrk="0" hangingPunct="1">
              <a:lnSpc>
                <a:spcPct val="100000"/>
              </a:lnSpc>
              <a:spcBef>
                <a:spcPct val="0"/>
              </a:spcBef>
              <a:spcAft>
                <a:spcPct val="0"/>
              </a:spcAft>
              <a:buClrTx/>
              <a:buSzTx/>
              <a:buFontTx/>
              <a:buNone/>
            </a:pPr>
            <a:r>
              <a:rPr kumimoji="0" lang="zh-CN"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投资收益率＝税前收入</a:t>
            </a:r>
            <a:r>
              <a:rPr kumimoji="0" lang="en-US" altLang="zh-CN"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a:t>
            </a:r>
            <a:r>
              <a:rPr kumimoji="0" lang="zh-CN" altLang="en-US"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总资产</a:t>
            </a: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cs typeface="宋体" pitchFamily="2" charset="-122"/>
            </a:endParaRPr>
          </a:p>
        </p:txBody>
      </p:sp>
      <p:sp>
        <p:nvSpPr>
          <p:cNvPr id="25" name="矩形 24"/>
          <p:cNvSpPr/>
          <p:nvPr/>
        </p:nvSpPr>
        <p:spPr>
          <a:xfrm>
            <a:off x="2448597" y="2101334"/>
            <a:ext cx="6385081" cy="64633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mtClean="0">
                <a:solidFill>
                  <a:srgbClr val="FF0000"/>
                </a:solidFill>
              </a:rPr>
              <a:t>投资收益率＝税前收入</a:t>
            </a:r>
            <a:r>
              <a:rPr lang="en-US" sz="3600" b="1" smtClean="0">
                <a:solidFill>
                  <a:srgbClr val="FF0000"/>
                </a:solidFill>
              </a:rPr>
              <a:t>/</a:t>
            </a:r>
            <a:r>
              <a:rPr lang="zh-CN" altLang="en-US" sz="3600" b="1" smtClean="0">
                <a:solidFill>
                  <a:srgbClr val="FF0000"/>
                </a:solidFill>
              </a:rPr>
              <a:t>总资产</a:t>
            </a:r>
            <a:endParaRPr lang="zh-CN" altLang="en-US" sz="3600" b="1">
              <a:solidFill>
                <a:srgbClr val="FF0000"/>
              </a:solidFill>
            </a:endParaRPr>
          </a:p>
        </p:txBody>
      </p:sp>
      <p:sp>
        <p:nvSpPr>
          <p:cNvPr id="26" name="矩形 25"/>
          <p:cNvSpPr/>
          <p:nvPr/>
        </p:nvSpPr>
        <p:spPr>
          <a:xfrm>
            <a:off x="1428750" y="1111240"/>
            <a:ext cx="4743450" cy="4001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mtClean="0"/>
              <a:t>投资收益率</a:t>
            </a:r>
            <a:r>
              <a:rPr lang="en-US" altLang="zh-CN" sz="2000" b="1" smtClean="0"/>
              <a:t>——</a:t>
            </a:r>
            <a:r>
              <a:rPr lang="zh-CN" altLang="en-US" smtClean="0"/>
              <a:t>常用来测定企业综合效益。</a:t>
            </a:r>
            <a:endParaRPr lang="zh-CN" altLang="en-US"/>
          </a:p>
        </p:txBody>
      </p:sp>
      <p:sp>
        <p:nvSpPr>
          <p:cNvPr id="40" name="MH_Other_1"/>
          <p:cNvSpPr/>
          <p:nvPr>
            <p:custDataLst>
              <p:tags r:id="rId3"/>
            </p:custDataLst>
          </p:nvPr>
        </p:nvSpPr>
        <p:spPr>
          <a:xfrm>
            <a:off x="9525" y="3963988"/>
            <a:ext cx="6088743" cy="188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40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solidFill>
                <a:schemeClr val="tx1"/>
              </a:solidFill>
            </a:endParaRPr>
          </a:p>
        </p:txBody>
      </p:sp>
      <p:sp>
        <p:nvSpPr>
          <p:cNvPr id="41" name="MH_SubTitle_1"/>
          <p:cNvSpPr txBox="1"/>
          <p:nvPr>
            <p:custDataLst>
              <p:tags r:id="rId4"/>
            </p:custDataLst>
          </p:nvPr>
        </p:nvSpPr>
        <p:spPr>
          <a:xfrm>
            <a:off x="1146175" y="3100388"/>
            <a:ext cx="4377601" cy="863600"/>
          </a:xfrm>
          <a:prstGeom prst="rect">
            <a:avLst/>
          </a:prstGeom>
          <a:noFill/>
        </p:spPr>
        <p:txBody>
          <a:bodyPr lIns="0" tIns="0" rIns="0" bIns="0" anchor="ctr">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400" b="1" smtClean="0">
                <a:solidFill>
                  <a:schemeClr val="accent1">
                    <a:lumMod val="75000"/>
                  </a:schemeClr>
                </a:solidFill>
              </a:rPr>
              <a:t>好处</a:t>
            </a:r>
          </a:p>
        </p:txBody>
      </p:sp>
      <p:sp>
        <p:nvSpPr>
          <p:cNvPr id="42" name="MH_Text_1"/>
          <p:cNvSpPr txBox="1"/>
          <p:nvPr>
            <p:custDataLst>
              <p:tags r:id="rId5"/>
            </p:custDataLst>
          </p:nvPr>
        </p:nvSpPr>
        <p:spPr>
          <a:xfrm>
            <a:off x="944562" y="4533900"/>
            <a:ext cx="4632323" cy="1716088"/>
          </a:xfrm>
          <a:prstGeom prst="rect">
            <a:avLst/>
          </a:prstGeom>
          <a:noFill/>
        </p:spPr>
        <p:txBody>
          <a:bodyPr lIns="0" tIns="0" rIns="0" bIns="0">
            <a:normAutofit fontScale="92500" lnSpcReduction="10000"/>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defRPr/>
            </a:pPr>
            <a:r>
              <a:rPr lang="zh-CN" altLang="en-US" sz="1600" smtClean="0"/>
              <a:t>它是唯一能够全面反映企业经营活动状况的综合性指标；它鼓励企业有效地使用现有资产，而不是扩大投资；它是企业之间进行比较的常用标准；它可以说明企业投资决策是否正确及企业利用其资产获得利润的程度；它使企业确信投入新的资产会增加利润时，才会做出增加投资决策。</a:t>
            </a:r>
            <a:endParaRPr lang="zh-CN" altLang="en-US" sz="1600">
              <a:solidFill>
                <a:schemeClr val="tx1">
                  <a:lumMod val="65000"/>
                  <a:lumOff val="35000"/>
                </a:schemeClr>
              </a:solidFill>
              <a:latin typeface="+mn-lt"/>
              <a:ea typeface="+mn-ea"/>
            </a:endParaRPr>
          </a:p>
        </p:txBody>
      </p:sp>
      <p:sp>
        <p:nvSpPr>
          <p:cNvPr id="43" name="MH_Other_5"/>
          <p:cNvSpPr/>
          <p:nvPr>
            <p:custDataLst>
              <p:tags r:id="rId6"/>
            </p:custDataLst>
          </p:nvPr>
        </p:nvSpPr>
        <p:spPr>
          <a:xfrm>
            <a:off x="6097723" y="3963988"/>
            <a:ext cx="6084752" cy="188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40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solidFill>
                <a:schemeClr val="tx1"/>
              </a:solidFill>
            </a:endParaRPr>
          </a:p>
        </p:txBody>
      </p:sp>
      <p:sp>
        <p:nvSpPr>
          <p:cNvPr id="44" name="MH_Text_2"/>
          <p:cNvSpPr txBox="1"/>
          <p:nvPr>
            <p:custDataLst>
              <p:tags r:id="rId7"/>
            </p:custDataLst>
          </p:nvPr>
        </p:nvSpPr>
        <p:spPr>
          <a:xfrm>
            <a:off x="6321424" y="4533900"/>
            <a:ext cx="4632325" cy="1716088"/>
          </a:xfrm>
          <a:prstGeom prst="rect">
            <a:avLst/>
          </a:prstGeom>
          <a:noFill/>
        </p:spPr>
        <p:txBody>
          <a:bodyPr lIns="0" tIns="0" rIns="0" bIns="0">
            <a:normAutofit fontScale="92500" lnSpcReduction="10000"/>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defRPr/>
            </a:pPr>
            <a:r>
              <a:rPr lang="zh-CN" altLang="en-US" sz="1600" smtClean="0"/>
              <a:t>它对折旧政策很敏感，不同的折旧方法会影响投资收益率；它对账面价值很敏感，老企业折旧多、投资基数低、投资利润率高，此外，人为地出售或缩减资产也会提高投资利润率；不同行业的不同企业所处的条件不同，投资收益率也不同，难以类比；同时，这个指标还深受经济周期的影响。</a:t>
            </a:r>
            <a:endParaRPr lang="zh-CN" altLang="en-US" sz="1600">
              <a:solidFill>
                <a:schemeClr val="tx1">
                  <a:lumMod val="65000"/>
                  <a:lumOff val="35000"/>
                </a:schemeClr>
              </a:solidFill>
              <a:latin typeface="+mn-lt"/>
              <a:ea typeface="+mn-ea"/>
            </a:endParaRPr>
          </a:p>
        </p:txBody>
      </p:sp>
      <p:sp>
        <p:nvSpPr>
          <p:cNvPr id="45" name="MH_SubTitle_2"/>
          <p:cNvSpPr txBox="1"/>
          <p:nvPr>
            <p:custDataLst>
              <p:tags r:id="rId8"/>
            </p:custDataLst>
          </p:nvPr>
        </p:nvSpPr>
        <p:spPr>
          <a:xfrm>
            <a:off x="6881813" y="3100388"/>
            <a:ext cx="4377601" cy="863600"/>
          </a:xfrm>
          <a:prstGeom prst="rect">
            <a:avLst/>
          </a:prstGeom>
          <a:noFill/>
        </p:spPr>
        <p:txBody>
          <a:bodyPr lIns="0" tIns="0" rIns="0" bIns="0" anchor="ctr">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400" b="1" smtClean="0">
                <a:solidFill>
                  <a:schemeClr val="accent2">
                    <a:lumMod val="75000"/>
                  </a:schemeClr>
                </a:solidFill>
              </a:rPr>
              <a:t>局限性</a:t>
            </a:r>
          </a:p>
        </p:txBody>
      </p:sp>
      <p:sp>
        <p:nvSpPr>
          <p:cNvPr id="46" name="MH_Other_2"/>
          <p:cNvSpPr/>
          <p:nvPr>
            <p:custDataLst>
              <p:tags r:id="rId9"/>
            </p:custDataLst>
          </p:nvPr>
        </p:nvSpPr>
        <p:spPr>
          <a:xfrm flipV="1">
            <a:off x="2973388" y="4130675"/>
            <a:ext cx="612863" cy="3302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3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ea typeface="微软雅黑" pitchFamily="34" charset="-122"/>
            </a:endParaRPr>
          </a:p>
        </p:txBody>
      </p:sp>
      <p:sp>
        <p:nvSpPr>
          <p:cNvPr id="47" name="MH_Other_6"/>
          <p:cNvSpPr/>
          <p:nvPr>
            <p:custDataLst>
              <p:tags r:id="rId10"/>
            </p:custDataLst>
          </p:nvPr>
        </p:nvSpPr>
        <p:spPr>
          <a:xfrm flipV="1">
            <a:off x="8328025" y="4130675"/>
            <a:ext cx="609622" cy="33020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3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ea typeface="微软雅黑" pitchFamily="34" charset="-122"/>
            </a:endParaRPr>
          </a:p>
        </p:txBody>
      </p:sp>
    </p:spTree>
  </p:cSld>
  <p:clrMapOvr>
    <a:masterClrMapping/>
  </p:clrMapOvr>
  <p:transition>
    <p:random/>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MH_SubTitle_1"/>
          <p:cNvSpPr/>
          <p:nvPr>
            <p:custDataLst>
              <p:tags r:id="rId2"/>
            </p:custDataLst>
          </p:nvPr>
        </p:nvSpPr>
        <p:spPr>
          <a:xfrm>
            <a:off x="581135" y="931207"/>
            <a:ext cx="704469" cy="704469"/>
          </a:xfrm>
          <a:prstGeom prst="ellipse">
            <a:avLst/>
          </a:prstGeom>
          <a:solidFill>
            <a:schemeClr val="accent1"/>
          </a:solidFill>
          <a:ln w="101600" cap="flat" cmpd="sng" algn="ctr">
            <a:solidFill>
              <a:sysClr val="window" lastClr="FFFFFF">
                <a:lumMod val="95000"/>
              </a:sysClr>
            </a:solidFill>
            <a:prstDash val="solid"/>
          </a:ln>
          <a:effectLst>
            <a:innerShdw blurRad="139700" dist="50800" dir="13500000">
              <a:prstClr val="black">
                <a:alpha val="45000"/>
              </a:prstClr>
            </a:innerShdw>
          </a:effectLst>
        </p:spPr>
        <p:txBody>
          <a:bodyPr wrap="non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r>
              <a:rPr lang="en-US" altLang="zh-CN" sz="4000" b="1" kern="0" smtClean="0">
                <a:solidFill>
                  <a:srgbClr val="FFFFFF"/>
                </a:solidFill>
                <a:latin typeface="+mn-lt"/>
                <a:ea typeface="+mn-ea"/>
              </a:rPr>
              <a:t>2</a:t>
            </a:r>
            <a:endParaRPr lang="en-US" sz="4000" b="1" kern="0">
              <a:solidFill>
                <a:srgbClr val="FFFFFF"/>
              </a:solidFill>
              <a:latin typeface="+mn-lt"/>
              <a:ea typeface="+mn-ea"/>
            </a:endParaRPr>
          </a:p>
        </p:txBody>
      </p:sp>
      <p:sp>
        <p:nvSpPr>
          <p:cNvPr id="48129" name="Rectangle 1"/>
          <p:cNvSpPr>
            <a:spLocks noChangeArrowheads="1"/>
          </p:cNvSpPr>
          <p:nvPr/>
        </p:nvSpPr>
        <p:spPr bwMode="auto">
          <a:xfrm>
            <a:off x="0" y="0"/>
            <a:ext cx="12192000" cy="45720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69875" algn="ctr" defTabSz="914400" rtl="0" eaLnBrk="1" fontAlgn="base" latinLnBrk="0" hangingPunct="1">
              <a:lnSpc>
                <a:spcPct val="100000"/>
              </a:lnSpc>
              <a:spcBef>
                <a:spcPct val="0"/>
              </a:spcBef>
              <a:spcAft>
                <a:spcPct val="0"/>
              </a:spcAft>
              <a:buClrTx/>
              <a:buSzTx/>
              <a:buFontTx/>
              <a:buNone/>
            </a:pPr>
            <a:r>
              <a:rPr kumimoji="0" lang="zh-CN"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投资收益率＝税前收入</a:t>
            </a:r>
            <a:r>
              <a:rPr kumimoji="0" lang="en-US" altLang="zh-CN"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a:t>
            </a:r>
            <a:r>
              <a:rPr kumimoji="0" lang="zh-CN" altLang="en-US"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总资产</a:t>
            </a: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cs typeface="宋体" pitchFamily="2" charset="-122"/>
            </a:endParaRPr>
          </a:p>
        </p:txBody>
      </p:sp>
      <p:sp>
        <p:nvSpPr>
          <p:cNvPr id="48130" name="Rectangle 2"/>
          <p:cNvSpPr>
            <a:spLocks noChangeArrowheads="1"/>
          </p:cNvSpPr>
          <p:nvPr/>
        </p:nvSpPr>
        <p:spPr bwMode="auto">
          <a:xfrm>
            <a:off x="0" y="0"/>
            <a:ext cx="12192000" cy="45720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69875" algn="ctr" defTabSz="914400" rtl="0" eaLnBrk="1" fontAlgn="base" latinLnBrk="0" hangingPunct="1">
              <a:lnSpc>
                <a:spcPct val="100000"/>
              </a:lnSpc>
              <a:spcBef>
                <a:spcPct val="0"/>
              </a:spcBef>
              <a:spcAft>
                <a:spcPct val="0"/>
              </a:spcAft>
              <a:buClrTx/>
              <a:buSzTx/>
              <a:buFontTx/>
              <a:buNone/>
            </a:pPr>
            <a:r>
              <a:rPr kumimoji="0" lang="zh-CN"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投资收益率＝税前收入</a:t>
            </a:r>
            <a:r>
              <a:rPr kumimoji="0" lang="en-US" altLang="zh-CN"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a:t>
            </a:r>
            <a:r>
              <a:rPr kumimoji="0" lang="zh-CN" altLang="en-US" sz="1000" b="0" i="0" u="none" strike="noStrike" cap="none" normalizeH="0" baseline="0" smtClean="0">
                <a:ln>
                  <a:noFill/>
                </a:ln>
                <a:solidFill>
                  <a:schemeClr val="tx1"/>
                </a:solidFill>
                <a:effectLst/>
                <a:latin typeface="Times New Roman" pitchFamily="18" charset="0"/>
                <a:ea typeface="宋体" panose="02010600030101010101" pitchFamily="2" charset="-122"/>
                <a:cs typeface="Times New Roman" pitchFamily="18" charset="0"/>
              </a:rPr>
              <a:t>总资产</a:t>
            </a: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cs typeface="宋体" pitchFamily="2" charset="-122"/>
            </a:endParaRPr>
          </a:p>
        </p:txBody>
      </p:sp>
      <p:sp>
        <p:nvSpPr>
          <p:cNvPr id="25" name="矩形 24"/>
          <p:cNvSpPr/>
          <p:nvPr/>
        </p:nvSpPr>
        <p:spPr>
          <a:xfrm>
            <a:off x="867447" y="2148959"/>
            <a:ext cx="10341293" cy="166590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600" b="1" smtClean="0">
                <a:solidFill>
                  <a:srgbClr val="FF0000"/>
                </a:solidFill>
              </a:rPr>
              <a:t>附加价值＝销售收入－原材料成本－外购材料成本</a:t>
            </a:r>
          </a:p>
          <a:p>
            <a:pPr>
              <a:lnSpc>
                <a:spcPct val="150000"/>
              </a:lnSpc>
            </a:pPr>
            <a:r>
              <a:rPr lang="zh-CN" altLang="en-US" sz="3600" b="1" smtClean="0">
                <a:solidFill>
                  <a:srgbClr val="FF0000"/>
                </a:solidFill>
              </a:rPr>
              <a:t>附加价值收益率＝税前净利</a:t>
            </a:r>
            <a:r>
              <a:rPr lang="en-US" altLang="zh-CN" sz="3600" b="1" smtClean="0">
                <a:solidFill>
                  <a:srgbClr val="FF0000"/>
                </a:solidFill>
              </a:rPr>
              <a:t>/</a:t>
            </a:r>
            <a:r>
              <a:rPr lang="zh-CN" altLang="en-US" sz="3600" b="1" smtClean="0">
                <a:solidFill>
                  <a:srgbClr val="FF0000"/>
                </a:solidFill>
              </a:rPr>
              <a:t>附加价值</a:t>
            </a:r>
          </a:p>
        </p:txBody>
      </p:sp>
      <p:sp>
        <p:nvSpPr>
          <p:cNvPr id="26" name="矩形 25"/>
          <p:cNvSpPr/>
          <p:nvPr/>
        </p:nvSpPr>
        <p:spPr>
          <a:xfrm>
            <a:off x="1428749" y="1111240"/>
            <a:ext cx="6543675" cy="4001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mtClean="0"/>
              <a:t>附加价值指标</a:t>
            </a:r>
            <a:r>
              <a:rPr lang="en-US" altLang="zh-CN" sz="2000" b="1" smtClean="0"/>
              <a:t>——</a:t>
            </a:r>
            <a:r>
              <a:rPr lang="zh-CN" altLang="en-US" smtClean="0"/>
              <a:t>用来评价企业的表现和对社会的贡献。</a:t>
            </a:r>
            <a:endParaRPr lang="zh-CN" altLang="en-US"/>
          </a:p>
        </p:txBody>
      </p:sp>
      <p:sp>
        <p:nvSpPr>
          <p:cNvPr id="42" name="MH_Text_1"/>
          <p:cNvSpPr txBox="1"/>
          <p:nvPr>
            <p:custDataLst>
              <p:tags r:id="rId3"/>
            </p:custDataLst>
          </p:nvPr>
        </p:nvSpPr>
        <p:spPr>
          <a:xfrm>
            <a:off x="2363787" y="4876800"/>
            <a:ext cx="6837363" cy="915988"/>
          </a:xfrm>
          <a:prstGeom prst="rect">
            <a:avLst/>
          </a:prstGeom>
          <a:noFill/>
        </p:spPr>
        <p:txBody>
          <a:bodyPr lIns="0" tIns="0" rIns="0" bIns="0">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defRPr/>
            </a:pPr>
            <a:r>
              <a:rPr lang="zh-CN" altLang="en-US" sz="1400" smtClean="0"/>
              <a:t>美国学者胡佛的研究表明：在市场上处于成熟或饱和状况中的行业，其附加价值收益率大多稳定在</a:t>
            </a:r>
            <a:r>
              <a:rPr lang="en-US" sz="2000" b="1" smtClean="0">
                <a:solidFill>
                  <a:schemeClr val="accent5"/>
                </a:solidFill>
              </a:rPr>
              <a:t>12%</a:t>
            </a:r>
            <a:r>
              <a:rPr lang="zh-CN" altLang="en-US" sz="2000" b="1" smtClean="0">
                <a:solidFill>
                  <a:schemeClr val="accent5"/>
                </a:solidFill>
              </a:rPr>
              <a:t>～</a:t>
            </a:r>
            <a:r>
              <a:rPr lang="en-US" sz="2000" b="1" smtClean="0">
                <a:solidFill>
                  <a:schemeClr val="accent5"/>
                </a:solidFill>
              </a:rPr>
              <a:t>15%</a:t>
            </a:r>
            <a:r>
              <a:rPr lang="zh-CN" altLang="en-US" sz="1400" smtClean="0"/>
              <a:t>之间。 </a:t>
            </a:r>
            <a:endParaRPr lang="zh-CN" altLang="en-US" sz="1600">
              <a:solidFill>
                <a:schemeClr val="tx1">
                  <a:lumMod val="65000"/>
                  <a:lumOff val="35000"/>
                </a:schemeClr>
              </a:solidFill>
              <a:latin typeface="+mn-lt"/>
              <a:ea typeface="+mn-ea"/>
            </a:endParaRPr>
          </a:p>
        </p:txBody>
      </p:sp>
    </p:spTree>
  </p:cSld>
  <p:clrMapOvr>
    <a:masterClrMapping/>
  </p:clrMapOvr>
  <p:transition>
    <p:random/>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https://d.book118.com/395142244104011104</a:t>
            </a:r>
          </a:p>
        </p:txBody>
      </p:sp>
    </p:spTree>
  </p:cSld>
  <p:clrMapOvr>
    <a:masterClrMapping/>
  </p:clrMapOvr>
  <p:transition/>
  <p:timing/>
</p:sld>
</file>

<file path=ppt/tags/tag1.xml><?xml version="1.0" encoding="utf-8"?>
<p:tagLst xmlns:p="http://schemas.openxmlformats.org/presentationml/2006/main">
  <p:tag name="MH" val="20161114155738"/>
  <p:tag name="MH_LIBRARY" val="GRAPHIC"/>
  <p:tag name="MH_ORDER" val="1"/>
  <p:tag name="MH_TYPE" val="Other"/>
</p:tagLst>
</file>

<file path=ppt/tags/tag2.xml><?xml version="1.0" encoding="utf-8"?>
<p:tagLst xmlns:p="http://schemas.openxmlformats.org/presentationml/2006/main">
  <p:tag name="MH" val="20161114155738"/>
  <p:tag name="MH_LIBRARY" val="GRAPHIC"/>
  <p:tag name="MH_ORDER" val="2"/>
  <p:tag name="MH_TYPE" val="Other"/>
</p:tagLst>
</file>

<file path=ppt/tags/tag3.xml><?xml version="1.0" encoding="utf-8"?>
<p:tagLst xmlns:p="http://schemas.openxmlformats.org/presentationml/2006/main">
  <p:tag name="MH" val="20161114155738"/>
  <p:tag name="MH_LIBRARY" val="GRAPHIC"/>
  <p:tag name="MH_ORDER" val="1"/>
  <p:tag name="MH_TYPE" val="SubTitle"/>
</p:tagLst>
</file>

<file path=ppt/tags/tag4.xml><?xml version="1.0" encoding="utf-8"?>
<p:tagLst xmlns:p="http://schemas.openxmlformats.org/presentationml/2006/main">
  <p:tag name="MH" val="20161114155738"/>
  <p:tag name="MH_LIBRARY" val="GRAPHIC"/>
  <p:tag name="MH_ORDER" val="3"/>
  <p:tag name="MH_TYPE" val="Other"/>
</p:tagLst>
</file>

<file path=ppt/tags/tag5.xml><?xml version="1.0" encoding="utf-8"?>
<p:tagLst xmlns:p="http://schemas.openxmlformats.org/presentationml/2006/main">
  <p:tag name="MH" val="20161114155738"/>
  <p:tag name="MH_LIBRARY" val="GRAPHIC"/>
  <p:tag name="MH_ORDER" val="4"/>
  <p:tag name="MH_TYPE" val="Other"/>
</p:tagLst>
</file>

<file path=ppt/tags/tag6.xml><?xml version="1.0" encoding="utf-8"?>
<p:tagLst xmlns:p="http://schemas.openxmlformats.org/presentationml/2006/main">
  <p:tag name="MH" val="20161114155738"/>
  <p:tag name="MH_LIBRARY" val="GRAPHIC"/>
  <p:tag name="MH_ORDER" val="2"/>
  <p:tag name="MH_TYPE" val="SubTitle"/>
</p:tagLst>
</file>

<file path=ppt/tags/tag7.xml><?xml version="1.0" encoding="utf-8"?>
<p:tagLst xmlns:p="http://schemas.openxmlformats.org/presentationml/2006/main">
  <p:tag name="MH" val="20161114155738"/>
  <p:tag name="MH_LIBRARY" val="GRAPHIC"/>
  <p:tag name="MH_ORDER" val="5"/>
  <p:tag name="MH_TYPE" val="Other"/>
</p:tagLst>
</file>

<file path=ppt/tags/tag8.xml><?xml version="1.0" encoding="utf-8"?>
<p:tagLst xmlns:p="http://schemas.openxmlformats.org/presentationml/2006/main">
  <p:tag name="MH" val="20161114155738"/>
  <p:tag name="MH_LIBRARY" val="GRAPHIC"/>
  <p:tag name="MH_ORDER" val="6"/>
  <p:tag name="MH_TYPE" val="Other"/>
</p:tagLst>
</file>

<file path=ppt/tags/tag9.xml><?xml version="1.0" encoding="utf-8"?>
<p:tagLst xmlns:p="http://schemas.openxmlformats.org/presentationml/2006/main">
  <p:tag name="MH" val="20161114155738"/>
  <p:tag name="MH_LIBRARY" val="GRAPHIC"/>
  <p:tag name="MH_ORDER" val="3"/>
  <p:tag name="MH_TYPE" val="SubTitle"/>
</p:tagLst>
</file>

<file path=ppt/tags/tag10.xml><?xml version="1.0" encoding="utf-8"?>
<p:tagLst xmlns:p="http://schemas.openxmlformats.org/presentationml/2006/main">
  <p:tag name="MH" val="20161114155738"/>
  <p:tag name="MH_LIBRARY" val="GRAPHIC"/>
  <p:tag name="MH_ORDER" val="7"/>
  <p:tag name="MH_TYPE" val="Other"/>
</p:tagLst>
</file>

<file path=ppt/tags/tag11.xml><?xml version="1.0" encoding="utf-8"?>
<p:tagLst xmlns:p="http://schemas.openxmlformats.org/presentationml/2006/main">
  <p:tag name="MH" val="20161026145921"/>
  <p:tag name="MH_LIBRARY" val="GRAPHIC"/>
  <p:tag name="MH_ORDER" val="1"/>
  <p:tag name="MH_TYPE" val="Other"/>
</p:tagLst>
</file>

<file path=ppt/tags/tag12.xml><?xml version="1.0" encoding="utf-8"?>
<p:tagLst xmlns:p="http://schemas.openxmlformats.org/presentationml/2006/main">
  <p:tag name="MH" val="20161026145921"/>
  <p:tag name="MH_LIBRARY" val="GRAPHIC"/>
  <p:tag name="MH_ORDER" val="2"/>
  <p:tag name="MH_TYPE" val="Other"/>
</p:tagLst>
</file>

<file path=ppt/tags/tag13.xml><?xml version="1.0" encoding="utf-8"?>
<p:tagLst xmlns:p="http://schemas.openxmlformats.org/presentationml/2006/main">
  <p:tag name="MH" val="20161026145921"/>
  <p:tag name="MH_LIBRARY" val="GRAPHIC"/>
  <p:tag name="MH_ORDER" val="3"/>
  <p:tag name="MH_TYPE" val="Other"/>
</p:tagLst>
</file>

<file path=ppt/tags/tag14.xml><?xml version="1.0" encoding="utf-8"?>
<p:tagLst xmlns:p="http://schemas.openxmlformats.org/presentationml/2006/main">
  <p:tag name="MH" val="20161026145921"/>
  <p:tag name="MH_LIBRARY" val="GRAPHIC"/>
  <p:tag name="MH_ORDER" val="4"/>
  <p:tag name="MH_TYPE" val="Other"/>
</p:tagLst>
</file>

<file path=ppt/tags/tag15.xml><?xml version="1.0" encoding="utf-8"?>
<p:tagLst xmlns:p="http://schemas.openxmlformats.org/presentationml/2006/main">
  <p:tag name="MH" val="20161026145921"/>
  <p:tag name="MH_LIBRARY" val="GRAPHIC"/>
  <p:tag name="MH_ORDER" val="4"/>
  <p:tag name="MH_TYPE" val="SubTitle"/>
</p:tagLst>
</file>

<file path=ppt/tags/tag16.xml><?xml version="1.0" encoding="utf-8"?>
<p:tagLst xmlns:p="http://schemas.openxmlformats.org/presentationml/2006/main">
  <p:tag name="MH" val="20161026145921"/>
  <p:tag name="MH_LIBRARY" val="GRAPHIC"/>
  <p:tag name="MH_ORDER" val="3"/>
  <p:tag name="MH_TYPE" val="SubTitle"/>
</p:tagLst>
</file>

<file path=ppt/tags/tag17.xml><?xml version="1.0" encoding="utf-8"?>
<p:tagLst xmlns:p="http://schemas.openxmlformats.org/presentationml/2006/main">
  <p:tag name="MH" val="20161026145921"/>
  <p:tag name="MH_LIBRARY" val="GRAPHIC"/>
  <p:tag name="MH_ORDER" val="2"/>
  <p:tag name="MH_TYPE" val="SubTitle"/>
</p:tagLst>
</file>

<file path=ppt/tags/tag18.xml><?xml version="1.0" encoding="utf-8"?>
<p:tagLst xmlns:p="http://schemas.openxmlformats.org/presentationml/2006/main">
  <p:tag name="MH" val="20161026145921"/>
  <p:tag name="MH_LIBRARY" val="GRAPHIC"/>
  <p:tag name="MH_ORDER" val="1"/>
  <p:tag name="MH_TYPE" val="SubTitle"/>
</p:tagLst>
</file>

<file path=ppt/tags/tag19.xml><?xml version="1.0" encoding="utf-8"?>
<p:tagLst xmlns:p="http://schemas.openxmlformats.org/presentationml/2006/main">
  <p:tag name="MH" val="20161026145921"/>
  <p:tag name="MH_LIBRARY" val="GRAPHIC"/>
  <p:tag name="MH_ORDER" val="1"/>
  <p:tag name="MH_TYPE" val="Text"/>
</p:tagLst>
</file>

<file path=ppt/tags/tag20.xml><?xml version="1.0" encoding="utf-8"?>
<p:tagLst xmlns:p="http://schemas.openxmlformats.org/presentationml/2006/main">
  <p:tag name="MH" val="20161026145921"/>
  <p:tag name="MH_LIBRARY" val="GRAPHIC"/>
  <p:tag name="MH_ORDER" val="2"/>
  <p:tag name="MH_TYPE" val="Text"/>
</p:tagLst>
</file>

<file path=ppt/tags/tag21.xml><?xml version="1.0" encoding="utf-8"?>
<p:tagLst xmlns:p="http://schemas.openxmlformats.org/presentationml/2006/main">
  <p:tag name="MH" val="20161026145921"/>
  <p:tag name="MH_LIBRARY" val="GRAPHIC"/>
  <p:tag name="MH_ORDER" val="3"/>
  <p:tag name="MH_TYPE" val="Text"/>
</p:tagLst>
</file>

<file path=ppt/tags/tag22.xml><?xml version="1.0" encoding="utf-8"?>
<p:tagLst xmlns:p="http://schemas.openxmlformats.org/presentationml/2006/main">
  <p:tag name="MH" val="20161026145921"/>
  <p:tag name="MH_LIBRARY" val="GRAPHIC"/>
  <p:tag name="MH_ORDER" val="4"/>
  <p:tag name="MH_TYPE" val="Text"/>
</p:tagLst>
</file>

<file path=ppt/tags/tag23.xml><?xml version="1.0" encoding="utf-8"?>
<p:tagLst xmlns:p="http://schemas.openxmlformats.org/presentationml/2006/main">
  <p:tag name="MH" val="20161026145921"/>
  <p:tag name="MH_LIBRARY" val="GRAPHIC"/>
  <p:tag name="MH_ORDER" val="5"/>
  <p:tag name="MH_TYPE" val="SubTitle"/>
</p:tagLst>
</file>

<file path=ppt/tags/tag24.xml><?xml version="1.0" encoding="utf-8"?>
<p:tagLst xmlns:p="http://schemas.openxmlformats.org/presentationml/2006/main">
  <p:tag name="MH" val="20161026145921"/>
  <p:tag name="MH_LIBRARY" val="GRAPHIC"/>
  <p:tag name="MH_ORDER" val="5"/>
  <p:tag name="MH_TYPE" val="Text"/>
</p:tagLst>
</file>

<file path=ppt/tags/tag25.xml><?xml version="1.0" encoding="utf-8"?>
<p:tagLst xmlns:p="http://schemas.openxmlformats.org/presentationml/2006/main">
  <p:tag name="MH" val="20161016161939"/>
  <p:tag name="MH_LIBRARY" val="GRAPHIC"/>
  <p:tag name="MH_ORDER" val="1"/>
  <p:tag name="MH_TYPE" val="Other"/>
</p:tagLst>
</file>

<file path=ppt/tags/tag26.xml><?xml version="1.0" encoding="utf-8"?>
<p:tagLst xmlns:p="http://schemas.openxmlformats.org/presentationml/2006/main">
  <p:tag name="MH" val="20161016161939"/>
  <p:tag name="MH_LIBRARY" val="GRAPHIC"/>
  <p:tag name="MH_ORDER" val="1"/>
  <p:tag name="MH_TYPE" val="Text"/>
</p:tagLst>
</file>

<file path=ppt/tags/tag27.xml><?xml version="1.0" encoding="utf-8"?>
<p:tagLst xmlns:p="http://schemas.openxmlformats.org/presentationml/2006/main">
  <p:tag name="MH" val="20161016161939"/>
  <p:tag name="MH_LIBRARY" val="GRAPHIC"/>
  <p:tag name="MH_ORDER" val="2"/>
  <p:tag name="MH_TYPE" val="Other"/>
</p:tagLst>
</file>

<file path=ppt/tags/tag28.xml><?xml version="1.0" encoding="utf-8"?>
<p:tagLst xmlns:p="http://schemas.openxmlformats.org/presentationml/2006/main">
  <p:tag name="MH" val="20161016161939"/>
  <p:tag name="MH_LIBRARY" val="GRAPHIC"/>
  <p:tag name="MH_ORDER" val="2"/>
  <p:tag name="MH_TYPE" val="Text"/>
</p:tagLst>
</file>

<file path=ppt/tags/tag29.xml><?xml version="1.0" encoding="utf-8"?>
<p:tagLst xmlns:p="http://schemas.openxmlformats.org/presentationml/2006/main">
  <p:tag name="MH" val="20161016161939"/>
  <p:tag name="MH_LIBRARY" val="GRAPHIC"/>
  <p:tag name="MH_ORDER" val="1"/>
  <p:tag name="MH_TYPE" val="SubTitle"/>
</p:tagLst>
</file>

<file path=ppt/tags/tag30.xml><?xml version="1.0" encoding="utf-8"?>
<p:tagLst xmlns:p="http://schemas.openxmlformats.org/presentationml/2006/main">
  <p:tag name="MH" val="20161016161939"/>
  <p:tag name="MH_LIBRARY" val="GRAPHIC"/>
  <p:tag name="MH_ORDER" val="2"/>
  <p:tag name="MH_TYPE" val="SubTitle"/>
</p:tagLst>
</file>

<file path=ppt/tags/tag31.xml><?xml version="1.0" encoding="utf-8"?>
<p:tagLst xmlns:p="http://schemas.openxmlformats.org/presentationml/2006/main">
  <p:tag name="MH" val="20161114193852"/>
  <p:tag name="MH_LIBRARY" val="GRAPHIC"/>
  <p:tag name="MH_ORDER" val="2"/>
  <p:tag name="MH_TYPE" val="Text"/>
</p:tagLst>
</file>

<file path=ppt/tags/tag32.xml><?xml version="1.0" encoding="utf-8"?>
<p:tagLst xmlns:p="http://schemas.openxmlformats.org/presentationml/2006/main">
  <p:tag name="MH" val="20161114193852"/>
  <p:tag name="MH_LIBRARY" val="GRAPHIC"/>
  <p:tag name="MH_ORDER" val="1"/>
  <p:tag name="MH_TYPE" val="Other"/>
</p:tagLst>
</file>

<file path=ppt/tags/tag33.xml><?xml version="1.0" encoding="utf-8"?>
<p:tagLst xmlns:p="http://schemas.openxmlformats.org/presentationml/2006/main">
  <p:tag name="MH" val="20161114193852"/>
  <p:tag name="MH_LIBRARY" val="GRAPHIC"/>
  <p:tag name="MH_ORDER" val="2"/>
  <p:tag name="MH_TYPE" val="SubTitle"/>
</p:tagLst>
</file>

<file path=ppt/tags/tag34.xml><?xml version="1.0" encoding="utf-8"?>
<p:tagLst xmlns:p="http://schemas.openxmlformats.org/presentationml/2006/main">
  <p:tag name="MH" val="20161114193852"/>
  <p:tag name="MH_LIBRARY" val="GRAPHIC"/>
  <p:tag name="MH_ORDER" val="3"/>
  <p:tag name="MH_TYPE" val="Text"/>
</p:tagLst>
</file>

<file path=ppt/tags/tag35.xml><?xml version="1.0" encoding="utf-8"?>
<p:tagLst xmlns:p="http://schemas.openxmlformats.org/presentationml/2006/main">
  <p:tag name="MH" val="20161114193852"/>
  <p:tag name="MH_LIBRARY" val="GRAPHIC"/>
  <p:tag name="MH_ORDER" val="2"/>
  <p:tag name="MH_TYPE" val="Other"/>
</p:tagLst>
</file>

<file path=ppt/tags/tag36.xml><?xml version="1.0" encoding="utf-8"?>
<p:tagLst xmlns:p="http://schemas.openxmlformats.org/presentationml/2006/main">
  <p:tag name="MH" val="20161114193852"/>
  <p:tag name="MH_LIBRARY" val="GRAPHIC"/>
  <p:tag name="MH_ORDER" val="4"/>
  <p:tag name="MH_TYPE" val="Text"/>
</p:tagLst>
</file>

<file path=ppt/tags/tag37.xml><?xml version="1.0" encoding="utf-8"?>
<p:tagLst xmlns:p="http://schemas.openxmlformats.org/presentationml/2006/main">
  <p:tag name="MH" val="20161114193852"/>
  <p:tag name="MH_LIBRARY" val="GRAPHIC"/>
  <p:tag name="MH_ORDER" val="3"/>
  <p:tag name="MH_TYPE" val="Other"/>
</p:tagLst>
</file>

<file path=ppt/tags/tag38.xml><?xml version="1.0" encoding="utf-8"?>
<p:tagLst xmlns:p="http://schemas.openxmlformats.org/presentationml/2006/main">
  <p:tag name="MH" val="20161114193852"/>
  <p:tag name="MH_LIBRARY" val="GRAPHIC"/>
  <p:tag name="MH_ORDER" val="4"/>
  <p:tag name="MH_TYPE" val="SubTitle"/>
</p:tagLst>
</file>

<file path=ppt/tags/tag39.xml><?xml version="1.0" encoding="utf-8"?>
<p:tagLst xmlns:p="http://schemas.openxmlformats.org/presentationml/2006/main">
  <p:tag name="MH" val="20161114193852"/>
  <p:tag name="MH_LIBRARY" val="GRAPHIC"/>
  <p:tag name="MH_ORDER" val="1"/>
  <p:tag name="MH_TYPE" val="Text"/>
</p:tagLst>
</file>

<file path=ppt/tags/tag40.xml><?xml version="1.0" encoding="utf-8"?>
<p:tagLst xmlns:p="http://schemas.openxmlformats.org/presentationml/2006/main">
  <p:tag name="MH" val="20161114193852"/>
  <p:tag name="MH_LIBRARY" val="GRAPHIC"/>
  <p:tag name="MH_ORDER" val="1"/>
  <p:tag name="MH_TYPE" val="SubTitle"/>
</p:tagLst>
</file>

<file path=ppt/tags/tag41.xml><?xml version="1.0" encoding="utf-8"?>
<p:tagLst xmlns:p="http://schemas.openxmlformats.org/presentationml/2006/main">
  <p:tag name="MH" val="20161114193852"/>
  <p:tag name="MH_LIBRARY" val="GRAPHIC"/>
  <p:tag name="MH_ORDER" val="5"/>
  <p:tag name="MH_TYPE" val="Other"/>
</p:tagLst>
</file>

<file path=ppt/tags/tag42.xml><?xml version="1.0" encoding="utf-8"?>
<p:tagLst xmlns:p="http://schemas.openxmlformats.org/presentationml/2006/main">
  <p:tag name="MH" val="20161114193852"/>
  <p:tag name="MH_LIBRARY" val="GRAPHIC"/>
  <p:tag name="MH_ORDER" val="3"/>
  <p:tag name="MH_TYPE" val="SubTitle"/>
</p:tagLst>
</file>

<file path=ppt/tags/tag43.xml><?xml version="1.0" encoding="utf-8"?>
<p:tagLst xmlns:p="http://schemas.openxmlformats.org/presentationml/2006/main">
  <p:tag name="MH" val="20161114194512"/>
  <p:tag name="MH_LIBRARY" val="GRAPHIC"/>
  <p:tag name="MH_ORDER" val="1"/>
  <p:tag name="MH_TYPE" val="SubTitle"/>
</p:tagLst>
</file>

<file path=ppt/tags/tag44.xml><?xml version="1.0" encoding="utf-8"?>
<p:tagLst xmlns:p="http://schemas.openxmlformats.org/presentationml/2006/main">
  <p:tag name="MH" val="20161114194512"/>
  <p:tag name="MH_LIBRARY" val="GRAPHIC"/>
  <p:tag name="MH_ORDER" val="1"/>
  <p:tag name="MH_TYPE" val="Text"/>
</p:tagLst>
</file>

<file path=ppt/tags/tag45.xml><?xml version="1.0" encoding="utf-8"?>
<p:tagLst xmlns:p="http://schemas.openxmlformats.org/presentationml/2006/main">
  <p:tag name="MH" val="20161114194512"/>
  <p:tag name="MH_LIBRARY" val="GRAPHIC"/>
  <p:tag name="MH_ORDER" val="1"/>
  <p:tag name="MH_TYPE" val="Other"/>
</p:tagLst>
</file>

<file path=ppt/tags/tag46.xml><?xml version="1.0" encoding="utf-8"?>
<p:tagLst xmlns:p="http://schemas.openxmlformats.org/presentationml/2006/main">
  <p:tag name="MH" val="20161114194512"/>
  <p:tag name="MH_LIBRARY" val="GRAPHIC"/>
  <p:tag name="MH_ORDER" val="2"/>
  <p:tag name="MH_TYPE" val="SubTitle"/>
</p:tagLst>
</file>

<file path=ppt/tags/tag47.xml><?xml version="1.0" encoding="utf-8"?>
<p:tagLst xmlns:p="http://schemas.openxmlformats.org/presentationml/2006/main">
  <p:tag name="MH" val="20161114194512"/>
  <p:tag name="MH_LIBRARY" val="GRAPHIC"/>
  <p:tag name="MH_ORDER" val="2"/>
  <p:tag name="MH_TYPE" val="Text"/>
</p:tagLst>
</file>

<file path=ppt/tags/tag48.xml><?xml version="1.0" encoding="utf-8"?>
<p:tagLst xmlns:p="http://schemas.openxmlformats.org/presentationml/2006/main">
  <p:tag name="MH" val="20161114194512"/>
  <p:tag name="MH_LIBRARY" val="GRAPHIC"/>
  <p:tag name="MH_ORDER" val="2"/>
  <p:tag name="MH_TYPE" val="Other"/>
</p:tagLst>
</file>

<file path=ppt/tags/tag49.xml><?xml version="1.0" encoding="utf-8"?>
<p:tagLst xmlns:p="http://schemas.openxmlformats.org/presentationml/2006/main">
  <p:tag name="MH" val="20161114194512"/>
  <p:tag name="MH_LIBRARY" val="GRAPHIC"/>
  <p:tag name="MH_ORDER" val="3"/>
  <p:tag name="MH_TYPE" val="SubTitle"/>
</p:tagLst>
</file>

<file path=ppt/tags/tag50.xml><?xml version="1.0" encoding="utf-8"?>
<p:tagLst xmlns:p="http://schemas.openxmlformats.org/presentationml/2006/main">
  <p:tag name="MH" val="20161114194512"/>
  <p:tag name="MH_LIBRARY" val="GRAPHIC"/>
  <p:tag name="MH_ORDER" val="3"/>
  <p:tag name="MH_TYPE" val="Text"/>
</p:tagLst>
</file>

<file path=ppt/tags/tag51.xml><?xml version="1.0" encoding="utf-8"?>
<p:tagLst xmlns:p="http://schemas.openxmlformats.org/presentationml/2006/main">
  <p:tag name="MH" val="20161114194512"/>
  <p:tag name="MH_LIBRARY" val="GRAPHIC"/>
  <p:tag name="MH_ORDER" val="3"/>
  <p:tag name="MH_TYPE" val="Other"/>
</p:tagLst>
</file>

<file path=ppt/tags/tag52.xml><?xml version="1.0" encoding="utf-8"?>
<p:tagLst xmlns:p="http://schemas.openxmlformats.org/presentationml/2006/main">
  <p:tag name="MH" val="20161114194512"/>
  <p:tag name="MH_LIBRARY" val="GRAPHIC"/>
  <p:tag name="MH_ORDER" val="4"/>
  <p:tag name="MH_TYPE" val="SubTitle"/>
</p:tagLst>
</file>

<file path=ppt/tags/tag53.xml><?xml version="1.0" encoding="utf-8"?>
<p:tagLst xmlns:p="http://schemas.openxmlformats.org/presentationml/2006/main">
  <p:tag name="MH" val="20161114194512"/>
  <p:tag name="MH_LIBRARY" val="GRAPHIC"/>
  <p:tag name="MH_ORDER" val="4"/>
  <p:tag name="MH_TYPE" val="Text"/>
</p:tagLst>
</file>

<file path=ppt/tags/tag54.xml><?xml version="1.0" encoding="utf-8"?>
<p:tagLst xmlns:p="http://schemas.openxmlformats.org/presentationml/2006/main">
  <p:tag name="MH" val="20161114194512"/>
  <p:tag name="MH_LIBRARY" val="GRAPHIC"/>
  <p:tag name="MH_ORDER" val="4"/>
  <p:tag name="MH_TYPE" val="Other"/>
</p:tagLst>
</file>

<file path=ppt/tags/tag55.xml><?xml version="1.0" encoding="utf-8"?>
<p:tagLst xmlns:p="http://schemas.openxmlformats.org/presentationml/2006/main">
  <p:tag name="MH" val="20161114194512"/>
  <p:tag name="MH_LIBRARY" val="GRAPHIC"/>
  <p:tag name="MH_ORDER" val="5"/>
  <p:tag name="MH_TYPE" val="SubTitle"/>
</p:tagLst>
</file>

<file path=ppt/tags/tag56.xml><?xml version="1.0" encoding="utf-8"?>
<p:tagLst xmlns:p="http://schemas.openxmlformats.org/presentationml/2006/main">
  <p:tag name="MH" val="20161114194512"/>
  <p:tag name="MH_LIBRARY" val="GRAPHIC"/>
  <p:tag name="MH_ORDER" val="5"/>
  <p:tag name="MH_TYPE" val="Text"/>
</p:tagLst>
</file>

<file path=ppt/tags/tag57.xml><?xml version="1.0" encoding="utf-8"?>
<p:tagLst xmlns:p="http://schemas.openxmlformats.org/presentationml/2006/main">
  <p:tag name="MH" val="20161114194512"/>
  <p:tag name="MH_LIBRARY" val="GRAPHIC"/>
  <p:tag name="MH_ORDER" val="5"/>
  <p:tag name="MH_TYPE" val="Other"/>
</p:tagLst>
</file>

<file path=ppt/tags/tag58.xml><?xml version="1.0" encoding="utf-8"?>
<p:tagLst xmlns:p="http://schemas.openxmlformats.org/presentationml/2006/main">
  <p:tag name="MH" val="20161114194512"/>
  <p:tag name="MH_LIBRARY" val="GRAPHIC"/>
  <p:tag name="MH_ORDER" val="6"/>
  <p:tag name="MH_TYPE" val="SubTitle"/>
</p:tagLst>
</file>

<file path=ppt/tags/tag59.xml><?xml version="1.0" encoding="utf-8"?>
<p:tagLst xmlns:p="http://schemas.openxmlformats.org/presentationml/2006/main">
  <p:tag name="MH" val="20161114194512"/>
  <p:tag name="MH_LIBRARY" val="GRAPHIC"/>
  <p:tag name="MH_ORDER" val="6"/>
  <p:tag name="MH_TYPE" val="Text"/>
</p:tagLst>
</file>

<file path=ppt/tags/tag60.xml><?xml version="1.0" encoding="utf-8"?>
<p:tagLst xmlns:p="http://schemas.openxmlformats.org/presentationml/2006/main">
  <p:tag name="MH" val="20161114194512"/>
  <p:tag name="MH_LIBRARY" val="GRAPHIC"/>
  <p:tag name="MH_ORDER" val="6"/>
  <p:tag name="MH_TYPE" val="Other"/>
</p:tagLst>
</file>

<file path=ppt/tags/tag61.xml><?xml version="1.0" encoding="utf-8"?>
<p:tagLst xmlns:p="http://schemas.openxmlformats.org/presentationml/2006/main">
  <p:tag name="MH" val="20161012091655"/>
  <p:tag name="MH_LIBRARY" val="GRAPHIC"/>
  <p:tag name="MH_ORDER" val="1"/>
  <p:tag name="MH_TYPE" val="Other"/>
</p:tagLst>
</file>

<file path=ppt/tags/tag62.xml><?xml version="1.0" encoding="utf-8"?>
<p:tagLst xmlns:p="http://schemas.openxmlformats.org/presentationml/2006/main">
  <p:tag name="MH" val="20161012091655"/>
  <p:tag name="MH_LIBRARY" val="GRAPHIC"/>
  <p:tag name="MH_ORDER" val="2"/>
  <p:tag name="MH_TYPE" val="Other"/>
</p:tagLst>
</file>

<file path=ppt/tags/tag63.xml><?xml version="1.0" encoding="utf-8"?>
<p:tagLst xmlns:p="http://schemas.openxmlformats.org/presentationml/2006/main">
  <p:tag name="MH" val="20161012091655"/>
  <p:tag name="MH_LIBRARY" val="GRAPHIC"/>
  <p:tag name="MH_ORDER" val="3"/>
  <p:tag name="MH_TYPE" val="Other"/>
</p:tagLst>
</file>

<file path=ppt/tags/tag64.xml><?xml version="1.0" encoding="utf-8"?>
<p:tagLst xmlns:p="http://schemas.openxmlformats.org/presentationml/2006/main">
  <p:tag name="MH" val="20161012091655"/>
  <p:tag name="MH_LIBRARY" val="GRAPHIC"/>
  <p:tag name="MH_ORDER" val="4"/>
  <p:tag name="MH_TYPE" val="Other"/>
</p:tagLst>
</file>

<file path=ppt/tags/tag65.xml><?xml version="1.0" encoding="utf-8"?>
<p:tagLst xmlns:p="http://schemas.openxmlformats.org/presentationml/2006/main">
  <p:tag name="MH" val="20161012091655"/>
  <p:tag name="MH_LIBRARY" val="GRAPHIC"/>
  <p:tag name="MH_ORDER" val="5"/>
  <p:tag name="MH_TYPE" val="Other"/>
</p:tagLst>
</file>

<file path=ppt/tags/tag66.xml><?xml version="1.0" encoding="utf-8"?>
<p:tagLst xmlns:p="http://schemas.openxmlformats.org/presentationml/2006/main">
  <p:tag name="MH" val="20161012091655"/>
  <p:tag name="MH_LIBRARY" val="GRAPHIC"/>
  <p:tag name="MH_ORDER" val="1"/>
  <p:tag name="MH_TYPE" val="Text"/>
</p:tagLst>
</file>

<file path=ppt/tags/tag67.xml><?xml version="1.0" encoding="utf-8"?>
<p:tagLst xmlns:p="http://schemas.openxmlformats.org/presentationml/2006/main">
  <p:tag name="MH" val="20161012091655"/>
  <p:tag name="MH_LIBRARY" val="GRAPHIC"/>
  <p:tag name="MH_ORDER" val="1"/>
  <p:tag name="MH_TYPE" val="SubTitle"/>
</p:tagLst>
</file>

<file path=ppt/tags/tag68.xml><?xml version="1.0" encoding="utf-8"?>
<p:tagLst xmlns:p="http://schemas.openxmlformats.org/presentationml/2006/main">
  <p:tag name="MH" val="20161012091655"/>
  <p:tag name="MH_LIBRARY" val="GRAPHIC"/>
  <p:tag name="MH_ORDER" val="6"/>
  <p:tag name="MH_TYPE" val="Other"/>
</p:tagLst>
</file>

<file path=ppt/tags/tag69.xml><?xml version="1.0" encoding="utf-8"?>
<p:tagLst xmlns:p="http://schemas.openxmlformats.org/presentationml/2006/main">
  <p:tag name="MH" val="20161012091655"/>
  <p:tag name="MH_LIBRARY" val="GRAPHIC"/>
  <p:tag name="MH_ORDER" val="7"/>
  <p:tag name="MH_TYPE" val="Other"/>
</p:tagLst>
</file>

<file path=ppt/tags/tag70.xml><?xml version="1.0" encoding="utf-8"?>
<p:tagLst xmlns:p="http://schemas.openxmlformats.org/presentationml/2006/main">
  <p:tag name="MH" val="20161012091655"/>
  <p:tag name="MH_LIBRARY" val="GRAPHIC"/>
  <p:tag name="MH_ORDER" val="8"/>
  <p:tag name="MH_TYPE" val="Other"/>
</p:tagLst>
</file>

<file path=ppt/tags/tag71.xml><?xml version="1.0" encoding="utf-8"?>
<p:tagLst xmlns:p="http://schemas.openxmlformats.org/presentationml/2006/main">
  <p:tag name="MH" val="20161012091655"/>
  <p:tag name="MH_LIBRARY" val="GRAPHIC"/>
  <p:tag name="MH_ORDER" val="9"/>
  <p:tag name="MH_TYPE" val="Other"/>
</p:tagLst>
</file>

<file path=ppt/tags/tag72.xml><?xml version="1.0" encoding="utf-8"?>
<p:tagLst xmlns:p="http://schemas.openxmlformats.org/presentationml/2006/main">
  <p:tag name="MH" val="20161012091655"/>
  <p:tag name="MH_LIBRARY" val="GRAPHIC"/>
  <p:tag name="MH_ORDER" val="10"/>
  <p:tag name="MH_TYPE" val="Other"/>
</p:tagLst>
</file>

<file path=ppt/tags/tag73.xml><?xml version="1.0" encoding="utf-8"?>
<p:tagLst xmlns:p="http://schemas.openxmlformats.org/presentationml/2006/main">
  <p:tag name="MH" val="20161012091655"/>
  <p:tag name="MH_LIBRARY" val="GRAPHIC"/>
  <p:tag name="MH_ORDER" val="2"/>
  <p:tag name="MH_TYPE" val="Text"/>
</p:tagLst>
</file>

<file path=ppt/tags/tag74.xml><?xml version="1.0" encoding="utf-8"?>
<p:tagLst xmlns:p="http://schemas.openxmlformats.org/presentationml/2006/main">
  <p:tag name="MH" val="20161012091655"/>
  <p:tag name="MH_LIBRARY" val="GRAPHIC"/>
  <p:tag name="MH_ORDER" val="2"/>
  <p:tag name="MH_TYPE" val="SubTitle"/>
</p:tagLst>
</file>

<file path=ppt/tags/tag75.xml><?xml version="1.0" encoding="utf-8"?>
<p:tagLst xmlns:p="http://schemas.openxmlformats.org/presentationml/2006/main">
  <p:tag name="MH" val="20161024143326"/>
  <p:tag name="MH_LIBRARY" val="GRAPHIC"/>
  <p:tag name="MH_ORDER" val="1"/>
  <p:tag name="MH_TYPE" val="SubTitle"/>
</p:tagLst>
</file>

<file path=ppt/tags/tag76.xml><?xml version="1.0" encoding="utf-8"?>
<p:tagLst xmlns:p="http://schemas.openxmlformats.org/presentationml/2006/main">
  <p:tag name="MH" val="20161024143326"/>
  <p:tag name="MH_LIBRARY" val="GRAPHIC"/>
  <p:tag name="MH_ORDER" val="1"/>
  <p:tag name="MH_TYPE" val="Other"/>
</p:tagLst>
</file>

<file path=ppt/tags/tag77.xml><?xml version="1.0" encoding="utf-8"?>
<p:tagLst xmlns:p="http://schemas.openxmlformats.org/presentationml/2006/main">
  <p:tag name="MH" val="20161014093116"/>
  <p:tag name="MH_LIBRARY" val="GRAPHIC"/>
  <p:tag name="MH_ORDER" val="1"/>
  <p:tag name="MH_TYPE" val="Other"/>
</p:tagLst>
</file>

<file path=ppt/tags/tag78.xml><?xml version="1.0" encoding="utf-8"?>
<p:tagLst xmlns:p="http://schemas.openxmlformats.org/presentationml/2006/main">
  <p:tag name="MH" val="20161014093116"/>
  <p:tag name="MH_LIBRARY" val="GRAPHIC"/>
  <p:tag name="MH_ORDER" val="2"/>
  <p:tag name="MH_TYPE" val="Other"/>
</p:tagLst>
</file>

<file path=ppt/tags/tag79.xml><?xml version="1.0" encoding="utf-8"?>
<p:tagLst xmlns:p="http://schemas.openxmlformats.org/presentationml/2006/main">
  <p:tag name="MH" val="20161014093116"/>
  <p:tag name="MH_LIBRARY" val="GRAPHIC"/>
  <p:tag name="MH_ORDER" val="3"/>
  <p:tag name="MH_TYPE" val="Other"/>
</p:tagLst>
</file>

<file path=ppt/tags/tag80.xml><?xml version="1.0" encoding="utf-8"?>
<p:tagLst xmlns:p="http://schemas.openxmlformats.org/presentationml/2006/main">
  <p:tag name="MH" val="20161014093116"/>
  <p:tag name="MH_LIBRARY" val="GRAPHIC"/>
  <p:tag name="MH_ORDER" val="4"/>
  <p:tag name="MH_TYPE" val="Other"/>
</p:tagLst>
</file>

<file path=ppt/tags/tag81.xml><?xml version="1.0" encoding="utf-8"?>
<p:tagLst xmlns:p="http://schemas.openxmlformats.org/presentationml/2006/main">
  <p:tag name="MH" val="20161014093116"/>
  <p:tag name="MH_LIBRARY" val="GRAPHIC"/>
  <p:tag name="MH_ORDER" val="5"/>
  <p:tag name="MH_TYPE" val="Other"/>
</p:tagLst>
</file>

<file path=ppt/tags/tag82.xml><?xml version="1.0" encoding="utf-8"?>
<p:tagLst xmlns:p="http://schemas.openxmlformats.org/presentationml/2006/main">
  <p:tag name="MH" val="20161014093116"/>
  <p:tag name="MH_LIBRARY" val="GRAPHIC"/>
  <p:tag name="MH_ORDER" val="6"/>
  <p:tag name="MH_TYPE" val="Other"/>
</p:tagLst>
</file>

<file path=ppt/tags/tag83.xml><?xml version="1.0" encoding="utf-8"?>
<p:tagLst xmlns:p="http://schemas.openxmlformats.org/presentationml/2006/main">
  <p:tag name="MH" val="20161014093116"/>
  <p:tag name="MH_LIBRARY" val="GRAPHIC"/>
  <p:tag name="MH_ORDER" val="7"/>
  <p:tag name="MH_TYPE" val="Other"/>
</p:tagLst>
</file>

<file path=ppt/tags/tag84.xml><?xml version="1.0" encoding="utf-8"?>
<p:tagLst xmlns:p="http://schemas.openxmlformats.org/presentationml/2006/main">
  <p:tag name="MH" val="20161014093116"/>
  <p:tag name="MH_LIBRARY" val="GRAPHIC"/>
  <p:tag name="MH_ORDER" val="1"/>
  <p:tag name="MH_TYPE" val="SubTitle"/>
</p:tagLst>
</file>

<file path=ppt/tags/tag85.xml><?xml version="1.0" encoding="utf-8"?>
<p:tagLst xmlns:p="http://schemas.openxmlformats.org/presentationml/2006/main">
  <p:tag name="MH" val="20161014093116"/>
  <p:tag name="MH_LIBRARY" val="GRAPHIC"/>
  <p:tag name="MH_ORDER" val="6"/>
  <p:tag name="MH_TYPE" val="SubTitle"/>
</p:tagLst>
</file>

<file path=ppt/tags/tag86.xml><?xml version="1.0" encoding="utf-8"?>
<p:tagLst xmlns:p="http://schemas.openxmlformats.org/presentationml/2006/main">
  <p:tag name="MH" val="20161014093116"/>
  <p:tag name="MH_LIBRARY" val="GRAPHIC"/>
  <p:tag name="MH_ORDER" val="1"/>
  <p:tag name="MH_TYPE" val="Title"/>
</p:tagLst>
</file>

<file path=ppt/tags/tag87.xml><?xml version="1.0" encoding="utf-8"?>
<p:tagLst xmlns:p="http://schemas.openxmlformats.org/presentationml/2006/main">
  <p:tag name="MH" val="20161014093116"/>
  <p:tag name="MH_LIBRARY" val="GRAPHIC"/>
  <p:tag name="MH_ORDER" val="5"/>
  <p:tag name="MH_TYPE" val="SubTitle"/>
</p:tagLst>
</file>

<file path=ppt/tags/tag88.xml><?xml version="1.0" encoding="utf-8"?>
<p:tagLst xmlns:p="http://schemas.openxmlformats.org/presentationml/2006/main">
  <p:tag name="MH" val="20161014093116"/>
  <p:tag name="MH_LIBRARY" val="GRAPHIC"/>
  <p:tag name="MH_ORDER" val="3"/>
  <p:tag name="MH_TYPE" val="SubTitle"/>
</p:tagLst>
</file>

<file path=ppt/tags/tag89.xml><?xml version="1.0" encoding="utf-8"?>
<p:tagLst xmlns:p="http://schemas.openxmlformats.org/presentationml/2006/main">
  <p:tag name="MH" val="20161014093116"/>
  <p:tag name="MH_LIBRARY" val="GRAPHIC"/>
  <p:tag name="MH_ORDER" val="2"/>
  <p:tag name="MH_TYPE" val="SubTitle"/>
</p:tagLst>
</file>

<file path=ppt/tags/tag90.xml><?xml version="1.0" encoding="utf-8"?>
<p:tagLst xmlns:p="http://schemas.openxmlformats.org/presentationml/2006/main">
  <p:tag name="MH" val="20161014093116"/>
  <p:tag name="MH_LIBRARY" val="GRAPHIC"/>
  <p:tag name="MH_ORDER" val="4"/>
  <p:tag name="MH_TYPE" val="SubTitle"/>
</p:tagLst>
</file>

<file path=ppt/tags/tag91.xml><?xml version="1.0" encoding="utf-8"?>
<p:tagLst xmlns:p="http://schemas.openxmlformats.org/presentationml/2006/main">
  <p:tag name="MH" val="20161014093116"/>
  <p:tag name="MH_LIBRARY" val="GRAPHIC"/>
  <p:tag name="MH_ORDER" val="1"/>
  <p:tag name="MH_TYPE" val="Text"/>
</p:tagLst>
</file>

<file path=ppt/tags/tag92.xml><?xml version="1.0" encoding="utf-8"?>
<p:tagLst xmlns:p="http://schemas.openxmlformats.org/presentationml/2006/main">
  <p:tag name="MH" val="20161014093116"/>
  <p:tag name="MH_LIBRARY" val="GRAPHIC"/>
  <p:tag name="MH_ORDER" val="5"/>
  <p:tag name="MH_TYPE" val="Text"/>
</p:tagLst>
</file>

<file path=ppt/tags/tag93.xml><?xml version="1.0" encoding="utf-8"?>
<p:tagLst xmlns:p="http://schemas.openxmlformats.org/presentationml/2006/main">
  <p:tag name="MH" val="20161014093116"/>
  <p:tag name="MH_LIBRARY" val="GRAPHIC"/>
  <p:tag name="MH_ORDER" val="2"/>
  <p:tag name="MH_TYPE" val="Text"/>
</p:tagLst>
</file>

<file path=ppt/tags/tag94.xml><?xml version="1.0" encoding="utf-8"?>
<p:tagLst xmlns:p="http://schemas.openxmlformats.org/presentationml/2006/main">
  <p:tag name="MH" val="20161014093116"/>
  <p:tag name="MH_LIBRARY" val="GRAPHIC"/>
  <p:tag name="MH_ORDER" val="3"/>
  <p:tag name="MH_TYPE" val="Text"/>
</p:tagLst>
</file>

<file path=ppt/tags/tag95.xml><?xml version="1.0" encoding="utf-8"?>
<p:tagLst xmlns:p="http://schemas.openxmlformats.org/presentationml/2006/main">
  <p:tag name="MH" val="20161014093116"/>
  <p:tag name="MH_LIBRARY" val="GRAPHIC"/>
  <p:tag name="MH_ORDER" val="4"/>
  <p:tag name="MH_TYPE" val="Text"/>
</p:tagLst>
</file>

<file path=ppt/tags/tag96.xml><?xml version="1.0" encoding="utf-8"?>
<p:tagLst xmlns:p="http://schemas.openxmlformats.org/presentationml/2006/main">
  <p:tag name="MH" val="20161014093116"/>
  <p:tag name="MH_LIBRARY" val="GRAPHIC"/>
  <p:tag name="MH_ORDER" val="1"/>
  <p:tag name="MH_TYPE" val="SubTitle"/>
</p:tagLst>
</file>

<file path=ppt/tags/tag97.xml><?xml version="1.0" encoding="utf-8"?>
<p:tagLst xmlns:p="http://schemas.openxmlformats.org/presentationml/2006/main">
  <p:tag name="MH" val="20161115115650"/>
  <p:tag name="MH_LIBRARY" val="GRAPHIC"/>
  <p:tag name="MH_ORDER" val="1"/>
  <p:tag name="MH_TYPE" val="Other"/>
</p:tagLst>
</file>

<file path=ppt/tags/tag98.xml><?xml version="1.0" encoding="utf-8"?>
<p:tagLst xmlns:p="http://schemas.openxmlformats.org/presentationml/2006/main">
  <p:tag name="MH" val="20161115115650"/>
  <p:tag name="MH_LIBRARY" val="GRAPHIC"/>
  <p:tag name="MH_ORDER" val="1"/>
  <p:tag name="MH_TYPE" val="SubTitle"/>
</p:tagLst>
</file>

<file path=ppt/tags/tag99.xml><?xml version="1.0" encoding="utf-8"?>
<p:tagLst xmlns:p="http://schemas.openxmlformats.org/presentationml/2006/main">
  <p:tag name="MH" val="20161115115650"/>
  <p:tag name="MH_LIBRARY" val="GRAPHIC"/>
  <p:tag name="MH_ORDER" val="1"/>
  <p:tag name="MH_TYPE" val="Text"/>
</p:tagLst>
</file>

<file path=ppt/tags/tag100.xml><?xml version="1.0" encoding="utf-8"?>
<p:tagLst xmlns:p="http://schemas.openxmlformats.org/presentationml/2006/main">
  <p:tag name="MH" val="20161115115650"/>
  <p:tag name="MH_LIBRARY" val="GRAPHIC"/>
  <p:tag name="MH_ORDER" val="5"/>
  <p:tag name="MH_TYPE" val="Other"/>
</p:tagLst>
</file>

<file path=ppt/tags/tag101.xml><?xml version="1.0" encoding="utf-8"?>
<p:tagLst xmlns:p="http://schemas.openxmlformats.org/presentationml/2006/main">
  <p:tag name="MH" val="20161115115650"/>
  <p:tag name="MH_LIBRARY" val="GRAPHIC"/>
  <p:tag name="MH_ORDER" val="2"/>
  <p:tag name="MH_TYPE" val="Text"/>
</p:tagLst>
</file>

<file path=ppt/tags/tag102.xml><?xml version="1.0" encoding="utf-8"?>
<p:tagLst xmlns:p="http://schemas.openxmlformats.org/presentationml/2006/main">
  <p:tag name="MH" val="20161115115650"/>
  <p:tag name="MH_LIBRARY" val="GRAPHIC"/>
  <p:tag name="MH_ORDER" val="2"/>
  <p:tag name="MH_TYPE" val="SubTitle"/>
</p:tagLst>
</file>

<file path=ppt/tags/tag103.xml><?xml version="1.0" encoding="utf-8"?>
<p:tagLst xmlns:p="http://schemas.openxmlformats.org/presentationml/2006/main">
  <p:tag name="MH" val="20161115115650"/>
  <p:tag name="MH_LIBRARY" val="GRAPHIC"/>
  <p:tag name="MH_ORDER" val="2"/>
  <p:tag name="MH_TYPE" val="Other"/>
</p:tagLst>
</file>

<file path=ppt/tags/tag104.xml><?xml version="1.0" encoding="utf-8"?>
<p:tagLst xmlns:p="http://schemas.openxmlformats.org/presentationml/2006/main">
  <p:tag name="MH" val="20161115115650"/>
  <p:tag name="MH_LIBRARY" val="GRAPHIC"/>
  <p:tag name="MH_ORDER" val="6"/>
  <p:tag name="MH_TYPE" val="Other"/>
</p:tagLst>
</file>

<file path=ppt/tags/tag105.xml><?xml version="1.0" encoding="utf-8"?>
<p:tagLst xmlns:p="http://schemas.openxmlformats.org/presentationml/2006/main">
  <p:tag name="MH" val="20161014093116"/>
  <p:tag name="MH_LIBRARY" val="GRAPHIC"/>
  <p:tag name="MH_ORDER" val="1"/>
  <p:tag name="MH_TYPE" val="SubTitle"/>
</p:tagLst>
</file>

<file path=ppt/tags/tag106.xml><?xml version="1.0" encoding="utf-8"?>
<p:tagLst xmlns:p="http://schemas.openxmlformats.org/presentationml/2006/main">
  <p:tag name="MH" val="20161115115650"/>
  <p:tag name="MH_LIBRARY" val="GRAPHIC"/>
  <p:tag name="MH_ORDER" val="1"/>
  <p:tag name="MH_TYPE" val="Text"/>
</p:tagLst>
</file>

<file path=ppt/tags/tag10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1">
      <a:majorFont>
        <a:latin typeface="Calibri Light"/>
        <a:ea typeface="微软雅黑"/>
        <a:cs typeface="Arial"/>
      </a:majorFont>
      <a:minorFont>
        <a:latin typeface="Calibri"/>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22</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22</vt:i4>
      </vt:variant>
    </vt:vector>
  </HeadingPairs>
  <TitlesOfParts>
    <vt:vector baseType="lpstr" size="37">
      <vt:lpstr>Arial</vt:lpstr>
      <vt:lpstr>Calibri</vt:lpstr>
      <vt:lpstr>Calibri Light</vt:lpstr>
      <vt:lpstr>微软雅黑</vt:lpstr>
      <vt:lpstr>Euphemia</vt:lpstr>
      <vt:lpstr>Arial Unicode MS</vt:lpstr>
      <vt:lpstr>Broadway</vt:lpstr>
      <vt:lpstr>宋体</vt:lpstr>
      <vt:lpstr>Agency FB</vt:lpstr>
      <vt:lpstr>Times New Roman</vt:lpstr>
      <vt:lpstr>Wingdings</vt:lpstr>
      <vt:lpstr>Impact</vt:lpstr>
      <vt:lpstr>Elephant</vt:lpstr>
      <vt:lpstr>Aharoni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2024-09-13T23:56:40.965</cp:lastPrinted>
  <dcterms:created xsi:type="dcterms:W3CDTF">2024-09-13T15:56:40Z</dcterms:created>
  <dcterms:modified xsi:type="dcterms:W3CDTF">2024-09-13T15:56:46Z</dcterms:modified>
</cp:coreProperties>
</file>