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comments/comment1.xml" ContentType="application/vnd.openxmlformats-officedocument.presentationml.comments+xml"/>
  <Override PartName="/ppt/comments/comment2.xml" ContentType="application/vnd.openxmlformats-officedocument.presentationml.comment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2"/>
    <p:sldMasterId id="214748373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0058400" cy="77724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p="http://schemas.openxmlformats.org/presentationml/2006/main">
  <p:cmAuthor id="0" name="Administrator" initials="A" lastIdx="2" clrIdx="1"/>
</p:cmAuthorLst>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82F6C1B-F5DC-4988-9FA3-4B01CB59C5F3}" styleName="Smart Classic">
    <a:wholeTbl>
      <a:tcTxStyle>
        <a:fontRef idx="major">
          <a:prstClr val="black"/>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firstRow>
      <a:tcTxStyle b="on">
        <a:fontRef idx="major">
          <a:prstClr val="black"/>
        </a:fontRef>
        <a:schemeClr val="dk2"/>
      </a:tcTx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1.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2.xml" /><Relationship Id="rId30" Type="http://schemas.openxmlformats.org/officeDocument/2006/relationships/tags" Target="tags/tag312.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omments/comment1.xml><?xml version="1.0" encoding="utf-8"?>
<p:cmLst xmlns:a="http://schemas.openxmlformats.org/drawingml/2006/main" xmlns:p="http://schemas.openxmlformats.org/presentationml/2006/main">
  <p:cm authorId="0" dt="2016-05-04T18:00:01.4730000" idx="1">
    <p:pos x="1625" y="724"/>
    <p:text>包括供应链管理的定义、管理内容（范畴）</p:text>
    <p:extLst>
      <p:ext xmlns:p15="http://schemas.microsoft.com/office/powerpoint/2012/main" uri="{C676402C-5697-4E1C-873F-D02D1690AC5C}">
        <p15:threadingInfo timeZoneBias="0"/>
      </p:ext>
    </p:extLst>
  </p:cm>
</p:cmLst>
</file>

<file path=ppt/comments/comment2.xml><?xml version="1.0" encoding="utf-8"?>
<p:cmLst xmlns:a="http://schemas.openxmlformats.org/drawingml/2006/main" xmlns:p="http://schemas.openxmlformats.org/presentationml/2006/main">
  <p:cm authorId="0" dt="2016-05-04T19:24:27.4360000" idx="2">
    <p:pos x="1773" y="720"/>
    <p:text>待完成</p:text>
    <p:extLst>
      <p:ext xmlns:p15="http://schemas.microsoft.com/office/powerpoint/2012/main" uri="{C676402C-5697-4E1C-873F-D02D1690AC5C}">
        <p15:threadingInfo timeZoneBias="0"/>
      </p:ext>
    </p:extLst>
  </p:cm>
</p:cmLst>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6482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64820"/>
          </a:xfrm>
          <a:prstGeom prst="rect">
            <a:avLst/>
          </a:prstGeom>
        </p:spPr>
        <p:txBody>
          <a:bodyPr vert="horz" lIns="91440" tIns="45720" rIns="91440" bIns="45720" rtlCol="0"/>
          <a:lstStyle>
            <a:lvl1pPr algn="r">
              <a:defRPr sz="1200"/>
            </a:lvl1pPr>
          </a:lstStyle>
          <a:p>
            <a:fld id="{7E8B935B-3E5D-4FF0-8ED3-E5C882647223}" type="datetimeFigureOut">
              <a:rPr lang="en-US" smtClean="0"/>
              <a:t>5/5/2016</a:t>
            </a:fld>
            <a:endParaRPr lang="en-GB"/>
          </a:p>
        </p:txBody>
      </p:sp>
      <p:sp>
        <p:nvSpPr>
          <p:cNvPr id="4" name="Slide Image Placeholder 3"/>
          <p:cNvSpPr>
            <a:spLocks noGrp="1" noRot="1" noChangeAspect="1"/>
          </p:cNvSpPr>
          <p:nvPr>
            <p:ph type="sldImg" idx="2"/>
          </p:nvPr>
        </p:nvSpPr>
        <p:spPr>
          <a:xfrm>
            <a:off x="1174750" y="696913"/>
            <a:ext cx="4508500" cy="3486150"/>
          </a:xfrm>
          <a:prstGeom prst="rect">
            <a:avLst/>
          </a:prstGeom>
          <a:noFill/>
          <a:ln w="12700">
            <a:solidFill>
              <a:prstClr val="black"/>
            </a:solidFill>
          </a:ln>
        </p:spPr>
      </p:sp>
      <p:sp>
        <p:nvSpPr>
          <p:cNvPr id="5" name="Notes Placeholder 4"/>
          <p:cNvSpPr>
            <a:spLocks noGrp="1"/>
          </p:cNvSpPr>
          <p:nvPr>
            <p:ph type="body" sz="quarter" idx="3"/>
          </p:nvPr>
        </p:nvSpPr>
        <p:spPr>
          <a:xfrm>
            <a:off x="685800" y="4415790"/>
            <a:ext cx="5486400" cy="418338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829967"/>
            <a:ext cx="2971800" cy="46482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829967"/>
            <a:ext cx="2971800" cy="464820"/>
          </a:xfrm>
          <a:prstGeom prst="rect">
            <a:avLst/>
          </a:prstGeom>
        </p:spPr>
        <p:txBody>
          <a:bodyPr vert="horz" lIns="91440" tIns="45720" rIns="91440" bIns="45720" rtlCol="0" anchor="b"/>
          <a:lstStyle>
            <a:lvl1pPr algn="r">
              <a:defRPr sz="1200"/>
            </a:lvl1pPr>
          </a:lstStyle>
          <a:p>
            <a:fld id="{048706B8-EBCC-470A-8AE8-B49CE76EE6E5}" type="slidenum">
              <a:rPr lang="en-GB" smtClean="0"/>
              <a:t>‹#›</a:t>
            </a:fld>
            <a:endParaRPr lang="en-GB"/>
          </a:p>
        </p:txBody>
      </p:sp>
    </p:spTree>
    <p:extLst>
      <p:ext uri="{BB962C8B-B14F-4D97-AF65-F5344CB8AC3E}">
        <p14:creationId xmlns:p14="http://schemas.microsoft.com/office/powerpoint/2010/main" val="855264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048706B8-EBCC-470A-8AE8-B49CE76EE6E5}" type="slidenum">
              <a:rPr lang="en-GB" smtClean="0"/>
              <a:t>3</a:t>
            </a:fld>
            <a:endParaRPr lang="en-GB"/>
          </a:p>
        </p:txBody>
      </p:sp>
    </p:spTree>
    <p:extLst>
      <p:ext uri="{BB962C8B-B14F-4D97-AF65-F5344CB8AC3E}">
        <p14:creationId xmlns:p14="http://schemas.microsoft.com/office/powerpoint/2010/main" val="2669819497"/>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mtClean="0"/>
              <a:t>ROA</a:t>
            </a:r>
            <a:r>
              <a:rPr lang="zh-CN" altLang="en-US" smtClean="0"/>
              <a:t>：</a:t>
            </a:r>
            <a:r>
              <a:rPr lang="en-US" smtClean="0">
                <a:effectLst/>
              </a:rPr>
              <a:t>Return on Assets</a:t>
            </a:r>
            <a:endParaRPr lang="en-US"/>
          </a:p>
        </p:txBody>
      </p:sp>
      <p:sp>
        <p:nvSpPr>
          <p:cNvPr id="4" name="Slide Number Placeholder 3"/>
          <p:cNvSpPr>
            <a:spLocks noGrp="1"/>
          </p:cNvSpPr>
          <p:nvPr>
            <p:ph type="sldNum" sz="quarter" idx="10"/>
          </p:nvPr>
        </p:nvSpPr>
        <p:spPr/>
        <p:txBody>
          <a:bodyPr/>
          <a:lstStyle/>
          <a:p>
            <a:fld id="{048706B8-EBCC-470A-8AE8-B49CE76EE6E5}" type="slidenum">
              <a:rPr lang="en-GB" smtClean="0"/>
              <a:t>10</a:t>
            </a:fld>
            <a:endParaRPr lang="en-GB"/>
          </a:p>
        </p:txBody>
      </p:sp>
    </p:spTree>
    <p:extLst>
      <p:ext uri="{BB962C8B-B14F-4D97-AF65-F5344CB8AC3E}">
        <p14:creationId xmlns:p14="http://schemas.microsoft.com/office/powerpoint/2010/main" val="2167470327"/>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TW" smtClean="0"/>
              <a:t>Definitions:</a:t>
            </a:r>
          </a:p>
          <a:p>
            <a:r>
              <a:rPr lang="en-US" altLang="zh-TW" b="1" i="1" smtClean="0"/>
              <a:t>Total inventory days of supply</a:t>
            </a:r>
            <a:r>
              <a:rPr lang="en-US" altLang="zh-TW" smtClean="0"/>
              <a:t> are calculated as total gross inventory + (value of transfers/365 days).</a:t>
            </a:r>
          </a:p>
          <a:p>
            <a:endParaRPr lang="en-US" altLang="zh-TW" smtClean="0"/>
          </a:p>
          <a:p>
            <a:r>
              <a:rPr lang="en-US" altLang="zh-TW" b="1" i="1" smtClean="0"/>
              <a:t>On-Time Delivery Performance</a:t>
            </a:r>
            <a:r>
              <a:rPr lang="en-US" altLang="zh-TW" smtClean="0"/>
              <a:t> is the total number of orders delivered on-time to the customer’s request date out of total number of orders delivered.</a:t>
            </a:r>
          </a:p>
        </p:txBody>
      </p:sp>
      <p:sp>
        <p:nvSpPr>
          <p:cNvPr id="4" name="Slide Number Placeholder 3"/>
          <p:cNvSpPr>
            <a:spLocks noGrp="1"/>
          </p:cNvSpPr>
          <p:nvPr>
            <p:ph type="sldNum" sz="quarter" idx="10"/>
          </p:nvPr>
        </p:nvSpPr>
        <p:spPr/>
        <p:txBody>
          <a:bodyPr/>
          <a:lstStyle/>
          <a:p>
            <a:fld id="{048706B8-EBCC-470A-8AE8-B49CE76EE6E5}" type="slidenum">
              <a:rPr lang="en-GB" smtClean="0"/>
              <a:t>11</a:t>
            </a:fld>
            <a:endParaRPr lang="en-GB"/>
          </a:p>
        </p:txBody>
      </p:sp>
    </p:spTree>
    <p:extLst>
      <p:ext uri="{BB962C8B-B14F-4D97-AF65-F5344CB8AC3E}">
        <p14:creationId xmlns:p14="http://schemas.microsoft.com/office/powerpoint/2010/main" val="4030570334"/>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定义</a:t>
            </a:r>
            <a:r>
              <a:rPr lang="en-US" altLang="zh-CN" smtClean="0"/>
              <a:t>:</a:t>
            </a:r>
            <a:r>
              <a:rPr lang="zh-CN" altLang="en-US" smtClean="0"/>
              <a:t>供应链总成本管理 </a:t>
            </a:r>
            <a:r>
              <a:rPr lang="en-US" altLang="zh-CN" smtClean="0"/>
              <a:t>- - </a:t>
            </a:r>
            <a:r>
              <a:rPr lang="zh-CN" altLang="en-US" smtClean="0"/>
              <a:t>供应链总成本管理包括订单管理、物资筹措管理、库存成本管理、供应链金融业务管理、预算管理以及成本信息系统管理。现金周转期 </a:t>
            </a:r>
            <a:r>
              <a:rPr lang="en-US" altLang="zh-CN" smtClean="0"/>
              <a:t>– </a:t>
            </a:r>
            <a:r>
              <a:rPr lang="zh-CN" altLang="en-US" smtClean="0"/>
              <a:t>现金周转期是在支付产品原料后，到商品销售期间公司收回现金的一个近似时间，现金周转期</a:t>
            </a:r>
            <a:r>
              <a:rPr lang="en-US" altLang="zh-CN" smtClean="0"/>
              <a:t>=</a:t>
            </a:r>
            <a:r>
              <a:rPr lang="zh-CN" altLang="en-US" smtClean="0"/>
              <a:t>应收账款周转期</a:t>
            </a:r>
            <a:r>
              <a:rPr lang="en-US" altLang="zh-CN" smtClean="0"/>
              <a:t>+</a:t>
            </a:r>
            <a:r>
              <a:rPr lang="zh-CN" altLang="en-US" smtClean="0"/>
              <a:t>存货周转期</a:t>
            </a:r>
            <a:r>
              <a:rPr lang="en-US" altLang="zh-CN" smtClean="0"/>
              <a:t>-</a:t>
            </a:r>
            <a:r>
              <a:rPr lang="zh-CN" altLang="en-US" smtClean="0"/>
              <a:t>应付账款周转期</a:t>
            </a:r>
            <a:endParaRPr lang="zh-CN" altLang="en-US"/>
          </a:p>
        </p:txBody>
      </p:sp>
      <p:sp>
        <p:nvSpPr>
          <p:cNvPr id="4" name="Slide Number Placeholder 3"/>
          <p:cNvSpPr>
            <a:spLocks noGrp="1"/>
          </p:cNvSpPr>
          <p:nvPr>
            <p:ph type="sldNum" sz="quarter" idx="10"/>
          </p:nvPr>
        </p:nvSpPr>
        <p:spPr/>
        <p:txBody>
          <a:bodyPr/>
          <a:lstStyle/>
          <a:p>
            <a:fld id="{048706B8-EBCC-470A-8AE8-B49CE76EE6E5}" type="slidenum">
              <a:rPr lang="en-GB" smtClean="0"/>
              <a:t>12</a:t>
            </a:fld>
            <a:endParaRPr lang="en-GB"/>
          </a:p>
        </p:txBody>
      </p:sp>
    </p:spTree>
    <p:extLst>
      <p:ext uri="{BB962C8B-B14F-4D97-AF65-F5344CB8AC3E}">
        <p14:creationId xmlns:p14="http://schemas.microsoft.com/office/powerpoint/2010/main" val="1382235514"/>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solidFill>
                  <a:schemeClr val="tx1"/>
                </a:solidFill>
              </a:rPr>
              <a:t>竞争战略（</a:t>
            </a:r>
            <a:r>
              <a:rPr lang="en-US" smtClean="0"/>
              <a:t>Competitive Strategy</a:t>
            </a:r>
            <a:r>
              <a:rPr lang="zh-CN" altLang="en-US" smtClean="0">
                <a:solidFill>
                  <a:schemeClr val="tx1"/>
                </a:solidFill>
              </a:rPr>
              <a:t>）：是企业战略的一部分，又称为业务层次战略或者</a:t>
            </a:r>
            <a:r>
              <a:rPr lang="en-US" altLang="zh-CN" smtClean="0">
                <a:solidFill>
                  <a:schemeClr val="tx1"/>
                </a:solidFill>
              </a:rPr>
              <a:t>SBU</a:t>
            </a:r>
            <a:r>
              <a:rPr lang="zh-CN" altLang="en-US" smtClean="0">
                <a:solidFill>
                  <a:schemeClr val="tx1"/>
                </a:solidFill>
              </a:rPr>
              <a:t>战略，</a:t>
            </a:r>
            <a:r>
              <a:rPr lang="zh-CN" altLang="en-US" u="none" smtClean="0">
                <a:solidFill>
                  <a:schemeClr val="tx1"/>
                </a:solidFill>
              </a:rPr>
              <a:t>它是在企业总体战略的制约下，指导和管理具体战略经营单位</a:t>
            </a:r>
            <a:r>
              <a:rPr lang="zh-CN" altLang="en-US" smtClean="0">
                <a:solidFill>
                  <a:schemeClr val="tx1"/>
                </a:solidFill>
              </a:rPr>
              <a:t>的计划和行动。企业竞争战略要解决的核心问题是，如何通过确定顾客需求、竞争者产品及本企业产品这三者之间的关系，来奠定本企业产品在市场上的特定地位并维持这一地位；</a:t>
            </a:r>
            <a:endParaRPr lang="en-US" altLang="zh-CN" smtClean="0">
              <a:solidFill>
                <a:schemeClr val="tx1"/>
              </a:solidFill>
            </a:endParaRPr>
          </a:p>
          <a:p>
            <a:r>
              <a:rPr lang="zh-CN" altLang="en-US" smtClean="0">
                <a:solidFill>
                  <a:schemeClr val="tx1"/>
                </a:solidFill>
              </a:rPr>
              <a:t>运营战略（</a:t>
            </a:r>
            <a:r>
              <a:rPr lang="en-US" altLang="zh-CN" smtClean="0">
                <a:solidFill>
                  <a:schemeClr val="tx1"/>
                </a:solidFill>
              </a:rPr>
              <a:t>Operations Strategy</a:t>
            </a:r>
            <a:r>
              <a:rPr lang="zh-CN" altLang="en-US" smtClean="0">
                <a:solidFill>
                  <a:schemeClr val="tx1"/>
                </a:solidFill>
              </a:rPr>
              <a:t>）：是运营管理中最重要的一部分，传统企业的运营管理并未从战略的高度考虑运营管理问题，但是在今天，企业的运营战略具有越来越重要的作用和意义。运营战略是指在企业经营战略的总体框架下，如何通过运营管理活动来支持和完成企业的总体战略目标。</a:t>
            </a:r>
            <a:endParaRPr lang="en-US" altLang="zh-CN" smtClean="0">
              <a:solidFill>
                <a:schemeClr val="tx1"/>
              </a:solidFill>
            </a:endParaRPr>
          </a:p>
          <a:p>
            <a:endParaRPr lang="en-US" altLang="zh-CN" smtClean="0">
              <a:solidFill>
                <a:schemeClr val="tx1"/>
              </a:solidFill>
            </a:endParaRPr>
          </a:p>
        </p:txBody>
      </p:sp>
      <p:sp>
        <p:nvSpPr>
          <p:cNvPr id="4" name="Slide Number Placeholder 3"/>
          <p:cNvSpPr>
            <a:spLocks noGrp="1"/>
          </p:cNvSpPr>
          <p:nvPr>
            <p:ph type="sldNum" sz="quarter" idx="10"/>
          </p:nvPr>
        </p:nvSpPr>
        <p:spPr/>
        <p:txBody>
          <a:bodyPr/>
          <a:lstStyle/>
          <a:p>
            <a:fld id="{048706B8-EBCC-470A-8AE8-B49CE76EE6E5}" type="slidenum">
              <a:rPr lang="en-GB" smtClean="0"/>
              <a:t>16</a:t>
            </a:fld>
            <a:endParaRPr lang="en-GB"/>
          </a:p>
        </p:txBody>
      </p:sp>
    </p:spTree>
    <p:extLst>
      <p:ext uri="{BB962C8B-B14F-4D97-AF65-F5344CB8AC3E}">
        <p14:creationId xmlns:p14="http://schemas.microsoft.com/office/powerpoint/2010/main" val="2347875047"/>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z="1200" smtClean="0">
                <a:solidFill>
                  <a:schemeClr val="bg1"/>
                </a:solidFill>
                <a:latin typeface="华文楷体" panose="02010600040101010101" pitchFamily="2" charset="-122"/>
                <a:ea typeface="华文楷体" panose="02010600040101010101" pitchFamily="2" charset="-122"/>
              </a:rPr>
              <a:t>四流：商流、信息流、物流、资金流</a:t>
            </a:r>
            <a:endParaRPr lang="zh-CN" altLang="en-US"/>
          </a:p>
        </p:txBody>
      </p:sp>
      <p:sp>
        <p:nvSpPr>
          <p:cNvPr id="4" name="Slide Number Placeholder 3"/>
          <p:cNvSpPr>
            <a:spLocks noGrp="1"/>
          </p:cNvSpPr>
          <p:nvPr>
            <p:ph type="sldNum" sz="quarter" idx="10"/>
          </p:nvPr>
        </p:nvSpPr>
        <p:spPr/>
        <p:txBody>
          <a:bodyPr/>
          <a:lstStyle/>
          <a:p>
            <a:fld id="{048706B8-EBCC-470A-8AE8-B49CE76EE6E5}" type="slidenum">
              <a:rPr lang="en-GB" smtClean="0"/>
              <a:t>17</a:t>
            </a:fld>
            <a:endParaRPr lang="en-GB"/>
          </a:p>
        </p:txBody>
      </p:sp>
    </p:spTree>
    <p:extLst>
      <p:ext uri="{BB962C8B-B14F-4D97-AF65-F5344CB8AC3E}">
        <p14:creationId xmlns:p14="http://schemas.microsoft.com/office/powerpoint/2010/main" val="3217086334"/>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采购获取得成本：</a:t>
            </a:r>
            <a:endParaRPr lang="zh-CN" altLang="en-US"/>
          </a:p>
        </p:txBody>
      </p:sp>
      <p:sp>
        <p:nvSpPr>
          <p:cNvPr id="4" name="Slide Number Placeholder 3"/>
          <p:cNvSpPr>
            <a:spLocks noGrp="1"/>
          </p:cNvSpPr>
          <p:nvPr>
            <p:ph type="sldNum" sz="quarter" idx="10"/>
          </p:nvPr>
        </p:nvSpPr>
        <p:spPr/>
        <p:txBody>
          <a:bodyPr/>
          <a:lstStyle/>
          <a:p>
            <a:fld id="{048706B8-EBCC-470A-8AE8-B49CE76EE6E5}" type="slidenum">
              <a:rPr lang="en-GB" smtClean="0"/>
              <a:t>19</a:t>
            </a:fld>
            <a:endParaRPr lang="en-GB"/>
          </a:p>
        </p:txBody>
      </p:sp>
    </p:spTree>
    <p:extLst>
      <p:ext uri="{BB962C8B-B14F-4D97-AF65-F5344CB8AC3E}">
        <p14:creationId xmlns:p14="http://schemas.microsoft.com/office/powerpoint/2010/main" val="1279529459"/>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048706B8-EBCC-470A-8AE8-B49CE76EE6E5}" type="slidenum">
              <a:rPr lang="en-GB" smtClean="0"/>
              <a:t>21</a:t>
            </a:fld>
            <a:endParaRPr lang="en-GB"/>
          </a:p>
        </p:txBody>
      </p:sp>
    </p:spTree>
    <p:extLst>
      <p:ext uri="{BB962C8B-B14F-4D97-AF65-F5344CB8AC3E}">
        <p14:creationId xmlns:p14="http://schemas.microsoft.com/office/powerpoint/2010/main" val="3862060107"/>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048706B8-EBCC-470A-8AE8-B49CE76EE6E5}" type="slidenum">
              <a:rPr lang="en-GB" smtClean="0"/>
              <a:t>22</a:t>
            </a:fld>
            <a:endParaRPr lang="en-GB"/>
          </a:p>
        </p:txBody>
      </p:sp>
    </p:spTree>
    <p:extLst>
      <p:ext uri="{BB962C8B-B14F-4D97-AF65-F5344CB8AC3E}">
        <p14:creationId xmlns:p14="http://schemas.microsoft.com/office/powerpoint/2010/main" val="2443672232"/>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048706B8-EBCC-470A-8AE8-B49CE76EE6E5}" type="slidenum">
              <a:rPr lang="en-GB" smtClean="0"/>
              <a:t>23</a:t>
            </a:fld>
            <a:endParaRPr lang="en-GB"/>
          </a:p>
        </p:txBody>
      </p:sp>
    </p:spTree>
    <p:extLst>
      <p:ext uri="{BB962C8B-B14F-4D97-AF65-F5344CB8AC3E}">
        <p14:creationId xmlns:p14="http://schemas.microsoft.com/office/powerpoint/2010/main" val="2897260170"/>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DRP:</a:t>
            </a:r>
            <a:r>
              <a:rPr lang="en-US" sz="1200" kern="1200" smtClean="0">
                <a:solidFill>
                  <a:schemeClr val="tx1"/>
                </a:solidFill>
                <a:effectLst/>
                <a:latin typeface="+mn-lt"/>
                <a:ea typeface="+mn-ea"/>
                <a:cs typeface="+mn-cs"/>
              </a:rPr>
              <a:t>Distribution Resource Planning</a:t>
            </a:r>
            <a:endParaRPr lang="en-US"/>
          </a:p>
        </p:txBody>
      </p:sp>
      <p:sp>
        <p:nvSpPr>
          <p:cNvPr id="4" name="Slide Number Placeholder 3"/>
          <p:cNvSpPr>
            <a:spLocks noGrp="1"/>
          </p:cNvSpPr>
          <p:nvPr>
            <p:ph type="sldNum" sz="quarter" idx="10"/>
          </p:nvPr>
        </p:nvSpPr>
        <p:spPr/>
        <p:txBody>
          <a:bodyPr/>
          <a:lstStyle/>
          <a:p>
            <a:fld id="{048706B8-EBCC-470A-8AE8-B49CE76EE6E5}" type="slidenum">
              <a:rPr lang="en-GB" smtClean="0"/>
              <a:t>24</a:t>
            </a:fld>
            <a:endParaRPr lang="en-GB"/>
          </a:p>
        </p:txBody>
      </p:sp>
    </p:spTree>
    <p:extLst>
      <p:ext uri="{BB962C8B-B14F-4D97-AF65-F5344CB8AC3E}">
        <p14:creationId xmlns:p14="http://schemas.microsoft.com/office/powerpoint/2010/main" val="383433977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10" Type="http://schemas.openxmlformats.org/officeDocument/2006/relationships/tags" Target="../tags/tag17.xml" /><Relationship Id="rId11" Type="http://schemas.openxmlformats.org/officeDocument/2006/relationships/slideMaster" Target="../slideMasters/slideMaster2.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tags" Target="../tags/tag16.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8.xml" /><Relationship Id="rId10" Type="http://schemas.openxmlformats.org/officeDocument/2006/relationships/tags" Target="../tags/tag27.xml" /><Relationship Id="rId11" Type="http://schemas.openxmlformats.org/officeDocument/2006/relationships/tags" Target="../tags/tag28.xml" /><Relationship Id="rId12" Type="http://schemas.openxmlformats.org/officeDocument/2006/relationships/slideMaster" Target="../slideMasters/slideMaster2.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0.xml" /><Relationship Id="rId10" Type="http://schemas.openxmlformats.org/officeDocument/2006/relationships/tags" Target="../tags/tag49.xml" /><Relationship Id="rId11" Type="http://schemas.openxmlformats.org/officeDocument/2006/relationships/tags" Target="../tags/tag50.xml" /><Relationship Id="rId12" Type="http://schemas.openxmlformats.org/officeDocument/2006/relationships/slideMaster" Target="../slideMasters/slideMaster2.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1.xml" /><Relationship Id="rId10" Type="http://schemas.openxmlformats.org/officeDocument/2006/relationships/tags" Target="../tags/tag60.xml" /><Relationship Id="rId11" Type="http://schemas.openxmlformats.org/officeDocument/2006/relationships/tags" Target="../tags/tag61.xml" /><Relationship Id="rId12" Type="http://schemas.openxmlformats.org/officeDocument/2006/relationships/tags" Target="../tags/tag62.xml" /><Relationship Id="rId13" Type="http://schemas.openxmlformats.org/officeDocument/2006/relationships/slideMaster" Target="../slideMasters/slideMaster2.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tags" Target="../tags/tag58.xml" /><Relationship Id="rId9" Type="http://schemas.openxmlformats.org/officeDocument/2006/relationships/tags" Target="../tags/tag5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3.xml" /><Relationship Id="rId10" Type="http://schemas.openxmlformats.org/officeDocument/2006/relationships/tags" Target="../tags/tag72.xml" /><Relationship Id="rId11" Type="http://schemas.openxmlformats.org/officeDocument/2006/relationships/tags" Target="../tags/tag73.xml" /><Relationship Id="rId12" Type="http://schemas.openxmlformats.org/officeDocument/2006/relationships/tags" Target="../tags/tag74.xml" /><Relationship Id="rId13" Type="http://schemas.openxmlformats.org/officeDocument/2006/relationships/slideMaster" Target="../slideMasters/slideMaster2.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tags" Target="../tags/tag71.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75.xml"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87.xml" /><Relationship Id="rId10" Type="http://schemas.openxmlformats.org/officeDocument/2006/relationships/slideMaster" Target="../slideMasters/slideMaster2.xml" /><Relationship Id="rId2" Type="http://schemas.openxmlformats.org/officeDocument/2006/relationships/tags" Target="../tags/tag88.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6.xml" /><Relationship Id="rId10" Type="http://schemas.openxmlformats.org/officeDocument/2006/relationships/slideMaster" Target="../slideMasters/slideMaster2.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5.xml" /><Relationship Id="rId10" Type="http://schemas.openxmlformats.org/officeDocument/2006/relationships/slideMaster" Target="../slideMasters/slideMaster2.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14.xml" /><Relationship Id="rId10" Type="http://schemas.openxmlformats.org/officeDocument/2006/relationships/slideMaster" Target="../slideMasters/slideMaster2.xml" /><Relationship Id="rId2" Type="http://schemas.openxmlformats.org/officeDocument/2006/relationships/tags" Target="../tags/tag115.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 Id="rId6" Type="http://schemas.openxmlformats.org/officeDocument/2006/relationships/tags" Target="../tags/tag119.xml" /><Relationship Id="rId7" Type="http://schemas.openxmlformats.org/officeDocument/2006/relationships/tags" Target="../tags/tag120.xml" /><Relationship Id="rId8" Type="http://schemas.openxmlformats.org/officeDocument/2006/relationships/tags" Target="../tags/tag121.xml" /><Relationship Id="rId9" Type="http://schemas.openxmlformats.org/officeDocument/2006/relationships/tags" Target="../tags/tag12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23.xml" /><Relationship Id="rId10" Type="http://schemas.openxmlformats.org/officeDocument/2006/relationships/slideMaster" Target="../slideMasters/slideMaster2.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46.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BF9AD5-BC54-4FDD-B556-0ADE956B6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EE4C03-1B0A-4DBC-A3AF-9901A602C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E6C74C-3245-4B64-AFEC-00B493C64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6E1BC8-8D3A-462A-83C3-5964D16DE6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349B76-B950-40B6-98D4-86A47535E2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497DC6-AD15-4626-BBD3-BFDD367F3B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59C9E1-7E35-411D-850B-7BF919A3BD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C2D6A0-C3E8-41F2-ADF2-336C655BC9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4AABD7-5F52-48CE-881D-39479C66E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C36A91-71EE-4D09-A277-34A63D33B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E772CC-68EB-4616-A748-1E20EB5DD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p:spTree>
      <p:nvGrpSpPr>
        <p:cNvPr id="1" name=""/>
        <p:cNvGrpSpPr/>
        <p:nvPr/>
      </p:nvGrpSpPr>
      <p:grpSpPr>
        <a:xfrm>
          <a:off x="0" y="0"/>
          <a:ext cx="0" cy="0"/>
        </a:xfrm>
      </p:grpSpPr>
      <p:grpSp>
        <p:nvGrpSpPr>
          <p:cNvPr id="40" name="Logo with Panels"/>
          <p:cNvGrpSpPr/>
          <p:nvPr userDrawn="1"/>
        </p:nvGrpSpPr>
        <p:grpSpPr>
          <a:xfrm>
            <a:off x="1130368" y="0"/>
            <a:ext cx="8928031" cy="7318210"/>
            <a:chOff x="1130368" y="0"/>
            <a:chExt cx="8928031" cy="7318210"/>
          </a:xfrm>
        </p:grpSpPr>
        <p:grpSp>
          <p:nvGrpSpPr>
            <p:cNvPr id="4" name="Logo Shapes"/>
            <p:cNvGrpSpPr/>
            <p:nvPr userDrawn="1"/>
          </p:nvGrpSpPr>
          <p:grpSpPr>
            <a:xfrm>
              <a:off x="1904992" y="0"/>
              <a:ext cx="8153407" cy="6792223"/>
              <a:chOff x="1828800" y="-7143"/>
              <a:chExt cx="8153407" cy="6792223"/>
            </a:xfrm>
          </p:grpSpPr>
          <p:sp>
            <p:nvSpPr>
              <p:cNvPr id="23" name="Rectangle 1"/>
              <p:cNvSpPr>
                <a:spLocks noChangeArrowheads="1"/>
              </p:cNvSpPr>
              <p:nvPr/>
            </p:nvSpPr>
            <p:spPr bwMode="gray">
              <a:xfrm>
                <a:off x="1832930" y="4496096"/>
                <a:ext cx="8149277" cy="2288752"/>
              </a:xfrm>
              <a:prstGeom prst="rect">
                <a:avLst/>
              </a:prstGeom>
              <a:solidFill>
                <a:srgbClr val="F3BE2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8" name="Rectangle 2"/>
              <p:cNvSpPr>
                <a:spLocks noChangeArrowheads="1"/>
              </p:cNvSpPr>
              <p:nvPr userDrawn="1"/>
            </p:nvSpPr>
            <p:spPr bwMode="gray">
              <a:xfrm>
                <a:off x="1828800" y="3583783"/>
                <a:ext cx="7132320" cy="3201066"/>
              </a:xfrm>
              <a:prstGeom prst="rect">
                <a:avLst/>
              </a:prstGeom>
              <a:solidFill>
                <a:srgbClr val="F3BC87"/>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0" name="Rectangle 3"/>
              <p:cNvSpPr>
                <a:spLocks noChangeArrowheads="1"/>
              </p:cNvSpPr>
              <p:nvPr userDrawn="1"/>
            </p:nvSpPr>
            <p:spPr bwMode="gray">
              <a:xfrm>
                <a:off x="1828800" y="4496096"/>
                <a:ext cx="7132320" cy="2288752"/>
              </a:xfrm>
              <a:prstGeom prst="rect">
                <a:avLst/>
              </a:prstGeom>
              <a:solidFill>
                <a:srgbClr val="E88C1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4" name="Rectangle 4"/>
              <p:cNvSpPr>
                <a:spLocks noChangeArrowheads="1"/>
              </p:cNvSpPr>
              <p:nvPr/>
            </p:nvSpPr>
            <p:spPr bwMode="gray">
              <a:xfrm>
                <a:off x="1828800" y="-7143"/>
                <a:ext cx="6248400" cy="6772722"/>
              </a:xfrm>
              <a:prstGeom prst="rect">
                <a:avLst/>
              </a:prstGeom>
              <a:solidFill>
                <a:srgbClr val="EE9C3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8" name="Rectangle 5"/>
              <p:cNvSpPr>
                <a:spLocks noChangeArrowheads="1"/>
              </p:cNvSpPr>
              <p:nvPr userDrawn="1"/>
            </p:nvSpPr>
            <p:spPr bwMode="gray">
              <a:xfrm>
                <a:off x="1828800" y="1137665"/>
                <a:ext cx="6492240" cy="5627914"/>
              </a:xfrm>
              <a:prstGeom prst="rect">
                <a:avLst/>
              </a:prstGeom>
              <a:solidFill>
                <a:srgbClr val="E669A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9" name="Rectangle 6"/>
              <p:cNvSpPr>
                <a:spLocks noChangeArrowheads="1"/>
              </p:cNvSpPr>
              <p:nvPr userDrawn="1"/>
            </p:nvSpPr>
            <p:spPr bwMode="gray">
              <a:xfrm>
                <a:off x="1828800" y="3583783"/>
                <a:ext cx="6492240" cy="3201066"/>
              </a:xfrm>
              <a:prstGeom prst="rect">
                <a:avLst/>
              </a:prstGeom>
              <a:solidFill>
                <a:srgbClr val="DB4D5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9" name="Rectangle 7"/>
              <p:cNvSpPr>
                <a:spLocks noChangeArrowheads="1"/>
              </p:cNvSpPr>
              <p:nvPr userDrawn="1"/>
            </p:nvSpPr>
            <p:spPr bwMode="gray">
              <a:xfrm>
                <a:off x="1828800" y="1137665"/>
                <a:ext cx="6248400" cy="5627914"/>
              </a:xfrm>
              <a:prstGeom prst="rect">
                <a:avLst/>
              </a:prstGeom>
              <a:solidFill>
                <a:srgbClr val="D74021"/>
              </a:solidFill>
              <a:ln w="0">
                <a:noFill/>
                <a:prstDash val="solid"/>
                <a:miter lim="800000"/>
              </a:ln>
            </p:spPr>
            <p:txBody>
              <a:bodyPr vert="horz" wrap="square" lIns="0" tIns="0" rIns="0" bIns="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6" name="Rectangle 8"/>
              <p:cNvSpPr>
                <a:spLocks noChangeArrowheads="1"/>
              </p:cNvSpPr>
              <p:nvPr userDrawn="1"/>
            </p:nvSpPr>
            <p:spPr bwMode="gray">
              <a:xfrm>
                <a:off x="1828800" y="4496096"/>
                <a:ext cx="6492240" cy="2288752"/>
              </a:xfrm>
              <a:prstGeom prst="rect">
                <a:avLst/>
              </a:prstGeom>
              <a:solidFill>
                <a:srgbClr val="D1390D"/>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7" name="Rectangle 9"/>
              <p:cNvSpPr/>
              <p:nvPr userDrawn="1"/>
            </p:nvSpPr>
            <p:spPr bwMode="gray">
              <a:xfrm>
                <a:off x="1828800" y="3583783"/>
                <a:ext cx="6246019" cy="3201066"/>
              </a:xfrm>
              <a:prstGeom prst="rect">
                <a:avLst/>
              </a:prstGeom>
              <a:solidFill>
                <a:srgbClr val="CD2F0E"/>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algn="l" defTabSz="1018824" rtl="0" eaLnBrk="1" latinLnBrk="0" hangingPunct="1"/>
                <a:endParaRPr lang="zh-CN" altLang="en-US" sz="2000" kern="1200" noProof="0">
                  <a:solidFill>
                    <a:schemeClr val="tx1"/>
                  </a:solidFill>
                  <a:latin typeface="+mn-lt"/>
                  <a:ea typeface="+mn-ea"/>
                  <a:cs typeface="+mn-cs"/>
                </a:endParaRPr>
              </a:p>
            </p:txBody>
          </p:sp>
          <p:sp>
            <p:nvSpPr>
              <p:cNvPr id="30" name="Rectangle 10"/>
              <p:cNvSpPr>
                <a:spLocks noChangeArrowheads="1"/>
              </p:cNvSpPr>
              <p:nvPr userDrawn="1"/>
            </p:nvSpPr>
            <p:spPr bwMode="gray">
              <a:xfrm>
                <a:off x="1828800" y="4495801"/>
                <a:ext cx="6245352" cy="2288752"/>
              </a:xfrm>
              <a:prstGeom prst="rect">
                <a:avLst/>
              </a:prstGeom>
              <a:solidFill>
                <a:srgbClr val="C42303"/>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71" name="Rectangle 11"/>
              <p:cNvSpPr>
                <a:spLocks noChangeArrowheads="1"/>
              </p:cNvSpPr>
              <p:nvPr userDrawn="1"/>
            </p:nvSpPr>
            <p:spPr bwMode="gray">
              <a:xfrm>
                <a:off x="1828800" y="4800832"/>
                <a:ext cx="2286000" cy="1984248"/>
              </a:xfrm>
              <a:prstGeom prst="rect">
                <a:avLst/>
              </a:prstGeom>
              <a:solidFill>
                <a:srgbClr val="9A170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grpSp>
        <p:grpSp>
          <p:nvGrpSpPr>
            <p:cNvPr id="36" name="Logo"/>
            <p:cNvGrpSpPr/>
            <p:nvPr userDrawn="1"/>
          </p:nvGrpSpPr>
          <p:grpSpPr>
            <a:xfrm>
              <a:off x="1130368" y="6790556"/>
              <a:ext cx="905256" cy="527654"/>
              <a:chOff x="1130368" y="6790556"/>
              <a:chExt cx="905256" cy="527654"/>
            </a:xfrm>
          </p:grpSpPr>
          <p:sp>
            <p:nvSpPr>
              <p:cNvPr id="38" name="Rectangle 0"/>
              <p:cNvSpPr>
                <a:spLocks noChangeArrowheads="1"/>
              </p:cNvSpPr>
              <p:nvPr userDrawn="1"/>
            </p:nvSpPr>
            <p:spPr bwMode="black">
              <a:xfrm>
                <a:off x="1676368" y="6790556"/>
                <a:ext cx="228600" cy="57350"/>
              </a:xfrm>
              <a:prstGeom prst="rect">
                <a:avLst/>
              </a:prstGeom>
              <a:solidFill>
                <a:srgbClr val="A10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9" name="Freeform 38"/>
              <p:cNvSpPr>
                <a:spLocks noEditPoints="1"/>
              </p:cNvSpPr>
              <p:nvPr userDrawn="1"/>
            </p:nvSpPr>
            <p:spPr bwMode="black">
              <a:xfrm>
                <a:off x="1130368" y="6976999"/>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33" name="Descriptor"/>
          <p:cNvSpPr txBox="1"/>
          <p:nvPr userDrawn="1">
            <p:custDataLst>
              <p:tags r:id="rId1"/>
            </p:custDataLst>
          </p:nvPr>
        </p:nvSpPr>
        <p:spPr bwMode="white">
          <a:xfrm>
            <a:off x="2057400" y="841248"/>
            <a:ext cx="35266" cy="153888"/>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noProof="0" smtClean="0">
                <a:solidFill>
                  <a:schemeClr val="bg1"/>
                </a:solidFill>
                <a:latin typeface="+mn-lt"/>
                <a:cs typeface="Arial" pitchFamily="34" charset="0"/>
              </a:rPr>
              <a:t> </a:t>
            </a:r>
          </a:p>
        </p:txBody>
      </p:sp>
      <p:sp>
        <p:nvSpPr>
          <p:cNvPr id="2" name="Report Title"/>
          <p:cNvSpPr>
            <a:spLocks noGrp="1"/>
          </p:cNvSpPr>
          <p:nvPr userDrawn="1">
            <p:ph type="ctrTitle" hasCustomPrompt="1"/>
            <p:custDataLst>
              <p:tags r:id="rId2"/>
            </p:custDataLst>
          </p:nvPr>
        </p:nvSpPr>
        <p:spPr bwMode="white">
          <a:xfrm>
            <a:off x="2056818" y="1261037"/>
            <a:ext cx="5943600" cy="479550"/>
          </a:xfrm>
        </p:spPr>
        <p:txBody>
          <a:bodyPr vert="horz" lIns="0" tIns="0" rIns="0" bIns="36000" rtlCol="0" anchor="t" anchorCtr="0">
            <a:spAutoFit/>
          </a:bodyPr>
          <a:lstStyle>
            <a:lvl1pPr algn="l" defTabSz="1018824" rtl="0" eaLnBrk="1" latinLnBrk="0" hangingPunct="1">
              <a:lnSpc>
                <a:spcPct val="90000"/>
              </a:lnSpc>
              <a:spcBef>
                <a:spcPct val="0"/>
              </a:spcBef>
              <a:buNone/>
              <a:defRPr lang="en-GB" sz="3200" b="1" i="1" kern="1200" baseline="0" noProof="0">
                <a:solidFill>
                  <a:schemeClr val="bg1"/>
                </a:solidFill>
                <a:latin typeface="+mj-lt"/>
                <a:ea typeface="+mj-ea"/>
                <a:cs typeface="+mj-cs"/>
              </a:defRPr>
            </a:lvl1pPr>
          </a:lstStyle>
          <a:p>
            <a:r>
              <a:rPr lang="en-US" altLang="zh-CN" noProof="0" smtClean="0"/>
              <a:t>Report Title</a:t>
            </a:r>
            <a:endParaRPr lang="zh-CN" altLang="en-US" noProof="0"/>
          </a:p>
        </p:txBody>
      </p:sp>
      <p:sp>
        <p:nvSpPr>
          <p:cNvPr id="3" name="Report Subtitle"/>
          <p:cNvSpPr>
            <a:spLocks noGrp="1"/>
          </p:cNvSpPr>
          <p:nvPr userDrawn="1">
            <p:ph type="subTitle" idx="1" hasCustomPrompt="1"/>
            <p:custDataLst>
              <p:tags r:id="rId3"/>
            </p:custDataLst>
          </p:nvPr>
        </p:nvSpPr>
        <p:spPr bwMode="white">
          <a:xfrm>
            <a:off x="2056818" y="1752600"/>
            <a:ext cx="5943600" cy="443198"/>
          </a:xfrm>
        </p:spPr>
        <p:txBody>
          <a:bodyPr tIns="0" bIns="0">
            <a:spAutoFit/>
          </a:bodyPr>
          <a:lstStyle>
            <a:lvl1pPr marL="0" indent="0" algn="l">
              <a:lnSpc>
                <a:spcPct val="90000"/>
              </a:lnSpc>
              <a:spcAft>
                <a:spcPct val="0"/>
              </a:spcAft>
              <a:buNone/>
              <a:defRPr sz="3200" baseline="0">
                <a:solidFill>
                  <a:schemeClr val="bg1"/>
                </a:solidFill>
                <a:latin typeface="+mj-lt"/>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ltLang="zh-CN" noProof="0" smtClean="0"/>
              <a:t>Subtitle</a:t>
            </a:r>
            <a:endParaRPr lang="zh-CN" altLang="en-US" noProof="0" smtClean="0"/>
          </a:p>
        </p:txBody>
      </p:sp>
      <p:sp>
        <p:nvSpPr>
          <p:cNvPr id="43" name="Confidentiality stamp"/>
          <p:cNvSpPr txBox="1"/>
          <p:nvPr userDrawn="1">
            <p:custDataLst>
              <p:tags r:id="rId4"/>
            </p:custDataLst>
          </p:nvPr>
        </p:nvSpPr>
        <p:spPr bwMode="black">
          <a:xfrm>
            <a:off x="530352"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noProof="0" smtClean="0">
                <a:solidFill>
                  <a:schemeClr val="tx1"/>
                </a:solidFill>
                <a:latin typeface="Georgia" pitchFamily="18" charset="0"/>
                <a:cs typeface="Arial" pitchFamily="34" charset="0"/>
              </a:rPr>
              <a:t> </a:t>
            </a:r>
          </a:p>
        </p:txBody>
      </p:sp>
      <p:sp>
        <p:nvSpPr>
          <p:cNvPr id="32" name="Draft stamp"/>
          <p:cNvSpPr txBox="1"/>
          <p:nvPr userDrawn="1">
            <p:custDataLst>
              <p:tags r:id="rId5"/>
            </p:custDataLst>
          </p:nvPr>
        </p:nvSpPr>
        <p:spPr bwMode="black">
          <a:xfrm>
            <a:off x="530352" y="4041648"/>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lnSpc>
                <a:spcPct val="100000"/>
              </a:lnSpc>
            </a:pPr>
            <a:r>
              <a:rPr lang="zh-CN" altLang="en-US" sz="1000" b="1" i="1" noProof="0" smtClean="0">
                <a:solidFill>
                  <a:schemeClr val="tx1"/>
                </a:solidFill>
                <a:latin typeface="Georgia" pitchFamily="18" charset="0"/>
                <a:cs typeface="Arial" pitchFamily="34" charset="0"/>
              </a:rPr>
              <a:t> </a:t>
            </a:r>
          </a:p>
        </p:txBody>
      </p:sp>
      <p:sp>
        <p:nvSpPr>
          <p:cNvPr id="31" name="Report Date"/>
          <p:cNvSpPr txBox="1"/>
          <p:nvPr userDrawn="1">
            <p:custDataLst>
              <p:tags r:id="rId6"/>
            </p:custDataLst>
          </p:nvPr>
        </p:nvSpPr>
        <p:spPr bwMode="black">
          <a:xfrm>
            <a:off x="530352" y="4343400"/>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smtClean="0">
                <a:solidFill>
                  <a:schemeClr val="tx1"/>
                </a:solidFill>
                <a:latin typeface="Georgia" pitchFamily="18" charset="0"/>
                <a:cs typeface="Arial" pitchFamily="34" charset="0"/>
              </a:rPr>
              <a:t> </a:t>
            </a:r>
          </a:p>
        </p:txBody>
      </p:sp>
      <p:sp>
        <p:nvSpPr>
          <p:cNvPr id="34" name="Cover image"/>
          <p:cNvSpPr txBox="1">
            <a:spLocks noChangeAspect="1"/>
          </p:cNvSpPr>
          <p:nvPr userDrawn="1">
            <p:custDataLst>
              <p:tags r:id="rId7"/>
            </p:custDataLst>
          </p:nvPr>
        </p:nvSpPr>
        <p:spPr>
          <a:xfrm>
            <a:off x="1904334" y="3589973"/>
            <a:ext cx="6719929" cy="3200400"/>
          </a:xfrm>
          <a:prstGeom prst="rect">
            <a:avLst/>
          </a:prstGeom>
          <a:noFill/>
          <a:ln w="3175">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endParaRPr lang="zh-CN" altLang="en-US" sz="2200" smtClean="0">
              <a:latin typeface="Georgia" pitchFamily="18" charset="0"/>
            </a:endParaRPr>
          </a:p>
        </p:txBody>
      </p:sp>
      <p:cxnSp>
        <p:nvCxnSpPr>
          <p:cNvPr id="25" name="Frame Line"/>
          <p:cNvCxnSpPr/>
          <p:nvPr userDrawn="1"/>
        </p:nvCxnSpPr>
        <p:spPr bwMode="black">
          <a:xfrm flipV="1">
            <a:off x="381000" y="3594352"/>
            <a:ext cx="1371600" cy="144000"/>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One">
    <p:spTree>
      <p:nvGrpSpPr>
        <p:cNvPr id="1" name=""/>
        <p:cNvGrpSpPr/>
        <p:nvPr/>
      </p:nvGrpSpPr>
      <p:grpSpPr>
        <a:xfrm>
          <a:off x="0" y="0"/>
          <a:ext cx="0" cy="0"/>
        </a:xfrm>
      </p:grpSpPr>
      <p:sp>
        <p:nvSpPr>
          <p:cNvPr id="22"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8997696" cy="4416552"/>
          </a:xfrm>
        </p:spPr>
        <p:txBody>
          <a:bodyPr tIns="0" bIns="0"/>
          <a:lstStyle>
            <a:lvl5pPr>
              <a:defRPr/>
            </a:lvl5pPr>
            <a:lvl6pPr>
              <a:buAutoNum type="arabicPeriod"/>
              <a:defRPr/>
            </a:lvl6pPr>
            <a:lvl7pPr>
              <a:buAutoNum type="alphaLcPeriod"/>
              <a:defRPr/>
            </a:lvl7pPr>
            <a:lvl8pPr>
              <a:buAutoNum type="romanLcPeriod"/>
              <a:defRPr/>
            </a:lvl8p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smtClean="0"/>
          </a:p>
        </p:txBody>
      </p:sp>
      <p:sp>
        <p:nvSpPr>
          <p:cNvPr id="15" name="Page Number"/>
          <p:cNvSpPr txBox="1"/>
          <p:nvPr userDrawn="1">
            <p:custDataLst>
              <p:tags r:id="rId2"/>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14"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17" name="Report Date"/>
          <p:cNvSpPr txBox="1"/>
          <p:nvPr userDrawn="1">
            <p:custDataLst>
              <p:tags r:id="rId3"/>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20" name="Section Footer"/>
          <p:cNvSpPr txBox="1"/>
          <p:nvPr userDrawn="1">
            <p:custDataLst>
              <p:tags r:id="rId4"/>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9" name="Disclaimer" hidden="1"/>
          <p:cNvSpPr txBox="1"/>
          <p:nvPr userDrawn="1">
            <p:custDataLst>
              <p:tags r:id="rId5"/>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19" name="Presentation Disclaimer" hidden="1"/>
          <p:cNvSpPr txBox="1"/>
          <p:nvPr userDrawn="1">
            <p:custDataLst>
              <p:tags r:id="rId6"/>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18" name="Executive Summary" hidden="1"/>
          <p:cNvSpPr txBox="1"/>
          <p:nvPr userDrawn="1">
            <p:custDataLst>
              <p:tags r:id="rId7"/>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1" name="Draft stamp"/>
          <p:cNvSpPr txBox="1"/>
          <p:nvPr userDrawn="1">
            <p:custDataLst>
              <p:tags r:id="rId8"/>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6" name="Section Header"/>
          <p:cNvSpPr txBox="1"/>
          <p:nvPr userDrawn="1">
            <p:custDataLst>
              <p:tags r:id="rId9"/>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3" name="Date/Filepath" hidden="1"/>
          <p:cNvSpPr txBox="1"/>
          <p:nvPr userDrawn="1">
            <p:custDataLst>
              <p:tags r:id="rId10"/>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24"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wo">
    <p:spTree>
      <p:nvGrpSpPr>
        <p:cNvPr id="1" name=""/>
        <p:cNvGrpSpPr/>
        <p:nvPr/>
      </p:nvGrpSpPr>
      <p:grpSpPr>
        <a:xfrm>
          <a:off x="0" y="0"/>
          <a:ext cx="0" cy="0"/>
        </a:xfrm>
      </p:grpSpPr>
      <p:sp>
        <p:nvSpPr>
          <p:cNvPr id="20"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4425696"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5102352" y="2212848"/>
            <a:ext cx="4425696" cy="4416552"/>
          </a:xfrm>
        </p:spPr>
        <p:txBody>
          <a:bodyPr tIns="0" bIns="0"/>
          <a:lstStyle>
            <a:lvl5pPr>
              <a:defRPr/>
            </a:lvl5p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9" name="Page Number"/>
          <p:cNvSpPr txBox="1"/>
          <p:nvPr userDrawn="1">
            <p:custDataLst>
              <p:tags r:id="rId3"/>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38"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42" name="Report Date"/>
          <p:cNvSpPr txBox="1"/>
          <p:nvPr userDrawn="1">
            <p:custDataLst>
              <p:tags r:id="rId4"/>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40" name="Section Footer"/>
          <p:cNvSpPr txBox="1"/>
          <p:nvPr userDrawn="1">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isclaimer" hidden="1"/>
          <p:cNvSpPr txBox="1"/>
          <p:nvPr userDrawn="1">
            <p:custDataLst>
              <p:tags r:id="rId6"/>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43" name="Presentation Disclaimer" hidden="1"/>
          <p:cNvSpPr txBox="1"/>
          <p:nvPr userDrawn="1">
            <p:custDataLst>
              <p:tags r:id="rId7"/>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41" name="Executive Summary" hidden="1"/>
          <p:cNvSpPr txBox="1"/>
          <p:nvPr userDrawn="1">
            <p:custDataLst>
              <p:tags r:id="rId8"/>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4" name="Draft stamp"/>
          <p:cNvSpPr txBox="1"/>
          <p:nvPr userDrawn="1">
            <p:custDataLst>
              <p:tags r:id="rId9"/>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6" name="Section Header"/>
          <p:cNvSpPr txBox="1"/>
          <p:nvPr userDrawn="1">
            <p:custDataLst>
              <p:tags r:id="rId10"/>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ate/Filepath" hidden="1"/>
          <p:cNvSpPr txBox="1"/>
          <p:nvPr userDrawn="1">
            <p:custDataLst>
              <p:tags r:id="rId11"/>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19"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Large left">
    <p:spTree>
      <p:nvGrpSpPr>
        <p:cNvPr id="1" name=""/>
        <p:cNvGrpSpPr/>
        <p:nvPr/>
      </p:nvGrpSpPr>
      <p:grpSpPr>
        <a:xfrm>
          <a:off x="0" y="0"/>
          <a:ext cx="0" cy="0"/>
        </a:xfrm>
      </p:grpSpPr>
      <p:sp>
        <p:nvSpPr>
          <p:cNvPr id="19"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5943600"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6629400" y="2212848"/>
            <a:ext cx="2898648"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6" name="Page Number"/>
          <p:cNvSpPr txBox="1"/>
          <p:nvPr userDrawn="1">
            <p:custDataLst>
              <p:tags r:id="rId3"/>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5"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0" name="Report Date"/>
          <p:cNvSpPr txBox="1"/>
          <p:nvPr userDrawn="1">
            <p:custDataLst>
              <p:tags r:id="rId4"/>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27" name="Section Footer"/>
          <p:cNvSpPr txBox="1"/>
          <p:nvPr userDrawn="1">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isclaimer" hidden="1"/>
          <p:cNvSpPr txBox="1"/>
          <p:nvPr userDrawn="1">
            <p:custDataLst>
              <p:tags r:id="rId6"/>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31" name="Presentation Disclaimer" hidden="1"/>
          <p:cNvSpPr txBox="1"/>
          <p:nvPr userDrawn="1">
            <p:custDataLst>
              <p:tags r:id="rId7"/>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9" name="Executive Summary" hidden="1"/>
          <p:cNvSpPr txBox="1"/>
          <p:nvPr userDrawn="1">
            <p:custDataLst>
              <p:tags r:id="rId8"/>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4" name="Draft stamp"/>
          <p:cNvSpPr txBox="1"/>
          <p:nvPr userDrawn="1">
            <p:custDataLst>
              <p:tags r:id="rId9"/>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6" name="Section Header"/>
          <p:cNvSpPr txBox="1"/>
          <p:nvPr userDrawn="1">
            <p:custDataLst>
              <p:tags r:id="rId10"/>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ate/Filepath" hidden="1"/>
          <p:cNvSpPr txBox="1"/>
          <p:nvPr userDrawn="1">
            <p:custDataLst>
              <p:tags r:id="rId11"/>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20"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Large right">
    <p:spTree>
      <p:nvGrpSpPr>
        <p:cNvPr id="1" name=""/>
        <p:cNvGrpSpPr/>
        <p:nvPr/>
      </p:nvGrpSpPr>
      <p:grpSpPr>
        <a:xfrm>
          <a:off x="0" y="0"/>
          <a:ext cx="0" cy="0"/>
        </a:xfrm>
      </p:grpSpPr>
      <p:sp>
        <p:nvSpPr>
          <p:cNvPr id="19"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2898648"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3584448" y="2212848"/>
            <a:ext cx="5943600"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6" name="Page Number"/>
          <p:cNvSpPr txBox="1"/>
          <p:nvPr userDrawn="1">
            <p:custDataLst>
              <p:tags r:id="rId3"/>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5"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0" name="Report Date"/>
          <p:cNvSpPr txBox="1"/>
          <p:nvPr userDrawn="1">
            <p:custDataLst>
              <p:tags r:id="rId4"/>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27" name="Section Footer"/>
          <p:cNvSpPr txBox="1"/>
          <p:nvPr userDrawn="1">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isclaimer" hidden="1"/>
          <p:cNvSpPr txBox="1"/>
          <p:nvPr userDrawn="1">
            <p:custDataLst>
              <p:tags r:id="rId6"/>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31" name="Presentation Disclaimer" hidden="1"/>
          <p:cNvSpPr txBox="1"/>
          <p:nvPr userDrawn="1">
            <p:custDataLst>
              <p:tags r:id="rId7"/>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9" name="Executive Summary" hidden="1"/>
          <p:cNvSpPr txBox="1"/>
          <p:nvPr userDrawn="1">
            <p:custDataLst>
              <p:tags r:id="rId8"/>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4" name="Draft stamp"/>
          <p:cNvSpPr txBox="1"/>
          <p:nvPr userDrawn="1">
            <p:custDataLst>
              <p:tags r:id="rId9"/>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6" name="Section Header"/>
          <p:cNvSpPr txBox="1"/>
          <p:nvPr userDrawn="1">
            <p:custDataLst>
              <p:tags r:id="rId10"/>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ate/Filepath" hidden="1"/>
          <p:cNvSpPr txBox="1"/>
          <p:nvPr userDrawn="1">
            <p:custDataLst>
              <p:tags r:id="rId11"/>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20"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wo Left">
    <p:spTree>
      <p:nvGrpSpPr>
        <p:cNvPr id="1" name=""/>
        <p:cNvGrpSpPr/>
        <p:nvPr/>
      </p:nvGrpSpPr>
      <p:grpSpPr>
        <a:xfrm>
          <a:off x="0" y="0"/>
          <a:ext cx="0" cy="0"/>
        </a:xfrm>
      </p:grpSpPr>
      <p:sp>
        <p:nvSpPr>
          <p:cNvPr id="20"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530352" y="4498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8" name="Content Placeholder 4"/>
          <p:cNvSpPr>
            <a:spLocks noGrp="1"/>
          </p:cNvSpPr>
          <p:nvPr>
            <p:ph sz="quarter" idx="26"/>
            <p:custDataLst>
              <p:tags r:id="rId3"/>
            </p:custDataLst>
          </p:nvPr>
        </p:nvSpPr>
        <p:spPr>
          <a:xfrm>
            <a:off x="5102352" y="2212848"/>
            <a:ext cx="4425696"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9" name="Page Number"/>
          <p:cNvSpPr txBox="1"/>
          <p:nvPr userDrawn="1">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7"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2" name="Report Date"/>
          <p:cNvSpPr txBox="1"/>
          <p:nvPr userDrawn="1">
            <p:custDataLst>
              <p:tags r:id="rId5"/>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30" name="Section Footer"/>
          <p:cNvSpPr txBox="1"/>
          <p:nvPr userDrawn="1">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44" name="Disclaimer" hidden="1"/>
          <p:cNvSpPr txBox="1"/>
          <p:nvPr userDrawn="1">
            <p:custDataLst>
              <p:tags r:id="rId7"/>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43" name="Presentation Disclaimer" hidden="1"/>
          <p:cNvSpPr txBox="1"/>
          <p:nvPr userDrawn="1">
            <p:custDataLst>
              <p:tags r:id="rId8"/>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31" name="Executive Summary" hidden="1"/>
          <p:cNvSpPr txBox="1"/>
          <p:nvPr userDrawn="1">
            <p:custDataLst>
              <p:tags r:id="rId9"/>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6" name="Draft stamp"/>
          <p:cNvSpPr txBox="1"/>
          <p:nvPr userDrawn="1">
            <p:custDataLst>
              <p:tags r:id="rId10"/>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9" name="Section Header"/>
          <p:cNvSpPr txBox="1"/>
          <p:nvPr userDrawn="1">
            <p:custDataLst>
              <p:tags r:id="rId11"/>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5" name="Date/Filepath" hidden="1"/>
          <p:cNvSpPr txBox="1"/>
          <p:nvPr userDrawn="1">
            <p:custDataLst>
              <p:tags r:id="rId12"/>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17"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wo Right">
    <p:spTree>
      <p:nvGrpSpPr>
        <p:cNvPr id="1" name=""/>
        <p:cNvGrpSpPr/>
        <p:nvPr/>
      </p:nvGrpSpPr>
      <p:grpSpPr>
        <a:xfrm>
          <a:off x="0" y="0"/>
          <a:ext cx="0" cy="0"/>
        </a:xfrm>
      </p:grpSpPr>
      <p:sp>
        <p:nvSpPr>
          <p:cNvPr id="2" name="Title 23"/>
          <p:cNvSpPr>
            <a:spLocks noGrp="1"/>
          </p:cNvSpPr>
          <p:nvPr>
            <p:ph type="title" hasCustomPrompt="1"/>
          </p:nvPr>
        </p:nvSpPr>
        <p:spPr/>
        <p:txBody>
          <a:bodyPr/>
          <a:lstStyle/>
          <a:p>
            <a:r>
              <a:rPr lang="en-US" altLang="zh-CN" smtClean="0"/>
              <a:t>Insert banner statement here</a:t>
            </a:r>
            <a:endParaRPr lang="zh-CN" altLang="en-US"/>
          </a:p>
        </p:txBody>
      </p:sp>
      <p:sp>
        <p:nvSpPr>
          <p:cNvPr id="16" name="Content Placeholder 2"/>
          <p:cNvSpPr>
            <a:spLocks noGrp="1"/>
          </p:cNvSpPr>
          <p:nvPr>
            <p:ph sz="quarter" idx="10"/>
            <p:custDataLst>
              <p:tags r:id="rId1"/>
            </p:custDataLst>
          </p:nvPr>
        </p:nvSpPr>
        <p:spPr>
          <a:xfrm>
            <a:off x="530352" y="2212848"/>
            <a:ext cx="4425696" cy="4416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18" name="Content Placeholder 3"/>
          <p:cNvSpPr>
            <a:spLocks noGrp="1"/>
          </p:cNvSpPr>
          <p:nvPr>
            <p:ph sz="quarter" idx="11"/>
            <p:custDataLst>
              <p:tags r:id="rId2"/>
            </p:custDataLst>
          </p:nvPr>
        </p:nvSpPr>
        <p:spPr>
          <a:xfrm>
            <a:off x="5102352" y="2212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0" name="Content Placeholder 4"/>
          <p:cNvSpPr>
            <a:spLocks noGrp="1"/>
          </p:cNvSpPr>
          <p:nvPr>
            <p:ph sz="quarter" idx="12"/>
            <p:custDataLst>
              <p:tags r:id="rId3"/>
            </p:custDataLst>
          </p:nvPr>
        </p:nvSpPr>
        <p:spPr>
          <a:xfrm>
            <a:off x="5102352" y="4498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2" name="Page Number"/>
          <p:cNvSpPr txBox="1"/>
          <p:nvPr userDrawn="1">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1"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5" name="Report Date"/>
          <p:cNvSpPr txBox="1"/>
          <p:nvPr userDrawn="1">
            <p:custDataLst>
              <p:tags r:id="rId5"/>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23" name="Section Footer"/>
          <p:cNvSpPr txBox="1"/>
          <p:nvPr userDrawn="1">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7" name="Disclaimer" hidden="1"/>
          <p:cNvSpPr txBox="1"/>
          <p:nvPr userDrawn="1">
            <p:custDataLst>
              <p:tags r:id="rId7"/>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26" name="Presentation Disclaimer" hidden="1"/>
          <p:cNvSpPr txBox="1"/>
          <p:nvPr userDrawn="1">
            <p:custDataLst>
              <p:tags r:id="rId8"/>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4" name="Executive Summary" hidden="1"/>
          <p:cNvSpPr txBox="1"/>
          <p:nvPr userDrawn="1">
            <p:custDataLst>
              <p:tags r:id="rId9"/>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9" name="Draft stamp"/>
          <p:cNvSpPr txBox="1"/>
          <p:nvPr userDrawn="1">
            <p:custDataLst>
              <p:tags r:id="rId10"/>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5" name="Section Header"/>
          <p:cNvSpPr txBox="1"/>
          <p:nvPr userDrawn="1">
            <p:custDataLst>
              <p:tags r:id="rId11"/>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ate/Filepath" hidden="1"/>
          <p:cNvSpPr txBox="1"/>
          <p:nvPr userDrawn="1">
            <p:custDataLst>
              <p:tags r:id="rId12"/>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29"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hree">
    <p:spTree>
      <p:nvGrpSpPr>
        <p:cNvPr id="1" name=""/>
        <p:cNvGrpSpPr/>
        <p:nvPr/>
      </p:nvGrpSpPr>
      <p:grpSpPr>
        <a:xfrm>
          <a:off x="0" y="0"/>
          <a:ext cx="0" cy="0"/>
        </a:xfrm>
      </p:grpSpPr>
      <p:sp>
        <p:nvSpPr>
          <p:cNvPr id="21"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2898648"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3584448" y="2212848"/>
            <a:ext cx="2898648"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8" name="Content Placeholder 4"/>
          <p:cNvSpPr>
            <a:spLocks noGrp="1"/>
          </p:cNvSpPr>
          <p:nvPr>
            <p:ph sz="quarter" idx="26"/>
            <p:custDataLst>
              <p:tags r:id="rId3"/>
            </p:custDataLst>
          </p:nvPr>
        </p:nvSpPr>
        <p:spPr>
          <a:xfrm>
            <a:off x="6629400" y="2212848"/>
            <a:ext cx="2898648"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7" name="Page Number"/>
          <p:cNvSpPr txBox="1"/>
          <p:nvPr userDrawn="1">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6"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1" name="Report Date"/>
          <p:cNvSpPr txBox="1"/>
          <p:nvPr userDrawn="1">
            <p:custDataLst>
              <p:tags r:id="rId5"/>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29" name="Section Footer"/>
          <p:cNvSpPr txBox="1"/>
          <p:nvPr userDrawn="1">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isclaimer" hidden="1"/>
          <p:cNvSpPr txBox="1"/>
          <p:nvPr userDrawn="1">
            <p:custDataLst>
              <p:tags r:id="rId7"/>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32" name="Presentation Disclaimer" hidden="1"/>
          <p:cNvSpPr txBox="1"/>
          <p:nvPr userDrawn="1">
            <p:custDataLst>
              <p:tags r:id="rId8"/>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30" name="Executive Summary" hidden="1"/>
          <p:cNvSpPr txBox="1"/>
          <p:nvPr userDrawn="1">
            <p:custDataLst>
              <p:tags r:id="rId9"/>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5" name="Draft stamp"/>
          <p:cNvSpPr txBox="1"/>
          <p:nvPr userDrawn="1">
            <p:custDataLst>
              <p:tags r:id="rId10"/>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8" name="Section Header"/>
          <p:cNvSpPr txBox="1"/>
          <p:nvPr userDrawn="1">
            <p:custDataLst>
              <p:tags r:id="rId11"/>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3" name="Date/Filepath" hidden="1"/>
          <p:cNvSpPr txBox="1"/>
          <p:nvPr userDrawn="1">
            <p:custDataLst>
              <p:tags r:id="rId12"/>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20"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Four">
    <p:spTree>
      <p:nvGrpSpPr>
        <p:cNvPr id="1" name=""/>
        <p:cNvGrpSpPr/>
        <p:nvPr/>
      </p:nvGrpSpPr>
      <p:grpSpPr>
        <a:xfrm>
          <a:off x="0" y="0"/>
          <a:ext cx="0" cy="0"/>
        </a:xfrm>
      </p:grpSpPr>
      <p:sp>
        <p:nvSpPr>
          <p:cNvPr id="21"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nvPr>
        </p:nvSpPr>
        <p:spPr>
          <a:xfrm>
            <a:off x="530352" y="2212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nvPr>
        </p:nvSpPr>
        <p:spPr>
          <a:xfrm>
            <a:off x="5102352" y="2212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8" name="Content Placeholder 4"/>
          <p:cNvSpPr>
            <a:spLocks noGrp="1"/>
          </p:cNvSpPr>
          <p:nvPr>
            <p:ph sz="quarter" idx="26"/>
          </p:nvPr>
        </p:nvSpPr>
        <p:spPr>
          <a:xfrm>
            <a:off x="530352" y="4498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40" name="Content Placeholder 5"/>
          <p:cNvSpPr>
            <a:spLocks noGrp="1"/>
          </p:cNvSpPr>
          <p:nvPr>
            <p:ph sz="quarter" idx="27"/>
          </p:nvPr>
        </p:nvSpPr>
        <p:spPr>
          <a:xfrm>
            <a:off x="5102352" y="4498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7" name="Page Number"/>
          <p:cNvSpPr txBox="1"/>
          <p:nvPr userDrawn="1">
            <p:custDataLst>
              <p:tags r:id="rId1"/>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6"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1" name="Report Date"/>
          <p:cNvSpPr txBox="1"/>
          <p:nvPr userDrawn="1">
            <p:custDataLst>
              <p:tags r:id="rId2"/>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29" name="Section Footer"/>
          <p:cNvSpPr txBox="1"/>
          <p:nvPr userDrawn="1">
            <p:custDataLst>
              <p:tags r:id="rId3"/>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8" name="Disclaimer" hidden="1"/>
          <p:cNvSpPr txBox="1"/>
          <p:nvPr userDrawn="1">
            <p:custDataLst>
              <p:tags r:id="rId4"/>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33" name="Presentation Disclaimer" hidden="1"/>
          <p:cNvSpPr txBox="1"/>
          <p:nvPr userDrawn="1">
            <p:custDataLst>
              <p:tags r:id="rId5"/>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30" name="Executive Summary" hidden="1"/>
          <p:cNvSpPr txBox="1"/>
          <p:nvPr userDrawn="1">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32" name="Draft stamp"/>
          <p:cNvSpPr txBox="1"/>
          <p:nvPr userDrawn="1">
            <p:custDataLst>
              <p:tags r:id="rId7"/>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9" name="Section Header"/>
          <p:cNvSpPr txBox="1"/>
          <p:nvPr userDrawn="1">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4" name="Date/Filepath" hidden="1"/>
          <p:cNvSpPr txBox="1"/>
          <p:nvPr userDrawn="1">
            <p:custDataLst>
              <p:tags r:id="rId9"/>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22"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Long Top Row">
    <p:spTree>
      <p:nvGrpSpPr>
        <p:cNvPr id="1" name=""/>
        <p:cNvGrpSpPr/>
        <p:nvPr/>
      </p:nvGrpSpPr>
      <p:grpSpPr>
        <a:xfrm>
          <a:off x="0" y="0"/>
          <a:ext cx="0" cy="0"/>
        </a:xfrm>
      </p:grpSpPr>
      <p:sp>
        <p:nvSpPr>
          <p:cNvPr id="2"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16" name="Content Placeholder 2"/>
          <p:cNvSpPr>
            <a:spLocks noGrp="1"/>
          </p:cNvSpPr>
          <p:nvPr>
            <p:ph sz="quarter" idx="10"/>
          </p:nvPr>
        </p:nvSpPr>
        <p:spPr>
          <a:xfrm>
            <a:off x="530352" y="2212848"/>
            <a:ext cx="8997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18" name="Content Placeholder 3"/>
          <p:cNvSpPr>
            <a:spLocks noGrp="1"/>
          </p:cNvSpPr>
          <p:nvPr>
            <p:ph sz="quarter" idx="11"/>
          </p:nvPr>
        </p:nvSpPr>
        <p:spPr>
          <a:xfrm>
            <a:off x="530352" y="4498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0" name="Content Placeholder 4"/>
          <p:cNvSpPr>
            <a:spLocks noGrp="1"/>
          </p:cNvSpPr>
          <p:nvPr>
            <p:ph sz="quarter" idx="12"/>
          </p:nvPr>
        </p:nvSpPr>
        <p:spPr>
          <a:xfrm>
            <a:off x="5102352" y="4498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2" name="Page Number"/>
          <p:cNvSpPr txBox="1"/>
          <p:nvPr userDrawn="1">
            <p:custDataLst>
              <p:tags r:id="rId1"/>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1"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5" name="Report Date"/>
          <p:cNvSpPr txBox="1"/>
          <p:nvPr userDrawn="1">
            <p:custDataLst>
              <p:tags r:id="rId2"/>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23" name="Section Footer"/>
          <p:cNvSpPr txBox="1"/>
          <p:nvPr userDrawn="1">
            <p:custDataLst>
              <p:tags r:id="rId3"/>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7" name="Disclaimer" hidden="1"/>
          <p:cNvSpPr txBox="1"/>
          <p:nvPr userDrawn="1">
            <p:custDataLst>
              <p:tags r:id="rId4"/>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26" name="Presentation Disclaimer" hidden="1"/>
          <p:cNvSpPr txBox="1"/>
          <p:nvPr userDrawn="1">
            <p:custDataLst>
              <p:tags r:id="rId5"/>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4" name="Executive Summary" hidden="1"/>
          <p:cNvSpPr txBox="1"/>
          <p:nvPr userDrawn="1">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9" name="Draft stamp"/>
          <p:cNvSpPr txBox="1"/>
          <p:nvPr userDrawn="1">
            <p:custDataLst>
              <p:tags r:id="rId7"/>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5" name="Section Header"/>
          <p:cNvSpPr txBox="1"/>
          <p:nvPr userDrawn="1">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ate/Filepath" hidden="1"/>
          <p:cNvSpPr txBox="1"/>
          <p:nvPr userDrawn="1">
            <p:custDataLst>
              <p:tags r:id="rId9"/>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29"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Long Bottom Row">
    <p:spTree>
      <p:nvGrpSpPr>
        <p:cNvPr id="1" name=""/>
        <p:cNvGrpSpPr/>
        <p:nvPr/>
      </p:nvGrpSpPr>
      <p:grpSpPr>
        <a:xfrm>
          <a:off x="0" y="0"/>
          <a:ext cx="0" cy="0"/>
        </a:xfrm>
      </p:grpSpPr>
      <p:sp>
        <p:nvSpPr>
          <p:cNvPr id="2"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16" name="Content Placeholder 2"/>
          <p:cNvSpPr>
            <a:spLocks noGrp="1"/>
          </p:cNvSpPr>
          <p:nvPr>
            <p:ph sz="quarter" idx="10"/>
          </p:nvPr>
        </p:nvSpPr>
        <p:spPr>
          <a:xfrm>
            <a:off x="530351" y="2212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18" name="Content Placeholder 3"/>
          <p:cNvSpPr>
            <a:spLocks noGrp="1"/>
          </p:cNvSpPr>
          <p:nvPr>
            <p:ph sz="quarter" idx="11"/>
          </p:nvPr>
        </p:nvSpPr>
        <p:spPr>
          <a:xfrm>
            <a:off x="5102352" y="2212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0" name="Content Placeholder 4"/>
          <p:cNvSpPr>
            <a:spLocks noGrp="1"/>
          </p:cNvSpPr>
          <p:nvPr>
            <p:ph sz="quarter" idx="12"/>
          </p:nvPr>
        </p:nvSpPr>
        <p:spPr>
          <a:xfrm>
            <a:off x="530224" y="4498848"/>
            <a:ext cx="8997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2" name="Page Number"/>
          <p:cNvSpPr txBox="1"/>
          <p:nvPr userDrawn="1">
            <p:custDataLst>
              <p:tags r:id="rId1"/>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1"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5" name="Report Date"/>
          <p:cNvSpPr txBox="1"/>
          <p:nvPr userDrawn="1">
            <p:custDataLst>
              <p:tags r:id="rId2"/>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23" name="Section Footer"/>
          <p:cNvSpPr txBox="1"/>
          <p:nvPr userDrawn="1">
            <p:custDataLst>
              <p:tags r:id="rId3"/>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7" name="Disclaimer" hidden="1"/>
          <p:cNvSpPr txBox="1"/>
          <p:nvPr userDrawn="1">
            <p:custDataLst>
              <p:tags r:id="rId4"/>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26" name="Presentation Disclaimer" hidden="1"/>
          <p:cNvSpPr txBox="1"/>
          <p:nvPr userDrawn="1">
            <p:custDataLst>
              <p:tags r:id="rId5"/>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4" name="Executive Summary" hidden="1"/>
          <p:cNvSpPr txBox="1"/>
          <p:nvPr userDrawn="1">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9" name="Draft stamp"/>
          <p:cNvSpPr txBox="1"/>
          <p:nvPr userDrawn="1">
            <p:custDataLst>
              <p:tags r:id="rId7"/>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5" name="Section Header"/>
          <p:cNvSpPr txBox="1"/>
          <p:nvPr userDrawn="1">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ate/Filepath" hidden="1"/>
          <p:cNvSpPr txBox="1"/>
          <p:nvPr userDrawn="1">
            <p:custDataLst>
              <p:tags r:id="rId9"/>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29"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Six">
    <p:spTree>
      <p:nvGrpSpPr>
        <p:cNvPr id="1" name=""/>
        <p:cNvGrpSpPr/>
        <p:nvPr/>
      </p:nvGrpSpPr>
      <p:grpSpPr>
        <a:xfrm>
          <a:off x="0" y="0"/>
          <a:ext cx="0" cy="0"/>
        </a:xfrm>
      </p:grpSpPr>
      <p:sp>
        <p:nvSpPr>
          <p:cNvPr id="22"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nvPr>
        </p:nvSpPr>
        <p:spPr>
          <a:xfrm>
            <a:off x="530352" y="2212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nvPr>
        </p:nvSpPr>
        <p:spPr>
          <a:xfrm>
            <a:off x="3582067" y="2212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8" name="Content Placeholder 4"/>
          <p:cNvSpPr>
            <a:spLocks noGrp="1"/>
          </p:cNvSpPr>
          <p:nvPr>
            <p:ph sz="quarter" idx="26"/>
          </p:nvPr>
        </p:nvSpPr>
        <p:spPr>
          <a:xfrm>
            <a:off x="6629400" y="2212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40" name="Content Placeholder 5"/>
          <p:cNvSpPr>
            <a:spLocks noGrp="1"/>
          </p:cNvSpPr>
          <p:nvPr>
            <p:ph sz="quarter" idx="27"/>
          </p:nvPr>
        </p:nvSpPr>
        <p:spPr>
          <a:xfrm>
            <a:off x="530352" y="4498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42" name="Content Placeholder 6"/>
          <p:cNvSpPr>
            <a:spLocks noGrp="1"/>
          </p:cNvSpPr>
          <p:nvPr>
            <p:ph sz="quarter" idx="28"/>
          </p:nvPr>
        </p:nvSpPr>
        <p:spPr>
          <a:xfrm>
            <a:off x="3582067" y="4498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44" name="Content Placeholder 7"/>
          <p:cNvSpPr>
            <a:spLocks noGrp="1"/>
          </p:cNvSpPr>
          <p:nvPr>
            <p:ph sz="quarter" idx="29"/>
          </p:nvPr>
        </p:nvSpPr>
        <p:spPr>
          <a:xfrm>
            <a:off x="6629400" y="4498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0" name="Page Number"/>
          <p:cNvSpPr txBox="1"/>
          <p:nvPr userDrawn="1">
            <p:custDataLst>
              <p:tags r:id="rId1"/>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9"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9" name="Report Date"/>
          <p:cNvSpPr txBox="1"/>
          <p:nvPr userDrawn="1">
            <p:custDataLst>
              <p:tags r:id="rId2"/>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31" name="Section Footer"/>
          <p:cNvSpPr txBox="1"/>
          <p:nvPr userDrawn="1">
            <p:custDataLst>
              <p:tags r:id="rId3"/>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0" name="Disclaimer" hidden="1"/>
          <p:cNvSpPr txBox="1"/>
          <p:nvPr userDrawn="1">
            <p:custDataLst>
              <p:tags r:id="rId4"/>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41" name="Presentation Disclaimer" hidden="1"/>
          <p:cNvSpPr txBox="1"/>
          <p:nvPr userDrawn="1">
            <p:custDataLst>
              <p:tags r:id="rId5"/>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32" name="Executive Summary" hidden="1"/>
          <p:cNvSpPr txBox="1"/>
          <p:nvPr userDrawn="1">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37" name="Draft stamp"/>
          <p:cNvSpPr txBox="1"/>
          <p:nvPr userDrawn="1">
            <p:custDataLst>
              <p:tags r:id="rId7"/>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21" name="Section Header"/>
          <p:cNvSpPr txBox="1"/>
          <p:nvPr userDrawn="1">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33" name="Date/Filepath" hidden="1"/>
          <p:cNvSpPr txBox="1"/>
          <p:nvPr userDrawn="1">
            <p:custDataLst>
              <p:tags r:id="rId9"/>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24"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itle Only">
    <p:spTree>
      <p:nvGrpSpPr>
        <p:cNvPr id="1" name=""/>
        <p:cNvGrpSpPr/>
        <p:nvPr/>
      </p:nvGrpSpPr>
      <p:grpSpPr>
        <a:xfrm>
          <a:off x="0" y="0"/>
          <a:ext cx="0" cy="0"/>
        </a:xfrm>
      </p:grpSpPr>
      <p:sp>
        <p:nvSpPr>
          <p:cNvPr id="15"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25" name="Page Number"/>
          <p:cNvSpPr txBox="1"/>
          <p:nvPr userDrawn="1">
            <p:custDataLst>
              <p:tags r:id="rId1"/>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4"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9" name="Report Date"/>
          <p:cNvSpPr txBox="1"/>
          <p:nvPr userDrawn="1">
            <p:custDataLst>
              <p:tags r:id="rId2"/>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26" name="Section Footer"/>
          <p:cNvSpPr txBox="1"/>
          <p:nvPr userDrawn="1">
            <p:custDataLst>
              <p:tags r:id="rId3"/>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6" name="Disclaimer" hidden="1"/>
          <p:cNvSpPr txBox="1"/>
          <p:nvPr userDrawn="1">
            <p:custDataLst>
              <p:tags r:id="rId4"/>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30" name="Presentation Disclaimer" hidden="1"/>
          <p:cNvSpPr txBox="1"/>
          <p:nvPr userDrawn="1">
            <p:custDataLst>
              <p:tags r:id="rId5"/>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7" name="Executive Summary" hidden="1"/>
          <p:cNvSpPr txBox="1"/>
          <p:nvPr userDrawn="1">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1" name="Draft stamp"/>
          <p:cNvSpPr txBox="1"/>
          <p:nvPr userDrawn="1">
            <p:custDataLst>
              <p:tags r:id="rId7"/>
            </p:custDataLst>
          </p:nvPr>
        </p:nvSpPr>
        <p:spPr>
          <a:xfrm>
            <a:off x="9051995" y="804672"/>
            <a:ext cx="461666"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讨论稿</a:t>
            </a:r>
            <a:endParaRPr lang="zh-CN" altLang="en-US" sz="1200" noProof="1"/>
          </a:p>
        </p:txBody>
      </p:sp>
      <p:sp>
        <p:nvSpPr>
          <p:cNvPr id="14" name="Section Header"/>
          <p:cNvSpPr txBox="1"/>
          <p:nvPr userDrawn="1">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9" name="Date/Filepath" hidden="1"/>
          <p:cNvSpPr txBox="1"/>
          <p:nvPr userDrawn="1">
            <p:custDataLst>
              <p:tags r:id="rId9"/>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04/05/2016 C:\Users\Andy L Yan\Desktop\</a:t>
            </a:r>
            <a:r>
              <a:rPr lang="zh-CN" altLang="en-US" sz="900" noProof="1" smtClean="0"/>
              <a:t>泰康之家供应链管理培训</a:t>
            </a:r>
            <a:r>
              <a:rPr lang="en-US" altLang="zh-CN" sz="900" noProof="1" smtClean="0"/>
              <a:t>_v0.3.pptx</a:t>
            </a:r>
            <a:endParaRPr lang="zh-CN" altLang="en-US" sz="900" noProof="1"/>
          </a:p>
        </p:txBody>
      </p:sp>
      <p:cxnSp>
        <p:nvCxnSpPr>
          <p:cNvPr id="18"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Empty">
    <p:spTree>
      <p:nvGrpSpPr>
        <p:cNvPr id="1" name=""/>
        <p:cNvGrpSpPr/>
        <p:nvPr/>
      </p:nvGrpSpPr>
      <p:grpSpPr>
        <a:xfrm>
          <a:off x="0" y="0"/>
          <a:ext cx="0" cy="0"/>
        </a:xfrm>
      </p:grpSpPr>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itle Only No Header Footer">
    <p:spTree>
      <p:nvGrpSpPr>
        <p:cNvPr id="1" name=""/>
        <p:cNvGrpSpPr/>
        <p:nvPr/>
      </p:nvGrpSpPr>
      <p:grpSpPr>
        <a:xfrm>
          <a:off x="0" y="0"/>
          <a:ext cx="0" cy="0"/>
        </a:xfrm>
      </p:grpSpPr>
      <p:sp>
        <p:nvSpPr>
          <p:cNvPr id="4" name="Title 3"/>
          <p:cNvSpPr>
            <a:spLocks noGrp="1"/>
          </p:cNvSpPr>
          <p:nvPr>
            <p:ph type="title" hasCustomPrompt="1"/>
          </p:nvPr>
        </p:nvSpPr>
        <p:spPr/>
        <p:txBody>
          <a:bodyPr/>
          <a:lstStyle/>
          <a:p>
            <a:r>
              <a:rPr lang="en-US" altLang="zh-CN" noProof="0" smtClean="0"/>
              <a:t>Insert banner statement here</a:t>
            </a:r>
            <a:endParaRPr lang="zh-CN" altLang="en-US" noProof="0"/>
          </a:p>
        </p:txBody>
      </p:sp>
      <p:cxnSp>
        <p:nvCxnSpPr>
          <p:cNvPr id="7"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ection Divider">
    <p:spTree>
      <p:nvGrpSpPr>
        <p:cNvPr id="1" name=""/>
        <p:cNvGrpSpPr/>
        <p:nvPr/>
      </p:nvGrpSpPr>
      <p:grpSpPr>
        <a:xfrm>
          <a:off x="0" y="0"/>
          <a:ext cx="0" cy="0"/>
        </a:xfrm>
      </p:grpSpPr>
      <p:sp>
        <p:nvSpPr>
          <p:cNvPr id="13" name="Section Divider Title"/>
          <p:cNvSpPr>
            <a:spLocks noGrp="1"/>
          </p:cNvSpPr>
          <p:nvPr>
            <p:ph type="title" hasCustomPrompt="1"/>
            <p:custDataLst>
              <p:tags r:id="rId1"/>
            </p:custDataLst>
          </p:nvPr>
        </p:nvSpPr>
        <p:spPr>
          <a:xfrm>
            <a:off x="530352" y="1578469"/>
            <a:ext cx="8997696" cy="492443"/>
          </a:xfrm>
        </p:spPr>
        <p:txBody>
          <a:bodyPr wrap="square" tIns="0" bIns="0" anchor="t">
            <a:spAutoFit/>
          </a:bodyPr>
          <a:lstStyle>
            <a:lvl1pPr algn="l">
              <a:defRPr sz="3200" b="1" i="1" cap="none">
                <a:solidFill>
                  <a:schemeClr val="tx1"/>
                </a:solidFill>
              </a:defRPr>
            </a:lvl1pPr>
          </a:lstStyle>
          <a:p>
            <a:r>
              <a:rPr lang="en-US" altLang="zh-CN" noProof="0" smtClean="0"/>
              <a:t>Click to add Section Divider Title</a:t>
            </a:r>
            <a:endParaRPr lang="zh-CN" altLang="en-US" noProof="0"/>
          </a:p>
        </p:txBody>
      </p:sp>
      <p:sp>
        <p:nvSpPr>
          <p:cNvPr id="9" name="Page Number"/>
          <p:cNvSpPr txBox="1"/>
          <p:nvPr userDrawn="1">
            <p:custDataLst>
              <p:tags r:id="rId2"/>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8"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6" name="Section No."/>
          <p:cNvSpPr>
            <a:spLocks noGrp="1"/>
          </p:cNvSpPr>
          <p:nvPr>
            <p:ph type="body" idx="1" hasCustomPrompt="1"/>
            <p:custDataLst>
              <p:tags r:id="rId3"/>
            </p:custDataLst>
          </p:nvPr>
        </p:nvSpPr>
        <p:spPr>
          <a:xfrm>
            <a:off x="530352" y="1087200"/>
            <a:ext cx="8997696" cy="432000"/>
          </a:xfrm>
        </p:spPr>
        <p:txBody>
          <a:bodyPr wrap="none" tIns="0" bIns="0" anchor="t"/>
          <a:lstStyle>
            <a:lvl1pPr marL="0" indent="0">
              <a:spcAft>
                <a:spcPct val="0"/>
              </a:spcAft>
              <a:buNone/>
              <a:defRPr sz="3200" b="0" i="0">
                <a:solidFill>
                  <a:schemeClr val="tx1"/>
                </a:solidFill>
                <a:latin typeface="+mj-lt"/>
              </a:defRPr>
            </a:lvl1pPr>
            <a:lvl2pPr marL="509412" indent="0">
              <a:buNone/>
              <a:defRPr sz="2000">
                <a:solidFill>
                  <a:schemeClr val="tx1">
                    <a:tint val="75000"/>
                  </a:schemeClr>
                </a:solidFill>
              </a:defRPr>
            </a:lvl2pPr>
            <a:lvl3pPr marL="1018824" indent="0">
              <a:buNone/>
              <a:defRPr sz="1800">
                <a:solidFill>
                  <a:schemeClr val="tx1">
                    <a:tint val="75000"/>
                  </a:schemeClr>
                </a:solidFill>
              </a:defRPr>
            </a:lvl3pPr>
            <a:lvl4pPr marL="1528237" indent="0">
              <a:buNone/>
              <a:defRPr sz="1600">
                <a:solidFill>
                  <a:schemeClr val="tx1">
                    <a:tint val="75000"/>
                  </a:schemeClr>
                </a:solidFill>
              </a:defRPr>
            </a:lvl4pPr>
            <a:lvl5pPr marL="2037649" indent="0">
              <a:buNone/>
              <a:defRPr sz="1600">
                <a:solidFill>
                  <a:schemeClr val="tx1">
                    <a:tint val="75000"/>
                  </a:schemeClr>
                </a:solidFill>
              </a:defRPr>
            </a:lvl5pPr>
            <a:lvl6pPr marL="2547061" indent="0">
              <a:buNone/>
              <a:defRPr sz="1600">
                <a:solidFill>
                  <a:schemeClr val="tx1">
                    <a:tint val="75000"/>
                  </a:schemeClr>
                </a:solidFill>
              </a:defRPr>
            </a:lvl6pPr>
            <a:lvl7pPr marL="3056473" indent="0">
              <a:buNone/>
              <a:defRPr sz="1600">
                <a:solidFill>
                  <a:schemeClr val="tx1">
                    <a:tint val="75000"/>
                  </a:schemeClr>
                </a:solidFill>
              </a:defRPr>
            </a:lvl7pPr>
            <a:lvl8pPr marL="3565886" indent="0">
              <a:buNone/>
              <a:defRPr sz="1600">
                <a:solidFill>
                  <a:schemeClr val="tx1">
                    <a:tint val="75000"/>
                  </a:schemeClr>
                </a:solidFill>
              </a:defRPr>
            </a:lvl8pPr>
            <a:lvl9pPr marL="4075298" indent="0">
              <a:buNone/>
              <a:defRPr sz="1600">
                <a:solidFill>
                  <a:schemeClr val="tx1">
                    <a:tint val="75000"/>
                  </a:schemeClr>
                </a:solidFill>
              </a:defRPr>
            </a:lvl9pPr>
          </a:lstStyle>
          <a:p>
            <a:pPr lvl="0"/>
            <a:r>
              <a:rPr lang="en-US" altLang="zh-CN" noProof="0" smtClean="0"/>
              <a:t>Click to edit Section Divider style</a:t>
            </a:r>
            <a:endParaRPr lang="zh-CN" altLang="en-US" noProof="0" smtClean="0"/>
          </a:p>
        </p:txBody>
      </p:sp>
      <p:sp>
        <p:nvSpPr>
          <p:cNvPr id="16" name="Report Date"/>
          <p:cNvSpPr txBox="1"/>
          <p:nvPr userDrawn="1">
            <p:custDataLst>
              <p:tags r:id="rId4"/>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10" name="Section Footer"/>
          <p:cNvSpPr txBox="1"/>
          <p:nvPr userDrawn="1">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Presentation Disclaimer" hidden="1"/>
          <p:cNvSpPr txBox="1"/>
          <p:nvPr userDrawn="1">
            <p:custDataLst>
              <p:tags r:id="rId6"/>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11" name="Slide Tags" hidden="1"/>
          <p:cNvSpPr txBox="1"/>
          <p:nvPr userDrawn="1">
            <p:custDataLst>
              <p:tags r:id="rId7"/>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12" name="Frame Line"/>
          <p:cNvCxnSpPr/>
          <p:nvPr userDrawn="1"/>
        </p:nvCxnSpPr>
        <p:spPr>
          <a:xfrm flipV="1">
            <a:off x="381000" y="1026000"/>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Appendix Divider">
    <p:spTree>
      <p:nvGrpSpPr>
        <p:cNvPr id="1" name=""/>
        <p:cNvGrpSpPr/>
        <p:nvPr/>
      </p:nvGrpSpPr>
      <p:grpSpPr>
        <a:xfrm>
          <a:off x="0" y="0"/>
          <a:ext cx="0" cy="0"/>
        </a:xfrm>
      </p:grpSpPr>
      <p:sp>
        <p:nvSpPr>
          <p:cNvPr id="2" name="Appendix Divider Title"/>
          <p:cNvSpPr>
            <a:spLocks noGrp="1"/>
          </p:cNvSpPr>
          <p:nvPr>
            <p:ph type="title" hasCustomPrompt="1"/>
            <p:custDataLst>
              <p:tags r:id="rId1"/>
            </p:custDataLst>
          </p:nvPr>
        </p:nvSpPr>
        <p:spPr>
          <a:xfrm>
            <a:off x="530352" y="1579072"/>
            <a:ext cx="8997696" cy="492443"/>
          </a:xfrm>
        </p:spPr>
        <p:txBody>
          <a:bodyPr wrap="square" tIns="0" bIns="0" anchor="t">
            <a:spAutoFit/>
          </a:bodyPr>
          <a:lstStyle>
            <a:lvl1pPr algn="l">
              <a:defRPr sz="3200" b="1" i="1" cap="none" baseline="0">
                <a:latin typeface="+mj-lt"/>
              </a:defRPr>
            </a:lvl1pPr>
          </a:lstStyle>
          <a:p>
            <a:r>
              <a:rPr lang="en-US" altLang="zh-CN" noProof="0" smtClean="0"/>
              <a:t>Click to add Appendix Divider Title</a:t>
            </a:r>
            <a:endParaRPr lang="zh-CN" altLang="en-US" noProof="0"/>
          </a:p>
        </p:txBody>
      </p:sp>
      <p:sp>
        <p:nvSpPr>
          <p:cNvPr id="11" name="Page Number"/>
          <p:cNvSpPr txBox="1"/>
          <p:nvPr userDrawn="1">
            <p:custDataLst>
              <p:tags r:id="rId2"/>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9"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 name="Section No."/>
          <p:cNvSpPr>
            <a:spLocks noGrp="1"/>
          </p:cNvSpPr>
          <p:nvPr>
            <p:ph type="body" idx="1" hasCustomPrompt="1"/>
            <p:custDataLst>
              <p:tags r:id="rId3"/>
            </p:custDataLst>
          </p:nvPr>
        </p:nvSpPr>
        <p:spPr>
          <a:xfrm>
            <a:off x="530352" y="1087200"/>
            <a:ext cx="8997696" cy="432000"/>
          </a:xfrm>
        </p:spPr>
        <p:txBody>
          <a:bodyPr wrap="none" tIns="0" bIns="0" anchor="t"/>
          <a:lstStyle>
            <a:lvl1pPr marL="0" indent="0">
              <a:spcAft>
                <a:spcPct val="0"/>
              </a:spcAft>
              <a:buNone/>
              <a:defRPr sz="3200" b="0" i="0">
                <a:solidFill>
                  <a:schemeClr val="tx1"/>
                </a:solidFill>
                <a:latin typeface="+mj-lt"/>
              </a:defRPr>
            </a:lvl1pPr>
            <a:lvl2pPr marL="509412" indent="0">
              <a:buNone/>
              <a:defRPr sz="2000">
                <a:solidFill>
                  <a:schemeClr val="tx1">
                    <a:tint val="75000"/>
                  </a:schemeClr>
                </a:solidFill>
              </a:defRPr>
            </a:lvl2pPr>
            <a:lvl3pPr marL="1018824" indent="0">
              <a:buNone/>
              <a:defRPr sz="1800">
                <a:solidFill>
                  <a:schemeClr val="tx1">
                    <a:tint val="75000"/>
                  </a:schemeClr>
                </a:solidFill>
              </a:defRPr>
            </a:lvl3pPr>
            <a:lvl4pPr marL="1528237" indent="0">
              <a:buNone/>
              <a:defRPr sz="1600">
                <a:solidFill>
                  <a:schemeClr val="tx1">
                    <a:tint val="75000"/>
                  </a:schemeClr>
                </a:solidFill>
              </a:defRPr>
            </a:lvl4pPr>
            <a:lvl5pPr marL="2037649" indent="0">
              <a:buNone/>
              <a:defRPr sz="1600">
                <a:solidFill>
                  <a:schemeClr val="tx1">
                    <a:tint val="75000"/>
                  </a:schemeClr>
                </a:solidFill>
              </a:defRPr>
            </a:lvl5pPr>
            <a:lvl6pPr marL="2547061" indent="0">
              <a:buNone/>
              <a:defRPr sz="1600">
                <a:solidFill>
                  <a:schemeClr val="tx1">
                    <a:tint val="75000"/>
                  </a:schemeClr>
                </a:solidFill>
              </a:defRPr>
            </a:lvl6pPr>
            <a:lvl7pPr marL="3056473" indent="0">
              <a:buNone/>
              <a:defRPr sz="1600">
                <a:solidFill>
                  <a:schemeClr val="tx1">
                    <a:tint val="75000"/>
                  </a:schemeClr>
                </a:solidFill>
              </a:defRPr>
            </a:lvl7pPr>
            <a:lvl8pPr marL="3565886" indent="0">
              <a:buNone/>
              <a:defRPr sz="1600">
                <a:solidFill>
                  <a:schemeClr val="tx1">
                    <a:tint val="75000"/>
                  </a:schemeClr>
                </a:solidFill>
              </a:defRPr>
            </a:lvl8pPr>
            <a:lvl9pPr marL="4075298" indent="0">
              <a:buNone/>
              <a:defRPr sz="1600">
                <a:solidFill>
                  <a:schemeClr val="tx1">
                    <a:tint val="75000"/>
                  </a:schemeClr>
                </a:solidFill>
              </a:defRPr>
            </a:lvl9pPr>
          </a:lstStyle>
          <a:p>
            <a:pPr lvl="0"/>
            <a:r>
              <a:rPr lang="en-US" altLang="zh-CN" noProof="0" smtClean="0"/>
              <a:t>Click to edit Appendix Divider style</a:t>
            </a:r>
            <a:endParaRPr lang="zh-CN" altLang="en-US" noProof="0" smtClean="0"/>
          </a:p>
        </p:txBody>
      </p:sp>
      <p:sp>
        <p:nvSpPr>
          <p:cNvPr id="13" name="Report Date"/>
          <p:cNvSpPr txBox="1"/>
          <p:nvPr userDrawn="1">
            <p:custDataLst>
              <p:tags r:id="rId4"/>
            </p:custDataLst>
          </p:nvPr>
        </p:nvSpPr>
        <p:spPr>
          <a:xfrm>
            <a:off x="8903132" y="7141464"/>
            <a:ext cx="615553"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en-US" altLang="zh-CN" sz="900" noProof="1" smtClean="0">
                <a:latin typeface="+mn-lt"/>
              </a:rPr>
              <a:t>4 </a:t>
            </a:r>
            <a:r>
              <a:rPr lang="zh-CN" altLang="en-US" sz="900" noProof="1" smtClean="0">
                <a:latin typeface="+mn-lt"/>
              </a:rPr>
              <a:t>五月 </a:t>
            </a:r>
            <a:r>
              <a:rPr lang="en-US" altLang="zh-CN" sz="900" noProof="1" smtClean="0">
                <a:latin typeface="+mn-lt"/>
              </a:rPr>
              <a:t>2016</a:t>
            </a:r>
            <a:endParaRPr lang="zh-CN" altLang="en-US" sz="900" noProof="1" smtClean="0">
              <a:latin typeface="+mn-lt"/>
            </a:endParaRPr>
          </a:p>
        </p:txBody>
      </p:sp>
      <p:sp>
        <p:nvSpPr>
          <p:cNvPr id="12" name="Section Footer"/>
          <p:cNvSpPr txBox="1"/>
          <p:nvPr userDrawn="1">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4" name="Presentation Disclaimer" hidden="1"/>
          <p:cNvSpPr txBox="1"/>
          <p:nvPr userDrawn="1">
            <p:custDataLst>
              <p:tags r:id="rId6"/>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16" name="Slide Tags" hidden="1"/>
          <p:cNvSpPr txBox="1"/>
          <p:nvPr userDrawn="1">
            <p:custDataLst>
              <p:tags r:id="rId7"/>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17" name="Frame Line"/>
          <p:cNvCxnSpPr/>
          <p:nvPr userDrawn="1"/>
        </p:nvCxnSpPr>
        <p:spPr>
          <a:xfrm flipV="1">
            <a:off x="381000" y="1026000"/>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with Content">
    <p:spTree>
      <p:nvGrpSpPr>
        <p:cNvPr id="1" name=""/>
        <p:cNvGrpSpPr/>
        <p:nvPr/>
      </p:nvGrpSpPr>
      <p:grpSpPr>
        <a:xfrm>
          <a:off x="0" y="0"/>
          <a:ext cx="0" cy="0"/>
        </a:xfrm>
      </p:grpSpPr>
      <p:grpSp>
        <p:nvGrpSpPr>
          <p:cNvPr id="4" name="Logo with Panels"/>
          <p:cNvGrpSpPr/>
          <p:nvPr userDrawn="1"/>
        </p:nvGrpSpPr>
        <p:grpSpPr>
          <a:xfrm>
            <a:off x="1130368" y="0"/>
            <a:ext cx="8928031" cy="7318210"/>
            <a:chOff x="1130368" y="0"/>
            <a:chExt cx="8928031" cy="7318210"/>
          </a:xfrm>
        </p:grpSpPr>
        <p:grpSp>
          <p:nvGrpSpPr>
            <p:cNvPr id="5" name="Logo Shapes"/>
            <p:cNvGrpSpPr/>
            <p:nvPr userDrawn="1"/>
          </p:nvGrpSpPr>
          <p:grpSpPr>
            <a:xfrm>
              <a:off x="1904992" y="0"/>
              <a:ext cx="8153407" cy="6792223"/>
              <a:chOff x="1828800" y="-7143"/>
              <a:chExt cx="8153407" cy="6792223"/>
            </a:xfrm>
          </p:grpSpPr>
          <p:sp>
            <p:nvSpPr>
              <p:cNvPr id="23" name="Rectangle 1"/>
              <p:cNvSpPr>
                <a:spLocks noChangeArrowheads="1"/>
              </p:cNvSpPr>
              <p:nvPr/>
            </p:nvSpPr>
            <p:spPr bwMode="gray">
              <a:xfrm>
                <a:off x="1832930" y="4496096"/>
                <a:ext cx="8149277" cy="2288752"/>
              </a:xfrm>
              <a:prstGeom prst="rect">
                <a:avLst/>
              </a:prstGeom>
              <a:solidFill>
                <a:srgbClr val="F3BE2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8" name="Rectangle 2"/>
              <p:cNvSpPr>
                <a:spLocks noChangeArrowheads="1"/>
              </p:cNvSpPr>
              <p:nvPr userDrawn="1"/>
            </p:nvSpPr>
            <p:spPr bwMode="gray">
              <a:xfrm>
                <a:off x="1828800" y="3583782"/>
                <a:ext cx="7132320" cy="3201066"/>
              </a:xfrm>
              <a:prstGeom prst="rect">
                <a:avLst/>
              </a:prstGeom>
              <a:solidFill>
                <a:srgbClr val="F3BC87"/>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0" name="Rectangle 3"/>
              <p:cNvSpPr>
                <a:spLocks noChangeArrowheads="1"/>
              </p:cNvSpPr>
              <p:nvPr userDrawn="1"/>
            </p:nvSpPr>
            <p:spPr bwMode="gray">
              <a:xfrm>
                <a:off x="1828800" y="4496096"/>
                <a:ext cx="7132320" cy="2288752"/>
              </a:xfrm>
              <a:prstGeom prst="rect">
                <a:avLst/>
              </a:prstGeom>
              <a:solidFill>
                <a:srgbClr val="E88C1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4" name="Rectangle 4"/>
              <p:cNvSpPr>
                <a:spLocks noChangeArrowheads="1"/>
              </p:cNvSpPr>
              <p:nvPr/>
            </p:nvSpPr>
            <p:spPr bwMode="gray">
              <a:xfrm>
                <a:off x="1828800" y="-7143"/>
                <a:ext cx="6248400" cy="6772722"/>
              </a:xfrm>
              <a:prstGeom prst="rect">
                <a:avLst/>
              </a:prstGeom>
              <a:solidFill>
                <a:srgbClr val="EE9C3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8" name="Rectangle 5"/>
              <p:cNvSpPr>
                <a:spLocks noChangeArrowheads="1"/>
              </p:cNvSpPr>
              <p:nvPr userDrawn="1"/>
            </p:nvSpPr>
            <p:spPr bwMode="gray">
              <a:xfrm>
                <a:off x="1828800" y="1137665"/>
                <a:ext cx="6492240" cy="5627914"/>
              </a:xfrm>
              <a:prstGeom prst="rect">
                <a:avLst/>
              </a:prstGeom>
              <a:solidFill>
                <a:srgbClr val="E669A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9" name="Rectangle 6"/>
              <p:cNvSpPr>
                <a:spLocks noChangeArrowheads="1"/>
              </p:cNvSpPr>
              <p:nvPr userDrawn="1"/>
            </p:nvSpPr>
            <p:spPr bwMode="gray">
              <a:xfrm>
                <a:off x="1828800" y="3583782"/>
                <a:ext cx="6492240" cy="3201066"/>
              </a:xfrm>
              <a:prstGeom prst="rect">
                <a:avLst/>
              </a:prstGeom>
              <a:solidFill>
                <a:srgbClr val="DB4D5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9" name="Rectangle 7"/>
              <p:cNvSpPr>
                <a:spLocks noChangeArrowheads="1"/>
              </p:cNvSpPr>
              <p:nvPr userDrawn="1"/>
            </p:nvSpPr>
            <p:spPr bwMode="gray">
              <a:xfrm>
                <a:off x="1828800" y="1137665"/>
                <a:ext cx="6248400" cy="5627914"/>
              </a:xfrm>
              <a:prstGeom prst="rect">
                <a:avLst/>
              </a:prstGeom>
              <a:solidFill>
                <a:srgbClr val="D74021"/>
              </a:solidFill>
              <a:ln w="0">
                <a:noFill/>
                <a:prstDash val="solid"/>
                <a:miter lim="800000"/>
              </a:ln>
            </p:spPr>
            <p:txBody>
              <a:bodyPr vert="horz" wrap="square" lIns="0" tIns="0" rIns="0" bIns="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6" name="Rectangle 8"/>
              <p:cNvSpPr>
                <a:spLocks noChangeArrowheads="1"/>
              </p:cNvSpPr>
              <p:nvPr userDrawn="1"/>
            </p:nvSpPr>
            <p:spPr bwMode="gray">
              <a:xfrm>
                <a:off x="1828800" y="4496096"/>
                <a:ext cx="6492240" cy="2288752"/>
              </a:xfrm>
              <a:prstGeom prst="rect">
                <a:avLst/>
              </a:prstGeom>
              <a:solidFill>
                <a:srgbClr val="D1390D"/>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7" name="Rectangle 9"/>
              <p:cNvSpPr/>
              <p:nvPr userDrawn="1"/>
            </p:nvSpPr>
            <p:spPr bwMode="gray">
              <a:xfrm>
                <a:off x="1828800" y="3583782"/>
                <a:ext cx="6246019" cy="3201066"/>
              </a:xfrm>
              <a:prstGeom prst="rect">
                <a:avLst/>
              </a:prstGeom>
              <a:solidFill>
                <a:srgbClr val="CD2F0E"/>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algn="l" defTabSz="1018824" rtl="0" eaLnBrk="1" latinLnBrk="0" hangingPunct="1"/>
                <a:endParaRPr lang="zh-CN" altLang="en-US" sz="2000" kern="1200" noProof="0">
                  <a:solidFill>
                    <a:schemeClr val="tx1"/>
                  </a:solidFill>
                  <a:latin typeface="+mn-lt"/>
                  <a:ea typeface="+mn-ea"/>
                  <a:cs typeface="+mn-cs"/>
                </a:endParaRPr>
              </a:p>
            </p:txBody>
          </p:sp>
          <p:sp>
            <p:nvSpPr>
              <p:cNvPr id="30" name="Rectangle 10"/>
              <p:cNvSpPr>
                <a:spLocks noChangeArrowheads="1"/>
              </p:cNvSpPr>
              <p:nvPr userDrawn="1"/>
            </p:nvSpPr>
            <p:spPr bwMode="gray">
              <a:xfrm>
                <a:off x="1828800" y="4495801"/>
                <a:ext cx="6245352" cy="2288752"/>
              </a:xfrm>
              <a:prstGeom prst="rect">
                <a:avLst/>
              </a:prstGeom>
              <a:solidFill>
                <a:srgbClr val="C42303"/>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71" name="Rectangle 11"/>
              <p:cNvSpPr>
                <a:spLocks noChangeArrowheads="1"/>
              </p:cNvSpPr>
              <p:nvPr userDrawn="1"/>
            </p:nvSpPr>
            <p:spPr bwMode="gray">
              <a:xfrm>
                <a:off x="1828800" y="4800832"/>
                <a:ext cx="2286000" cy="1984248"/>
              </a:xfrm>
              <a:prstGeom prst="rect">
                <a:avLst/>
              </a:prstGeom>
              <a:solidFill>
                <a:srgbClr val="9A170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grpSp>
        <p:grpSp>
          <p:nvGrpSpPr>
            <p:cNvPr id="6" name="Logo"/>
            <p:cNvGrpSpPr/>
            <p:nvPr userDrawn="1"/>
          </p:nvGrpSpPr>
          <p:grpSpPr>
            <a:xfrm>
              <a:off x="1130368" y="6790556"/>
              <a:ext cx="905256" cy="527654"/>
              <a:chOff x="1130368" y="6790556"/>
              <a:chExt cx="905256" cy="527654"/>
            </a:xfrm>
          </p:grpSpPr>
          <p:sp>
            <p:nvSpPr>
              <p:cNvPr id="38" name="Rectangle 0"/>
              <p:cNvSpPr>
                <a:spLocks noChangeArrowheads="1"/>
              </p:cNvSpPr>
              <p:nvPr userDrawn="1"/>
            </p:nvSpPr>
            <p:spPr bwMode="black">
              <a:xfrm>
                <a:off x="1676368" y="6790556"/>
                <a:ext cx="228600" cy="57350"/>
              </a:xfrm>
              <a:prstGeom prst="rect">
                <a:avLst/>
              </a:prstGeom>
              <a:solidFill>
                <a:srgbClr val="A10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9" name="Freeform 38"/>
              <p:cNvSpPr>
                <a:spLocks noEditPoints="1"/>
              </p:cNvSpPr>
              <p:nvPr userDrawn="1"/>
            </p:nvSpPr>
            <p:spPr bwMode="black">
              <a:xfrm>
                <a:off x="1130368" y="6976999"/>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33" name="Descriptor"/>
          <p:cNvSpPr txBox="1"/>
          <p:nvPr userDrawn="1">
            <p:custDataLst>
              <p:tags r:id="rId1"/>
            </p:custDataLst>
          </p:nvPr>
        </p:nvSpPr>
        <p:spPr bwMode="white">
          <a:xfrm>
            <a:off x="2057400" y="841248"/>
            <a:ext cx="35266" cy="153888"/>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noProof="0" smtClean="0">
                <a:solidFill>
                  <a:schemeClr val="bg1"/>
                </a:solidFill>
                <a:latin typeface="+mn-lt"/>
                <a:cs typeface="Arial" pitchFamily="34" charset="0"/>
              </a:rPr>
              <a:t> </a:t>
            </a:r>
          </a:p>
        </p:txBody>
      </p:sp>
      <p:sp>
        <p:nvSpPr>
          <p:cNvPr id="2" name="Report Title"/>
          <p:cNvSpPr>
            <a:spLocks noGrp="1"/>
          </p:cNvSpPr>
          <p:nvPr userDrawn="1">
            <p:ph type="ctrTitle" hasCustomPrompt="1"/>
            <p:custDataLst>
              <p:tags r:id="rId2"/>
            </p:custDataLst>
          </p:nvPr>
        </p:nvSpPr>
        <p:spPr bwMode="white">
          <a:xfrm>
            <a:off x="2056818" y="1261037"/>
            <a:ext cx="5943600" cy="479550"/>
          </a:xfrm>
        </p:spPr>
        <p:txBody>
          <a:bodyPr vert="horz" lIns="0" tIns="0" rIns="0" bIns="36000" rtlCol="0" anchor="t" anchorCtr="0">
            <a:spAutoFit/>
          </a:bodyPr>
          <a:lstStyle>
            <a:lvl1pPr algn="l" defTabSz="1018824" rtl="0" eaLnBrk="1" latinLnBrk="0" hangingPunct="1">
              <a:lnSpc>
                <a:spcPct val="90000"/>
              </a:lnSpc>
              <a:spcBef>
                <a:spcPct val="0"/>
              </a:spcBef>
              <a:buNone/>
              <a:defRPr lang="en-GB" sz="3200" b="1" i="1" kern="1200" baseline="0" noProof="0">
                <a:solidFill>
                  <a:schemeClr val="bg1"/>
                </a:solidFill>
                <a:latin typeface="+mj-lt"/>
                <a:ea typeface="+mj-ea"/>
                <a:cs typeface="+mj-cs"/>
              </a:defRPr>
            </a:lvl1pPr>
          </a:lstStyle>
          <a:p>
            <a:r>
              <a:rPr lang="en-US" altLang="zh-CN" noProof="0" smtClean="0"/>
              <a:t>Report Title</a:t>
            </a:r>
            <a:endParaRPr lang="zh-CN" altLang="en-US" noProof="0"/>
          </a:p>
        </p:txBody>
      </p:sp>
      <p:sp>
        <p:nvSpPr>
          <p:cNvPr id="3" name="Report Subtitle"/>
          <p:cNvSpPr>
            <a:spLocks noGrp="1"/>
          </p:cNvSpPr>
          <p:nvPr userDrawn="1">
            <p:ph type="subTitle" idx="1" hasCustomPrompt="1"/>
            <p:custDataLst>
              <p:tags r:id="rId3"/>
            </p:custDataLst>
          </p:nvPr>
        </p:nvSpPr>
        <p:spPr bwMode="white">
          <a:xfrm>
            <a:off x="2056818" y="1752600"/>
            <a:ext cx="5943600" cy="443198"/>
          </a:xfrm>
        </p:spPr>
        <p:txBody>
          <a:bodyPr tIns="0" bIns="0">
            <a:spAutoFit/>
          </a:bodyPr>
          <a:lstStyle>
            <a:lvl1pPr marL="0" indent="0" algn="l">
              <a:lnSpc>
                <a:spcPct val="90000"/>
              </a:lnSpc>
              <a:spcAft>
                <a:spcPct val="0"/>
              </a:spcAft>
              <a:buNone/>
              <a:defRPr sz="3200" baseline="0">
                <a:solidFill>
                  <a:schemeClr val="bg1"/>
                </a:solidFill>
                <a:latin typeface="+mj-lt"/>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ltLang="zh-CN" noProof="0" smtClean="0"/>
              <a:t>Subtitle</a:t>
            </a:r>
            <a:endParaRPr lang="zh-CN" altLang="en-US" noProof="0" smtClean="0"/>
          </a:p>
        </p:txBody>
      </p:sp>
      <p:sp>
        <p:nvSpPr>
          <p:cNvPr id="43" name="Confidentiality stamp"/>
          <p:cNvSpPr txBox="1"/>
          <p:nvPr userDrawn="1">
            <p:custDataLst>
              <p:tags r:id="rId4"/>
            </p:custDataLst>
          </p:nvPr>
        </p:nvSpPr>
        <p:spPr bwMode="black">
          <a:xfrm>
            <a:off x="530352"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noProof="0" smtClean="0">
                <a:solidFill>
                  <a:schemeClr val="tx1"/>
                </a:solidFill>
                <a:latin typeface="Georgia" pitchFamily="18" charset="0"/>
                <a:cs typeface="Arial" pitchFamily="34" charset="0"/>
              </a:rPr>
              <a:t> </a:t>
            </a:r>
          </a:p>
        </p:txBody>
      </p:sp>
      <p:sp>
        <p:nvSpPr>
          <p:cNvPr id="32" name="Draft stamp"/>
          <p:cNvSpPr txBox="1"/>
          <p:nvPr userDrawn="1">
            <p:custDataLst>
              <p:tags r:id="rId5"/>
            </p:custDataLst>
          </p:nvPr>
        </p:nvSpPr>
        <p:spPr bwMode="black">
          <a:xfrm>
            <a:off x="530352" y="4041648"/>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lnSpc>
                <a:spcPct val="100000"/>
              </a:lnSpc>
            </a:pPr>
            <a:r>
              <a:rPr lang="zh-CN" altLang="en-US" sz="1000" b="1" i="1" noProof="0" smtClean="0">
                <a:solidFill>
                  <a:schemeClr val="tx1"/>
                </a:solidFill>
                <a:latin typeface="Georgia" pitchFamily="18" charset="0"/>
                <a:cs typeface="Arial" pitchFamily="34" charset="0"/>
              </a:rPr>
              <a:t> </a:t>
            </a:r>
          </a:p>
        </p:txBody>
      </p:sp>
      <p:sp>
        <p:nvSpPr>
          <p:cNvPr id="31" name="Report Date"/>
          <p:cNvSpPr txBox="1"/>
          <p:nvPr userDrawn="1">
            <p:custDataLst>
              <p:tags r:id="rId6"/>
            </p:custDataLst>
          </p:nvPr>
        </p:nvSpPr>
        <p:spPr bwMode="black">
          <a:xfrm>
            <a:off x="530352" y="4343400"/>
            <a:ext cx="1225296" cy="262943"/>
          </a:xfrm>
          <a:prstGeom prst="rect">
            <a:avLst/>
          </a:prstGeom>
          <a:noFill/>
          <a:ln>
            <a:noFill/>
          </a:ln>
        </p:spPr>
        <p:txBody>
          <a:bodyPr wrap="square" lIns="0" tIns="0" rIns="0" bIns="10800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noProof="0" smtClean="0">
                <a:solidFill>
                  <a:schemeClr val="tx1"/>
                </a:solidFill>
                <a:latin typeface="Georgia" pitchFamily="18" charset="0"/>
                <a:cs typeface="Arial" pitchFamily="34" charset="0"/>
              </a:rPr>
              <a:t> </a:t>
            </a:r>
          </a:p>
        </p:txBody>
      </p:sp>
      <p:sp>
        <p:nvSpPr>
          <p:cNvPr id="35" name="Content Placeholder 34"/>
          <p:cNvSpPr>
            <a:spLocks noGrp="1"/>
          </p:cNvSpPr>
          <p:nvPr>
            <p:ph sz="quarter" idx="10" hasCustomPrompt="1"/>
            <p:custDataLst>
              <p:tags r:id="rId7"/>
            </p:custDataLst>
          </p:nvPr>
        </p:nvSpPr>
        <p:spPr>
          <a:xfrm>
            <a:off x="530352" y="4645152"/>
            <a:ext cx="1225296" cy="1298448"/>
          </a:xfrm>
        </p:spPr>
        <p:txBody>
          <a:bodyPr/>
          <a:lstStyle>
            <a:lvl1pPr>
              <a:defRPr sz="1000" i="1"/>
            </a:lvl1pPr>
          </a:lstStyle>
          <a:p>
            <a:pPr lvl="0"/>
            <a:r>
              <a:rPr lang="en-US" altLang="zh-CN" noProof="0" smtClean="0"/>
              <a:t>Click to enter text</a:t>
            </a:r>
            <a:endParaRPr lang="zh-CN" altLang="en-US" noProof="0"/>
          </a:p>
        </p:txBody>
      </p:sp>
      <p:cxnSp>
        <p:nvCxnSpPr>
          <p:cNvPr id="25" name="Frame Line"/>
          <p:cNvCxnSpPr/>
          <p:nvPr userDrawn="1"/>
        </p:nvCxnSpPr>
        <p:spPr bwMode="black">
          <a:xfrm flipV="1">
            <a:off x="381000" y="3593592"/>
            <a:ext cx="1371600" cy="144000"/>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
        <p:nvSpPr>
          <p:cNvPr id="36" name="Cover image"/>
          <p:cNvSpPr txBox="1">
            <a:spLocks noChangeAspect="1"/>
          </p:cNvSpPr>
          <p:nvPr userDrawn="1">
            <p:custDataLst>
              <p:tags r:id="rId8"/>
            </p:custDataLst>
          </p:nvPr>
        </p:nvSpPr>
        <p:spPr>
          <a:xfrm>
            <a:off x="1904334" y="3589973"/>
            <a:ext cx="6719929" cy="3200400"/>
          </a:xfrm>
          <a:prstGeom prst="rect">
            <a:avLst/>
          </a:prstGeom>
          <a:noFill/>
          <a:ln w="3175">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endParaRPr lang="zh-CN" altLang="en-US" sz="2200" noProof="0" smtClean="0">
              <a:latin typeface="Georgia" pitchFamily="18" charset="0"/>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Fixed Logo">
    <p:spTree>
      <p:nvGrpSpPr>
        <p:cNvPr id="1" name=""/>
        <p:cNvGrpSpPr/>
        <p:nvPr/>
      </p:nvGrpSpPr>
      <p:grpSpPr>
        <a:xfrm>
          <a:off x="0" y="0"/>
          <a:ext cx="0" cy="0"/>
        </a:xfrm>
      </p:grpSpPr>
      <p:grpSp>
        <p:nvGrpSpPr>
          <p:cNvPr id="46" name="Logo with Panels"/>
          <p:cNvGrpSpPr/>
          <p:nvPr userDrawn="1"/>
        </p:nvGrpSpPr>
        <p:grpSpPr>
          <a:xfrm>
            <a:off x="1130368" y="6393013"/>
            <a:ext cx="1217986" cy="925197"/>
            <a:chOff x="3835013" y="2828854"/>
            <a:chExt cx="1217986" cy="925197"/>
          </a:xfrm>
        </p:grpSpPr>
        <p:grpSp>
          <p:nvGrpSpPr>
            <p:cNvPr id="47" name="Logo Panels"/>
            <p:cNvGrpSpPr/>
            <p:nvPr/>
          </p:nvGrpSpPr>
          <p:grpSpPr>
            <a:xfrm>
              <a:off x="4609614" y="2828854"/>
              <a:ext cx="443385" cy="397546"/>
              <a:chOff x="4609614" y="2828854"/>
              <a:chExt cx="443385" cy="397546"/>
            </a:xfrm>
          </p:grpSpPr>
          <p:sp>
            <p:nvSpPr>
              <p:cNvPr id="51" name="Rectangle 1"/>
              <p:cNvSpPr>
                <a:spLocks noChangeArrowheads="1"/>
              </p:cNvSpPr>
              <p:nvPr/>
            </p:nvSpPr>
            <p:spPr bwMode="gray">
              <a:xfrm>
                <a:off x="4609614" y="3112483"/>
                <a:ext cx="443385" cy="113916"/>
              </a:xfrm>
              <a:prstGeom prst="rect">
                <a:avLst/>
              </a:prstGeom>
              <a:solidFill>
                <a:srgbClr val="F445F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2" name="Rectangle 2"/>
              <p:cNvSpPr>
                <a:spLocks noChangeArrowheads="1"/>
              </p:cNvSpPr>
              <p:nvPr/>
            </p:nvSpPr>
            <p:spPr bwMode="gray">
              <a:xfrm>
                <a:off x="4609618" y="2873556"/>
                <a:ext cx="269567" cy="352844"/>
              </a:xfrm>
              <a:prstGeom prst="rect">
                <a:avLst/>
              </a:prstGeom>
              <a:solidFill>
                <a:srgbClr val="F6B67F"/>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3" name="Rectangle 3"/>
              <p:cNvSpPr>
                <a:spLocks noChangeArrowheads="1"/>
              </p:cNvSpPr>
              <p:nvPr/>
            </p:nvSpPr>
            <p:spPr bwMode="gray">
              <a:xfrm>
                <a:off x="4609618" y="2828854"/>
                <a:ext cx="224319" cy="397545"/>
              </a:xfrm>
              <a:prstGeom prst="rect">
                <a:avLst/>
              </a:prstGeom>
              <a:solidFill>
                <a:srgbClr val="F48F17"/>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4" name="Rectangle 4"/>
              <p:cNvSpPr>
                <a:spLocks noChangeArrowheads="1"/>
              </p:cNvSpPr>
              <p:nvPr/>
            </p:nvSpPr>
            <p:spPr bwMode="gray">
              <a:xfrm>
                <a:off x="4609617" y="2873555"/>
                <a:ext cx="224319" cy="352844"/>
              </a:xfrm>
              <a:prstGeom prst="rect">
                <a:avLst/>
              </a:prstGeom>
              <a:solidFill>
                <a:srgbClr val="EB660B"/>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5" name="Rectangle 5"/>
              <p:cNvSpPr>
                <a:spLocks noChangeArrowheads="1"/>
              </p:cNvSpPr>
              <p:nvPr/>
            </p:nvSpPr>
            <p:spPr bwMode="gray">
              <a:xfrm>
                <a:off x="4609615" y="2944211"/>
                <a:ext cx="383843" cy="282188"/>
              </a:xfrm>
              <a:prstGeom prst="rect">
                <a:avLst/>
              </a:prstGeom>
              <a:solidFill>
                <a:srgbClr val="F3BF09"/>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6" name="Rectangle 6"/>
              <p:cNvSpPr>
                <a:spLocks noChangeArrowheads="1"/>
              </p:cNvSpPr>
              <p:nvPr/>
            </p:nvSpPr>
            <p:spPr bwMode="gray">
              <a:xfrm>
                <a:off x="4609616" y="3112483"/>
                <a:ext cx="383842" cy="113916"/>
              </a:xfrm>
              <a:prstGeom prst="rect">
                <a:avLst/>
              </a:prstGeom>
              <a:solidFill>
                <a:srgbClr val="E93409"/>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7" name="Rectangle 7"/>
              <p:cNvSpPr>
                <a:spLocks noChangeArrowheads="1"/>
              </p:cNvSpPr>
              <p:nvPr/>
            </p:nvSpPr>
            <p:spPr bwMode="gray">
              <a:xfrm>
                <a:off x="4609616" y="2944211"/>
                <a:ext cx="269570" cy="282188"/>
              </a:xfrm>
              <a:prstGeom prst="rect">
                <a:avLst/>
              </a:prstGeom>
              <a:solidFill>
                <a:srgbClr val="EA880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8" name="Rectangle 8"/>
              <p:cNvSpPr>
                <a:spLocks noChangeArrowheads="1"/>
              </p:cNvSpPr>
              <p:nvPr/>
            </p:nvSpPr>
            <p:spPr bwMode="gray">
              <a:xfrm>
                <a:off x="4609616" y="3112483"/>
                <a:ext cx="269569" cy="113916"/>
              </a:xfrm>
              <a:prstGeom prst="rect">
                <a:avLst/>
              </a:prstGeom>
              <a:solidFill>
                <a:srgbClr val="E0250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9" name="Rectangle 9"/>
              <p:cNvSpPr/>
              <p:nvPr/>
            </p:nvSpPr>
            <p:spPr bwMode="gray">
              <a:xfrm>
                <a:off x="4609616" y="2944211"/>
                <a:ext cx="224321" cy="282188"/>
              </a:xfrm>
              <a:prstGeom prst="rect">
                <a:avLst/>
              </a:prstGeom>
              <a:solidFill>
                <a:srgbClr val="E04C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0" name="Rectangle 10"/>
              <p:cNvSpPr>
                <a:spLocks noChangeArrowheads="1"/>
              </p:cNvSpPr>
              <p:nvPr/>
            </p:nvSpPr>
            <p:spPr bwMode="gray">
              <a:xfrm>
                <a:off x="4609617" y="3112483"/>
                <a:ext cx="224320" cy="113916"/>
              </a:xfrm>
              <a:prstGeom prst="rect">
                <a:avLst/>
              </a:prstGeom>
              <a:solidFill>
                <a:srgbClr val="D614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1" name="Rectangle 11"/>
              <p:cNvSpPr>
                <a:spLocks noChangeArrowheads="1"/>
              </p:cNvSpPr>
              <p:nvPr/>
            </p:nvSpPr>
            <p:spPr bwMode="gray">
              <a:xfrm>
                <a:off x="4609617" y="3052823"/>
                <a:ext cx="141027" cy="173576"/>
              </a:xfrm>
              <a:prstGeom prst="rect">
                <a:avLst/>
              </a:prstGeom>
              <a:solidFill>
                <a:srgbClr val="C93C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2" name="Rectangle 12"/>
              <p:cNvSpPr>
                <a:spLocks noChangeArrowheads="1"/>
              </p:cNvSpPr>
              <p:nvPr/>
            </p:nvSpPr>
            <p:spPr bwMode="gray">
              <a:xfrm>
                <a:off x="4609617" y="3112483"/>
                <a:ext cx="141027" cy="113916"/>
              </a:xfrm>
              <a:prstGeom prst="rect">
                <a:avLst/>
              </a:prstGeom>
              <a:solidFill>
                <a:srgbClr val="C01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nvGrpSpPr>
            <p:cNvPr id="48" name="Logo"/>
            <p:cNvGrpSpPr/>
            <p:nvPr/>
          </p:nvGrpSpPr>
          <p:grpSpPr>
            <a:xfrm>
              <a:off x="3835013" y="3226397"/>
              <a:ext cx="905256" cy="527654"/>
              <a:chOff x="3835013" y="3226397"/>
              <a:chExt cx="905256" cy="527654"/>
            </a:xfrm>
          </p:grpSpPr>
          <p:sp>
            <p:nvSpPr>
              <p:cNvPr id="49" name="Rectangle 0"/>
              <p:cNvSpPr>
                <a:spLocks noChangeArrowheads="1"/>
              </p:cNvSpPr>
              <p:nvPr/>
            </p:nvSpPr>
            <p:spPr bwMode="black">
              <a:xfrm>
                <a:off x="4381013" y="3226397"/>
                <a:ext cx="228600" cy="57350"/>
              </a:xfrm>
              <a:prstGeom prst="rect">
                <a:avLst/>
              </a:prstGeom>
              <a:solidFill>
                <a:srgbClr val="A10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0" name="Freeform 49"/>
              <p:cNvSpPr>
                <a:spLocks noEditPoints="1"/>
              </p:cNvSpPr>
              <p:nvPr/>
            </p:nvSpPr>
            <p:spPr bwMode="black">
              <a:xfrm>
                <a:off x="3835013" y="3412840"/>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25" name="Descriptor"/>
          <p:cNvSpPr txBox="1"/>
          <p:nvPr userDrawn="1">
            <p:custDataLst>
              <p:tags r:id="rId1"/>
            </p:custDataLst>
          </p:nvPr>
        </p:nvSpPr>
        <p:spPr bwMode="black">
          <a:xfrm>
            <a:off x="2057400" y="841248"/>
            <a:ext cx="35266" cy="153888"/>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noProof="0" smtClean="0">
                <a:solidFill>
                  <a:schemeClr val="tx1"/>
                </a:solidFill>
                <a:latin typeface="+mn-lt"/>
                <a:cs typeface="Arial" pitchFamily="34" charset="0"/>
              </a:rPr>
              <a:t> </a:t>
            </a:r>
          </a:p>
        </p:txBody>
      </p:sp>
      <p:sp>
        <p:nvSpPr>
          <p:cNvPr id="2" name="Repot Title"/>
          <p:cNvSpPr>
            <a:spLocks noGrp="1"/>
          </p:cNvSpPr>
          <p:nvPr userDrawn="1">
            <p:ph type="ctrTitle" hasCustomPrompt="1"/>
            <p:custDataLst>
              <p:tags r:id="rId2"/>
            </p:custDataLst>
          </p:nvPr>
        </p:nvSpPr>
        <p:spPr bwMode="black">
          <a:xfrm>
            <a:off x="2056818" y="1261037"/>
            <a:ext cx="5943600" cy="479550"/>
          </a:xfrm>
        </p:spPr>
        <p:txBody>
          <a:bodyPr vert="horz" lIns="0" tIns="0" rIns="0" bIns="36000" rtlCol="0" anchor="t" anchorCtr="0">
            <a:spAutoFit/>
          </a:bodyPr>
          <a:lstStyle>
            <a:lvl1pPr algn="l" defTabSz="1018824" rtl="0" eaLnBrk="1" latinLnBrk="0" hangingPunct="1">
              <a:lnSpc>
                <a:spcPct val="90000"/>
              </a:lnSpc>
              <a:spcBef>
                <a:spcPct val="0"/>
              </a:spcBef>
              <a:buNone/>
              <a:defRPr lang="en-GB" sz="3200" b="1" i="1" kern="1200" baseline="0" noProof="0">
                <a:solidFill>
                  <a:schemeClr val="tx1"/>
                </a:solidFill>
                <a:latin typeface="+mj-lt"/>
                <a:ea typeface="+mj-ea"/>
                <a:cs typeface="+mj-cs"/>
              </a:defRPr>
            </a:lvl1pPr>
          </a:lstStyle>
          <a:p>
            <a:r>
              <a:rPr lang="en-US" altLang="zh-CN" noProof="0" smtClean="0"/>
              <a:t>Report Title</a:t>
            </a:r>
            <a:endParaRPr lang="zh-CN" altLang="en-US" noProof="0"/>
          </a:p>
        </p:txBody>
      </p:sp>
      <p:sp>
        <p:nvSpPr>
          <p:cNvPr id="3" name="Report Subtitle"/>
          <p:cNvSpPr>
            <a:spLocks noGrp="1"/>
          </p:cNvSpPr>
          <p:nvPr userDrawn="1">
            <p:ph type="subTitle" idx="1" hasCustomPrompt="1"/>
            <p:custDataLst>
              <p:tags r:id="rId3"/>
            </p:custDataLst>
          </p:nvPr>
        </p:nvSpPr>
        <p:spPr bwMode="black">
          <a:xfrm>
            <a:off x="2056818" y="1752600"/>
            <a:ext cx="5943600" cy="443198"/>
          </a:xfrm>
        </p:spPr>
        <p:txBody>
          <a:bodyPr tIns="0" bIns="0">
            <a:spAutoFit/>
          </a:bodyPr>
          <a:lstStyle>
            <a:lvl1pPr marL="0" indent="0" algn="l">
              <a:lnSpc>
                <a:spcPct val="90000"/>
              </a:lnSpc>
              <a:spcAft>
                <a:spcPct val="0"/>
              </a:spcAft>
              <a:buNone/>
              <a:defRPr sz="3200" baseline="0">
                <a:solidFill>
                  <a:schemeClr val="tx1"/>
                </a:solidFill>
                <a:latin typeface="+mj-lt"/>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ltLang="zh-CN" noProof="0" smtClean="0"/>
              <a:t>Subtitle</a:t>
            </a:r>
            <a:endParaRPr lang="zh-CN" altLang="en-US" noProof="0"/>
          </a:p>
        </p:txBody>
      </p:sp>
      <p:sp>
        <p:nvSpPr>
          <p:cNvPr id="43" name="Confidentiality stamp"/>
          <p:cNvSpPr txBox="1"/>
          <p:nvPr userDrawn="1">
            <p:custDataLst>
              <p:tags r:id="rId4"/>
            </p:custDataLst>
          </p:nvPr>
        </p:nvSpPr>
        <p:spPr bwMode="black">
          <a:xfrm>
            <a:off x="530352"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noProof="0" smtClean="0">
                <a:solidFill>
                  <a:schemeClr val="tx1"/>
                </a:solidFill>
                <a:latin typeface="Georgia" pitchFamily="18" charset="0"/>
                <a:cs typeface="Arial" pitchFamily="34" charset="0"/>
              </a:rPr>
              <a:t> </a:t>
            </a:r>
          </a:p>
        </p:txBody>
      </p:sp>
      <p:sp>
        <p:nvSpPr>
          <p:cNvPr id="32" name="Draft stamp"/>
          <p:cNvSpPr txBox="1"/>
          <p:nvPr userDrawn="1">
            <p:custDataLst>
              <p:tags r:id="rId5"/>
            </p:custDataLst>
          </p:nvPr>
        </p:nvSpPr>
        <p:spPr bwMode="black">
          <a:xfrm>
            <a:off x="530352" y="4041648"/>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lnSpc>
                <a:spcPct val="100000"/>
              </a:lnSpc>
            </a:pPr>
            <a:r>
              <a:rPr lang="zh-CN" altLang="en-US" sz="1000" b="1" i="1" noProof="0" smtClean="0">
                <a:solidFill>
                  <a:schemeClr val="tx1"/>
                </a:solidFill>
                <a:latin typeface="Georgia" pitchFamily="18" charset="0"/>
                <a:cs typeface="Arial" pitchFamily="34" charset="0"/>
              </a:rPr>
              <a:t> </a:t>
            </a:r>
          </a:p>
        </p:txBody>
      </p:sp>
      <p:sp>
        <p:nvSpPr>
          <p:cNvPr id="31" name="Report Date"/>
          <p:cNvSpPr txBox="1"/>
          <p:nvPr userDrawn="1">
            <p:custDataLst>
              <p:tags r:id="rId6"/>
            </p:custDataLst>
          </p:nvPr>
        </p:nvSpPr>
        <p:spPr bwMode="black">
          <a:xfrm>
            <a:off x="530351" y="4343400"/>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1000" i="1" noProof="0" smtClean="0">
              <a:solidFill>
                <a:schemeClr val="tx1"/>
              </a:solidFill>
              <a:latin typeface="Georgia" pitchFamily="18" charset="0"/>
              <a:cs typeface="Arial" pitchFamily="34" charset="0"/>
            </a:endParaRPr>
          </a:p>
        </p:txBody>
      </p:sp>
      <p:cxnSp>
        <p:nvCxnSpPr>
          <p:cNvPr id="72" name="Frame Line"/>
          <p:cNvCxnSpPr/>
          <p:nvPr userDrawn="1"/>
        </p:nvCxnSpPr>
        <p:spPr bwMode="black">
          <a:xfrm flipV="1">
            <a:off x="1905000" y="1140745"/>
            <a:ext cx="7615355" cy="144000"/>
          </a:xfrm>
          <a:prstGeom prst="bentConnector3">
            <a:avLst>
              <a:gd name="adj1" fmla="val -3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Frame Line"/>
          <p:cNvCxnSpPr/>
          <p:nvPr userDrawn="1"/>
        </p:nvCxnSpPr>
        <p:spPr bwMode="black">
          <a:xfrm flipV="1">
            <a:off x="381000" y="3593592"/>
            <a:ext cx="1371600" cy="144000"/>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over Slide: Colour">
    <p:spTree>
      <p:nvGrpSpPr>
        <p:cNvPr id="1" name=""/>
        <p:cNvGrpSpPr/>
        <p:nvPr/>
      </p:nvGrpSpPr>
      <p:grpSpPr>
        <a:xfrm>
          <a:off x="0" y="0"/>
          <a:ext cx="0" cy="0"/>
        </a:xfrm>
      </p:grpSpPr>
      <p:grpSp>
        <p:nvGrpSpPr>
          <p:cNvPr id="27" name="Logo with Panels"/>
          <p:cNvGrpSpPr/>
          <p:nvPr userDrawn="1"/>
        </p:nvGrpSpPr>
        <p:grpSpPr>
          <a:xfrm>
            <a:off x="1130368" y="0"/>
            <a:ext cx="8928032" cy="7318210"/>
            <a:chOff x="1130368" y="0"/>
            <a:chExt cx="8928032" cy="7318210"/>
          </a:xfrm>
        </p:grpSpPr>
        <p:grpSp>
          <p:nvGrpSpPr>
            <p:cNvPr id="4" name="Logo Shapes"/>
            <p:cNvGrpSpPr/>
            <p:nvPr userDrawn="1"/>
          </p:nvGrpSpPr>
          <p:grpSpPr>
            <a:xfrm>
              <a:off x="1904991" y="0"/>
              <a:ext cx="8153409" cy="6792221"/>
              <a:chOff x="1828799" y="0"/>
              <a:chExt cx="8153409" cy="6792221"/>
            </a:xfrm>
          </p:grpSpPr>
          <p:sp>
            <p:nvSpPr>
              <p:cNvPr id="68" name="Rectangle 2"/>
              <p:cNvSpPr>
                <a:spLocks noChangeArrowheads="1"/>
              </p:cNvSpPr>
              <p:nvPr userDrawn="1"/>
            </p:nvSpPr>
            <p:spPr bwMode="gray">
              <a:xfrm>
                <a:off x="1828799" y="1150143"/>
                <a:ext cx="8153409" cy="5638800"/>
              </a:xfrm>
              <a:prstGeom prst="rect">
                <a:avLst/>
              </a:prstGeom>
              <a:solidFill>
                <a:schemeClr val="tx2">
                  <a:lumMod val="40000"/>
                  <a:lumOff val="60000"/>
                </a:schemeClr>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4" name="Rectangle 4"/>
              <p:cNvSpPr>
                <a:spLocks noChangeArrowheads="1"/>
              </p:cNvSpPr>
              <p:nvPr/>
            </p:nvSpPr>
            <p:spPr bwMode="gray">
              <a:xfrm>
                <a:off x="1828800" y="0"/>
                <a:ext cx="6248400" cy="6792221"/>
              </a:xfrm>
              <a:prstGeom prst="rect">
                <a:avLst/>
              </a:prstGeom>
              <a:solidFill>
                <a:schemeClr val="tx2">
                  <a:lumMod val="60000"/>
                  <a:lumOff val="40000"/>
                </a:schemeClr>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9" name="Rectangle 7"/>
              <p:cNvSpPr>
                <a:spLocks noChangeArrowheads="1"/>
              </p:cNvSpPr>
              <p:nvPr userDrawn="1"/>
            </p:nvSpPr>
            <p:spPr bwMode="gray">
              <a:xfrm>
                <a:off x="1828800" y="1150143"/>
                <a:ext cx="6248400" cy="5638799"/>
              </a:xfrm>
              <a:prstGeom prst="rect">
                <a:avLst/>
              </a:prstGeom>
              <a:solidFill>
                <a:schemeClr val="accent1"/>
              </a:solidFill>
              <a:ln w="0">
                <a:noFill/>
                <a:prstDash val="solid"/>
                <a:miter lim="800000"/>
              </a:ln>
            </p:spPr>
            <p:txBody>
              <a:bodyPr vert="horz" wrap="square" lIns="0" tIns="0" rIns="0" bIns="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grpSp>
        <p:grpSp>
          <p:nvGrpSpPr>
            <p:cNvPr id="26" name="Logo"/>
            <p:cNvGrpSpPr/>
            <p:nvPr userDrawn="1"/>
          </p:nvGrpSpPr>
          <p:grpSpPr>
            <a:xfrm>
              <a:off x="1130368" y="6790556"/>
              <a:ext cx="905256" cy="527654"/>
              <a:chOff x="1130368" y="6790556"/>
              <a:chExt cx="905256" cy="527654"/>
            </a:xfrm>
          </p:grpSpPr>
          <p:sp>
            <p:nvSpPr>
              <p:cNvPr id="23" name="Rectangle 0"/>
              <p:cNvSpPr>
                <a:spLocks noChangeArrowheads="1"/>
              </p:cNvSpPr>
              <p:nvPr userDrawn="1"/>
            </p:nvSpPr>
            <p:spPr bwMode="black">
              <a:xfrm>
                <a:off x="1676368" y="6790556"/>
                <a:ext cx="228600" cy="57350"/>
              </a:xfrm>
              <a:prstGeom prst="rect">
                <a:avLst/>
              </a:prstGeom>
              <a:solidFill>
                <a:schemeClr val="accent1"/>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25" name="Freeform 24"/>
              <p:cNvSpPr>
                <a:spLocks noEditPoints="1"/>
              </p:cNvSpPr>
              <p:nvPr userDrawn="1"/>
            </p:nvSpPr>
            <p:spPr bwMode="black">
              <a:xfrm>
                <a:off x="1130368" y="6976999"/>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16" name="Descriptor"/>
          <p:cNvSpPr txBox="1"/>
          <p:nvPr userDrawn="1">
            <p:custDataLst>
              <p:tags r:id="rId1"/>
            </p:custDataLst>
          </p:nvPr>
        </p:nvSpPr>
        <p:spPr bwMode="white">
          <a:xfrm>
            <a:off x="2057400" y="841248"/>
            <a:ext cx="35266" cy="153888"/>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noProof="0" smtClean="0">
                <a:solidFill>
                  <a:schemeClr val="bg1"/>
                </a:solidFill>
                <a:latin typeface="+mn-lt"/>
                <a:cs typeface="Arial" pitchFamily="34" charset="0"/>
              </a:rPr>
              <a:t> </a:t>
            </a:r>
          </a:p>
        </p:txBody>
      </p:sp>
      <p:sp>
        <p:nvSpPr>
          <p:cNvPr id="2" name="Report Title"/>
          <p:cNvSpPr>
            <a:spLocks noGrp="1"/>
          </p:cNvSpPr>
          <p:nvPr userDrawn="1">
            <p:ph type="ctrTitle" hasCustomPrompt="1"/>
            <p:custDataLst>
              <p:tags r:id="rId2"/>
            </p:custDataLst>
          </p:nvPr>
        </p:nvSpPr>
        <p:spPr bwMode="white">
          <a:xfrm>
            <a:off x="2056818" y="1261037"/>
            <a:ext cx="5943600" cy="479550"/>
          </a:xfrm>
        </p:spPr>
        <p:txBody>
          <a:bodyPr vert="horz" lIns="0" tIns="0" rIns="0" bIns="36000" rtlCol="0" anchor="t" anchorCtr="0">
            <a:spAutoFit/>
          </a:bodyPr>
          <a:lstStyle>
            <a:lvl1pPr algn="l" defTabSz="1018824" rtl="0" eaLnBrk="1" latinLnBrk="0" hangingPunct="1">
              <a:lnSpc>
                <a:spcPct val="90000"/>
              </a:lnSpc>
              <a:spcBef>
                <a:spcPct val="0"/>
              </a:spcBef>
              <a:buNone/>
              <a:defRPr lang="en-GB" sz="3200" b="1" i="1" kern="1200" baseline="0" noProof="0">
                <a:solidFill>
                  <a:schemeClr val="bg1"/>
                </a:solidFill>
                <a:latin typeface="+mj-lt"/>
                <a:ea typeface="+mj-ea"/>
                <a:cs typeface="+mj-cs"/>
              </a:defRPr>
            </a:lvl1pPr>
          </a:lstStyle>
          <a:p>
            <a:r>
              <a:rPr lang="en-US" altLang="zh-CN" noProof="0" smtClean="0"/>
              <a:t>Report Title</a:t>
            </a:r>
            <a:endParaRPr lang="zh-CN" altLang="en-US" noProof="0"/>
          </a:p>
        </p:txBody>
      </p:sp>
      <p:sp>
        <p:nvSpPr>
          <p:cNvPr id="3" name="Report Subtitle"/>
          <p:cNvSpPr>
            <a:spLocks noGrp="1"/>
          </p:cNvSpPr>
          <p:nvPr userDrawn="1">
            <p:ph type="subTitle" idx="1" hasCustomPrompt="1"/>
            <p:custDataLst>
              <p:tags r:id="rId3"/>
            </p:custDataLst>
          </p:nvPr>
        </p:nvSpPr>
        <p:spPr bwMode="white">
          <a:xfrm>
            <a:off x="2056818" y="1752600"/>
            <a:ext cx="5943600" cy="443198"/>
          </a:xfrm>
        </p:spPr>
        <p:txBody>
          <a:bodyPr tIns="0" bIns="0">
            <a:spAutoFit/>
          </a:bodyPr>
          <a:lstStyle>
            <a:lvl1pPr marL="0" indent="0" algn="l">
              <a:lnSpc>
                <a:spcPct val="90000"/>
              </a:lnSpc>
              <a:spcAft>
                <a:spcPct val="0"/>
              </a:spcAft>
              <a:buNone/>
              <a:defRPr sz="3200" baseline="0">
                <a:solidFill>
                  <a:schemeClr val="bg1"/>
                </a:solidFill>
                <a:latin typeface="+mj-lt"/>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ltLang="zh-CN" noProof="0" smtClean="0"/>
              <a:t>Subtitle</a:t>
            </a:r>
            <a:endParaRPr lang="zh-CN" altLang="en-US" noProof="0"/>
          </a:p>
        </p:txBody>
      </p:sp>
      <p:sp>
        <p:nvSpPr>
          <p:cNvPr id="43" name="Confidentiality stamp"/>
          <p:cNvSpPr txBox="1"/>
          <p:nvPr userDrawn="1">
            <p:custDataLst>
              <p:tags r:id="rId4"/>
            </p:custDataLst>
          </p:nvPr>
        </p:nvSpPr>
        <p:spPr bwMode="black">
          <a:xfrm>
            <a:off x="530352"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noProof="0" smtClean="0">
                <a:solidFill>
                  <a:schemeClr val="tx1"/>
                </a:solidFill>
                <a:latin typeface="Georgia" pitchFamily="18" charset="0"/>
                <a:cs typeface="Arial" pitchFamily="34" charset="0"/>
              </a:rPr>
              <a:t> </a:t>
            </a:r>
          </a:p>
        </p:txBody>
      </p:sp>
      <p:sp>
        <p:nvSpPr>
          <p:cNvPr id="22" name="Draft stamp"/>
          <p:cNvSpPr txBox="1"/>
          <p:nvPr userDrawn="1">
            <p:custDataLst>
              <p:tags r:id="rId5"/>
            </p:custDataLst>
          </p:nvPr>
        </p:nvSpPr>
        <p:spPr bwMode="black">
          <a:xfrm>
            <a:off x="530352" y="4041648"/>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lnSpc>
                <a:spcPct val="100000"/>
              </a:lnSpc>
            </a:pPr>
            <a:r>
              <a:rPr lang="zh-CN" altLang="en-US" sz="1000" b="1" i="1" noProof="0" smtClean="0">
                <a:solidFill>
                  <a:schemeClr val="tx1"/>
                </a:solidFill>
                <a:latin typeface="Georgia" pitchFamily="18" charset="0"/>
                <a:cs typeface="Arial" pitchFamily="34" charset="0"/>
              </a:rPr>
              <a:t> </a:t>
            </a:r>
          </a:p>
        </p:txBody>
      </p:sp>
      <p:sp>
        <p:nvSpPr>
          <p:cNvPr id="21" name="Report Date"/>
          <p:cNvSpPr txBox="1"/>
          <p:nvPr userDrawn="1">
            <p:custDataLst>
              <p:tags r:id="rId6"/>
            </p:custDataLst>
          </p:nvPr>
        </p:nvSpPr>
        <p:spPr bwMode="black">
          <a:xfrm>
            <a:off x="530352" y="4343400"/>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b="0" i="1" noProof="0" smtClean="0">
                <a:solidFill>
                  <a:schemeClr val="tx1"/>
                </a:solidFill>
                <a:latin typeface="Georgia" pitchFamily="18" charset="0"/>
                <a:cs typeface="Arial" pitchFamily="34" charset="0"/>
              </a:rPr>
              <a:t> </a:t>
            </a:r>
          </a:p>
        </p:txBody>
      </p:sp>
      <p:cxnSp>
        <p:nvCxnSpPr>
          <p:cNvPr id="17" name="Frame Line"/>
          <p:cNvCxnSpPr/>
          <p:nvPr userDrawn="1"/>
        </p:nvCxnSpPr>
        <p:spPr bwMode="black">
          <a:xfrm flipV="1">
            <a:off x="381000" y="3593592"/>
            <a:ext cx="1371600" cy="144000"/>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ags" Target="../tags/tag166.xml" /><Relationship Id="rId22" Type="http://schemas.openxmlformats.org/officeDocument/2006/relationships/oleObject" Target="../embeddings/oleObject1.bin" TargetMode="Internal" /><Relationship Id="rId23" Type="http://schemas.openxmlformats.org/officeDocument/2006/relationships/image" Target="../media/image1.emf" /><Relationship Id="rId24" Type="http://schemas.openxmlformats.org/officeDocument/2006/relationships/tags" Target="../tags/tag167.xml" /><Relationship Id="rId25" Type="http://schemas.openxmlformats.org/officeDocument/2006/relationships/vmlDrawing" Target="../drawings/vmlDrawing1.v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aphicFrame>
        <p:nvGraphicFramePr>
          <p:cNvPr id="7" name="Object 6" hidden="1"/>
          <p:cNvGraphicFramePr>
            <a:graphicFrameLocks noChangeAspect="1"/>
          </p:cNvGraphicFramePr>
          <p:nvPr userDrawn="1">
            <p:custDataLst>
              <p:tags r:id="rId21"/>
            </p:custDataLst>
            <p:extLst>
              <p:ext uri="{D42A27DB-BD31-4B8C-83A1-F6EECF244321}">
                <p14:modId xmlns:p14="http://schemas.microsoft.com/office/powerpoint/2010/main" val="1551066530"/>
              </p:ext>
            </p:extLst>
          </p:nvPr>
        </p:nvGraphicFramePr>
        <p:xfrm>
          <a:off x="1588" y="1588"/>
          <a:ext cx="1587" cy="1587"/>
        </p:xfrm>
        <a:graphic>
          <a:graphicData uri="http://schemas.openxmlformats.org/presentationml/2006/ole">
            <mc:AlternateContent>
              <mc:Choice xmlns:v="urn:schemas-microsoft-com:vml" Requires="v">
                <p:oleObj spid="_x0000_s1038" name="think-cell Slide" r:id="rId22" imgW="270" imgH="270" progId="TCLayout.ActiveDocument.1">
                  <p:embed/>
                </p:oleObj>
              </mc:Choice>
              <mc:Fallback>
                <p:oleObj name="think-cell Slide" r:id="rId22" imgW="270" imgH="270" progId="TCLayout.ActiveDocument.1">
                  <p:embed/>
                  <p:pic>
                    <p:nvPicPr>
                      <p:cNvPr id="0" name="OLE substitute image"/>
                      <p:cNvPicPr/>
                      <p:nvPr/>
                    </p:nvPicPr>
                    <p:blipFill>
                      <a:blip r:embed="rId23"/>
                      <a:stretch>
                        <a:fillRect/>
                      </a:stretch>
                    </p:blipFill>
                    <p:spPr>
                      <a:xfrm>
                        <a:off x="1588" y="1588"/>
                        <a:ext cx="1587" cy="1587"/>
                      </a:xfrm>
                      <a:prstGeom prst="rect">
                        <a:avLst/>
                      </a:prstGeom>
                    </p:spPr>
                  </p:pic>
                </p:oleObj>
              </mc:Fallback>
            </mc:AlternateContent>
          </a:graphicData>
        </a:graphic>
      </p:graphicFrame>
      <p:grpSp>
        <p:nvGrpSpPr>
          <p:cNvPr id="54" name="grid" hidden="1"/>
          <p:cNvGrpSpPr/>
          <p:nvPr>
            <p:custDataLst>
              <p:tags r:id="rId24"/>
            </p:custDataLst>
          </p:nvPr>
        </p:nvGrpSpPr>
        <p:grpSpPr>
          <a:xfrm>
            <a:off x="530352" y="685800"/>
            <a:ext cx="8997696" cy="6711696"/>
            <a:chOff x="530352" y="685800"/>
            <a:chExt cx="8997696" cy="6711696"/>
          </a:xfrm>
        </p:grpSpPr>
        <p:sp>
          <p:nvSpPr>
            <p:cNvPr id="55"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8" name="Group 600" hidden="1"/>
            <p:cNvGrpSpPr/>
            <p:nvPr userDrawn="1"/>
          </p:nvGrpSpPr>
          <p:grpSpPr>
            <a:xfrm>
              <a:off x="530352" y="6016752"/>
              <a:ext cx="8997696" cy="609600"/>
              <a:chOff x="530352" y="6016752"/>
              <a:chExt cx="8997696" cy="609600"/>
            </a:xfrm>
          </p:grpSpPr>
          <p:sp>
            <p:nvSpPr>
              <p:cNvPr id="94"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9" name="Group 500" hidden="1"/>
            <p:cNvGrpSpPr/>
            <p:nvPr userDrawn="1"/>
          </p:nvGrpSpPr>
          <p:grpSpPr>
            <a:xfrm>
              <a:off x="530352" y="5257800"/>
              <a:ext cx="8997696" cy="609600"/>
              <a:chOff x="530352" y="5257800"/>
              <a:chExt cx="8997696" cy="609600"/>
            </a:xfrm>
          </p:grpSpPr>
          <p:sp>
            <p:nvSpPr>
              <p:cNvPr id="88"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0" name="Group 400" hidden="1"/>
            <p:cNvGrpSpPr/>
            <p:nvPr userDrawn="1"/>
          </p:nvGrpSpPr>
          <p:grpSpPr>
            <a:xfrm>
              <a:off x="530352" y="4498848"/>
              <a:ext cx="8997696" cy="609600"/>
              <a:chOff x="530352" y="4498848"/>
              <a:chExt cx="8997696" cy="609600"/>
            </a:xfrm>
          </p:grpSpPr>
          <p:sp>
            <p:nvSpPr>
              <p:cNvPr id="82"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1" name="Group 300" hidden="1"/>
            <p:cNvGrpSpPr/>
            <p:nvPr userDrawn="1"/>
          </p:nvGrpSpPr>
          <p:grpSpPr>
            <a:xfrm>
              <a:off x="530352" y="3730752"/>
              <a:ext cx="8997696" cy="609600"/>
              <a:chOff x="530352" y="3730752"/>
              <a:chExt cx="8997696" cy="609600"/>
            </a:xfrm>
          </p:grpSpPr>
          <p:sp>
            <p:nvSpPr>
              <p:cNvPr id="76"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2" name="Group 200" hidden="1"/>
            <p:cNvGrpSpPr/>
            <p:nvPr userDrawn="1"/>
          </p:nvGrpSpPr>
          <p:grpSpPr>
            <a:xfrm>
              <a:off x="530352" y="2971800"/>
              <a:ext cx="8997696" cy="609600"/>
              <a:chOff x="530352" y="2971800"/>
              <a:chExt cx="8997696" cy="609600"/>
            </a:xfrm>
          </p:grpSpPr>
          <p:sp>
            <p:nvSpPr>
              <p:cNvPr id="70"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3" name="Group 100" hidden="1"/>
            <p:cNvGrpSpPr/>
            <p:nvPr userDrawn="1"/>
          </p:nvGrpSpPr>
          <p:grpSpPr>
            <a:xfrm>
              <a:off x="530352" y="2212848"/>
              <a:ext cx="8997696" cy="609600"/>
              <a:chOff x="530352" y="2212848"/>
              <a:chExt cx="8997696" cy="609600"/>
            </a:xfrm>
          </p:grpSpPr>
          <p:sp>
            <p:nvSpPr>
              <p:cNvPr id="64"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Placeholder 1"/>
          <p:cNvSpPr>
            <a:spLocks noGrp="1"/>
          </p:cNvSpPr>
          <p:nvPr>
            <p:ph type="title"/>
          </p:nvPr>
        </p:nvSpPr>
        <p:spPr>
          <a:xfrm>
            <a:off x="530352" y="1143000"/>
            <a:ext cx="8997696" cy="914400"/>
          </a:xfrm>
          <a:prstGeom prst="rect">
            <a:avLst/>
          </a:prstGeom>
        </p:spPr>
        <p:txBody>
          <a:bodyPr vert="horz" lIns="0" tIns="0" rIns="0" bIns="0" rtlCol="0" anchor="t" anchorCtr="0">
            <a:noAutofit/>
          </a:bodyPr>
          <a:lstStyle/>
          <a:p>
            <a:r>
              <a:rPr lang="en-US" altLang="zh-CN" noProof="0" smtClean="0"/>
              <a:t>Click to edit Master title style</a:t>
            </a:r>
            <a:endParaRPr lang="zh-CN" altLang="en-US" noProof="0"/>
          </a:p>
        </p:txBody>
      </p:sp>
      <p:sp>
        <p:nvSpPr>
          <p:cNvPr id="3" name="Text Placeholder 2"/>
          <p:cNvSpPr>
            <a:spLocks noGrp="1"/>
          </p:cNvSpPr>
          <p:nvPr>
            <p:ph type="body" idx="1"/>
          </p:nvPr>
        </p:nvSpPr>
        <p:spPr>
          <a:xfrm>
            <a:off x="530352" y="2212848"/>
            <a:ext cx="8997696" cy="4416552"/>
          </a:xfrm>
          <a:prstGeom prst="rect">
            <a:avLst/>
          </a:prstGeom>
        </p:spPr>
        <p:txBody>
          <a:bodyPr vert="horz" lIns="0" tIns="0" rIns="0" bIns="0" rtlCol="0">
            <a:noAutofit/>
          </a:body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smtClean="0"/>
          </a:p>
        </p:txBody>
      </p:sp>
      <p:sp>
        <p:nvSpPr>
          <p:cNvPr id="4" name="Date Placeholder 3"/>
          <p:cNvSpPr>
            <a:spLocks noGrp="1"/>
          </p:cNvSpPr>
          <p:nvPr>
            <p:ph type="dt" sz="half" idx="2"/>
          </p:nvPr>
        </p:nvSpPr>
        <p:spPr>
          <a:xfrm>
            <a:off x="7845552" y="7086600"/>
            <a:ext cx="1673352" cy="155448"/>
          </a:xfrm>
          <a:prstGeom prst="rect">
            <a:avLst/>
          </a:prstGeom>
        </p:spPr>
        <p:txBody>
          <a:bodyPr vert="horz" lIns="101882" tIns="50941" rIns="101882" bIns="50941" rtlCol="0" anchor="ctr"/>
          <a:lstStyle>
            <a:defPPr>
              <a:defRPr lang="en-US"/>
            </a:defPPr>
            <a:lvl1pPr marL="0" algn="r" defTabSz="1018824" rtl="0" eaLnBrk="1" latinLnBrk="0" hangingPunct="1">
              <a:defRPr sz="900" kern="1200">
                <a:solidFill>
                  <a:schemeClr val="tx1">
                    <a:tint val="75000"/>
                  </a:schemeClr>
                </a:solidFill>
                <a:latin typeface="Arial" pitchFamily="34" charset="0"/>
                <a:ea typeface="+mn-ea"/>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fld id="{19421298-5ECC-4ECF-8253-524571409FFE}" type="datetimeFigureOut">
              <a:rPr lang="en-US" altLang="zh-CN" smtClean="0"/>
              <a:t>5/5/2016</a:t>
            </a:fld>
            <a:endParaRPr lang="zh-CN" altLang="en-US"/>
          </a:p>
        </p:txBody>
      </p:sp>
      <p:sp>
        <p:nvSpPr>
          <p:cNvPr id="5" name="Footer Placeholder 4"/>
          <p:cNvSpPr>
            <a:spLocks noGrp="1"/>
          </p:cNvSpPr>
          <p:nvPr>
            <p:ph type="ftr" sz="quarter" idx="3"/>
          </p:nvPr>
        </p:nvSpPr>
        <p:spPr>
          <a:xfrm>
            <a:off x="530352" y="7086600"/>
            <a:ext cx="5779008" cy="155448"/>
          </a:xfrm>
          <a:prstGeom prst="rect">
            <a:avLst/>
          </a:prstGeom>
        </p:spPr>
        <p:txBody>
          <a:bodyPr vert="horz" lIns="101882" tIns="50941" rIns="101882" bIns="50941" rtlCol="0" anchor="ctr"/>
          <a:lstStyle>
            <a:defPPr>
              <a:defRPr lang="en-US"/>
            </a:defPPr>
            <a:lvl1pPr marL="0" algn="l" defTabSz="1018824" rtl="0" eaLnBrk="1" latinLnBrk="0" hangingPunct="1">
              <a:defRPr sz="900" kern="1200">
                <a:solidFill>
                  <a:schemeClr val="tx1">
                    <a:tint val="75000"/>
                  </a:schemeClr>
                </a:solidFill>
                <a:latin typeface="Arial" pitchFamily="34" charset="0"/>
                <a:ea typeface="+mn-ea"/>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7845552" y="7242048"/>
            <a:ext cx="1673352" cy="155448"/>
          </a:xfrm>
          <a:prstGeom prst="rect">
            <a:avLst/>
          </a:prstGeom>
        </p:spPr>
        <p:txBody>
          <a:bodyPr vert="horz" lIns="101882" tIns="50941" rIns="101882" bIns="50941" rtlCol="0" anchor="ctr"/>
          <a:lstStyle>
            <a:defPPr>
              <a:defRPr lang="en-US"/>
            </a:defPPr>
            <a:lvl1pPr marL="0" algn="r" defTabSz="1018824" rtl="0" eaLnBrk="1" latinLnBrk="0" hangingPunct="1">
              <a:defRPr sz="900" kern="1200">
                <a:solidFill>
                  <a:schemeClr val="tx1">
                    <a:tint val="75000"/>
                  </a:schemeClr>
                </a:solidFill>
                <a:latin typeface="Arial" pitchFamily="34" charset="0"/>
                <a:ea typeface="+mn-ea"/>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fld id="{4D5A39AF-FEF5-47AB-AA80-4C0BD4A8B092}" type="slidenum">
              <a:rPr lang="en-US" altLang="zh-CN"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 id="2147483732" r:id="rId17"/>
    <p:sldLayoutId id="2147483733" r:id="rId18"/>
    <p:sldLayoutId id="2147483734" r:id="rId19"/>
    <p:sldLayoutId id="2147483735" r:id="rId20"/>
  </p:sldLayoutIdLst>
  <p:transition/>
  <p:timing/>
  <p:txStyles>
    <p:titleStyle>
      <a:lvl1pPr algn="l" defTabSz="1018824" rtl="0" eaLnBrk="1" latinLnBrk="0" hangingPunct="1">
        <a:spcBef>
          <a:spcPct val="0"/>
        </a:spcBef>
        <a:buNone/>
        <a:defRPr sz="1800" b="1" i="1" kern="1200">
          <a:solidFill>
            <a:schemeClr val="tx1"/>
          </a:solidFill>
          <a:latin typeface="+mj-lt"/>
          <a:ea typeface="+mj-ea"/>
          <a:cs typeface="+mj-cs"/>
        </a:defRPr>
      </a:lvl1pPr>
    </p:titleStyle>
    <p:bodyStyle>
      <a:lvl1pPr marL="0" marR="0" indent="0" algn="l" defTabSz="1019175" rtl="0" eaLnBrk="1" fontAlgn="base" latinLnBrk="0" hangingPunct="1">
        <a:lnSpc>
          <a:spcPct val="100000"/>
        </a:lnSpc>
        <a:spcBef>
          <a:spcPct val="0"/>
        </a:spcBef>
        <a:spcAft>
          <a:spcPts val="600"/>
        </a:spcAft>
        <a:buClr>
          <a:srgbClr val="000000"/>
        </a:buClr>
        <a:buSzTx/>
        <a:buFont typeface="Wingdings" pitchFamily="2" charset="2"/>
        <a:buNone/>
        <a:defRPr sz="1100" kern="1200">
          <a:solidFill>
            <a:schemeClr val="tx1"/>
          </a:solidFill>
          <a:latin typeface="Georgia" pitchFamily="18" charset="0"/>
          <a:ea typeface="+mn-ea"/>
          <a:cs typeface="+mn-cs"/>
        </a:defRPr>
      </a:lvl1pPr>
      <a:lvl2pPr marL="234950" marR="0" indent="-228600" algn="l" defTabSz="1019175" rtl="0" eaLnBrk="1" fontAlgn="base" latinLnBrk="0" hangingPunct="1">
        <a:lnSpc>
          <a:spcPct val="100000"/>
        </a:lnSpc>
        <a:spcBef>
          <a:spcPct val="0"/>
        </a:spcBef>
        <a:spcAft>
          <a:spcPts val="600"/>
        </a:spcAft>
        <a:buClr>
          <a:srgbClr val="000000"/>
        </a:buClr>
        <a:buSzTx/>
        <a:buFont typeface="Times New Roman" pitchFamily="18" charset="0"/>
        <a:buChar char="•"/>
        <a:defRPr sz="1100" kern="1200">
          <a:solidFill>
            <a:schemeClr val="tx1"/>
          </a:solidFill>
          <a:latin typeface="Georgia" pitchFamily="18" charset="0"/>
          <a:ea typeface="+mn-ea"/>
          <a:cs typeface="+mn-cs"/>
        </a:defRPr>
      </a:lvl2pPr>
      <a:lvl3pPr marL="468000" marR="0" indent="-230400" algn="l" defTabSz="1019175" rtl="0" eaLnBrk="1" fontAlgn="base" latinLnBrk="0" hangingPunct="1">
        <a:lnSpc>
          <a:spcPct val="100000"/>
        </a:lnSpc>
        <a:spcBef>
          <a:spcPct val="0"/>
        </a:spcBef>
        <a:spcAft>
          <a:spcPts val="600"/>
        </a:spcAft>
        <a:buClr>
          <a:srgbClr val="000000"/>
        </a:buClr>
        <a:buSzTx/>
        <a:buFont typeface="Arial" pitchFamily="34" charset="0"/>
        <a:buChar char="-"/>
        <a:defRPr sz="1100" kern="1200">
          <a:solidFill>
            <a:schemeClr val="tx1"/>
          </a:solidFill>
          <a:latin typeface="Georgia" pitchFamily="18" charset="0"/>
          <a:ea typeface="+mn-ea"/>
          <a:cs typeface="+mn-cs"/>
        </a:defRPr>
      </a:lvl3pPr>
      <a:lvl4pPr marL="694800" marR="0" indent="-230400" algn="l" defTabSz="1019175" rtl="0" eaLnBrk="1" fontAlgn="base" latinLnBrk="0" hangingPunct="1">
        <a:lnSpc>
          <a:spcPct val="100000"/>
        </a:lnSpc>
        <a:spcBef>
          <a:spcPct val="0"/>
        </a:spcBef>
        <a:spcAft>
          <a:spcPts val="600"/>
        </a:spcAft>
        <a:buClr>
          <a:srgbClr val="000000"/>
        </a:buClr>
        <a:buSzTx/>
        <a:buFont typeface="Georgia" pitchFamily="18" charset="0"/>
        <a:buChar char="◦"/>
        <a:defRPr sz="1100" kern="1200">
          <a:solidFill>
            <a:schemeClr val="tx1"/>
          </a:solidFill>
          <a:latin typeface="Georgia" pitchFamily="18" charset="0"/>
          <a:ea typeface="+mn-ea"/>
          <a:cs typeface="+mn-cs"/>
        </a:defRPr>
      </a:lvl4pPr>
      <a:lvl5pPr marL="914400" marR="0" indent="-228600" algn="l" defTabSz="1019175" rtl="0" eaLnBrk="1" fontAlgn="base" latinLnBrk="0" hangingPunct="1">
        <a:lnSpc>
          <a:spcPct val="100000"/>
        </a:lnSpc>
        <a:spcBef>
          <a:spcPct val="0"/>
        </a:spcBef>
        <a:spcAft>
          <a:spcPts val="600"/>
        </a:spcAft>
        <a:buClr>
          <a:srgbClr val="000000"/>
        </a:buClr>
        <a:buSzTx/>
        <a:buFont typeface="Georgia" pitchFamily="18" charset="0"/>
        <a:buChar char="›"/>
        <a:defRPr sz="1100" kern="1200" baseline="0">
          <a:solidFill>
            <a:schemeClr val="tx1"/>
          </a:solidFill>
          <a:latin typeface="Georgia" pitchFamily="18" charset="0"/>
          <a:ea typeface="+mn-ea"/>
          <a:cs typeface="+mn-cs"/>
        </a:defRPr>
      </a:lvl5pPr>
      <a:lvl6pPr marL="234000" indent="-230400" algn="l" defTabSz="1018824" rtl="0" eaLnBrk="1" latinLnBrk="0" hangingPunct="1">
        <a:lnSpc>
          <a:spcPct val="100000"/>
        </a:lnSpc>
        <a:spcBef>
          <a:spcPct val="0"/>
        </a:spcBef>
        <a:spcAft>
          <a:spcPct val="0"/>
        </a:spcAft>
        <a:buFont typeface="+mj-lt"/>
        <a:buAutoNum type="arabicPeriod"/>
        <a:defRPr lang="en-GB" sz="1100" kern="1200" baseline="0" noProof="0" smtClean="0">
          <a:solidFill>
            <a:schemeClr val="tx1"/>
          </a:solidFill>
          <a:latin typeface="Georgia" pitchFamily="18" charset="0"/>
          <a:ea typeface="+mn-ea"/>
          <a:cs typeface="+mn-cs"/>
        </a:defRPr>
      </a:lvl6pPr>
      <a:lvl7pPr marL="468000" indent="-228600" algn="l" defTabSz="1018824" rtl="0" eaLnBrk="1" latinLnBrk="0" hangingPunct="1">
        <a:lnSpc>
          <a:spcPct val="100000"/>
        </a:lnSpc>
        <a:spcBef>
          <a:spcPct val="0"/>
        </a:spcBef>
        <a:spcAft>
          <a:spcPct val="0"/>
        </a:spcAft>
        <a:buFont typeface="+mj-lt"/>
        <a:buAutoNum type="alphaLcPeriod"/>
        <a:defRPr lang="en-GB" sz="1100" kern="1200" baseline="0" noProof="0" smtClean="0">
          <a:solidFill>
            <a:schemeClr val="tx1"/>
          </a:solidFill>
          <a:latin typeface="Georgia" pitchFamily="18" charset="0"/>
          <a:ea typeface="+mn-ea"/>
          <a:cs typeface="+mn-cs"/>
        </a:defRPr>
      </a:lvl7pPr>
      <a:lvl8pPr marL="694800" indent="-228600" algn="l" defTabSz="1018824" rtl="0" eaLnBrk="1" latinLnBrk="0" hangingPunct="1">
        <a:lnSpc>
          <a:spcPct val="100000"/>
        </a:lnSpc>
        <a:spcBef>
          <a:spcPct val="0"/>
        </a:spcBef>
        <a:spcAft>
          <a:spcPct val="0"/>
        </a:spcAft>
        <a:buFont typeface="+mj-lt"/>
        <a:buAutoNum type="romanLcPeriod"/>
        <a:defRPr lang="en-GB" sz="1100" kern="1200" baseline="0" noProof="0" smtClean="0">
          <a:solidFill>
            <a:schemeClr val="tx1"/>
          </a:solidFill>
          <a:latin typeface="Georgia" pitchFamily="18" charset="0"/>
          <a:ea typeface="+mn-ea"/>
          <a:cs typeface="+mn-cs"/>
        </a:defRPr>
      </a:lvl8pPr>
      <a:lvl9pPr marL="0" indent="0" algn="l" defTabSz="1018824" rtl="0" eaLnBrk="1" latinLnBrk="0" hangingPunct="1">
        <a:lnSpc>
          <a:spcPct val="100000"/>
        </a:lnSpc>
        <a:spcBef>
          <a:spcPct val="0"/>
        </a:spcBef>
        <a:spcAft>
          <a:spcPts val="600"/>
        </a:spcAft>
        <a:buFont typeface="Arial" pitchFamily="34" charset="0"/>
        <a:buNone/>
        <a:defRPr lang="en-GB" sz="1100" b="1" kern="1200" baseline="0" noProof="0" smtClean="0">
          <a:solidFill>
            <a:schemeClr val="tx2"/>
          </a:solidFill>
          <a:latin typeface="Georgia" pitchFamily="18" charset="0"/>
          <a:ea typeface="+mn-ea"/>
          <a:cs typeface="+mn-cs"/>
        </a:defRPr>
      </a:lvl9pPr>
    </p:bodyStyle>
    <p:otherStyle>
      <a:defPPr>
        <a:defRPr lang="en-US"/>
      </a:defPPr>
      <a:lvl1pPr marL="0" algn="l" defTabSz="1018824" rtl="0" eaLnBrk="1" latinLnBrk="0" hangingPunct="1">
        <a:defRPr sz="2000" kern="1200">
          <a:solidFill>
            <a:schemeClr val="tx1"/>
          </a:solidFill>
          <a:latin typeface="+mn-lt"/>
          <a:ea typeface="+mn-ea"/>
          <a:cs typeface="+mn-cs"/>
        </a:defRPr>
      </a:lvl1pPr>
      <a:lvl2pPr marL="509412" algn="l" defTabSz="1018824" rtl="0" eaLnBrk="1" latinLnBrk="0" hangingPunct="1">
        <a:defRPr sz="2000" kern="1200">
          <a:solidFill>
            <a:schemeClr val="tx1"/>
          </a:solidFill>
          <a:latin typeface="+mn-lt"/>
          <a:ea typeface="+mn-ea"/>
          <a:cs typeface="+mn-cs"/>
        </a:defRPr>
      </a:lvl2pPr>
      <a:lvl3pPr marL="1018824" algn="l" defTabSz="1018824" rtl="0" eaLnBrk="1" latinLnBrk="0" hangingPunct="1">
        <a:defRPr sz="2000" kern="1200">
          <a:solidFill>
            <a:schemeClr val="tx1"/>
          </a:solidFill>
          <a:latin typeface="+mn-lt"/>
          <a:ea typeface="+mn-ea"/>
          <a:cs typeface="+mn-cs"/>
        </a:defRPr>
      </a:lvl3pPr>
      <a:lvl4pPr marL="1528237" algn="l" defTabSz="1018824" rtl="0" eaLnBrk="1" latinLnBrk="0" hangingPunct="1">
        <a:defRPr sz="2000" kern="1200">
          <a:solidFill>
            <a:schemeClr val="tx1"/>
          </a:solidFill>
          <a:latin typeface="+mn-lt"/>
          <a:ea typeface="+mn-ea"/>
          <a:cs typeface="+mn-cs"/>
        </a:defRPr>
      </a:lvl4pPr>
      <a:lvl5pPr marL="2037649" algn="l" defTabSz="1018824" rtl="0" eaLnBrk="1" latinLnBrk="0" hangingPunct="1">
        <a:defRPr sz="2000" kern="1200">
          <a:solidFill>
            <a:schemeClr val="tx1"/>
          </a:solidFill>
          <a:latin typeface="+mn-lt"/>
          <a:ea typeface="+mn-ea"/>
          <a:cs typeface="+mn-cs"/>
        </a:defRPr>
      </a:lvl5pPr>
      <a:lvl6pPr marL="2547061" algn="l" defTabSz="1018824" rtl="0" eaLnBrk="1" latinLnBrk="0" hangingPunct="1">
        <a:defRPr sz="2000" kern="1200">
          <a:solidFill>
            <a:schemeClr val="tx1"/>
          </a:solidFill>
          <a:latin typeface="+mn-lt"/>
          <a:ea typeface="+mn-ea"/>
          <a:cs typeface="+mn-cs"/>
        </a:defRPr>
      </a:lvl6pPr>
      <a:lvl7pPr marL="3056473" algn="l" defTabSz="1018824" rtl="0" eaLnBrk="1" latinLnBrk="0" hangingPunct="1">
        <a:defRPr sz="2000" kern="1200">
          <a:solidFill>
            <a:schemeClr val="tx1"/>
          </a:solidFill>
          <a:latin typeface="+mn-lt"/>
          <a:ea typeface="+mn-ea"/>
          <a:cs typeface="+mn-cs"/>
        </a:defRPr>
      </a:lvl7pPr>
      <a:lvl8pPr marL="3565886" algn="l" defTabSz="1018824" rtl="0" eaLnBrk="1" latinLnBrk="0" hangingPunct="1">
        <a:defRPr sz="2000" kern="1200">
          <a:solidFill>
            <a:schemeClr val="tx1"/>
          </a:solidFill>
          <a:latin typeface="+mn-lt"/>
          <a:ea typeface="+mn-ea"/>
          <a:cs typeface="+mn-cs"/>
        </a:defRPr>
      </a:lvl8pPr>
      <a:lvl9pPr marL="4075298" algn="l" defTabSz="1018824" rtl="0" eaLnBrk="1" latinLnBrk="0" hangingPunct="1">
        <a:defRPr sz="20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176.xml" /><Relationship Id="rId3" Type="http://schemas.openxmlformats.org/officeDocument/2006/relationships/tags" Target="../tags/tag17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notesSlide" Target="../notesSlides/notesSlide1.xml" /><Relationship Id="rId20" Type="http://schemas.openxmlformats.org/officeDocument/2006/relationships/tags" Target="../tags/tag195.xml" /><Relationship Id="rId21" Type="http://schemas.openxmlformats.org/officeDocument/2006/relationships/tags" Target="../tags/tag196.xml" /><Relationship Id="rId22" Type="http://schemas.openxmlformats.org/officeDocument/2006/relationships/tags" Target="../tags/tag197.xml" /><Relationship Id="rId23" Type="http://schemas.openxmlformats.org/officeDocument/2006/relationships/tags" Target="../tags/tag198.xml" /><Relationship Id="rId24" Type="http://schemas.openxmlformats.org/officeDocument/2006/relationships/tags" Target="../tags/tag199.xml" /><Relationship Id="rId25" Type="http://schemas.openxmlformats.org/officeDocument/2006/relationships/tags" Target="../tags/tag200.xml" /><Relationship Id="rId26" Type="http://schemas.openxmlformats.org/officeDocument/2006/relationships/tags" Target="../tags/tag201.xml" /><Relationship Id="rId27" Type="http://schemas.openxmlformats.org/officeDocument/2006/relationships/tags" Target="../tags/tag202.xml" /><Relationship Id="rId28" Type="http://schemas.openxmlformats.org/officeDocument/2006/relationships/tags" Target="../tags/tag203.xml" /><Relationship Id="rId29" Type="http://schemas.openxmlformats.org/officeDocument/2006/relationships/tags" Target="../tags/tag204.xml" /><Relationship Id="rId3" Type="http://schemas.openxmlformats.org/officeDocument/2006/relationships/tags" Target="../tags/tag178.xml" /><Relationship Id="rId30" Type="http://schemas.openxmlformats.org/officeDocument/2006/relationships/tags" Target="../tags/tag205.xml" /><Relationship Id="rId31" Type="http://schemas.openxmlformats.org/officeDocument/2006/relationships/tags" Target="../tags/tag206.xml" /><Relationship Id="rId32" Type="http://schemas.openxmlformats.org/officeDocument/2006/relationships/tags" Target="../tags/tag207.xml" /><Relationship Id="rId33" Type="http://schemas.openxmlformats.org/officeDocument/2006/relationships/tags" Target="../tags/tag208.xml" /><Relationship Id="rId34" Type="http://schemas.openxmlformats.org/officeDocument/2006/relationships/tags" Target="../tags/tag209.xml" /><Relationship Id="rId35" Type="http://schemas.openxmlformats.org/officeDocument/2006/relationships/tags" Target="../tags/tag210.xml" /><Relationship Id="rId36" Type="http://schemas.openxmlformats.org/officeDocument/2006/relationships/tags" Target="../tags/tag211.xml" /><Relationship Id="rId37" Type="http://schemas.openxmlformats.org/officeDocument/2006/relationships/tags" Target="../tags/tag212.xml" /><Relationship Id="rId38" Type="http://schemas.openxmlformats.org/officeDocument/2006/relationships/tags" Target="../tags/tag213.xml" /><Relationship Id="rId39" Type="http://schemas.openxmlformats.org/officeDocument/2006/relationships/tags" Target="../tags/tag214.xml" /><Relationship Id="rId4" Type="http://schemas.openxmlformats.org/officeDocument/2006/relationships/tags" Target="../tags/tag179.xml" /><Relationship Id="rId40" Type="http://schemas.openxmlformats.org/officeDocument/2006/relationships/tags" Target="../tags/tag215.xml" /><Relationship Id="rId41" Type="http://schemas.openxmlformats.org/officeDocument/2006/relationships/tags" Target="../tags/tag216.xml" /><Relationship Id="rId42" Type="http://schemas.openxmlformats.org/officeDocument/2006/relationships/tags" Target="../tags/tag217.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comments" Target="../comments/comment1.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tags" Target="../tags/tag23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comments" Target="../comments/comment2.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 Id="rId7" Type="http://schemas.openxmlformats.org/officeDocument/2006/relationships/tags" Target="../tags/tag26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4.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tags" Target="../tags/tag26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66.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tags" Target="../tags/tag275.xml" /><Relationship Id="rId7" Type="http://schemas.openxmlformats.org/officeDocument/2006/relationships/tags" Target="../tags/tag27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5.xml" /><Relationship Id="rId3" Type="http://schemas.openxmlformats.org/officeDocument/2006/relationships/tags" Target="../tags/tag283.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6.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tags" Target="../tags/tag29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93.xml" /><Relationship Id="rId3" Type="http://schemas.openxmlformats.org/officeDocument/2006/relationships/tags" Target="../tags/tag294.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tags" Target="../tags/tag29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7.xml" /><Relationship Id="rId3" Type="http://schemas.openxmlformats.org/officeDocument/2006/relationships/tags" Target="../tags/tag298.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03.xml" /><Relationship Id="rId3" Type="http://schemas.openxmlformats.org/officeDocument/2006/relationships/oleObject" Target="../embeddings/oleObject2.bin" TargetMode="Internal" /><Relationship Id="rId4" Type="http://schemas.openxmlformats.org/officeDocument/2006/relationships/image" Target="../media/image1.emf" /><Relationship Id="rId5" Type="http://schemas.openxmlformats.org/officeDocument/2006/relationships/vmlDrawing" Target="../drawings/vmlDrawing2.v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tags" Target="../tags/tag304.xml" /><Relationship Id="rId4" Type="http://schemas.openxmlformats.org/officeDocument/2006/relationships/oleObject" Target="../embeddings/oleObject3.bin" TargetMode="Internal" /><Relationship Id="rId5" Type="http://schemas.openxmlformats.org/officeDocument/2006/relationships/image" Target="../media/image1.emf" /><Relationship Id="rId6" Type="http://schemas.openxmlformats.org/officeDocument/2006/relationships/vmlDrawing" Target="../drawings/vmlDrawing3.v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tags" Target="../tags/tag305.xml" /><Relationship Id="rId4" Type="http://schemas.openxmlformats.org/officeDocument/2006/relationships/oleObject" Target="../embeddings/oleObject4.bin" TargetMode="Internal" /><Relationship Id="rId5" Type="http://schemas.openxmlformats.org/officeDocument/2006/relationships/image" Target="../media/image1.emf" /><Relationship Id="rId6" Type="http://schemas.openxmlformats.org/officeDocument/2006/relationships/vmlDrawing" Target="../drawings/vmlDrawing4.v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tags" Target="../tags/tag306.xml" /><Relationship Id="rId4" Type="http://schemas.openxmlformats.org/officeDocument/2006/relationships/oleObject" Target="../embeddings/oleObject5.bin" TargetMode="Internal" /><Relationship Id="rId5" Type="http://schemas.openxmlformats.org/officeDocument/2006/relationships/image" Target="../media/image1.emf" /><Relationship Id="rId6" Type="http://schemas.openxmlformats.org/officeDocument/2006/relationships/vmlDrawing" Target="../drawings/vmlDrawing5.v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1.xml" /><Relationship Id="rId3" Type="http://schemas.openxmlformats.org/officeDocument/2006/relationships/tags" Target="../tags/tag307.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tags" Target="../tags/tag310.xml" /><Relationship Id="rId7" Type="http://schemas.openxmlformats.org/officeDocument/2006/relationships/tags" Target="../tags/tag311.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21022221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85800"/>
            <a:ext cx="8997696" cy="6711696"/>
            <a:chOff x="530352" y="685800"/>
            <a:chExt cx="8997696" cy="6711696"/>
          </a:xfrm>
        </p:grpSpPr>
        <p:sp>
          <p:nvSpPr>
            <p:cNvPr id="5"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p:nvGrpSpPr>
          <p:grpSpPr>
            <a:xfrm>
              <a:off x="530352" y="6016752"/>
              <a:ext cx="8997696" cy="609600"/>
              <a:chOff x="530352" y="6016752"/>
              <a:chExt cx="8997696" cy="609600"/>
            </a:xfrm>
          </p:grpSpPr>
          <p:sp>
            <p:nvSpPr>
              <p:cNvPr id="44"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p:nvGrpSpPr>
          <p:grpSpPr>
            <a:xfrm>
              <a:off x="530352" y="5257800"/>
              <a:ext cx="8997696" cy="609600"/>
              <a:chOff x="530352" y="5257800"/>
              <a:chExt cx="8997696" cy="609600"/>
            </a:xfrm>
          </p:grpSpPr>
          <p:sp>
            <p:nvSpPr>
              <p:cNvPr id="38"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p:nvGrpSpPr>
          <p:grpSpPr>
            <a:xfrm>
              <a:off x="530352" y="4498848"/>
              <a:ext cx="8997696" cy="609600"/>
              <a:chOff x="530352" y="4498848"/>
              <a:chExt cx="8997696" cy="609600"/>
            </a:xfrm>
          </p:grpSpPr>
          <p:sp>
            <p:nvSpPr>
              <p:cNvPr id="32"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p:nvGrpSpPr>
          <p:grpSpPr>
            <a:xfrm>
              <a:off x="530352" y="3730752"/>
              <a:ext cx="8997696" cy="609600"/>
              <a:chOff x="530352" y="3730752"/>
              <a:chExt cx="8997696" cy="609600"/>
            </a:xfrm>
          </p:grpSpPr>
          <p:sp>
            <p:nvSpPr>
              <p:cNvPr id="26"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p:nvGrpSpPr>
          <p:grpSpPr>
            <a:xfrm>
              <a:off x="530352" y="2971800"/>
              <a:ext cx="8997696" cy="609600"/>
              <a:chOff x="530352" y="2971800"/>
              <a:chExt cx="8997696" cy="609600"/>
            </a:xfrm>
          </p:grpSpPr>
          <p:sp>
            <p:nvSpPr>
              <p:cNvPr id="20"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p:nvGrpSpPr>
          <p:grpSpPr>
            <a:xfrm>
              <a:off x="530352" y="2212848"/>
              <a:ext cx="8997696" cy="609600"/>
              <a:chOff x="530352" y="2212848"/>
              <a:chExt cx="8997696" cy="609600"/>
            </a:xfrm>
          </p:grpSpPr>
          <p:sp>
            <p:nvSpPr>
              <p:cNvPr id="14"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50" name="Descriptor"/>
          <p:cNvSpPr txBox="1"/>
          <p:nvPr>
            <p:custDataLst>
              <p:tags r:id="rId3"/>
            </p:custDataLst>
          </p:nvPr>
        </p:nvSpPr>
        <p:spPr bwMode="white">
          <a:xfrm>
            <a:off x="2057400" y="841247"/>
            <a:ext cx="953787" cy="153888"/>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000" smtClean="0">
                <a:solidFill>
                  <a:schemeClr val="bg1"/>
                </a:solidFill>
              </a:rPr>
              <a:t>www.pwccn.com</a:t>
            </a:r>
            <a:endParaRPr lang="zh-CN" altLang="en-US" sz="1000">
              <a:solidFill>
                <a:schemeClr val="bg1"/>
              </a:solidFill>
            </a:endParaRPr>
          </a:p>
        </p:txBody>
      </p:sp>
      <p:sp>
        <p:nvSpPr>
          <p:cNvPr id="2" name="Title 1"/>
          <p:cNvSpPr>
            <a:spLocks noGrp="1"/>
          </p:cNvSpPr>
          <p:nvPr>
            <p:ph type="ctrTitle"/>
            <p:custDataLst>
              <p:tags r:id="rId4"/>
            </p:custDataLst>
          </p:nvPr>
        </p:nvSpPr>
        <p:spPr/>
        <p:txBody>
          <a:bodyPr/>
          <a:lstStyle/>
          <a:p>
            <a:r>
              <a:rPr lang="zh-CN" altLang="en-US">
                <a:ea typeface="华文楷体" panose="02010600040101010101" pitchFamily="2" charset="-122"/>
              </a:rPr>
              <a:t>泰康之家供应链</a:t>
            </a:r>
            <a:r>
              <a:rPr lang="zh-CN" altLang="en-US" smtClean="0">
                <a:ea typeface="华文楷体" panose="02010600040101010101" pitchFamily="2" charset="-122"/>
              </a:rPr>
              <a:t>管理</a:t>
            </a:r>
            <a:endParaRPr lang="zh-CN" altLang="en-US"/>
          </a:p>
        </p:txBody>
      </p:sp>
      <p:sp>
        <p:nvSpPr>
          <p:cNvPr id="3" name="Subtitle 2"/>
          <p:cNvSpPr>
            <a:spLocks noGrp="1"/>
          </p:cNvSpPr>
          <p:nvPr>
            <p:ph type="subTitle" idx="1"/>
            <p:custDataLst>
              <p:tags r:id="rId5"/>
            </p:custDataLst>
          </p:nvPr>
        </p:nvSpPr>
        <p:spPr>
          <a:xfrm>
            <a:off x="2056818" y="1740587"/>
            <a:ext cx="5943600" cy="443198"/>
          </a:xfrm>
        </p:spPr>
        <p:txBody>
          <a:bodyPr/>
          <a:lstStyle/>
          <a:p>
            <a:r>
              <a:rPr lang="zh-CN" altLang="en-US" smtClean="0">
                <a:ea typeface="华文楷体" panose="02010600040101010101" pitchFamily="2" charset="-122"/>
              </a:rPr>
              <a:t>培训材料</a:t>
            </a:r>
            <a:endParaRPr lang="zh-CN" altLang="en-US">
              <a:ea typeface="华文楷体" panose="02010600040101010101" pitchFamily="2" charset="-122"/>
            </a:endParaRPr>
          </a:p>
        </p:txBody>
      </p:sp>
      <p:sp>
        <p:nvSpPr>
          <p:cNvPr id="51" name="Confidentiality stamp"/>
          <p:cNvSpPr txBox="1"/>
          <p:nvPr>
            <p:custDataLst>
              <p:tags r:id="rId6"/>
            </p:custDataLst>
          </p:nvPr>
        </p:nvSpPr>
        <p:spPr bwMode="black">
          <a:xfrm>
            <a:off x="530351"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i="1">
                <a:latin typeface="Georgia" pitchFamily="18" charset="0"/>
              </a:rPr>
              <a:t>严格保密</a:t>
            </a:r>
          </a:p>
        </p:txBody>
      </p:sp>
      <p:sp>
        <p:nvSpPr>
          <p:cNvPr id="52" name="Draft stamp"/>
          <p:cNvSpPr txBox="1"/>
          <p:nvPr>
            <p:custDataLst>
              <p:tags r:id="rId7"/>
            </p:custDataLst>
          </p:nvPr>
        </p:nvSpPr>
        <p:spPr bwMode="black">
          <a:xfrm>
            <a:off x="530351" y="3884640"/>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b="1" i="1">
                <a:latin typeface="Georgia" pitchFamily="18" charset="0"/>
              </a:rPr>
              <a:t>讨论</a:t>
            </a:r>
            <a:r>
              <a:rPr lang="zh-CN" altLang="en-US" sz="1000" b="1" i="1" smtClean="0">
                <a:latin typeface="Georgia" pitchFamily="18" charset="0"/>
              </a:rPr>
              <a:t>稿</a:t>
            </a:r>
            <a:endParaRPr lang="zh-CN" altLang="en-US" sz="1000" b="1" i="1">
              <a:latin typeface="Georgia" pitchFamily="18" charset="0"/>
            </a:endParaRPr>
          </a:p>
        </p:txBody>
      </p:sp>
      <p:sp>
        <p:nvSpPr>
          <p:cNvPr id="53" name="Report Date"/>
          <p:cNvSpPr txBox="1"/>
          <p:nvPr>
            <p:custDataLst>
              <p:tags r:id="rId8"/>
            </p:custDataLst>
          </p:nvPr>
        </p:nvSpPr>
        <p:spPr bwMode="black">
          <a:xfrm>
            <a:off x="530351" y="4177028"/>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000" i="1" smtClean="0">
                <a:latin typeface="Georgia" pitchFamily="18" charset="0"/>
              </a:rPr>
              <a:t>4 </a:t>
            </a:r>
            <a:r>
              <a:rPr lang="zh-CN" altLang="en-US" sz="1000" i="1" smtClean="0">
                <a:latin typeface="Georgia" pitchFamily="18" charset="0"/>
              </a:rPr>
              <a:t>五月 </a:t>
            </a:r>
            <a:r>
              <a:rPr lang="en-US" altLang="zh-CN" sz="1000" i="1" smtClean="0">
                <a:latin typeface="Georgia" pitchFamily="18" charset="0"/>
              </a:rPr>
              <a:t>2016</a:t>
            </a:r>
            <a:endParaRPr lang="zh-CN" altLang="en-US" sz="1000" i="1">
              <a:latin typeface="Georgia" pitchFamily="18" charset="0"/>
            </a:endParaRPr>
          </a:p>
        </p:txBody>
      </p:sp>
    </p:spTree>
    <p:custDataLst>
      <p:tags r:id="rId9"/>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grid" hidden="1"/>
          <p:cNvGrpSpPr/>
          <p:nvPr>
            <p:custDataLst>
              <p:tags r:id="rId2"/>
            </p:custDataLst>
          </p:nvPr>
        </p:nvGrpSpPr>
        <p:grpSpPr>
          <a:xfrm>
            <a:off x="530351" y="685800"/>
            <a:ext cx="8997696" cy="6711696"/>
            <a:chOff x="530352" y="685800"/>
            <a:chExt cx="8997696" cy="6711696"/>
          </a:xfrm>
        </p:grpSpPr>
        <p:sp>
          <p:nvSpPr>
            <p:cNvPr id="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7" name="Group 600" hidden="1"/>
            <p:cNvGrpSpPr/>
            <p:nvPr/>
          </p:nvGrpSpPr>
          <p:grpSpPr>
            <a:xfrm>
              <a:off x="530352" y="6016752"/>
              <a:ext cx="8997696" cy="609600"/>
              <a:chOff x="530352" y="6016752"/>
              <a:chExt cx="8997696" cy="609600"/>
            </a:xfrm>
          </p:grpSpPr>
          <p:sp>
            <p:nvSpPr>
              <p:cNvPr id="43"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 name="Group 500" hidden="1"/>
            <p:cNvGrpSpPr/>
            <p:nvPr/>
          </p:nvGrpSpPr>
          <p:grpSpPr>
            <a:xfrm>
              <a:off x="530352" y="5257800"/>
              <a:ext cx="8997696" cy="609600"/>
              <a:chOff x="530352" y="5257800"/>
              <a:chExt cx="8997696" cy="609600"/>
            </a:xfrm>
          </p:grpSpPr>
          <p:sp>
            <p:nvSpPr>
              <p:cNvPr id="37"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400" hidden="1"/>
            <p:cNvGrpSpPr/>
            <p:nvPr/>
          </p:nvGrpSpPr>
          <p:grpSpPr>
            <a:xfrm>
              <a:off x="530352" y="4498848"/>
              <a:ext cx="8997696" cy="609600"/>
              <a:chOff x="530352" y="4498848"/>
              <a:chExt cx="8997696" cy="609600"/>
            </a:xfrm>
          </p:grpSpPr>
          <p:sp>
            <p:nvSpPr>
              <p:cNvPr id="31"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300" hidden="1"/>
            <p:cNvGrpSpPr/>
            <p:nvPr/>
          </p:nvGrpSpPr>
          <p:grpSpPr>
            <a:xfrm>
              <a:off x="530352" y="3730752"/>
              <a:ext cx="8997696" cy="609600"/>
              <a:chOff x="530352" y="3730752"/>
              <a:chExt cx="8997696" cy="609600"/>
            </a:xfrm>
          </p:grpSpPr>
          <p:sp>
            <p:nvSpPr>
              <p:cNvPr id="25"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200" hidden="1"/>
            <p:cNvGrpSpPr/>
            <p:nvPr/>
          </p:nvGrpSpPr>
          <p:grpSpPr>
            <a:xfrm>
              <a:off x="530352" y="2971800"/>
              <a:ext cx="8997696" cy="609600"/>
              <a:chOff x="530352" y="2971800"/>
              <a:chExt cx="8997696" cy="609600"/>
            </a:xfrm>
          </p:grpSpPr>
          <p:sp>
            <p:nvSpPr>
              <p:cNvPr id="1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100" hidden="1"/>
            <p:cNvGrpSpPr/>
            <p:nvPr/>
          </p:nvGrpSpPr>
          <p:grpSpPr>
            <a:xfrm>
              <a:off x="530352" y="2212848"/>
              <a:ext cx="8997696" cy="609600"/>
              <a:chOff x="530352" y="2212848"/>
              <a:chExt cx="8997696" cy="609600"/>
            </a:xfrm>
          </p:grpSpPr>
          <p:sp>
            <p:nvSpPr>
              <p:cNvPr id="13"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4"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a:xfrm>
            <a:off x="530352" y="1143000"/>
            <a:ext cx="8997696" cy="914400"/>
          </a:xfrm>
        </p:spPr>
        <p:txBody>
          <a:bodyPr/>
          <a:lstStyle/>
          <a:p>
            <a:r>
              <a:rPr lang="zh-CN" altLang="en-US"/>
              <a:t>重要信息</a:t>
            </a:r>
          </a:p>
        </p:txBody>
      </p:sp>
      <p:sp>
        <p:nvSpPr>
          <p:cNvPr id="49" name="Text Placeholder 2"/>
          <p:cNvSpPr>
            <a:spLocks noGrp="1"/>
          </p:cNvSpPr>
          <p:nvPr/>
        </p:nvSpPr>
        <p:spPr>
          <a:xfrm>
            <a:off x="530351" y="2212848"/>
            <a:ext cx="8988552" cy="4413503"/>
          </a:xfrm>
          <a:prstGeom prst="rect">
            <a:avLst/>
          </a:prstGeom>
        </p:spPr>
        <p:txBody>
          <a:bodyPr vert="horz" wrap="square" lIns="0" tIns="0" rIns="0" bIns="0" rtlCol="0">
            <a:noAutofit/>
          </a:bodyPr>
          <a:lstStyle>
            <a:defPPr>
              <a:defRPr lang="en-US"/>
            </a:defPPr>
            <a:lvl1pPr marL="0" marR="0" indent="0" algn="l" defTabSz="1019175" rtl="0" eaLnBrk="1" fontAlgn="base" latinLnBrk="0" hangingPunct="1">
              <a:lnSpc>
                <a:spcPct val="100000"/>
              </a:lnSpc>
              <a:spcBef>
                <a:spcPct val="0"/>
              </a:spcBef>
              <a:spcAft>
                <a:spcPts val="600"/>
              </a:spcAft>
              <a:buClr>
                <a:srgbClr val="000000"/>
              </a:buClr>
              <a:buSzTx/>
              <a:buFont typeface="Wingdings" pitchFamily="2" charset="2"/>
              <a:buNone/>
              <a:defRPr sz="1100" kern="1200">
                <a:solidFill>
                  <a:schemeClr val="tx1"/>
                </a:solidFill>
                <a:latin typeface="Georgia" pitchFamily="18" charset="0"/>
                <a:ea typeface="+mn-ea"/>
                <a:cs typeface="+mn-cs"/>
              </a:defRPr>
            </a:lvl1pPr>
            <a:lvl2pPr marL="234950" marR="0" indent="-228600" algn="l" defTabSz="1019175" rtl="0" eaLnBrk="1" fontAlgn="base" latinLnBrk="0" hangingPunct="1">
              <a:lnSpc>
                <a:spcPct val="100000"/>
              </a:lnSpc>
              <a:spcBef>
                <a:spcPct val="0"/>
              </a:spcBef>
              <a:spcAft>
                <a:spcPts val="600"/>
              </a:spcAft>
              <a:buClr>
                <a:srgbClr val="000000"/>
              </a:buClr>
              <a:buSzTx/>
              <a:buFont typeface="Times New Roman" pitchFamily="18" charset="0"/>
              <a:buChar char="•"/>
              <a:defRPr sz="1100" kern="1200">
                <a:solidFill>
                  <a:schemeClr val="tx1"/>
                </a:solidFill>
                <a:latin typeface="Georgia" pitchFamily="18" charset="0"/>
                <a:ea typeface="+mn-ea"/>
                <a:cs typeface="+mn-cs"/>
              </a:defRPr>
            </a:lvl2pPr>
            <a:lvl3pPr marL="475488" marR="0" indent="-227013" algn="l" defTabSz="1019175" rtl="0" eaLnBrk="1" fontAlgn="base" latinLnBrk="0" hangingPunct="1">
              <a:lnSpc>
                <a:spcPct val="100000"/>
              </a:lnSpc>
              <a:spcBef>
                <a:spcPct val="0"/>
              </a:spcBef>
              <a:spcAft>
                <a:spcPts val="600"/>
              </a:spcAft>
              <a:buClr>
                <a:srgbClr val="000000"/>
              </a:buClr>
              <a:buSzTx/>
              <a:buFont typeface="Arial" pitchFamily="34" charset="0"/>
              <a:buChar char="-"/>
              <a:defRPr sz="1100" kern="1200">
                <a:solidFill>
                  <a:schemeClr val="tx1"/>
                </a:solidFill>
                <a:latin typeface="Georgia" pitchFamily="18" charset="0"/>
                <a:ea typeface="+mn-ea"/>
                <a:cs typeface="+mn-cs"/>
              </a:defRPr>
            </a:lvl3pPr>
            <a:lvl4pPr marL="685800" marR="0" indent="-237744" algn="l" defTabSz="1019175" rtl="0" eaLnBrk="1" fontAlgn="base" latinLnBrk="0" hangingPunct="1">
              <a:lnSpc>
                <a:spcPct val="100000"/>
              </a:lnSpc>
              <a:spcBef>
                <a:spcPct val="0"/>
              </a:spcBef>
              <a:spcAft>
                <a:spcPts val="600"/>
              </a:spcAft>
              <a:buClr>
                <a:srgbClr val="000000"/>
              </a:buClr>
              <a:buSzTx/>
              <a:buFont typeface="Georgia" pitchFamily="18" charset="0"/>
              <a:buChar char="◦"/>
              <a:defRPr sz="1100" kern="1200">
                <a:solidFill>
                  <a:schemeClr val="tx1"/>
                </a:solidFill>
                <a:latin typeface="Georgia" pitchFamily="18" charset="0"/>
                <a:ea typeface="+mn-ea"/>
                <a:cs typeface="+mn-cs"/>
              </a:defRPr>
            </a:lvl4pPr>
            <a:lvl5pPr marL="914400" marR="0" indent="-228600" algn="l" defTabSz="1019175" rtl="0" eaLnBrk="1" fontAlgn="base" latinLnBrk="0" hangingPunct="1">
              <a:lnSpc>
                <a:spcPct val="100000"/>
              </a:lnSpc>
              <a:spcBef>
                <a:spcPct val="0"/>
              </a:spcBef>
              <a:spcAft>
                <a:spcPts val="600"/>
              </a:spcAft>
              <a:buClr>
                <a:srgbClr val="000000"/>
              </a:buClr>
              <a:buSzTx/>
              <a:buFont typeface="Georgia" pitchFamily="18" charset="0"/>
              <a:buChar char="›"/>
              <a:defRPr sz="1100" kern="1200" baseline="0">
                <a:solidFill>
                  <a:schemeClr val="tx1"/>
                </a:solidFill>
                <a:latin typeface="Georgia" pitchFamily="18" charset="0"/>
                <a:ea typeface="+mn-ea"/>
                <a:cs typeface="+mn-cs"/>
              </a:defRPr>
            </a:lvl5pPr>
            <a:lvl6pPr marL="237744" indent="-237744" algn="l" defTabSz="1018824" rtl="0" eaLnBrk="1" latinLnBrk="0" hangingPunct="1">
              <a:lnSpc>
                <a:spcPct val="100000"/>
              </a:lnSpc>
              <a:spcBef>
                <a:spcPct val="0"/>
              </a:spcBef>
              <a:spcAft>
                <a:spcPts val="600"/>
              </a:spcAft>
              <a:buFont typeface="+mj-lt"/>
              <a:buAutoNum type="arabicPeriod"/>
              <a:defRPr lang="en-GB" sz="1100" kern="1200" baseline="0" noProof="0">
                <a:solidFill>
                  <a:schemeClr val="tx1"/>
                </a:solidFill>
                <a:latin typeface="Georgia" pitchFamily="18" charset="0"/>
                <a:ea typeface="+mn-ea"/>
                <a:cs typeface="+mn-cs"/>
              </a:defRPr>
            </a:lvl6pPr>
            <a:lvl7pPr marL="475488" indent="-228600" algn="l" defTabSz="1018824" rtl="0" eaLnBrk="1" latinLnBrk="0" hangingPunct="1">
              <a:lnSpc>
                <a:spcPct val="100000"/>
              </a:lnSpc>
              <a:spcBef>
                <a:spcPct val="0"/>
              </a:spcBef>
              <a:spcAft>
                <a:spcPts val="600"/>
              </a:spcAft>
              <a:buFont typeface="+mj-lt"/>
              <a:buAutoNum type="alphaLcPeriod"/>
              <a:defRPr lang="en-GB" sz="1100" kern="1200" baseline="0" noProof="0">
                <a:solidFill>
                  <a:schemeClr val="tx1"/>
                </a:solidFill>
                <a:latin typeface="Georgia" pitchFamily="18" charset="0"/>
                <a:ea typeface="+mn-ea"/>
                <a:cs typeface="+mn-cs"/>
              </a:defRPr>
            </a:lvl7pPr>
            <a:lvl8pPr marL="682625" indent="-228600" algn="l" defTabSz="1018824" rtl="0" eaLnBrk="1" latinLnBrk="0" hangingPunct="1">
              <a:lnSpc>
                <a:spcPct val="100000"/>
              </a:lnSpc>
              <a:spcBef>
                <a:spcPct val="0"/>
              </a:spcBef>
              <a:spcAft>
                <a:spcPts val="600"/>
              </a:spcAft>
              <a:buFont typeface="+mj-lt"/>
              <a:buAutoNum type="romanLcPeriod"/>
              <a:defRPr lang="en-GB" sz="1100" kern="1200" baseline="0" noProof="0">
                <a:solidFill>
                  <a:schemeClr val="tx1"/>
                </a:solidFill>
                <a:latin typeface="Georgia" pitchFamily="18" charset="0"/>
                <a:ea typeface="+mn-ea"/>
                <a:cs typeface="+mn-cs"/>
              </a:defRPr>
            </a:lvl8pPr>
            <a:lvl9pPr marL="0" indent="0" algn="l" defTabSz="1018824" rtl="0" eaLnBrk="1" latinLnBrk="0" hangingPunct="1">
              <a:lnSpc>
                <a:spcPct val="100000"/>
              </a:lnSpc>
              <a:spcBef>
                <a:spcPct val="0"/>
              </a:spcBef>
              <a:spcAft>
                <a:spcPts val="600"/>
              </a:spcAft>
              <a:buFont typeface="Arial" pitchFamily="34" charset="0"/>
              <a:buNone/>
              <a:defRPr lang="en-GB" sz="1100" b="1" kern="1200" baseline="0" noProof="0">
                <a:solidFill>
                  <a:schemeClr val="tx2"/>
                </a:solidFill>
                <a:latin typeface="Georgia" pitchFamily="18" charset="0"/>
                <a:ea typeface="+mn-ea"/>
                <a:cs typeface="+mn-cs"/>
              </a:defRPr>
            </a:lvl9pPr>
          </a:lstStyle>
          <a:p>
            <a:r>
              <a:rPr lang="zh-CN" altLang="en-US" smtClean="0"/>
              <a:t>致未予授权获得本报告的人士之重要信息</a:t>
            </a:r>
          </a:p>
          <a:p>
            <a:r>
              <a:rPr lang="zh-CN" altLang="en-US" smtClean="0"/>
              <a:t>任何非本报告收件人或未签署免责函并将之返回至普华永道管理咨询（上海）有限公司的人士（未经授权人士），均无权获取、阅读和使用本报告。</a:t>
            </a:r>
          </a:p>
          <a:p>
            <a:r>
              <a:rPr lang="zh-CN" altLang="en-US" smtClean="0"/>
              <a:t>任何未经授权人士，一经获得并阅读本报告（阅读者），表明其已接受并同意如下条款：</a:t>
            </a:r>
          </a:p>
          <a:p>
            <a:pPr marL="228600" indent="-228600">
              <a:buFont typeface="+mj-lt"/>
              <a:buAutoNum type="arabicPeriod"/>
            </a:pPr>
            <a:r>
              <a:rPr lang="zh-CN" altLang="en-US" smtClean="0"/>
              <a:t>阅读者理解普华永道管理咨询（上海）有限公司进行的工作完全是根据报告收件人（客户）的指示，并且所有工作只为收件人（客户）的受益及用途而进行的。</a:t>
            </a:r>
          </a:p>
          <a:p>
            <a:pPr marL="228600" indent="-228600">
              <a:buFont typeface="+mj-lt"/>
              <a:buAutoNum type="arabicPeriod"/>
            </a:pPr>
            <a:r>
              <a:rPr lang="zh-CN" altLang="en-US" smtClean="0"/>
              <a:t>阅读者知悉本报告根据收件人（客户）的要求而准备，可能并未包含满足阅读者其他目的而视作必要的内容和所有工作程序。</a:t>
            </a:r>
          </a:p>
          <a:p>
            <a:pPr marL="228600" indent="-228600">
              <a:buFont typeface="+mj-lt"/>
              <a:buAutoNum type="arabicPeriod"/>
            </a:pPr>
            <a:r>
              <a:rPr lang="zh-CN" altLang="en-US" smtClean="0"/>
              <a:t>阅读者同意普华永道管理咨询（上海）有限公司，其全体合伙人、雇员及代理人，不承担或接受本报告引起的任何责任，不论是基于合同或侵权行为（包括但不限制于疏忽及违法），亦不承担任何由于阅读者可能对报告的使用而对其造成的损失、损坏或产生的费用的责任。阅读者确认其不会在任何招股或募债说明书、登记文件、公告、公众登记、借款文件及其他安排或合同中引用或转述本报告全部或部分内容。未经普华永道管理咨询（上海）有限公司的明确书面许可，阅读者亦无权分发本报告予其他任何人士。</a:t>
            </a:r>
            <a:endParaRPr lang="zh-CN" altLang="en-US" sz="1000"/>
          </a:p>
        </p:txBody>
      </p:sp>
    </p:spTree>
    <p:custDataLst>
      <p:tags r:id="rId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 name="grid" hidden="1"/>
          <p:cNvGrpSpPr/>
          <p:nvPr>
            <p:custDataLst>
              <p:tags r:id="rId3"/>
            </p:custDataLst>
          </p:nvPr>
        </p:nvGrpSpPr>
        <p:grpSpPr>
          <a:xfrm>
            <a:off x="530352" y="685800"/>
            <a:ext cx="8997696" cy="6711696"/>
            <a:chOff x="530352" y="685800"/>
            <a:chExt cx="8997696" cy="6711696"/>
          </a:xfrm>
        </p:grpSpPr>
        <p:sp>
          <p:nvSpPr>
            <p:cNvPr id="20"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23" name="Group 600" hidden="1"/>
            <p:cNvGrpSpPr/>
            <p:nvPr userDrawn="1"/>
          </p:nvGrpSpPr>
          <p:grpSpPr>
            <a:xfrm>
              <a:off x="530352" y="6016752"/>
              <a:ext cx="8997696" cy="609600"/>
              <a:chOff x="530352" y="6016752"/>
              <a:chExt cx="8997696" cy="609600"/>
            </a:xfrm>
          </p:grpSpPr>
          <p:sp>
            <p:nvSpPr>
              <p:cNvPr id="59"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4" name="Group 500" hidden="1"/>
            <p:cNvGrpSpPr/>
            <p:nvPr userDrawn="1"/>
          </p:nvGrpSpPr>
          <p:grpSpPr>
            <a:xfrm>
              <a:off x="530352" y="5257800"/>
              <a:ext cx="8997696" cy="609600"/>
              <a:chOff x="530352" y="5257800"/>
              <a:chExt cx="8997696" cy="609600"/>
            </a:xfrm>
          </p:grpSpPr>
          <p:sp>
            <p:nvSpPr>
              <p:cNvPr id="53"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5" name="Group 400" hidden="1"/>
            <p:cNvGrpSpPr/>
            <p:nvPr userDrawn="1"/>
          </p:nvGrpSpPr>
          <p:grpSpPr>
            <a:xfrm>
              <a:off x="530352" y="4498848"/>
              <a:ext cx="8997696" cy="609600"/>
              <a:chOff x="530352" y="4498848"/>
              <a:chExt cx="8997696" cy="609600"/>
            </a:xfrm>
          </p:grpSpPr>
          <p:sp>
            <p:nvSpPr>
              <p:cNvPr id="47"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6" name="Group 300" hidden="1"/>
            <p:cNvGrpSpPr/>
            <p:nvPr userDrawn="1"/>
          </p:nvGrpSpPr>
          <p:grpSpPr>
            <a:xfrm>
              <a:off x="530352" y="3730752"/>
              <a:ext cx="8997696" cy="609600"/>
              <a:chOff x="530352" y="3730752"/>
              <a:chExt cx="8997696" cy="609600"/>
            </a:xfrm>
          </p:grpSpPr>
          <p:sp>
            <p:nvSpPr>
              <p:cNvPr id="41"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7" name="Group 200" hidden="1"/>
            <p:cNvGrpSpPr/>
            <p:nvPr userDrawn="1"/>
          </p:nvGrpSpPr>
          <p:grpSpPr>
            <a:xfrm>
              <a:off x="530352" y="2971800"/>
              <a:ext cx="8997696" cy="609600"/>
              <a:chOff x="530352" y="2971800"/>
              <a:chExt cx="8997696" cy="609600"/>
            </a:xfrm>
          </p:grpSpPr>
          <p:sp>
            <p:nvSpPr>
              <p:cNvPr id="35"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8" name="Group 100" hidden="1"/>
            <p:cNvGrpSpPr/>
            <p:nvPr userDrawn="1"/>
          </p:nvGrpSpPr>
          <p:grpSpPr>
            <a:xfrm>
              <a:off x="530352" y="2212848"/>
              <a:ext cx="8997696" cy="609600"/>
              <a:chOff x="530352" y="2212848"/>
              <a:chExt cx="8997696" cy="609600"/>
            </a:xfrm>
          </p:grpSpPr>
          <p:sp>
            <p:nvSpPr>
              <p:cNvPr id="29"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graphicFrame>
        <p:nvGraphicFramePr>
          <p:cNvPr id="2" name="Table 1"/>
          <p:cNvGraphicFramePr>
            <a:graphicFrameLocks noGrp="1"/>
          </p:cNvGraphicFramePr>
          <p:nvPr>
            <p:custDataLst>
              <p:tags r:id="rId4"/>
            </p:custDataLst>
            <p:extLst>
              <p:ext uri="{D42A27DB-BD31-4B8C-83A1-F6EECF244321}">
                <p14:modId xmlns:p14="http://schemas.microsoft.com/office/powerpoint/2010/main" val="2637209574"/>
              </p:ext>
            </p:extLst>
          </p:nvPr>
        </p:nvGraphicFramePr>
        <p:xfrm>
          <a:off x="3589200" y="1029600"/>
          <a:ext cx="5940923" cy="3127248"/>
        </p:xfrm>
        <a:graphic>
          <a:graphicData uri="http://schemas.openxmlformats.org/drawingml/2006/table">
            <a:tbl>
              <a:tblPr>
                <a:tableStyleId>{2D5ABB26-0587-4C30-8999-92F81FD0307C}</a:tableStyleId>
              </a:tblPr>
              <a:tblGrid>
                <a:gridCol w="4672636"/>
                <a:gridCol w="1268287"/>
              </a:tblGrid>
              <a:tr h="182880">
                <a:tc>
                  <a:txBody>
                    <a:bodyPr vert="horz" wrap="square"/>
                    <a:lstStyle/>
                    <a:p>
                      <a:pPr marL="640080" marR="0" lvl="0" indent="-640080" algn="l" defTabSz="640080" rtl="0" eaLnBrk="1" fontAlgn="base" latinLnBrk="0" hangingPunct="1">
                        <a:lnSpc>
                          <a:spcPct val="150000"/>
                        </a:lnSpc>
                        <a:spcBef>
                          <a:spcPct val="0"/>
                        </a:spcBef>
                        <a:spcAft>
                          <a:spcPct val="0"/>
                        </a:spcAft>
                        <a:buClrTx/>
                        <a:buSzTx/>
                        <a:buFontTx/>
                        <a:buNone/>
                        <a:tabLst>
                          <a:tab pos="640080"/>
                        </a:tabLst>
                      </a:pPr>
                      <a:r>
                        <a:rPr kumimoji="0" lang="en-US" altLang="zh-CN" sz="1200" b="0" i="0" u="none" strike="noStrike" kern="1200" cap="none" normalizeH="0" baseline="0" noProof="1" smtClean="0">
                          <a:ln>
                            <a:noFill/>
                          </a:ln>
                          <a:solidFill>
                            <a:srgbClr val="000000"/>
                          </a:solidFill>
                          <a:effectLst/>
                          <a:latin typeface="Georgia" pitchFamily="18" charset="0"/>
                          <a:ea typeface="+mn-ea"/>
                          <a:cs typeface="+mn-cs"/>
                        </a:rPr>
                        <a:t>1 	</a:t>
                      </a:r>
                      <a:r>
                        <a:rPr kumimoji="0" lang="zh-CN" altLang="en-US" sz="1200" b="0" i="0" u="none" strike="noStrike" kern="1200" cap="none" normalizeH="0" baseline="0" noProof="1" smtClean="0">
                          <a:ln>
                            <a:noFill/>
                          </a:ln>
                          <a:solidFill>
                            <a:srgbClr val="000000"/>
                          </a:solidFill>
                          <a:effectLst/>
                          <a:latin typeface="Georgia" pitchFamily="18" charset="0"/>
                          <a:ea typeface="+mn-ea"/>
                          <a:cs typeface="+mn-cs"/>
                        </a:rPr>
                        <a:t>供应链管理的理解</a:t>
                      </a:r>
                      <a:endParaRPr kumimoji="0" lang="en-US" altLang="zh-CN" sz="1200" b="0" i="0" u="none" strike="noStrike" kern="1200" cap="none" normalizeH="0" baseline="0" noProof="1" smtClean="0">
                        <a:ln>
                          <a:noFill/>
                        </a:ln>
                        <a:solidFill>
                          <a:srgbClr val="000000"/>
                        </a:solidFill>
                        <a:effectLst/>
                        <a:latin typeface="Georgia" pitchFamily="18" charset="0"/>
                        <a:ea typeface="+mn-ea"/>
                        <a:cs typeface="+mn-cs"/>
                      </a:endParaRP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50000"/>
                        </a:lnSpc>
                        <a:spcBef>
                          <a:spcPct val="0"/>
                        </a:spcBef>
                        <a:spcAft>
                          <a:spcPct val="0"/>
                        </a:spcAft>
                        <a:buClrTx/>
                        <a:buSzTx/>
                        <a:buFontTx/>
                        <a:buNone/>
                      </a:pPr>
                      <a:r>
                        <a:rPr kumimoji="0" lang="en-US" altLang="zh-CN" sz="1200" b="0" i="0" u="none" strike="noStrike" cap="none" normalizeH="0" baseline="0" noProof="1" smtClean="0">
                          <a:ln>
                            <a:noFill/>
                          </a:ln>
                          <a:solidFill>
                            <a:srgbClr val="000000"/>
                          </a:solidFill>
                          <a:effectLst/>
                          <a:latin typeface="Georgia" pitchFamily="18" charset="0"/>
                        </a:rPr>
                        <a:t>1</a:t>
                      </a:r>
                    </a:p>
                  </a:txBody>
                  <a:tcPr marL="0" marR="0" marT="36576" marB="36576" horzOverflow="overflow">
                    <a:lnL>
                      <a:noFill/>
                    </a:lnL>
                    <a:lnR>
                      <a:noFill/>
                    </a:lnR>
                    <a:lnT w="12700" cap="sq" cmpd="sng" algn="ctr">
                      <a:solidFill>
                        <a:schemeClr val="tx1">
                          <a:alpha val="0"/>
                        </a:schemeClr>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50000"/>
                        </a:lnSpc>
                        <a:spcBef>
                          <a:spcPct val="0"/>
                        </a:spcBef>
                        <a:spcAft>
                          <a:spcPct val="0"/>
                        </a:spcAft>
                        <a:buClrTx/>
                        <a:buSzTx/>
                        <a:buFontTx/>
                        <a:buNone/>
                        <a:tabLst>
                          <a:tab pos="640080"/>
                        </a:tabLst>
                      </a:pPr>
                      <a:r>
                        <a:rPr kumimoji="0" lang="en-US" altLang="zh-CN" sz="1200" b="0" i="0" u="none" strike="noStrike" kern="1200" cap="none" normalizeH="0" baseline="0" noProof="1" smtClean="0">
                          <a:ln>
                            <a:noFill/>
                          </a:ln>
                          <a:solidFill>
                            <a:srgbClr val="000000"/>
                          </a:solidFill>
                          <a:effectLst/>
                          <a:latin typeface="Georgia" pitchFamily="18" charset="0"/>
                          <a:ea typeface="+mn-ea"/>
                          <a:cs typeface="+mn-cs"/>
                        </a:rPr>
                        <a:t>1.1 	</a:t>
                      </a:r>
                      <a:r>
                        <a:rPr kumimoji="0" lang="zh-CN" altLang="en-US" sz="1200" b="0" i="0" u="none" strike="noStrike" kern="1200" cap="none" normalizeH="0" baseline="0" noProof="1" smtClean="0">
                          <a:ln>
                            <a:noFill/>
                          </a:ln>
                          <a:solidFill>
                            <a:srgbClr val="000000"/>
                          </a:solidFill>
                          <a:effectLst/>
                          <a:latin typeface="Georgia" pitchFamily="18" charset="0"/>
                          <a:ea typeface="+mn-ea"/>
                          <a:cs typeface="+mn-cs"/>
                        </a:rPr>
                        <a:t>供应链管理的概念</a:t>
                      </a:r>
                      <a:endParaRPr kumimoji="0" lang="en-US" altLang="zh-CN" sz="1200" b="0" i="0" u="none" strike="noStrike" kern="1200" cap="none" normalizeH="0" baseline="0" noProof="1" smtClean="0">
                        <a:ln>
                          <a:noFill/>
                        </a:ln>
                        <a:solidFill>
                          <a:srgbClr val="000000"/>
                        </a:solidFill>
                        <a:effectLst/>
                        <a:latin typeface="Georgia" pitchFamily="18" charset="0"/>
                        <a:ea typeface="+mn-ea"/>
                        <a:cs typeface="+mn-cs"/>
                      </a:endParaRP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50000"/>
                        </a:lnSpc>
                        <a:spcBef>
                          <a:spcPct val="0"/>
                        </a:spcBef>
                        <a:spcAft>
                          <a:spcPct val="0"/>
                        </a:spcAft>
                        <a:buClrTx/>
                        <a:buSzTx/>
                        <a:buFontTx/>
                        <a:buNone/>
                      </a:pPr>
                      <a:r>
                        <a:rPr kumimoji="0" lang="en-US" altLang="zh-CN" sz="1200" b="0" i="0" u="none" strike="noStrike" cap="none" normalizeH="0" baseline="0" noProof="1" smtClean="0">
                          <a:ln>
                            <a:noFill/>
                          </a:ln>
                          <a:solidFill>
                            <a:srgbClr val="000000"/>
                          </a:solidFill>
                          <a:effectLst/>
                          <a:latin typeface="Georgia" pitchFamily="18" charset="0"/>
                        </a:rPr>
                        <a:t>2</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50000"/>
                        </a:lnSpc>
                        <a:spcBef>
                          <a:spcPct val="0"/>
                        </a:spcBef>
                        <a:spcAft>
                          <a:spcPct val="0"/>
                        </a:spcAft>
                        <a:buClrTx/>
                        <a:buSzTx/>
                        <a:buFontTx/>
                        <a:buNone/>
                        <a:tabLst>
                          <a:tab pos="640080"/>
                        </a:tabLst>
                      </a:pPr>
                      <a:r>
                        <a:rPr kumimoji="0" lang="en-US" altLang="zh-CN" sz="1200" b="0" i="0" u="none" strike="noStrike" kern="1200" cap="none" normalizeH="0" baseline="0" noProof="1" smtClean="0">
                          <a:ln>
                            <a:noFill/>
                          </a:ln>
                          <a:solidFill>
                            <a:srgbClr val="000000"/>
                          </a:solidFill>
                          <a:effectLst/>
                          <a:latin typeface="Georgia" pitchFamily="18" charset="0"/>
                          <a:ea typeface="+mn-ea"/>
                          <a:cs typeface="+mn-cs"/>
                        </a:rPr>
                        <a:t>1.2 	</a:t>
                      </a:r>
                      <a:r>
                        <a:rPr kumimoji="0" lang="zh-CN" altLang="en-US" sz="1200" b="0" i="0" u="none" strike="noStrike" kern="1200" cap="none" normalizeH="0" baseline="0" noProof="1" smtClean="0">
                          <a:ln>
                            <a:noFill/>
                          </a:ln>
                          <a:solidFill>
                            <a:srgbClr val="000000"/>
                          </a:solidFill>
                          <a:effectLst/>
                          <a:latin typeface="Georgia" pitchFamily="18" charset="0"/>
                          <a:ea typeface="+mn-ea"/>
                          <a:cs typeface="+mn-cs"/>
                        </a:rPr>
                        <a:t>供应链管理的价值</a:t>
                      </a:r>
                      <a:endParaRPr kumimoji="0" lang="en-US" altLang="zh-CN" sz="1200" b="0" i="0" u="none" strike="noStrike" kern="1200" cap="none" normalizeH="0" baseline="0" noProof="1" smtClean="0">
                        <a:ln>
                          <a:noFill/>
                        </a:ln>
                        <a:solidFill>
                          <a:srgbClr val="000000"/>
                        </a:solidFill>
                        <a:effectLst/>
                        <a:latin typeface="Georgia" pitchFamily="18" charset="0"/>
                        <a:ea typeface="+mn-ea"/>
                        <a:cs typeface="+mn-cs"/>
                      </a:endParaRP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50000"/>
                        </a:lnSpc>
                        <a:spcBef>
                          <a:spcPct val="0"/>
                        </a:spcBef>
                        <a:spcAft>
                          <a:spcPct val="0"/>
                        </a:spcAft>
                        <a:buClrTx/>
                        <a:buSzTx/>
                        <a:buFontTx/>
                        <a:buNone/>
                      </a:pPr>
                      <a:r>
                        <a:rPr kumimoji="0" lang="en-US" altLang="zh-CN" sz="1200" b="0" i="0" u="none" strike="noStrike" cap="none" normalizeH="0" baseline="0" noProof="1" smtClean="0">
                          <a:ln>
                            <a:noFill/>
                          </a:ln>
                          <a:solidFill>
                            <a:srgbClr val="000000"/>
                          </a:solidFill>
                          <a:effectLst/>
                          <a:latin typeface="Georgia" pitchFamily="18" charset="0"/>
                        </a:rPr>
                        <a:t>6</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50000"/>
                        </a:lnSpc>
                        <a:spcBef>
                          <a:spcPct val="0"/>
                        </a:spcBef>
                        <a:spcAft>
                          <a:spcPct val="0"/>
                        </a:spcAft>
                        <a:buClrTx/>
                        <a:buSzTx/>
                        <a:buFontTx/>
                        <a:buNone/>
                        <a:tabLst>
                          <a:tab pos="640080"/>
                        </a:tabLst>
                      </a:pPr>
                      <a:r>
                        <a:rPr kumimoji="0" lang="en-US" altLang="zh-CN" sz="1200" b="0" i="0" u="none" strike="noStrike" kern="1200" cap="none" normalizeH="0" baseline="0" noProof="1" smtClean="0">
                          <a:ln>
                            <a:noFill/>
                          </a:ln>
                          <a:solidFill>
                            <a:srgbClr val="000000"/>
                          </a:solidFill>
                          <a:effectLst/>
                          <a:latin typeface="Georgia" pitchFamily="18" charset="0"/>
                          <a:ea typeface="+mn-ea"/>
                          <a:cs typeface="+mn-cs"/>
                        </a:rPr>
                        <a:t>2 	</a:t>
                      </a:r>
                      <a:r>
                        <a:rPr kumimoji="0" lang="zh-CN" altLang="en-US" sz="1200" b="0" i="0" u="none" strike="noStrike" kern="1200" cap="none" normalizeH="0" baseline="0" noProof="1" smtClean="0">
                          <a:ln>
                            <a:noFill/>
                          </a:ln>
                          <a:solidFill>
                            <a:srgbClr val="000000"/>
                          </a:solidFill>
                          <a:effectLst/>
                          <a:latin typeface="Georgia" pitchFamily="18" charset="0"/>
                          <a:ea typeface="+mn-ea"/>
                          <a:cs typeface="+mn-cs"/>
                        </a:rPr>
                        <a:t>供应链管理战略理念和方法</a:t>
                      </a:r>
                      <a:endParaRPr kumimoji="0" lang="en-US" altLang="zh-CN" sz="1200" b="0" i="0" u="none" strike="noStrike" kern="1200" cap="none" normalizeH="0" baseline="0" noProof="1" smtClean="0">
                        <a:ln>
                          <a:noFill/>
                        </a:ln>
                        <a:solidFill>
                          <a:srgbClr val="000000"/>
                        </a:solidFill>
                        <a:effectLst/>
                        <a:latin typeface="Georgia" pitchFamily="18" charset="0"/>
                        <a:ea typeface="+mn-ea"/>
                        <a:cs typeface="+mn-cs"/>
                      </a:endParaRP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50000"/>
                        </a:lnSpc>
                        <a:spcBef>
                          <a:spcPct val="0"/>
                        </a:spcBef>
                        <a:spcAft>
                          <a:spcPct val="0"/>
                        </a:spcAft>
                        <a:buClrTx/>
                        <a:buSzTx/>
                        <a:buFontTx/>
                        <a:buNone/>
                      </a:pPr>
                      <a:r>
                        <a:rPr kumimoji="0" lang="en-US" altLang="zh-CN" sz="1200" b="0" i="0" u="none" strike="noStrike" cap="none" normalizeH="0" baseline="0" noProof="1" smtClean="0">
                          <a:ln>
                            <a:noFill/>
                          </a:ln>
                          <a:solidFill>
                            <a:srgbClr val="000000"/>
                          </a:solidFill>
                          <a:effectLst/>
                          <a:latin typeface="Georgia" pitchFamily="18" charset="0"/>
                        </a:rPr>
                        <a:t>11</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50000"/>
                        </a:lnSpc>
                        <a:spcBef>
                          <a:spcPct val="0"/>
                        </a:spcBef>
                        <a:spcAft>
                          <a:spcPct val="0"/>
                        </a:spcAft>
                        <a:buClrTx/>
                        <a:buSzTx/>
                        <a:buFontTx/>
                        <a:buNone/>
                        <a:tabLst>
                          <a:tab pos="640080"/>
                        </a:tabLst>
                      </a:pPr>
                      <a:r>
                        <a:rPr kumimoji="0" lang="en-US" altLang="zh-CN" sz="1200" b="0" i="0" u="none" strike="noStrike" kern="1200" cap="none" normalizeH="0" baseline="0" noProof="1" smtClean="0">
                          <a:ln>
                            <a:noFill/>
                          </a:ln>
                          <a:solidFill>
                            <a:srgbClr val="000000"/>
                          </a:solidFill>
                          <a:effectLst/>
                          <a:latin typeface="Georgia" pitchFamily="18" charset="0"/>
                          <a:ea typeface="+mn-ea"/>
                          <a:cs typeface="+mn-cs"/>
                        </a:rPr>
                        <a:t>2.1 	</a:t>
                      </a:r>
                      <a:r>
                        <a:rPr kumimoji="0" lang="zh-CN" altLang="en-US" sz="1200" b="0" i="0" u="none" strike="noStrike" kern="1200" cap="none" normalizeH="0" baseline="0" noProof="1" smtClean="0">
                          <a:ln>
                            <a:noFill/>
                          </a:ln>
                          <a:solidFill>
                            <a:srgbClr val="000000"/>
                          </a:solidFill>
                          <a:effectLst/>
                          <a:latin typeface="Georgia" pitchFamily="18" charset="0"/>
                          <a:ea typeface="+mn-ea"/>
                          <a:cs typeface="+mn-cs"/>
                        </a:rPr>
                        <a:t>集团供应链管理框架战略和方法论</a:t>
                      </a:r>
                      <a:endParaRPr kumimoji="0" lang="en-US" altLang="zh-CN" sz="1200" b="0" i="0" u="none" strike="noStrike" kern="1200" cap="none" normalizeH="0" baseline="0" noProof="1" smtClean="0">
                        <a:ln>
                          <a:noFill/>
                        </a:ln>
                        <a:solidFill>
                          <a:srgbClr val="000000"/>
                        </a:solidFill>
                        <a:effectLst/>
                        <a:latin typeface="Georgia" pitchFamily="18" charset="0"/>
                        <a:ea typeface="+mn-ea"/>
                        <a:cs typeface="+mn-cs"/>
                      </a:endParaRP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50000"/>
                        </a:lnSpc>
                        <a:spcBef>
                          <a:spcPct val="0"/>
                        </a:spcBef>
                        <a:spcAft>
                          <a:spcPct val="0"/>
                        </a:spcAft>
                        <a:buClrTx/>
                        <a:buSzTx/>
                        <a:buFontTx/>
                        <a:buNone/>
                      </a:pPr>
                      <a:r>
                        <a:rPr kumimoji="0" lang="en-US" altLang="zh-CN" sz="1200" b="0" i="0" u="none" strike="noStrike" cap="none" normalizeH="0" baseline="0" noProof="1" smtClean="0">
                          <a:ln>
                            <a:noFill/>
                          </a:ln>
                          <a:solidFill>
                            <a:srgbClr val="000000"/>
                          </a:solidFill>
                          <a:effectLst/>
                          <a:latin typeface="Georgia" pitchFamily="18" charset="0"/>
                        </a:rPr>
                        <a:t>12</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50000"/>
                        </a:lnSpc>
                        <a:spcBef>
                          <a:spcPct val="0"/>
                        </a:spcBef>
                        <a:spcAft>
                          <a:spcPct val="0"/>
                        </a:spcAft>
                        <a:buClrTx/>
                        <a:buSzTx/>
                        <a:buFontTx/>
                        <a:buNone/>
                        <a:tabLst>
                          <a:tab pos="640080"/>
                        </a:tabLst>
                      </a:pPr>
                      <a:r>
                        <a:rPr kumimoji="0" lang="en-US" altLang="zh-CN" sz="1200" b="0" i="0" u="none" strike="noStrike" kern="1200" cap="none" normalizeH="0" baseline="0" noProof="1" smtClean="0">
                          <a:ln>
                            <a:noFill/>
                          </a:ln>
                          <a:solidFill>
                            <a:srgbClr val="000000"/>
                          </a:solidFill>
                          <a:effectLst/>
                          <a:latin typeface="Georgia" pitchFamily="18" charset="0"/>
                          <a:ea typeface="+mn-ea"/>
                          <a:cs typeface="+mn-cs"/>
                        </a:rPr>
                        <a:t>2.2 	</a:t>
                      </a:r>
                      <a:r>
                        <a:rPr kumimoji="0" lang="zh-CN" altLang="en-US" sz="1200" b="0" i="0" u="none" strike="noStrike" kern="1200" cap="none" normalizeH="0" baseline="0" noProof="1" smtClean="0">
                          <a:ln>
                            <a:noFill/>
                          </a:ln>
                          <a:solidFill>
                            <a:srgbClr val="000000"/>
                          </a:solidFill>
                          <a:effectLst/>
                          <a:latin typeface="Georgia" pitchFamily="18" charset="0"/>
                          <a:ea typeface="+mn-ea"/>
                          <a:cs typeface="+mn-cs"/>
                        </a:rPr>
                        <a:t>供应链管理的重要性</a:t>
                      </a:r>
                      <a:endParaRPr kumimoji="0" lang="en-US" altLang="zh-CN" sz="1200" b="0" i="0" u="none" strike="noStrike" kern="1200" cap="none" normalizeH="0" baseline="0" noProof="1" smtClean="0">
                        <a:ln>
                          <a:noFill/>
                        </a:ln>
                        <a:solidFill>
                          <a:srgbClr val="000000"/>
                        </a:solidFill>
                        <a:effectLst/>
                        <a:latin typeface="Georgia" pitchFamily="18" charset="0"/>
                        <a:ea typeface="+mn-ea"/>
                        <a:cs typeface="+mn-cs"/>
                      </a:endParaRP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50000"/>
                        </a:lnSpc>
                        <a:spcBef>
                          <a:spcPct val="0"/>
                        </a:spcBef>
                        <a:spcAft>
                          <a:spcPct val="0"/>
                        </a:spcAft>
                        <a:buClrTx/>
                        <a:buSzTx/>
                        <a:buFontTx/>
                        <a:buNone/>
                      </a:pPr>
                      <a:r>
                        <a:rPr kumimoji="0" lang="en-US" altLang="zh-CN" sz="1200" b="0" i="0" u="none" strike="noStrike" cap="none" normalizeH="0" baseline="0" noProof="1" smtClean="0">
                          <a:ln>
                            <a:noFill/>
                          </a:ln>
                          <a:solidFill>
                            <a:srgbClr val="000000"/>
                          </a:solidFill>
                          <a:effectLst/>
                          <a:latin typeface="Georgia" pitchFamily="18" charset="0"/>
                        </a:rPr>
                        <a:t>29</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50000"/>
                        </a:lnSpc>
                        <a:spcBef>
                          <a:spcPct val="0"/>
                        </a:spcBef>
                        <a:spcAft>
                          <a:spcPct val="0"/>
                        </a:spcAft>
                        <a:buClrTx/>
                        <a:buSzTx/>
                        <a:buFontTx/>
                        <a:buNone/>
                        <a:tabLst>
                          <a:tab pos="640080"/>
                        </a:tabLst>
                      </a:pPr>
                      <a:r>
                        <a:rPr kumimoji="0" lang="en-US" altLang="zh-CN" sz="1200" b="0" i="0" u="none" strike="noStrike" kern="1200" cap="none" normalizeH="0" baseline="0" noProof="1" smtClean="0">
                          <a:ln>
                            <a:noFill/>
                          </a:ln>
                          <a:solidFill>
                            <a:srgbClr val="000000"/>
                          </a:solidFill>
                          <a:effectLst/>
                          <a:latin typeface="Georgia" pitchFamily="18" charset="0"/>
                          <a:ea typeface="+mn-ea"/>
                          <a:cs typeface="+mn-cs"/>
                        </a:rPr>
                        <a:t>2.3 	</a:t>
                      </a:r>
                      <a:r>
                        <a:rPr kumimoji="0" lang="zh-CN" altLang="en-US" sz="1200" b="0" i="0" u="none" strike="noStrike" kern="1200" cap="none" normalizeH="0" baseline="0" noProof="1" smtClean="0">
                          <a:ln>
                            <a:noFill/>
                          </a:ln>
                          <a:solidFill>
                            <a:srgbClr val="000000"/>
                          </a:solidFill>
                          <a:effectLst/>
                          <a:latin typeface="Georgia" pitchFamily="18" charset="0"/>
                          <a:ea typeface="+mn-ea"/>
                          <a:cs typeface="+mn-cs"/>
                        </a:rPr>
                        <a:t>供应链管理评价</a:t>
                      </a:r>
                      <a:endParaRPr kumimoji="0" lang="en-US" altLang="zh-CN" sz="1200" b="0" i="0" u="none" strike="noStrike" kern="1200" cap="none" normalizeH="0" baseline="0" noProof="1" smtClean="0">
                        <a:ln>
                          <a:noFill/>
                        </a:ln>
                        <a:solidFill>
                          <a:srgbClr val="000000"/>
                        </a:solidFill>
                        <a:effectLst/>
                        <a:latin typeface="Georgia" pitchFamily="18" charset="0"/>
                        <a:ea typeface="+mn-ea"/>
                        <a:cs typeface="+mn-cs"/>
                      </a:endParaRP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50000"/>
                        </a:lnSpc>
                        <a:spcBef>
                          <a:spcPct val="0"/>
                        </a:spcBef>
                        <a:spcAft>
                          <a:spcPct val="0"/>
                        </a:spcAft>
                        <a:buClrTx/>
                        <a:buSzTx/>
                        <a:buFontTx/>
                        <a:buNone/>
                      </a:pPr>
                      <a:r>
                        <a:rPr kumimoji="0" lang="en-US" altLang="zh-CN" sz="1200" b="0" i="0" u="none" strike="noStrike" cap="none" normalizeH="0" baseline="0" noProof="1" smtClean="0">
                          <a:ln>
                            <a:noFill/>
                          </a:ln>
                          <a:solidFill>
                            <a:srgbClr val="000000"/>
                          </a:solidFill>
                          <a:effectLst/>
                          <a:latin typeface="Georgia" pitchFamily="18" charset="0"/>
                        </a:rPr>
                        <a:t>34</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50000"/>
                        </a:lnSpc>
                        <a:spcBef>
                          <a:spcPct val="0"/>
                        </a:spcBef>
                        <a:spcAft>
                          <a:spcPct val="0"/>
                        </a:spcAft>
                        <a:buClrTx/>
                        <a:buSzTx/>
                        <a:buFontTx/>
                        <a:buNone/>
                        <a:tabLst>
                          <a:tab pos="640080"/>
                        </a:tabLst>
                      </a:pPr>
                      <a:r>
                        <a:rPr kumimoji="0" lang="en-US" altLang="zh-CN" sz="1200" b="0" i="0" u="none" strike="noStrike" kern="1200" cap="none" normalizeH="0" baseline="0" noProof="1" smtClean="0">
                          <a:ln>
                            <a:noFill/>
                          </a:ln>
                          <a:solidFill>
                            <a:srgbClr val="000000"/>
                          </a:solidFill>
                          <a:effectLst/>
                          <a:latin typeface="Georgia" pitchFamily="18" charset="0"/>
                          <a:ea typeface="+mn-ea"/>
                          <a:cs typeface="+mn-cs"/>
                        </a:rPr>
                        <a:t>3 	</a:t>
                      </a:r>
                      <a:r>
                        <a:rPr kumimoji="0" lang="zh-CN" altLang="en-US" sz="1200" b="0" i="0" u="none" strike="noStrike" kern="1200" cap="none" normalizeH="0" baseline="0" noProof="1" smtClean="0">
                          <a:ln>
                            <a:noFill/>
                          </a:ln>
                          <a:solidFill>
                            <a:srgbClr val="000000"/>
                          </a:solidFill>
                          <a:effectLst/>
                          <a:latin typeface="Georgia" pitchFamily="18" charset="0"/>
                          <a:ea typeface="+mn-ea"/>
                          <a:cs typeface="+mn-cs"/>
                        </a:rPr>
                        <a:t>泰康之家的思考与启示</a:t>
                      </a:r>
                      <a:endParaRPr kumimoji="0" lang="en-US" altLang="zh-CN" sz="1200" b="0" i="0" u="none" strike="noStrike" kern="1200" cap="none" normalizeH="0" baseline="0" noProof="1" smtClean="0">
                        <a:ln>
                          <a:noFill/>
                        </a:ln>
                        <a:solidFill>
                          <a:srgbClr val="000000"/>
                        </a:solidFill>
                        <a:effectLst/>
                        <a:latin typeface="Georgia" pitchFamily="18" charset="0"/>
                        <a:ea typeface="+mn-ea"/>
                        <a:cs typeface="+mn-cs"/>
                      </a:endParaRP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50000"/>
                        </a:lnSpc>
                        <a:spcBef>
                          <a:spcPct val="0"/>
                        </a:spcBef>
                        <a:spcAft>
                          <a:spcPct val="0"/>
                        </a:spcAft>
                        <a:buClrTx/>
                        <a:buSzTx/>
                        <a:buFontTx/>
                        <a:buNone/>
                      </a:pPr>
                      <a:r>
                        <a:rPr kumimoji="0" lang="en-US" altLang="zh-CN" sz="1200" b="0" i="0" u="none" strike="noStrike" cap="none" normalizeH="0" baseline="0" noProof="1" smtClean="0">
                          <a:ln>
                            <a:noFill/>
                          </a:ln>
                          <a:solidFill>
                            <a:srgbClr val="000000"/>
                          </a:solidFill>
                          <a:effectLst/>
                          <a:latin typeface="Georgia" pitchFamily="18" charset="0"/>
                        </a:rPr>
                        <a:t>43</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w="12700" cap="sq" cmpd="sng" algn="ctr">
                      <a:solidFill>
                        <a:schemeClr val="tx1"/>
                      </a:solidFill>
                      <a:prstDash val="dot"/>
                      <a:round/>
                      <a:headEnd type="none" w="med" len="med"/>
                      <a:tailEnd type="none" w="med" len="med"/>
                    </a:lnB>
                    <a:lnTlToBr w="12700" cmpd="sng">
                      <a:noFill/>
                      <a:prstDash val="solid"/>
                    </a:lnTlToBr>
                    <a:lnBlToTr w="12700" cmpd="sng">
                      <a:noFill/>
                      <a:prstDash val="solid"/>
                    </a:lnBlToTr>
                    <a:solidFill>
                      <a:srgbClr val="FFFFFF">
                        <a:alpha val="0"/>
                      </a:srgbClr>
                    </a:solidFill>
                  </a:tcPr>
                </a:tc>
              </a:tr>
              <a:tr h="182880">
                <a:tc>
                  <a:txBody>
                    <a:bodyPr vert="horz" wrap="square"/>
                    <a:lstStyle/>
                    <a:p>
                      <a:pPr marL="640080" marR="0" lvl="0" indent="-640080" algn="l" defTabSz="640080" rtl="0" eaLnBrk="1" fontAlgn="base" latinLnBrk="0" hangingPunct="1">
                        <a:lnSpc>
                          <a:spcPct val="150000"/>
                        </a:lnSpc>
                        <a:spcBef>
                          <a:spcPct val="0"/>
                        </a:spcBef>
                        <a:spcAft>
                          <a:spcPct val="0"/>
                        </a:spcAft>
                        <a:buClrTx/>
                        <a:buSzTx/>
                        <a:buFontTx/>
                        <a:buNone/>
                        <a:tabLst>
                          <a:tab pos="640080"/>
                        </a:tabLst>
                      </a:pPr>
                      <a:r>
                        <a:rPr kumimoji="0" lang="en-US" altLang="zh-CN" sz="1200" b="0" i="0" u="none" strike="noStrike" kern="1200" cap="none" normalizeH="0" baseline="0" noProof="1" smtClean="0">
                          <a:ln>
                            <a:noFill/>
                          </a:ln>
                          <a:solidFill>
                            <a:srgbClr val="000000"/>
                          </a:solidFill>
                          <a:effectLst/>
                          <a:latin typeface="Georgia" pitchFamily="18" charset="0"/>
                          <a:ea typeface="+mn-ea"/>
                          <a:cs typeface="+mn-cs"/>
                        </a:rPr>
                        <a:t>4 	Q&amp;A</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a:noFill/>
                    </a:lnB>
                    <a:lnTlToBr w="12700" cmpd="sng">
                      <a:noFill/>
                      <a:prstDash val="solid"/>
                    </a:lnTlToBr>
                    <a:lnBlToTr w="12700" cmpd="sng">
                      <a:noFill/>
                      <a:prstDash val="solid"/>
                    </a:lnBlToTr>
                    <a:solidFill>
                      <a:srgbClr val="FFFFFF">
                        <a:alpha val="0"/>
                      </a:srgbClr>
                    </a:solidFill>
                  </a:tcPr>
                </a:tc>
                <a:tc>
                  <a:txBody>
                    <a:bodyPr vert="horz" wrap="square"/>
                    <a:lstStyle/>
                    <a:p>
                      <a:pPr marL="0" marR="0" lvl="0" indent="0" algn="r" defTabSz="914400" rtl="0" eaLnBrk="1" fontAlgn="base" latinLnBrk="0" hangingPunct="1">
                        <a:lnSpc>
                          <a:spcPct val="150000"/>
                        </a:lnSpc>
                        <a:spcBef>
                          <a:spcPct val="0"/>
                        </a:spcBef>
                        <a:spcAft>
                          <a:spcPct val="0"/>
                        </a:spcAft>
                        <a:buClrTx/>
                        <a:buSzTx/>
                        <a:buFontTx/>
                        <a:buNone/>
                      </a:pPr>
                      <a:r>
                        <a:rPr kumimoji="0" lang="en-US" altLang="zh-CN" sz="1200" b="0" i="0" u="none" strike="noStrike" cap="none" normalizeH="0" baseline="0" noProof="1" smtClean="0">
                          <a:ln>
                            <a:noFill/>
                          </a:ln>
                          <a:solidFill>
                            <a:srgbClr val="000000"/>
                          </a:solidFill>
                          <a:effectLst/>
                          <a:latin typeface="Georgia" pitchFamily="18" charset="0"/>
                        </a:rPr>
                        <a:t>44</a:t>
                      </a:r>
                    </a:p>
                  </a:txBody>
                  <a:tcPr marL="0" marR="0" marT="36576" marB="36576" horzOverflow="overflow">
                    <a:lnL>
                      <a:noFill/>
                    </a:lnL>
                    <a:lnR>
                      <a:noFill/>
                    </a:lnR>
                    <a:lnT w="12700" cap="sq" cmpd="sng" algn="ctr">
                      <a:solidFill>
                        <a:schemeClr val="tx1"/>
                      </a:solidFill>
                      <a:prstDash val="dot"/>
                      <a:round/>
                      <a:headEnd type="none" w="med" len="med"/>
                      <a:tailEnd type="none" w="med" len="med"/>
                    </a:lnT>
                    <a:lnB>
                      <a:noFill/>
                    </a:lnB>
                    <a:lnTlToBr w="12700" cmpd="sng">
                      <a:noFill/>
                      <a:prstDash val="solid"/>
                    </a:lnTlToBr>
                    <a:lnBlToTr w="12700" cmpd="sng">
                      <a:noFill/>
                      <a:prstDash val="solid"/>
                    </a:lnBlToTr>
                    <a:solidFill>
                      <a:srgbClr val="FFFFFF">
                        <a:alpha val="0"/>
                      </a:srgbClr>
                    </a:solidFill>
                  </a:tcPr>
                </a:tc>
              </a:tr>
            </a:tbl>
          </a:graphicData>
        </a:graphic>
      </p:graphicFrame>
      <p:sp>
        <p:nvSpPr>
          <p:cNvPr id="4" name="Rectangle 3"/>
          <p:cNvSpPr>
            <a:spLocks noGrp="1"/>
          </p:cNvSpPr>
          <p:nvPr>
            <p:custDataLst>
              <p:tags r:id="rId5"/>
            </p:custDataLst>
          </p:nvPr>
        </p:nvSpPr>
        <p:spPr>
          <a:xfrm>
            <a:off x="529200" y="1004399"/>
            <a:ext cx="2901600" cy="838800"/>
          </a:xfrm>
          <a:prstGeom prst="rect">
            <a:avLst/>
          </a:prstGeom>
        </p:spPr>
        <p:txBody>
          <a:bodyPr vert="horz" wrap="square" lIns="0" tIns="0" rIns="0" bIns="0" rtlCol="0">
            <a:noAutofit/>
          </a:bodyPr>
          <a:lstStyle>
            <a:defPPr>
              <a:defRPr lang="en-US"/>
            </a:defPPr>
            <a:lvl1pPr marL="0" marR="0" indent="0" algn="l" defTabSz="1019175" rtl="0" eaLnBrk="1" fontAlgn="base" latinLnBrk="0" hangingPunct="1">
              <a:lnSpc>
                <a:spcPct val="100000"/>
              </a:lnSpc>
              <a:spcBef>
                <a:spcPct val="0"/>
              </a:spcBef>
              <a:spcAft>
                <a:spcPct val="0"/>
              </a:spcAft>
              <a:buClr>
                <a:srgbClr val="000000"/>
              </a:buClr>
              <a:buSzTx/>
              <a:buFont typeface="Wingdings" pitchFamily="2" charset="2"/>
              <a:buNone/>
              <a:defRPr sz="1100" kern="1200">
                <a:solidFill>
                  <a:schemeClr val="tx1"/>
                </a:solidFill>
                <a:latin typeface="Georgia" pitchFamily="18" charset="0"/>
                <a:ea typeface="+mn-ea"/>
                <a:cs typeface="+mn-cs"/>
              </a:defRPr>
            </a:lvl1pPr>
            <a:lvl2pPr marL="234950" marR="0" indent="-228600" algn="l" defTabSz="1019175" rtl="0" eaLnBrk="1" fontAlgn="base" latinLnBrk="0" hangingPunct="1">
              <a:lnSpc>
                <a:spcPct val="100000"/>
              </a:lnSpc>
              <a:spcBef>
                <a:spcPct val="0"/>
              </a:spcBef>
              <a:spcAft>
                <a:spcPct val="0"/>
              </a:spcAft>
              <a:buClr>
                <a:srgbClr val="000000"/>
              </a:buClr>
              <a:buSzTx/>
              <a:buFont typeface="Times New Roman" pitchFamily="18" charset="0"/>
              <a:buChar char="•"/>
              <a:defRPr sz="1100" kern="1200">
                <a:solidFill>
                  <a:schemeClr val="tx1"/>
                </a:solidFill>
                <a:latin typeface="Georgia" pitchFamily="18" charset="0"/>
                <a:ea typeface="+mn-ea"/>
                <a:cs typeface="+mn-cs"/>
              </a:defRPr>
            </a:lvl2pPr>
            <a:lvl3pPr marL="475488" marR="0" indent="-227013" algn="l" defTabSz="1019175" rtl="0" eaLnBrk="1" fontAlgn="base" latinLnBrk="0" hangingPunct="1">
              <a:lnSpc>
                <a:spcPct val="100000"/>
              </a:lnSpc>
              <a:spcBef>
                <a:spcPct val="0"/>
              </a:spcBef>
              <a:spcAft>
                <a:spcPct val="0"/>
              </a:spcAft>
              <a:buClr>
                <a:srgbClr val="000000"/>
              </a:buClr>
              <a:buSzTx/>
              <a:buFont typeface="Arial" pitchFamily="34" charset="0"/>
              <a:buChar char="-"/>
              <a:defRPr sz="1100" kern="1200">
                <a:solidFill>
                  <a:schemeClr val="tx1"/>
                </a:solidFill>
                <a:latin typeface="Georgia" pitchFamily="18" charset="0"/>
                <a:ea typeface="+mn-ea"/>
                <a:cs typeface="+mn-cs"/>
              </a:defRPr>
            </a:lvl3pPr>
            <a:lvl4pPr marL="685800" marR="0" indent="-237744" algn="l" defTabSz="1019175" rtl="0" eaLnBrk="1" fontAlgn="base" latinLnBrk="0" hangingPunct="1">
              <a:lnSpc>
                <a:spcPct val="100000"/>
              </a:lnSpc>
              <a:spcBef>
                <a:spcPct val="0"/>
              </a:spcBef>
              <a:spcAft>
                <a:spcPct val="0"/>
              </a:spcAft>
              <a:buClr>
                <a:srgbClr val="000000"/>
              </a:buClr>
              <a:buSzTx/>
              <a:buFont typeface="Georgia" pitchFamily="18" charset="0"/>
              <a:buChar char="◦"/>
              <a:defRPr sz="1100" kern="1200">
                <a:solidFill>
                  <a:schemeClr val="tx1"/>
                </a:solidFill>
                <a:latin typeface="Georgia" pitchFamily="18" charset="0"/>
                <a:ea typeface="+mn-ea"/>
                <a:cs typeface="+mn-cs"/>
              </a:defRPr>
            </a:lvl4pPr>
            <a:lvl5pPr marL="914400" marR="0" indent="-228600" algn="l" defTabSz="1019175" rtl="0" eaLnBrk="1" fontAlgn="base" latinLnBrk="0" hangingPunct="1">
              <a:lnSpc>
                <a:spcPct val="100000"/>
              </a:lnSpc>
              <a:spcBef>
                <a:spcPct val="0"/>
              </a:spcBef>
              <a:spcAft>
                <a:spcPct val="0"/>
              </a:spcAft>
              <a:buClr>
                <a:srgbClr val="000000"/>
              </a:buClr>
              <a:buSzTx/>
              <a:buFont typeface="Georgia" pitchFamily="18" charset="0"/>
              <a:buChar char="›"/>
              <a:defRPr sz="1100" kern="1200" baseline="0">
                <a:solidFill>
                  <a:schemeClr val="tx1"/>
                </a:solidFill>
                <a:latin typeface="Georgia" pitchFamily="18" charset="0"/>
                <a:ea typeface="+mn-ea"/>
                <a:cs typeface="+mn-cs"/>
              </a:defRPr>
            </a:lvl5pPr>
            <a:lvl6pPr marL="237744" indent="-237744" algn="l" defTabSz="1018824" rtl="0" eaLnBrk="1" latinLnBrk="0" hangingPunct="1">
              <a:lnSpc>
                <a:spcPct val="100000"/>
              </a:lnSpc>
              <a:spcBef>
                <a:spcPct val="0"/>
              </a:spcBef>
              <a:spcAft>
                <a:spcPct val="0"/>
              </a:spcAft>
              <a:buFont typeface="+mj-lt"/>
              <a:buAutoNum type="arabicPeriod"/>
              <a:defRPr lang="en-GB" sz="1100" kern="1200" baseline="0" noProof="0">
                <a:solidFill>
                  <a:schemeClr val="tx1"/>
                </a:solidFill>
                <a:latin typeface="Georgia" pitchFamily="18" charset="0"/>
                <a:ea typeface="+mn-ea"/>
                <a:cs typeface="+mn-cs"/>
              </a:defRPr>
            </a:lvl6pPr>
            <a:lvl7pPr marL="475488" indent="-228600" algn="l" defTabSz="1018824" rtl="0" eaLnBrk="1" latinLnBrk="0" hangingPunct="1">
              <a:lnSpc>
                <a:spcPct val="100000"/>
              </a:lnSpc>
              <a:spcBef>
                <a:spcPct val="0"/>
              </a:spcBef>
              <a:spcAft>
                <a:spcPct val="0"/>
              </a:spcAft>
              <a:buFont typeface="+mj-lt"/>
              <a:buAutoNum type="alphaLcPeriod"/>
              <a:defRPr lang="en-GB" sz="1100" kern="1200" baseline="0" noProof="0">
                <a:solidFill>
                  <a:schemeClr val="tx1"/>
                </a:solidFill>
                <a:latin typeface="Georgia" pitchFamily="18" charset="0"/>
                <a:ea typeface="+mn-ea"/>
                <a:cs typeface="+mn-cs"/>
              </a:defRPr>
            </a:lvl7pPr>
            <a:lvl8pPr marL="682625" indent="-228600" algn="l" defTabSz="1018824" rtl="0" eaLnBrk="1" latinLnBrk="0" hangingPunct="1">
              <a:lnSpc>
                <a:spcPct val="100000"/>
              </a:lnSpc>
              <a:spcBef>
                <a:spcPct val="0"/>
              </a:spcBef>
              <a:spcAft>
                <a:spcPct val="0"/>
              </a:spcAft>
              <a:buFont typeface="+mj-lt"/>
              <a:buAutoNum type="romanLcPeriod"/>
              <a:defRPr lang="en-GB" sz="1100" kern="1200" baseline="0" noProof="0">
                <a:solidFill>
                  <a:schemeClr val="tx1"/>
                </a:solidFill>
                <a:latin typeface="Georgia" pitchFamily="18" charset="0"/>
                <a:ea typeface="+mn-ea"/>
                <a:cs typeface="+mn-cs"/>
              </a:defRPr>
            </a:lvl8pPr>
            <a:lvl9pPr marL="0" indent="0" algn="l" defTabSz="1018824" rtl="0" eaLnBrk="1" latinLnBrk="0" hangingPunct="1">
              <a:lnSpc>
                <a:spcPct val="100000"/>
              </a:lnSpc>
              <a:spcBef>
                <a:spcPct val="0"/>
              </a:spcBef>
              <a:spcAft>
                <a:spcPts val="600"/>
              </a:spcAft>
              <a:buFont typeface="Arial" pitchFamily="34" charset="0"/>
              <a:buNone/>
              <a:defRPr lang="en-GB" sz="1100" b="1" kern="1200" baseline="0" noProof="0">
                <a:solidFill>
                  <a:schemeClr val="tx2"/>
                </a:solidFill>
                <a:latin typeface="Georgia" pitchFamily="18" charset="0"/>
                <a:ea typeface="+mn-ea"/>
                <a:cs typeface="+mn-cs"/>
              </a:defRPr>
            </a:lvl9pPr>
          </a:lstStyle>
          <a:p>
            <a:pPr lvl="0">
              <a:spcBef>
                <a:spcPct val="0"/>
              </a:spcBef>
              <a:defRPr/>
            </a:pPr>
            <a:r>
              <a:rPr lang="zh-CN" altLang="en-US" sz="3200" b="1" i="1" smtClean="0">
                <a:solidFill>
                  <a:schemeClr val="tx2"/>
                </a:solidFill>
              </a:rPr>
              <a:t>目录</a:t>
            </a:r>
            <a:endParaRPr lang="zh-CN" altLang="en-US" sz="3200" b="1" i="1">
              <a:solidFill>
                <a:schemeClr val="tx2"/>
              </a:solidFill>
            </a:endParaRPr>
          </a:p>
        </p:txBody>
      </p:sp>
      <p:sp>
        <p:nvSpPr>
          <p:cNvPr id="126" name="TextBox 125"/>
          <p:cNvSpPr txBox="1"/>
          <p:nvPr>
            <p:custDataLst>
              <p:tags r:id="rId6"/>
            </p:custDataLst>
          </p:nvPr>
        </p:nvSpPr>
        <p:spPr>
          <a:xfrm>
            <a:off x="3589200" y="1093100"/>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27" name="TextBox 126"/>
          <p:cNvSpPr txBox="1"/>
          <p:nvPr>
            <p:custDataLst>
              <p:tags r:id="rId7"/>
            </p:custDataLst>
          </p:nvPr>
        </p:nvSpPr>
        <p:spPr>
          <a:xfrm>
            <a:off x="3589200" y="1093100"/>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28" name="TextBox 127"/>
          <p:cNvSpPr txBox="1"/>
          <p:nvPr>
            <p:custDataLst>
              <p:tags r:id="rId8"/>
            </p:custDataLst>
          </p:nvPr>
        </p:nvSpPr>
        <p:spPr>
          <a:xfrm>
            <a:off x="3589200" y="1333892"/>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29" name="TextBox 128"/>
          <p:cNvSpPr txBox="1"/>
          <p:nvPr>
            <p:custDataLst>
              <p:tags r:id="rId9"/>
            </p:custDataLst>
          </p:nvPr>
        </p:nvSpPr>
        <p:spPr>
          <a:xfrm>
            <a:off x="3589200" y="1333892"/>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0" name="TextBox 129"/>
          <p:cNvSpPr txBox="1"/>
          <p:nvPr>
            <p:custDataLst>
              <p:tags r:id="rId10"/>
            </p:custDataLst>
          </p:nvPr>
        </p:nvSpPr>
        <p:spPr>
          <a:xfrm>
            <a:off x="3589200" y="1574684"/>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1" name="TextBox 130"/>
          <p:cNvSpPr txBox="1"/>
          <p:nvPr>
            <p:custDataLst>
              <p:tags r:id="rId11"/>
            </p:custDataLst>
          </p:nvPr>
        </p:nvSpPr>
        <p:spPr>
          <a:xfrm>
            <a:off x="3589200" y="1574684"/>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2" name="TextBox 131"/>
          <p:cNvSpPr txBox="1"/>
          <p:nvPr>
            <p:custDataLst>
              <p:tags r:id="rId12"/>
            </p:custDataLst>
          </p:nvPr>
        </p:nvSpPr>
        <p:spPr>
          <a:xfrm>
            <a:off x="3589200" y="1815476"/>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3" name="TextBox 132"/>
          <p:cNvSpPr txBox="1"/>
          <p:nvPr>
            <p:custDataLst>
              <p:tags r:id="rId13"/>
            </p:custDataLst>
          </p:nvPr>
        </p:nvSpPr>
        <p:spPr>
          <a:xfrm>
            <a:off x="3589200" y="1815476"/>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4" name="TextBox 133"/>
          <p:cNvSpPr txBox="1"/>
          <p:nvPr>
            <p:custDataLst>
              <p:tags r:id="rId14"/>
            </p:custDataLst>
          </p:nvPr>
        </p:nvSpPr>
        <p:spPr>
          <a:xfrm>
            <a:off x="3589200" y="2056268"/>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5" name="TextBox 134"/>
          <p:cNvSpPr txBox="1"/>
          <p:nvPr>
            <p:custDataLst>
              <p:tags r:id="rId15"/>
            </p:custDataLst>
          </p:nvPr>
        </p:nvSpPr>
        <p:spPr>
          <a:xfrm>
            <a:off x="3589200" y="2056268"/>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6" name="TextBox 135"/>
          <p:cNvSpPr txBox="1"/>
          <p:nvPr>
            <p:custDataLst>
              <p:tags r:id="rId16"/>
            </p:custDataLst>
          </p:nvPr>
        </p:nvSpPr>
        <p:spPr>
          <a:xfrm>
            <a:off x="3589200" y="2297060"/>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7" name="TextBox 136"/>
          <p:cNvSpPr txBox="1"/>
          <p:nvPr>
            <p:custDataLst>
              <p:tags r:id="rId17"/>
            </p:custDataLst>
          </p:nvPr>
        </p:nvSpPr>
        <p:spPr>
          <a:xfrm>
            <a:off x="3589200" y="2297060"/>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8" name="TextBox 137"/>
          <p:cNvSpPr txBox="1"/>
          <p:nvPr>
            <p:custDataLst>
              <p:tags r:id="rId18"/>
            </p:custDataLst>
          </p:nvPr>
        </p:nvSpPr>
        <p:spPr>
          <a:xfrm>
            <a:off x="3589200" y="2537852"/>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39" name="TextBox 138"/>
          <p:cNvSpPr txBox="1"/>
          <p:nvPr>
            <p:custDataLst>
              <p:tags r:id="rId19"/>
            </p:custDataLst>
          </p:nvPr>
        </p:nvSpPr>
        <p:spPr>
          <a:xfrm>
            <a:off x="3589200" y="2537852"/>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0" name="TextBox 139"/>
          <p:cNvSpPr txBox="1"/>
          <p:nvPr>
            <p:custDataLst>
              <p:tags r:id="rId20"/>
            </p:custDataLst>
          </p:nvPr>
        </p:nvSpPr>
        <p:spPr>
          <a:xfrm>
            <a:off x="3589200" y="2778644"/>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1" name="TextBox 140"/>
          <p:cNvSpPr txBox="1"/>
          <p:nvPr>
            <p:custDataLst>
              <p:tags r:id="rId21"/>
            </p:custDataLst>
          </p:nvPr>
        </p:nvSpPr>
        <p:spPr>
          <a:xfrm>
            <a:off x="3589200" y="2778644"/>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2" name="TextBox 141"/>
          <p:cNvSpPr txBox="1"/>
          <p:nvPr>
            <p:custDataLst>
              <p:tags r:id="rId22"/>
            </p:custDataLst>
          </p:nvPr>
        </p:nvSpPr>
        <p:spPr>
          <a:xfrm>
            <a:off x="3589200" y="3019436"/>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3" name="TextBox 142"/>
          <p:cNvSpPr txBox="1"/>
          <p:nvPr>
            <p:custDataLst>
              <p:tags r:id="rId23"/>
            </p:custDataLst>
          </p:nvPr>
        </p:nvSpPr>
        <p:spPr>
          <a:xfrm>
            <a:off x="3589200" y="3019436"/>
            <a:ext cx="5940923" cy="169277"/>
          </a:xfrm>
          <a:prstGeom prst="rect">
            <a:avLst/>
          </a:prstGeom>
          <a:noFill/>
          <a:ln>
            <a:noFill/>
          </a:ln>
          <a:extLst>
            <a:ext uri="{909E8E84-426E-40DD-AFC4-6F175D3DCCD1}">
              <a14:hiddenFill xmlns:a14="http://schemas.microsoft.com/office/drawing/2010/main">
                <a:solidFill>
                  <a:scrgbClr r="0" g="0" b="0">
                    <a:alpha val="0"/>
                  </a:scrgbClr>
                </a:solidFill>
              </a14:hiddenFill>
            </a:ext>
          </a:extLst>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45" name="TextBox 144"/>
          <p:cNvSpPr txBox="1"/>
          <p:nvPr>
            <p:custDataLst>
              <p:tags r:id="rId24"/>
            </p:custDataLst>
          </p:nvPr>
        </p:nvSpPr>
        <p:spPr>
          <a:xfrm>
            <a:off x="3589200" y="1093100"/>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46" name="TextBox 145"/>
          <p:cNvSpPr txBox="1"/>
          <p:nvPr>
            <p:custDataLst>
              <p:tags r:id="rId25"/>
            </p:custDataLst>
          </p:nvPr>
        </p:nvSpPr>
        <p:spPr>
          <a:xfrm>
            <a:off x="3589200" y="1093100"/>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47" name="TextBox 146"/>
          <p:cNvSpPr txBox="1"/>
          <p:nvPr>
            <p:custDataLst>
              <p:tags r:id="rId26"/>
            </p:custDataLst>
          </p:nvPr>
        </p:nvSpPr>
        <p:spPr>
          <a:xfrm>
            <a:off x="3589200" y="1333892"/>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48" name="TextBox 147"/>
          <p:cNvSpPr txBox="1"/>
          <p:nvPr>
            <p:custDataLst>
              <p:tags r:id="rId27"/>
            </p:custDataLst>
          </p:nvPr>
        </p:nvSpPr>
        <p:spPr>
          <a:xfrm>
            <a:off x="3589200" y="1333892"/>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49" name="TextBox 148"/>
          <p:cNvSpPr txBox="1"/>
          <p:nvPr>
            <p:custDataLst>
              <p:tags r:id="rId28"/>
            </p:custDataLst>
          </p:nvPr>
        </p:nvSpPr>
        <p:spPr>
          <a:xfrm>
            <a:off x="3589200" y="1574684"/>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0" name="TextBox 149"/>
          <p:cNvSpPr txBox="1"/>
          <p:nvPr>
            <p:custDataLst>
              <p:tags r:id="rId29"/>
            </p:custDataLst>
          </p:nvPr>
        </p:nvSpPr>
        <p:spPr>
          <a:xfrm>
            <a:off x="3589200" y="1574684"/>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1" name="TextBox 150"/>
          <p:cNvSpPr txBox="1"/>
          <p:nvPr>
            <p:custDataLst>
              <p:tags r:id="rId30"/>
            </p:custDataLst>
          </p:nvPr>
        </p:nvSpPr>
        <p:spPr>
          <a:xfrm>
            <a:off x="3589200" y="1815476"/>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2" name="TextBox 151"/>
          <p:cNvSpPr txBox="1"/>
          <p:nvPr>
            <p:custDataLst>
              <p:tags r:id="rId31"/>
            </p:custDataLst>
          </p:nvPr>
        </p:nvSpPr>
        <p:spPr>
          <a:xfrm>
            <a:off x="3589200" y="1815476"/>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3" name="TextBox 152"/>
          <p:cNvSpPr txBox="1"/>
          <p:nvPr>
            <p:custDataLst>
              <p:tags r:id="rId32"/>
            </p:custDataLst>
          </p:nvPr>
        </p:nvSpPr>
        <p:spPr>
          <a:xfrm>
            <a:off x="3589200" y="2056268"/>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4" name="TextBox 153"/>
          <p:cNvSpPr txBox="1"/>
          <p:nvPr>
            <p:custDataLst>
              <p:tags r:id="rId33"/>
            </p:custDataLst>
          </p:nvPr>
        </p:nvSpPr>
        <p:spPr>
          <a:xfrm>
            <a:off x="3589200" y="2056268"/>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5" name="TextBox 154"/>
          <p:cNvSpPr txBox="1"/>
          <p:nvPr>
            <p:custDataLst>
              <p:tags r:id="rId34"/>
            </p:custDataLst>
          </p:nvPr>
        </p:nvSpPr>
        <p:spPr>
          <a:xfrm>
            <a:off x="3589200" y="2297060"/>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6" name="TextBox 155"/>
          <p:cNvSpPr txBox="1"/>
          <p:nvPr>
            <p:custDataLst>
              <p:tags r:id="rId35"/>
            </p:custDataLst>
          </p:nvPr>
        </p:nvSpPr>
        <p:spPr>
          <a:xfrm>
            <a:off x="3589200" y="2297060"/>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7" name="TextBox 156"/>
          <p:cNvSpPr txBox="1"/>
          <p:nvPr>
            <p:custDataLst>
              <p:tags r:id="rId36"/>
            </p:custDataLst>
          </p:nvPr>
        </p:nvSpPr>
        <p:spPr>
          <a:xfrm>
            <a:off x="3589200" y="2537852"/>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58" name="TextBox 157"/>
          <p:cNvSpPr txBox="1"/>
          <p:nvPr>
            <p:custDataLst>
              <p:tags r:id="rId37"/>
            </p:custDataLst>
          </p:nvPr>
        </p:nvSpPr>
        <p:spPr>
          <a:xfrm>
            <a:off x="3589200" y="2537852"/>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78" name="TextBox 177"/>
          <p:cNvSpPr txBox="1"/>
          <p:nvPr>
            <p:custDataLst>
              <p:tags r:id="rId38"/>
            </p:custDataLst>
          </p:nvPr>
        </p:nvSpPr>
        <p:spPr>
          <a:xfrm>
            <a:off x="3589200" y="2778644"/>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79" name="TextBox 178"/>
          <p:cNvSpPr txBox="1"/>
          <p:nvPr>
            <p:custDataLst>
              <p:tags r:id="rId39"/>
            </p:custDataLst>
          </p:nvPr>
        </p:nvSpPr>
        <p:spPr>
          <a:xfrm>
            <a:off x="3589200" y="2778644"/>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80" name="TextBox 179"/>
          <p:cNvSpPr txBox="1"/>
          <p:nvPr>
            <p:custDataLst>
              <p:tags r:id="rId40"/>
            </p:custDataLst>
          </p:nvPr>
        </p:nvSpPr>
        <p:spPr>
          <a:xfrm>
            <a:off x="3589200" y="3019436"/>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181" name="TextBox 180"/>
          <p:cNvSpPr txBox="1"/>
          <p:nvPr>
            <p:custDataLst>
              <p:tags r:id="rId41"/>
            </p:custDataLst>
          </p:nvPr>
        </p:nvSpPr>
        <p:spPr>
          <a:xfrm>
            <a:off x="3589200" y="3019436"/>
            <a:ext cx="5940923"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Tree>
    <p:custDataLst>
      <p:tags r:id="rId42"/>
    </p:custDataLst>
    <p:extLst>
      <p:ext uri="{BB962C8B-B14F-4D97-AF65-F5344CB8AC3E}">
        <p14:creationId xmlns:p14="http://schemas.microsoft.com/office/powerpoint/2010/main" val="1302318443"/>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85800"/>
            <a:ext cx="8997696" cy="6711696"/>
            <a:chOff x="530352" y="685800"/>
            <a:chExt cx="8997696" cy="6711696"/>
          </a:xfrm>
        </p:grpSpPr>
        <p:sp>
          <p:nvSpPr>
            <p:cNvPr id="5"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p:nvGrpSpPr>
          <p:grpSpPr>
            <a:xfrm>
              <a:off x="530352" y="6016752"/>
              <a:ext cx="8997696" cy="609600"/>
              <a:chOff x="530352" y="6016752"/>
              <a:chExt cx="8997696" cy="609600"/>
            </a:xfrm>
          </p:grpSpPr>
          <p:sp>
            <p:nvSpPr>
              <p:cNvPr id="44"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p:nvGrpSpPr>
          <p:grpSpPr>
            <a:xfrm>
              <a:off x="530352" y="5257800"/>
              <a:ext cx="8997696" cy="609600"/>
              <a:chOff x="530352" y="5257800"/>
              <a:chExt cx="8997696" cy="609600"/>
            </a:xfrm>
          </p:grpSpPr>
          <p:sp>
            <p:nvSpPr>
              <p:cNvPr id="38"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p:nvGrpSpPr>
          <p:grpSpPr>
            <a:xfrm>
              <a:off x="530352" y="4498848"/>
              <a:ext cx="8997696" cy="609600"/>
              <a:chOff x="530352" y="4498848"/>
              <a:chExt cx="8997696" cy="609600"/>
            </a:xfrm>
          </p:grpSpPr>
          <p:sp>
            <p:nvSpPr>
              <p:cNvPr id="32"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p:nvGrpSpPr>
          <p:grpSpPr>
            <a:xfrm>
              <a:off x="530352" y="3730752"/>
              <a:ext cx="8997696" cy="609600"/>
              <a:chOff x="530352" y="3730752"/>
              <a:chExt cx="8997696" cy="609600"/>
            </a:xfrm>
          </p:grpSpPr>
          <p:sp>
            <p:nvSpPr>
              <p:cNvPr id="26"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p:nvGrpSpPr>
          <p:grpSpPr>
            <a:xfrm>
              <a:off x="530352" y="2971800"/>
              <a:ext cx="8997696" cy="609600"/>
              <a:chOff x="530352" y="2971800"/>
              <a:chExt cx="8997696" cy="609600"/>
            </a:xfrm>
          </p:grpSpPr>
          <p:sp>
            <p:nvSpPr>
              <p:cNvPr id="20"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p:nvGrpSpPr>
          <p:grpSpPr>
            <a:xfrm>
              <a:off x="530352" y="2212848"/>
              <a:ext cx="8997696" cy="609600"/>
              <a:chOff x="530352" y="2212848"/>
              <a:chExt cx="8997696" cy="609600"/>
            </a:xfrm>
          </p:grpSpPr>
          <p:sp>
            <p:nvSpPr>
              <p:cNvPr id="14"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ext Placeholder 1"/>
          <p:cNvSpPr>
            <a:spLocks noGrp="1"/>
          </p:cNvSpPr>
          <p:nvPr>
            <p:ph type="body" idx="1"/>
            <p:custDataLst>
              <p:tags r:id="rId3"/>
            </p:custDataLst>
          </p:nvPr>
        </p:nvSpPr>
        <p:spPr/>
        <p:txBody>
          <a:bodyPr/>
          <a:lstStyle/>
          <a:p>
            <a:r>
              <a:rPr lang="zh-CN" altLang="en-US" smtClean="0">
                <a:ea typeface="SimSun" pitchFamily="2" charset="-122"/>
              </a:rPr>
              <a:t>章节 </a:t>
            </a:r>
            <a:r>
              <a:rPr lang="en-US" altLang="zh-CN" smtClean="0">
                <a:ea typeface="SimSun" pitchFamily="2" charset="-122"/>
              </a:rPr>
              <a:t>1</a:t>
            </a:r>
            <a:endParaRPr lang="zh-CN" altLang="en-US">
              <a:ea typeface="SimSun" pitchFamily="2" charset="-122"/>
            </a:endParaRPr>
          </a:p>
        </p:txBody>
      </p:sp>
      <p:sp>
        <p:nvSpPr>
          <p:cNvPr id="3" name="Title 2"/>
          <p:cNvSpPr>
            <a:spLocks noGrp="1"/>
          </p:cNvSpPr>
          <p:nvPr>
            <p:ph type="title"/>
            <p:custDataLst>
              <p:tags r:id="rId4"/>
            </p:custDataLst>
          </p:nvPr>
        </p:nvSpPr>
        <p:spPr>
          <a:xfrm>
            <a:off x="530352" y="1609344"/>
            <a:ext cx="8997696" cy="492443"/>
          </a:xfrm>
        </p:spPr>
        <p:txBody>
          <a:bodyPr/>
          <a:lstStyle/>
          <a:p>
            <a:r>
              <a:rPr lang="zh-CN" altLang="en-US" smtClean="0">
                <a:latin typeface="华文楷体" panose="02010600040101010101" pitchFamily="2" charset="-122"/>
                <a:ea typeface="华文楷体" panose="02010600040101010101" pitchFamily="2" charset="-122"/>
              </a:rPr>
              <a:t>供应链管理的</a:t>
            </a:r>
            <a:r>
              <a:rPr lang="zh-CN" altLang="en-US">
                <a:latin typeface="华文楷体" panose="02010600040101010101" pitchFamily="2" charset="-122"/>
                <a:ea typeface="华文楷体" panose="02010600040101010101" pitchFamily="2" charset="-122"/>
              </a:rPr>
              <a:t>理解</a:t>
            </a:r>
            <a:endParaRPr lang="zh-CN" altLang="en-US"/>
          </a:p>
        </p:txBody>
      </p:sp>
      <p:sp>
        <p:nvSpPr>
          <p:cNvPr id="50" name="Page Number"/>
          <p:cNvSpPr txBox="1"/>
          <p:nvPr>
            <p:custDataLst>
              <p:tags r:id="rId5"/>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0" smtClean="0"/>
              <a:t>1</a:t>
            </a:r>
            <a:endParaRPr lang="zh-CN" altLang="en-US" sz="900" noProof="0" smtClean="0"/>
          </a:p>
        </p:txBody>
      </p:sp>
      <p:sp>
        <p:nvSpPr>
          <p:cNvPr id="51" name="Section Footer"/>
          <p:cNvSpPr txBox="1"/>
          <p:nvPr>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smtClean="0"/>
              <a:t>泰康之家供应链管理 </a:t>
            </a:r>
            <a:r>
              <a:rPr lang="en-US" altLang="zh-CN" sz="900" smtClean="0"/>
              <a:t>• </a:t>
            </a:r>
            <a:r>
              <a:rPr lang="zh-CN" altLang="en-US" sz="900" smtClean="0"/>
              <a:t>培训材料</a:t>
            </a:r>
          </a:p>
        </p:txBody>
      </p:sp>
    </p:spTree>
    <p:custDataLst>
      <p:tags r:id="rId7"/>
    </p:custDataLst>
    <p:extLst>
      <p:ext uri="{BB962C8B-B14F-4D97-AF65-F5344CB8AC3E}">
        <p14:creationId xmlns:p14="http://schemas.microsoft.com/office/powerpoint/2010/main" val="1747778268"/>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85800"/>
            <a:ext cx="8997696" cy="6711696"/>
            <a:chOff x="530352" y="685800"/>
            <a:chExt cx="8997696" cy="6711696"/>
          </a:xfrm>
        </p:grpSpPr>
        <p:sp>
          <p:nvSpPr>
            <p:cNvPr id="5"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p:nvGrpSpPr>
          <p:grpSpPr>
            <a:xfrm>
              <a:off x="530352" y="6016752"/>
              <a:ext cx="8997696" cy="609600"/>
              <a:chOff x="530352" y="6016752"/>
              <a:chExt cx="8997696" cy="609600"/>
            </a:xfrm>
          </p:grpSpPr>
          <p:sp>
            <p:nvSpPr>
              <p:cNvPr id="44"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p:nvGrpSpPr>
          <p:grpSpPr>
            <a:xfrm>
              <a:off x="530352" y="5257800"/>
              <a:ext cx="8997696" cy="609600"/>
              <a:chOff x="530352" y="5257800"/>
              <a:chExt cx="8997696" cy="609600"/>
            </a:xfrm>
          </p:grpSpPr>
          <p:sp>
            <p:nvSpPr>
              <p:cNvPr id="38"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p:nvGrpSpPr>
          <p:grpSpPr>
            <a:xfrm>
              <a:off x="530352" y="4498848"/>
              <a:ext cx="8997696" cy="609600"/>
              <a:chOff x="530352" y="4498848"/>
              <a:chExt cx="8997696" cy="609600"/>
            </a:xfrm>
          </p:grpSpPr>
          <p:sp>
            <p:nvSpPr>
              <p:cNvPr id="32"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p:nvGrpSpPr>
          <p:grpSpPr>
            <a:xfrm>
              <a:off x="530352" y="3730752"/>
              <a:ext cx="8997696" cy="609600"/>
              <a:chOff x="530352" y="3730752"/>
              <a:chExt cx="8997696" cy="609600"/>
            </a:xfrm>
          </p:grpSpPr>
          <p:sp>
            <p:nvSpPr>
              <p:cNvPr id="26"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p:nvGrpSpPr>
          <p:grpSpPr>
            <a:xfrm>
              <a:off x="530352" y="2971800"/>
              <a:ext cx="8997696" cy="609600"/>
              <a:chOff x="530352" y="2971800"/>
              <a:chExt cx="8997696" cy="609600"/>
            </a:xfrm>
          </p:grpSpPr>
          <p:sp>
            <p:nvSpPr>
              <p:cNvPr id="20"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p:nvGrpSpPr>
          <p:grpSpPr>
            <a:xfrm>
              <a:off x="530352" y="2212848"/>
              <a:ext cx="8997696" cy="609600"/>
              <a:chOff x="530352" y="2212848"/>
              <a:chExt cx="8997696" cy="609600"/>
            </a:xfrm>
          </p:grpSpPr>
          <p:sp>
            <p:nvSpPr>
              <p:cNvPr id="14"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ext Placeholder 1"/>
          <p:cNvSpPr>
            <a:spLocks noGrp="1"/>
          </p:cNvSpPr>
          <p:nvPr>
            <p:ph type="body" idx="1"/>
            <p:custDataLst>
              <p:tags r:id="rId3"/>
            </p:custDataLst>
          </p:nvPr>
        </p:nvSpPr>
        <p:spPr/>
        <p:txBody>
          <a:bodyPr/>
          <a:lstStyle/>
          <a:p>
            <a:r>
              <a:rPr lang="zh-CN" altLang="en-US" smtClean="0">
                <a:ea typeface="SimSun" pitchFamily="2" charset="-122"/>
              </a:rPr>
              <a:t>章节 </a:t>
            </a:r>
            <a:r>
              <a:rPr lang="en-US" altLang="zh-CN" smtClean="0">
                <a:ea typeface="SimSun" pitchFamily="2" charset="-122"/>
              </a:rPr>
              <a:t>1.1</a:t>
            </a:r>
            <a:endParaRPr lang="zh-CN" altLang="en-US">
              <a:ea typeface="SimSun" pitchFamily="2" charset="-122"/>
            </a:endParaRPr>
          </a:p>
        </p:txBody>
      </p:sp>
      <p:sp>
        <p:nvSpPr>
          <p:cNvPr id="3" name="Title 2"/>
          <p:cNvSpPr>
            <a:spLocks noGrp="1"/>
          </p:cNvSpPr>
          <p:nvPr>
            <p:ph type="title"/>
            <p:custDataLst>
              <p:tags r:id="rId4"/>
            </p:custDataLst>
          </p:nvPr>
        </p:nvSpPr>
        <p:spPr>
          <a:xfrm>
            <a:off x="530352" y="1609344"/>
            <a:ext cx="8997696" cy="492443"/>
          </a:xfrm>
        </p:spPr>
        <p:txBody>
          <a:bodyPr vert="horz" wrap="square" lIns="0" tIns="0" rIns="0" bIns="0" rtlCol="0" anchor="t" anchorCtr="0">
            <a:spAutoFit/>
          </a:bodyPr>
          <a:lstStyle/>
          <a:p>
            <a:r>
              <a:rPr lang="zh-CN" altLang="en-US">
                <a:latin typeface="华文楷体" panose="02010600040101010101" pitchFamily="2" charset="-122"/>
                <a:ea typeface="华文楷体" panose="02010600040101010101" pitchFamily="2" charset="-122"/>
              </a:rPr>
              <a:t>供应链管理的概念</a:t>
            </a:r>
          </a:p>
        </p:txBody>
      </p:sp>
      <p:sp>
        <p:nvSpPr>
          <p:cNvPr id="50" name="Page Number"/>
          <p:cNvSpPr txBox="1"/>
          <p:nvPr>
            <p:custDataLst>
              <p:tags r:id="rId5"/>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0" smtClean="0"/>
              <a:t>2</a:t>
            </a:r>
            <a:endParaRPr lang="zh-CN" altLang="en-US" sz="900" noProof="0" smtClean="0"/>
          </a:p>
        </p:txBody>
      </p:sp>
      <p:sp>
        <p:nvSpPr>
          <p:cNvPr id="51" name="Section Footer"/>
          <p:cNvSpPr txBox="1"/>
          <p:nvPr>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smtClean="0"/>
              <a:t>泰康之家供应链管理 </a:t>
            </a:r>
            <a:r>
              <a:rPr lang="en-US" altLang="zh-CN" sz="900" smtClean="0"/>
              <a:t>• </a:t>
            </a:r>
            <a:r>
              <a:rPr lang="zh-CN" altLang="en-US" sz="900" smtClean="0"/>
              <a:t>培训材料</a:t>
            </a:r>
          </a:p>
        </p:txBody>
      </p:sp>
    </p:spTree>
    <p:custDataLst>
      <p:tags r:id="rId7"/>
    </p:custDataLst>
    <p:extLst>
      <p:ext uri="{BB962C8B-B14F-4D97-AF65-F5344CB8AC3E}">
        <p14:creationId xmlns:p14="http://schemas.microsoft.com/office/powerpoint/2010/main" val="3981454450"/>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2"/>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a:xfrm>
            <a:off x="530352" y="1143000"/>
            <a:ext cx="8997696" cy="1149360"/>
          </a:xfrm>
        </p:spPr>
        <p:txBody>
          <a:bodyPr/>
          <a:lstStyle/>
          <a:p>
            <a:r>
              <a:rPr lang="zh-CN" altLang="en-US" smtClean="0">
                <a:latin typeface="华文楷体" panose="02010600040101010101" pitchFamily="2" charset="-122"/>
                <a:ea typeface="华文楷体" panose="02010600040101010101" pitchFamily="2" charset="-122"/>
              </a:rPr>
              <a:t>什么是供应链？</a:t>
            </a:r>
            <a:br>
              <a:rPr lang="zh-CN" altLang="en-US" smtClean="0">
                <a:latin typeface="华文楷体" panose="02010600040101010101" pitchFamily="2" charset="-122"/>
                <a:ea typeface="华文楷体" panose="02010600040101010101" pitchFamily="2" charset="-122"/>
              </a:rPr>
            </a:br>
            <a:r>
              <a:rPr lang="zh-CN" altLang="en-US" sz="1600" smtClean="0">
                <a:latin typeface="华文楷体" panose="02010600040101010101" pitchFamily="2" charset="-122"/>
                <a:ea typeface="华文楷体" panose="02010600040101010101" pitchFamily="2" charset="-122"/>
              </a:rPr>
              <a:t>传统供应链：</a:t>
            </a:r>
            <a:r>
              <a:rPr lang="zh-CN" altLang="en-US" sz="1600" b="0" smtClean="0">
                <a:latin typeface="华文楷体" panose="02010600040101010101" pitchFamily="2" charset="-122"/>
                <a:ea typeface="华文楷体" panose="02010600040101010101" pitchFamily="2" charset="-122"/>
              </a:rPr>
              <a:t>供应链指上游供应商、核心企业、下游经销商等直到最终用户，一系列伴随着物流、信息流和资金流的活动和工作。通过增值过程和分销渠道控制从供应商到用户的流就是供应链，它开始于供应的源点，结束于消费的终点。</a:t>
            </a:r>
            <a:br>
              <a:rPr lang="zh-CN" altLang="en-US" b="0" smtClean="0">
                <a:latin typeface="华文楷体" panose="02010600040101010101" pitchFamily="2" charset="-122"/>
                <a:ea typeface="华文楷体" panose="02010600040101010101" pitchFamily="2" charset="-122"/>
              </a:rPr>
            </a:br>
            <a:endParaRPr lang="zh-CN" altLang="en-US" b="0">
              <a:latin typeface="华文楷体" panose="02010600040101010101" pitchFamily="2" charset="-122"/>
              <a:ea typeface="华文楷体" panose="02010600040101010101" pitchFamily="2" charset="-122"/>
            </a:endParaRPr>
          </a:p>
        </p:txBody>
      </p:sp>
      <p:sp>
        <p:nvSpPr>
          <p:cNvPr id="51" name="Page Number"/>
          <p:cNvSpPr txBox="1"/>
          <p:nvPr>
            <p:custDataLst>
              <p:tags r:id="rId3"/>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3</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4"/>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5"/>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6"/>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1.1 – </a:t>
            </a:r>
            <a:r>
              <a:rPr lang="zh-CN" altLang="en-US" sz="900" noProof="1" smtClean="0">
                <a:solidFill>
                  <a:schemeClr val="tx1"/>
                </a:solidFill>
                <a:latin typeface="华文楷体" panose="02010600040101010101" pitchFamily="2" charset="-122"/>
                <a:ea typeface="华文楷体" panose="02010600040101010101" pitchFamily="2" charset="-122"/>
              </a:rPr>
              <a:t>供应链管理的概念</a:t>
            </a:r>
          </a:p>
        </p:txBody>
      </p:sp>
      <p:sp>
        <p:nvSpPr>
          <p:cNvPr id="237" name="AutoShape 44"/>
          <p:cNvSpPr>
            <a:spLocks noChangeArrowheads="1"/>
          </p:cNvSpPr>
          <p:nvPr/>
        </p:nvSpPr>
        <p:spPr bwMode="auto">
          <a:xfrm>
            <a:off x="699078" y="5220816"/>
            <a:ext cx="8275637" cy="609600"/>
          </a:xfrm>
          <a:prstGeom prst="leftRightArrow">
            <a:avLst>
              <a:gd name="adj1" fmla="val 50000"/>
              <a:gd name="adj2" fmla="val 271510"/>
            </a:avLst>
          </a:prstGeom>
          <a:gradFill rotWithShape="0">
            <a:gsLst>
              <a:gs pos="0">
                <a:srgbClr val="FFFF00"/>
              </a:gs>
              <a:gs pos="100000">
                <a:srgbClr val="FFFF00">
                  <a:gamma/>
                  <a:shade val="46275"/>
                  <a:invGamma/>
                </a:srgbClr>
              </a:gs>
            </a:gsLst>
            <a:path path="rect">
              <a:fillToRect l="50000" t="50000" r="50000" b="50000"/>
            </a:path>
          </a:gradFill>
          <a:ln>
            <a:noFill/>
          </a:ln>
          <a:effectLst/>
          <a:extLst>
            <a:ext uri="{91240B29-F687-4F45-9708-019B960494DF}">
              <a14:hiddenLine xmlns:a14="http://schemas.microsoft.com/office/drawing/2010/main" w="9525">
                <a:solidFill>
                  <a:srgbClr val="000000"/>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2000" i="1" smtClean="0">
                <a:effectLst>
                  <a:outerShdw blurRad="38100" dist="38100" dir="2700000" algn="tl">
                    <a:srgbClr val="FFFFFF"/>
                  </a:outerShdw>
                </a:effectLst>
                <a:latin typeface="华文楷体" panose="02010600040101010101" pitchFamily="2" charset="-122"/>
                <a:ea typeface="华文楷体" panose="02010600040101010101" pitchFamily="2" charset="-122"/>
              </a:rPr>
              <a:t>SCOR </a:t>
            </a:r>
            <a:r>
              <a:rPr lang="zh-CN" altLang="en-US" sz="2000" b="1" i="1" smtClean="0">
                <a:effectLst>
                  <a:outerShdw blurRad="38100" dist="38100" dir="2700000" algn="tl">
                    <a:srgbClr val="FFFFFF"/>
                  </a:outerShdw>
                </a:effectLst>
                <a:latin typeface="华文楷体" panose="02010600040101010101" pitchFamily="2" charset="-122"/>
                <a:ea typeface="华文楷体" panose="02010600040101010101" pitchFamily="2" charset="-122"/>
              </a:rPr>
              <a:t>模型</a:t>
            </a:r>
            <a:endParaRPr lang="zh-CN" altLang="en-US" sz="2000" b="1" i="1">
              <a:effectLst>
                <a:outerShdw blurRad="38100" dist="38100" dir="2700000" algn="tl">
                  <a:srgbClr val="FFFFFF"/>
                </a:outerShdw>
              </a:effectLst>
              <a:latin typeface="华文楷体" panose="02010600040101010101" pitchFamily="2" charset="-122"/>
              <a:ea typeface="华文楷体" panose="02010600040101010101" pitchFamily="2" charset="-122"/>
            </a:endParaRPr>
          </a:p>
        </p:txBody>
      </p:sp>
      <p:grpSp>
        <p:nvGrpSpPr>
          <p:cNvPr id="3" name="Group 2"/>
          <p:cNvGrpSpPr/>
          <p:nvPr/>
        </p:nvGrpSpPr>
        <p:grpSpPr>
          <a:xfrm>
            <a:off x="457200" y="2302027"/>
            <a:ext cx="9144000" cy="3130196"/>
            <a:chOff x="0" y="2822755"/>
            <a:chExt cx="9144000" cy="3130196"/>
          </a:xfrm>
        </p:grpSpPr>
        <p:sp>
          <p:nvSpPr>
            <p:cNvPr id="196" name="Freeform 2"/>
            <p:cNvSpPr/>
            <p:nvPr/>
          </p:nvSpPr>
          <p:spPr bwMode="auto">
            <a:xfrm>
              <a:off x="734838" y="3136726"/>
              <a:ext cx="7678738" cy="1143000"/>
            </a:xfrm>
            <a:custGeom>
              <a:gdLst>
                <a:gd name="T0" fmla="*/ 8 w 4905"/>
                <a:gd name="T1" fmla="*/ 543 h 632"/>
                <a:gd name="T2" fmla="*/ 567 w 4905"/>
                <a:gd name="T3" fmla="*/ 452 h 632"/>
                <a:gd name="T4" fmla="*/ 1066 w 4905"/>
                <a:gd name="T5" fmla="*/ 426 h 632"/>
                <a:gd name="T6" fmla="*/ 1530 w 4905"/>
                <a:gd name="T7" fmla="*/ 387 h 632"/>
                <a:gd name="T8" fmla="*/ 1899 w 4905"/>
                <a:gd name="T9" fmla="*/ 335 h 632"/>
                <a:gd name="T10" fmla="*/ 2193 w 4905"/>
                <a:gd name="T11" fmla="*/ 266 h 632"/>
                <a:gd name="T12" fmla="*/ 2342 w 4905"/>
                <a:gd name="T13" fmla="*/ 201 h 632"/>
                <a:gd name="T14" fmla="*/ 2390 w 4905"/>
                <a:gd name="T15" fmla="*/ 148 h 632"/>
                <a:gd name="T16" fmla="*/ 2404 w 4905"/>
                <a:gd name="T17" fmla="*/ 70 h 632"/>
                <a:gd name="T18" fmla="*/ 2342 w 4905"/>
                <a:gd name="T19" fmla="*/ 70 h 632"/>
                <a:gd name="T20" fmla="*/ 2453 w 4905"/>
                <a:gd name="T21" fmla="*/ 0 h 632"/>
                <a:gd name="T22" fmla="*/ 2562 w 4905"/>
                <a:gd name="T23" fmla="*/ 69 h 632"/>
                <a:gd name="T24" fmla="*/ 2494 w 4905"/>
                <a:gd name="T25" fmla="*/ 69 h 632"/>
                <a:gd name="T26" fmla="*/ 2513 w 4905"/>
                <a:gd name="T27" fmla="*/ 148 h 632"/>
                <a:gd name="T28" fmla="*/ 2602 w 4905"/>
                <a:gd name="T29" fmla="*/ 218 h 632"/>
                <a:gd name="T30" fmla="*/ 2814 w 4905"/>
                <a:gd name="T31" fmla="*/ 296 h 632"/>
                <a:gd name="T32" fmla="*/ 2985 w 4905"/>
                <a:gd name="T33" fmla="*/ 331 h 632"/>
                <a:gd name="T34" fmla="*/ 3285 w 4905"/>
                <a:gd name="T35" fmla="*/ 379 h 632"/>
                <a:gd name="T36" fmla="*/ 3600 w 4905"/>
                <a:gd name="T37" fmla="*/ 409 h 632"/>
                <a:gd name="T38" fmla="*/ 4084 w 4905"/>
                <a:gd name="T39" fmla="*/ 444 h 632"/>
                <a:gd name="T40" fmla="*/ 4570 w 4905"/>
                <a:gd name="T41" fmla="*/ 461 h 632"/>
                <a:gd name="T42" fmla="*/ 4904 w 4905"/>
                <a:gd name="T43" fmla="*/ 527 h 632"/>
                <a:gd name="T44" fmla="*/ 4884 w 4905"/>
                <a:gd name="T45" fmla="*/ 631 h 632"/>
                <a:gd name="T46" fmla="*/ 0 w 4905"/>
                <a:gd name="T47" fmla="*/ 631 h 632"/>
                <a:gd name="T48" fmla="*/ 8 w 4905"/>
                <a:gd name="T49" fmla="*/ 543 h 6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905" h="632">
                  <a:moveTo>
                    <a:pt x="8" y="543"/>
                  </a:moveTo>
                  <a:lnTo>
                    <a:pt x="567" y="452"/>
                  </a:lnTo>
                  <a:lnTo>
                    <a:pt x="1066" y="426"/>
                  </a:lnTo>
                  <a:lnTo>
                    <a:pt x="1530" y="387"/>
                  </a:lnTo>
                  <a:lnTo>
                    <a:pt x="1899" y="335"/>
                  </a:lnTo>
                  <a:lnTo>
                    <a:pt x="2193" y="266"/>
                  </a:lnTo>
                  <a:lnTo>
                    <a:pt x="2342" y="201"/>
                  </a:lnTo>
                  <a:lnTo>
                    <a:pt x="2390" y="148"/>
                  </a:lnTo>
                  <a:lnTo>
                    <a:pt x="2404" y="70"/>
                  </a:lnTo>
                  <a:lnTo>
                    <a:pt x="2342" y="70"/>
                  </a:lnTo>
                  <a:lnTo>
                    <a:pt x="2453" y="0"/>
                  </a:lnTo>
                  <a:lnTo>
                    <a:pt x="2562" y="69"/>
                  </a:lnTo>
                  <a:lnTo>
                    <a:pt x="2494" y="69"/>
                  </a:lnTo>
                  <a:lnTo>
                    <a:pt x="2513" y="148"/>
                  </a:lnTo>
                  <a:lnTo>
                    <a:pt x="2602" y="218"/>
                  </a:lnTo>
                  <a:lnTo>
                    <a:pt x="2814" y="296"/>
                  </a:lnTo>
                  <a:lnTo>
                    <a:pt x="2985" y="331"/>
                  </a:lnTo>
                  <a:lnTo>
                    <a:pt x="3285" y="379"/>
                  </a:lnTo>
                  <a:lnTo>
                    <a:pt x="3600" y="409"/>
                  </a:lnTo>
                  <a:lnTo>
                    <a:pt x="4084" y="444"/>
                  </a:lnTo>
                  <a:lnTo>
                    <a:pt x="4570" y="461"/>
                  </a:lnTo>
                  <a:lnTo>
                    <a:pt x="4904" y="527"/>
                  </a:lnTo>
                  <a:lnTo>
                    <a:pt x="4884" y="631"/>
                  </a:lnTo>
                  <a:lnTo>
                    <a:pt x="0" y="631"/>
                  </a:lnTo>
                  <a:lnTo>
                    <a:pt x="8" y="543"/>
                  </a:lnTo>
                </a:path>
              </a:pathLst>
            </a:custGeom>
            <a:solidFill>
              <a:schemeClr val="accent5">
                <a:lumMod val="20000"/>
                <a:lumOff val="80000"/>
              </a:schemeClr>
            </a:solidFill>
            <a:ln>
              <a:noFill/>
            </a:ln>
            <a:effec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97" name="Rectangle 3"/>
            <p:cNvSpPr>
              <a:spLocks noChangeArrowheads="1"/>
            </p:cNvSpPr>
            <p:nvPr/>
          </p:nvSpPr>
          <p:spPr bwMode="auto">
            <a:xfrm>
              <a:off x="1447800" y="4886151"/>
              <a:ext cx="1381125" cy="254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893" tIns="34447" rIns="68893" bIns="34447">
              <a:spAutoFit/>
            </a:bodyPr>
            <a:lstStyle>
              <a:defPPr>
                <a:defRPr lang="en-US"/>
              </a:defPPr>
              <a:lvl1pPr marL="0" algn="l" defTabSz="508000" rtl="0" eaLnBrk="1" latinLnBrk="0" hangingPunct="1">
                <a:defRPr sz="2400" kern="1200">
                  <a:solidFill>
                    <a:schemeClr val="tx1"/>
                  </a:solidFill>
                  <a:latin typeface="Times" panose="02020603050405020304" pitchFamily="18" charset="0"/>
                  <a:ea typeface="+mn-ea"/>
                  <a:cs typeface="+mn-cs"/>
                </a:defRPr>
              </a:lvl1pPr>
              <a:lvl2pPr marL="338138" algn="l" defTabSz="508000" rtl="0" eaLnBrk="1" latinLnBrk="0" hangingPunct="1">
                <a:defRPr sz="2400" kern="1200">
                  <a:solidFill>
                    <a:schemeClr val="tx1"/>
                  </a:solidFill>
                  <a:latin typeface="Times" panose="02020603050405020304" pitchFamily="18" charset="0"/>
                  <a:ea typeface="+mn-ea"/>
                  <a:cs typeface="+mn-cs"/>
                </a:defRPr>
              </a:lvl2pPr>
              <a:lvl3pPr marL="676275" algn="l" defTabSz="508000" rtl="0" eaLnBrk="1" latinLnBrk="0" hangingPunct="1">
                <a:defRPr sz="2400" kern="1200">
                  <a:solidFill>
                    <a:schemeClr val="tx1"/>
                  </a:solidFill>
                  <a:latin typeface="Times" panose="02020603050405020304" pitchFamily="18" charset="0"/>
                  <a:ea typeface="+mn-ea"/>
                  <a:cs typeface="+mn-cs"/>
                </a:defRPr>
              </a:lvl3pPr>
              <a:lvl4pPr marL="1012825" algn="l" defTabSz="508000" rtl="0" eaLnBrk="1" latinLnBrk="0" hangingPunct="1">
                <a:defRPr sz="2400" kern="1200">
                  <a:solidFill>
                    <a:schemeClr val="tx1"/>
                  </a:solidFill>
                  <a:latin typeface="Times" panose="02020603050405020304" pitchFamily="18" charset="0"/>
                  <a:ea typeface="+mn-ea"/>
                  <a:cs typeface="+mn-cs"/>
                </a:defRPr>
              </a:lvl4pPr>
              <a:lvl5pPr marL="1352550" algn="l" defTabSz="508000" rtl="0" eaLnBrk="1" latinLnBrk="0" hangingPunct="1">
                <a:defRPr sz="2400" kern="1200">
                  <a:solidFill>
                    <a:schemeClr val="tx1"/>
                  </a:solidFill>
                  <a:latin typeface="Times" panose="02020603050405020304" pitchFamily="18" charset="0"/>
                  <a:ea typeface="+mn-ea"/>
                  <a:cs typeface="+mn-cs"/>
                </a:defRPr>
              </a:lvl5pPr>
              <a:lvl6pPr marL="18097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22669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7241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31813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b="1">
                  <a:latin typeface="华文楷体" panose="02010600040101010101" pitchFamily="2" charset="-122"/>
                  <a:ea typeface="华文楷体" panose="02010600040101010101" pitchFamily="2" charset="-122"/>
                </a:rPr>
                <a:t>供应商</a:t>
              </a:r>
            </a:p>
          </p:txBody>
        </p:sp>
        <p:grpSp>
          <p:nvGrpSpPr>
            <p:cNvPr id="198" name="Group 4"/>
            <p:cNvGrpSpPr/>
            <p:nvPr/>
          </p:nvGrpSpPr>
          <p:grpSpPr>
            <a:xfrm>
              <a:off x="3921480" y="2822755"/>
              <a:ext cx="1382713" cy="335255"/>
              <a:chOff x="2504" y="1489"/>
              <a:chExt cx="883" cy="214"/>
            </a:xfrm>
          </p:grpSpPr>
          <p:sp>
            <p:nvSpPr>
              <p:cNvPr id="199" name="Rectangle 5"/>
              <p:cNvSpPr>
                <a:spLocks noChangeArrowheads="1"/>
              </p:cNvSpPr>
              <p:nvPr/>
            </p:nvSpPr>
            <p:spPr bwMode="auto">
              <a:xfrm>
                <a:off x="2504" y="1512"/>
                <a:ext cx="883" cy="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893" tIns="34447" rIns="68893" bIns="34447">
                <a:spAutoFit/>
              </a:bodyPr>
              <a:lstStyle>
                <a:defPPr>
                  <a:defRPr lang="en-US"/>
                </a:defPPr>
                <a:lvl1pPr marL="0" algn="l" defTabSz="508000" rtl="0" eaLnBrk="1" latinLnBrk="0" hangingPunct="1">
                  <a:defRPr sz="2400" kern="1200">
                    <a:solidFill>
                      <a:schemeClr val="tx1"/>
                    </a:solidFill>
                    <a:latin typeface="Times" panose="02020603050405020304" pitchFamily="18" charset="0"/>
                    <a:ea typeface="+mn-ea"/>
                    <a:cs typeface="+mn-cs"/>
                  </a:defRPr>
                </a:lvl1pPr>
                <a:lvl2pPr marL="338138" algn="l" defTabSz="508000" rtl="0" eaLnBrk="1" latinLnBrk="0" hangingPunct="1">
                  <a:defRPr sz="2400" kern="1200">
                    <a:solidFill>
                      <a:schemeClr val="tx1"/>
                    </a:solidFill>
                    <a:latin typeface="Times" panose="02020603050405020304" pitchFamily="18" charset="0"/>
                    <a:ea typeface="+mn-ea"/>
                    <a:cs typeface="+mn-cs"/>
                  </a:defRPr>
                </a:lvl2pPr>
                <a:lvl3pPr marL="676275" algn="l" defTabSz="508000" rtl="0" eaLnBrk="1" latinLnBrk="0" hangingPunct="1">
                  <a:defRPr sz="2400" kern="1200">
                    <a:solidFill>
                      <a:schemeClr val="tx1"/>
                    </a:solidFill>
                    <a:latin typeface="Times" panose="02020603050405020304" pitchFamily="18" charset="0"/>
                    <a:ea typeface="+mn-ea"/>
                    <a:cs typeface="+mn-cs"/>
                  </a:defRPr>
                </a:lvl3pPr>
                <a:lvl4pPr marL="1012825" algn="l" defTabSz="508000" rtl="0" eaLnBrk="1" latinLnBrk="0" hangingPunct="1">
                  <a:defRPr sz="2400" kern="1200">
                    <a:solidFill>
                      <a:schemeClr val="tx1"/>
                    </a:solidFill>
                    <a:latin typeface="Times" panose="02020603050405020304" pitchFamily="18" charset="0"/>
                    <a:ea typeface="+mn-ea"/>
                    <a:cs typeface="+mn-cs"/>
                  </a:defRPr>
                </a:lvl4pPr>
                <a:lvl5pPr marL="1352550" algn="l" defTabSz="508000" rtl="0" eaLnBrk="1" latinLnBrk="0" hangingPunct="1">
                  <a:defRPr sz="2400" kern="1200">
                    <a:solidFill>
                      <a:schemeClr val="tx1"/>
                    </a:solidFill>
                    <a:latin typeface="Times" panose="02020603050405020304" pitchFamily="18" charset="0"/>
                    <a:ea typeface="+mn-ea"/>
                    <a:cs typeface="+mn-cs"/>
                  </a:defRPr>
                </a:lvl5pPr>
                <a:lvl6pPr marL="18097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22669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7241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31813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400" b="1">
                    <a:latin typeface="华文楷体" panose="02010600040101010101" pitchFamily="2" charset="-122"/>
                    <a:ea typeface="华文楷体" panose="02010600040101010101" pitchFamily="2" charset="-122"/>
                  </a:rPr>
                  <a:t>计划</a:t>
                </a:r>
              </a:p>
            </p:txBody>
          </p:sp>
          <p:sp>
            <p:nvSpPr>
              <p:cNvPr id="200" name="Oval 6"/>
              <p:cNvSpPr>
                <a:spLocks noChangeArrowheads="1"/>
              </p:cNvSpPr>
              <p:nvPr/>
            </p:nvSpPr>
            <p:spPr bwMode="auto">
              <a:xfrm>
                <a:off x="2550" y="1489"/>
                <a:ext cx="799" cy="214"/>
              </a:xfrm>
              <a:prstGeom prst="ellipse">
                <a:avLst/>
              </a:prstGeom>
              <a:noFill/>
              <a:ln w="25400">
                <a:solidFill>
                  <a:schemeClr val="tx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893" tIns="34447" rIns="68893" bIns="34447">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grpSp>
        <p:sp>
          <p:nvSpPr>
            <p:cNvPr id="201" name="Line 7"/>
            <p:cNvSpPr>
              <a:spLocks noChangeShapeType="1"/>
            </p:cNvSpPr>
            <p:nvPr/>
          </p:nvSpPr>
          <p:spPr bwMode="auto">
            <a:xfrm flipH="1" flipV="1">
              <a:off x="7964488" y="3319289"/>
              <a:ext cx="0" cy="1724025"/>
            </a:xfrm>
            <a:prstGeom prst="line">
              <a:avLst/>
            </a:prstGeom>
            <a:noFill/>
            <a:ln w="12700">
              <a:solidFill>
                <a:schemeClr val="tx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02" name="Line 8"/>
            <p:cNvSpPr>
              <a:spLocks noChangeShapeType="1"/>
            </p:cNvSpPr>
            <p:nvPr/>
          </p:nvSpPr>
          <p:spPr bwMode="auto">
            <a:xfrm flipH="1" flipV="1">
              <a:off x="3041650" y="3268489"/>
              <a:ext cx="0" cy="1724025"/>
            </a:xfrm>
            <a:prstGeom prst="line">
              <a:avLst/>
            </a:prstGeom>
            <a:noFill/>
            <a:ln w="12700">
              <a:solidFill>
                <a:schemeClr val="tx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03" name="Line 9"/>
            <p:cNvSpPr>
              <a:spLocks noChangeShapeType="1"/>
            </p:cNvSpPr>
            <p:nvPr/>
          </p:nvSpPr>
          <p:spPr bwMode="auto">
            <a:xfrm flipH="1" flipV="1">
              <a:off x="6294438" y="3319289"/>
              <a:ext cx="0" cy="1724025"/>
            </a:xfrm>
            <a:prstGeom prst="line">
              <a:avLst/>
            </a:prstGeom>
            <a:noFill/>
            <a:ln w="12700">
              <a:solidFill>
                <a:schemeClr val="tx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04" name="Line 10"/>
            <p:cNvSpPr>
              <a:spLocks noChangeShapeType="1"/>
            </p:cNvSpPr>
            <p:nvPr/>
          </p:nvSpPr>
          <p:spPr bwMode="auto">
            <a:xfrm flipH="1" flipV="1">
              <a:off x="1309688" y="3264089"/>
              <a:ext cx="0" cy="1725613"/>
            </a:xfrm>
            <a:prstGeom prst="line">
              <a:avLst/>
            </a:prstGeom>
            <a:noFill/>
            <a:ln w="12700">
              <a:solidFill>
                <a:schemeClr val="tx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05" name="Rectangle 11"/>
            <p:cNvSpPr>
              <a:spLocks noChangeArrowheads="1"/>
            </p:cNvSpPr>
            <p:nvPr/>
          </p:nvSpPr>
          <p:spPr bwMode="auto">
            <a:xfrm>
              <a:off x="6427788" y="4886151"/>
              <a:ext cx="1381125" cy="254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893" tIns="34447" rIns="68893" bIns="34447">
              <a:spAutoFit/>
            </a:bodyPr>
            <a:lstStyle>
              <a:defPPr>
                <a:defRPr lang="en-US"/>
              </a:defPPr>
              <a:lvl1pPr marL="0" algn="l" defTabSz="508000" rtl="0" eaLnBrk="1" latinLnBrk="0" hangingPunct="1">
                <a:defRPr sz="2400" kern="1200">
                  <a:solidFill>
                    <a:schemeClr val="tx1"/>
                  </a:solidFill>
                  <a:latin typeface="Times" panose="02020603050405020304" pitchFamily="18" charset="0"/>
                  <a:ea typeface="+mn-ea"/>
                  <a:cs typeface="+mn-cs"/>
                </a:defRPr>
              </a:lvl1pPr>
              <a:lvl2pPr marL="338138" algn="l" defTabSz="508000" rtl="0" eaLnBrk="1" latinLnBrk="0" hangingPunct="1">
                <a:defRPr sz="2400" kern="1200">
                  <a:solidFill>
                    <a:schemeClr val="tx1"/>
                  </a:solidFill>
                  <a:latin typeface="Times" panose="02020603050405020304" pitchFamily="18" charset="0"/>
                  <a:ea typeface="+mn-ea"/>
                  <a:cs typeface="+mn-cs"/>
                </a:defRPr>
              </a:lvl2pPr>
              <a:lvl3pPr marL="676275" algn="l" defTabSz="508000" rtl="0" eaLnBrk="1" latinLnBrk="0" hangingPunct="1">
                <a:defRPr sz="2400" kern="1200">
                  <a:solidFill>
                    <a:schemeClr val="tx1"/>
                  </a:solidFill>
                  <a:latin typeface="Times" panose="02020603050405020304" pitchFamily="18" charset="0"/>
                  <a:ea typeface="+mn-ea"/>
                  <a:cs typeface="+mn-cs"/>
                </a:defRPr>
              </a:lvl3pPr>
              <a:lvl4pPr marL="1012825" algn="l" defTabSz="508000" rtl="0" eaLnBrk="1" latinLnBrk="0" hangingPunct="1">
                <a:defRPr sz="2400" kern="1200">
                  <a:solidFill>
                    <a:schemeClr val="tx1"/>
                  </a:solidFill>
                  <a:latin typeface="Times" panose="02020603050405020304" pitchFamily="18" charset="0"/>
                  <a:ea typeface="+mn-ea"/>
                  <a:cs typeface="+mn-cs"/>
                </a:defRPr>
              </a:lvl4pPr>
              <a:lvl5pPr marL="1352550" algn="l" defTabSz="508000" rtl="0" eaLnBrk="1" latinLnBrk="0" hangingPunct="1">
                <a:defRPr sz="2400" kern="1200">
                  <a:solidFill>
                    <a:schemeClr val="tx1"/>
                  </a:solidFill>
                  <a:latin typeface="Times" panose="02020603050405020304" pitchFamily="18" charset="0"/>
                  <a:ea typeface="+mn-ea"/>
                  <a:cs typeface="+mn-cs"/>
                </a:defRPr>
              </a:lvl5pPr>
              <a:lvl6pPr marL="18097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22669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7241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31813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b="1">
                  <a:latin typeface="华文楷体" panose="02010600040101010101" pitchFamily="2" charset="-122"/>
                  <a:ea typeface="华文楷体" panose="02010600040101010101" pitchFamily="2" charset="-122"/>
                </a:rPr>
                <a:t>客户</a:t>
              </a:r>
            </a:p>
          </p:txBody>
        </p:sp>
        <p:sp>
          <p:nvSpPr>
            <p:cNvPr id="206" name="Rectangle 12"/>
            <p:cNvSpPr>
              <a:spLocks noChangeArrowheads="1"/>
            </p:cNvSpPr>
            <p:nvPr/>
          </p:nvSpPr>
          <p:spPr bwMode="auto">
            <a:xfrm>
              <a:off x="8015288" y="4813126"/>
              <a:ext cx="1128712" cy="254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893" tIns="34447" rIns="68893" bIns="34447">
              <a:spAutoFit/>
            </a:bodyPr>
            <a:lstStyle>
              <a:defPPr>
                <a:defRPr lang="en-US"/>
              </a:defPPr>
              <a:lvl1pPr marL="0" algn="l" defTabSz="508000" rtl="0" eaLnBrk="1" latinLnBrk="0" hangingPunct="1">
                <a:defRPr sz="2400" kern="1200">
                  <a:solidFill>
                    <a:schemeClr val="tx1"/>
                  </a:solidFill>
                  <a:latin typeface="Times" panose="02020603050405020304" pitchFamily="18" charset="0"/>
                  <a:ea typeface="+mn-ea"/>
                  <a:cs typeface="+mn-cs"/>
                </a:defRPr>
              </a:lvl1pPr>
              <a:lvl2pPr marL="338138" algn="l" defTabSz="508000" rtl="0" eaLnBrk="1" latinLnBrk="0" hangingPunct="1">
                <a:defRPr sz="2400" kern="1200">
                  <a:solidFill>
                    <a:schemeClr val="tx1"/>
                  </a:solidFill>
                  <a:latin typeface="Times" panose="02020603050405020304" pitchFamily="18" charset="0"/>
                  <a:ea typeface="+mn-ea"/>
                  <a:cs typeface="+mn-cs"/>
                </a:defRPr>
              </a:lvl2pPr>
              <a:lvl3pPr marL="676275" algn="l" defTabSz="508000" rtl="0" eaLnBrk="1" latinLnBrk="0" hangingPunct="1">
                <a:defRPr sz="2400" kern="1200">
                  <a:solidFill>
                    <a:schemeClr val="tx1"/>
                  </a:solidFill>
                  <a:latin typeface="Times" panose="02020603050405020304" pitchFamily="18" charset="0"/>
                  <a:ea typeface="+mn-ea"/>
                  <a:cs typeface="+mn-cs"/>
                </a:defRPr>
              </a:lvl3pPr>
              <a:lvl4pPr marL="1012825" algn="l" defTabSz="508000" rtl="0" eaLnBrk="1" latinLnBrk="0" hangingPunct="1">
                <a:defRPr sz="2400" kern="1200">
                  <a:solidFill>
                    <a:schemeClr val="tx1"/>
                  </a:solidFill>
                  <a:latin typeface="Times" panose="02020603050405020304" pitchFamily="18" charset="0"/>
                  <a:ea typeface="+mn-ea"/>
                  <a:cs typeface="+mn-cs"/>
                </a:defRPr>
              </a:lvl4pPr>
              <a:lvl5pPr marL="1352550" algn="l" defTabSz="508000" rtl="0" eaLnBrk="1" latinLnBrk="0" hangingPunct="1">
                <a:defRPr sz="2400" kern="1200">
                  <a:solidFill>
                    <a:schemeClr val="tx1"/>
                  </a:solidFill>
                  <a:latin typeface="Times" panose="02020603050405020304" pitchFamily="18" charset="0"/>
                  <a:ea typeface="+mn-ea"/>
                  <a:cs typeface="+mn-cs"/>
                </a:defRPr>
              </a:lvl5pPr>
              <a:lvl6pPr marL="18097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22669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7241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31813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r>
                <a:rPr lang="zh-CN" altLang="en-US" sz="1200" b="1">
                  <a:latin typeface="华文楷体" panose="02010600040101010101" pitchFamily="2" charset="-122"/>
                  <a:ea typeface="华文楷体" panose="02010600040101010101" pitchFamily="2" charset="-122"/>
                </a:rPr>
                <a:t>客户</a:t>
              </a:r>
              <a:r>
                <a:rPr lang="zh-CN" altLang="en-US" sz="1200" b="1" smtClean="0">
                  <a:latin typeface="华文楷体" panose="02010600040101010101" pitchFamily="2" charset="-122"/>
                  <a:ea typeface="华文楷体" panose="02010600040101010101" pitchFamily="2" charset="-122"/>
                </a:rPr>
                <a:t>的客户</a:t>
              </a:r>
              <a:endParaRPr lang="zh-CN" altLang="en-US" sz="1200" b="1">
                <a:latin typeface="华文楷体" panose="02010600040101010101" pitchFamily="2" charset="-122"/>
                <a:ea typeface="华文楷体" panose="02010600040101010101" pitchFamily="2" charset="-122"/>
              </a:endParaRPr>
            </a:p>
          </p:txBody>
        </p:sp>
        <p:sp>
          <p:nvSpPr>
            <p:cNvPr id="207" name="Rectangle 13"/>
            <p:cNvSpPr>
              <a:spLocks noChangeArrowheads="1"/>
            </p:cNvSpPr>
            <p:nvPr/>
          </p:nvSpPr>
          <p:spPr bwMode="auto">
            <a:xfrm>
              <a:off x="0" y="4838976"/>
              <a:ext cx="1381125" cy="254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893" tIns="34447" rIns="68893" bIns="34447">
              <a:spAutoFit/>
            </a:bodyPr>
            <a:lstStyle>
              <a:defPPr>
                <a:defRPr lang="en-US"/>
              </a:defPPr>
              <a:lvl1pPr marL="0" algn="l" defTabSz="508000" rtl="0" eaLnBrk="1" latinLnBrk="0" hangingPunct="1">
                <a:defRPr sz="2400" kern="1200">
                  <a:solidFill>
                    <a:schemeClr val="tx1"/>
                  </a:solidFill>
                  <a:latin typeface="Times" panose="02020603050405020304" pitchFamily="18" charset="0"/>
                  <a:ea typeface="+mn-ea"/>
                  <a:cs typeface="+mn-cs"/>
                </a:defRPr>
              </a:lvl1pPr>
              <a:lvl2pPr marL="338138" algn="l" defTabSz="508000" rtl="0" eaLnBrk="1" latinLnBrk="0" hangingPunct="1">
                <a:defRPr sz="2400" kern="1200">
                  <a:solidFill>
                    <a:schemeClr val="tx1"/>
                  </a:solidFill>
                  <a:latin typeface="Times" panose="02020603050405020304" pitchFamily="18" charset="0"/>
                  <a:ea typeface="+mn-ea"/>
                  <a:cs typeface="+mn-cs"/>
                </a:defRPr>
              </a:lvl2pPr>
              <a:lvl3pPr marL="676275" algn="l" defTabSz="508000" rtl="0" eaLnBrk="1" latinLnBrk="0" hangingPunct="1">
                <a:defRPr sz="2400" kern="1200">
                  <a:solidFill>
                    <a:schemeClr val="tx1"/>
                  </a:solidFill>
                  <a:latin typeface="Times" panose="02020603050405020304" pitchFamily="18" charset="0"/>
                  <a:ea typeface="+mn-ea"/>
                  <a:cs typeface="+mn-cs"/>
                </a:defRPr>
              </a:lvl3pPr>
              <a:lvl4pPr marL="1012825" algn="l" defTabSz="508000" rtl="0" eaLnBrk="1" latinLnBrk="0" hangingPunct="1">
                <a:defRPr sz="2400" kern="1200">
                  <a:solidFill>
                    <a:schemeClr val="tx1"/>
                  </a:solidFill>
                  <a:latin typeface="Times" panose="02020603050405020304" pitchFamily="18" charset="0"/>
                  <a:ea typeface="+mn-ea"/>
                  <a:cs typeface="+mn-cs"/>
                </a:defRPr>
              </a:lvl4pPr>
              <a:lvl5pPr marL="1352550" algn="l" defTabSz="508000" rtl="0" eaLnBrk="1" latinLnBrk="0" hangingPunct="1">
                <a:defRPr sz="2400" kern="1200">
                  <a:solidFill>
                    <a:schemeClr val="tx1"/>
                  </a:solidFill>
                  <a:latin typeface="Times" panose="02020603050405020304" pitchFamily="18" charset="0"/>
                  <a:ea typeface="+mn-ea"/>
                  <a:cs typeface="+mn-cs"/>
                </a:defRPr>
              </a:lvl5pPr>
              <a:lvl6pPr marL="18097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22669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7241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31813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b="1">
                  <a:latin typeface="华文楷体" panose="02010600040101010101" pitchFamily="2" charset="-122"/>
                  <a:ea typeface="华文楷体" panose="02010600040101010101" pitchFamily="2" charset="-122"/>
                </a:rPr>
                <a:t>供应商的供应商</a:t>
              </a:r>
            </a:p>
          </p:txBody>
        </p:sp>
        <p:sp>
          <p:nvSpPr>
            <p:cNvPr id="208" name="Line 14"/>
            <p:cNvSpPr>
              <a:spLocks noChangeShapeType="1"/>
            </p:cNvSpPr>
            <p:nvPr/>
          </p:nvSpPr>
          <p:spPr bwMode="auto">
            <a:xfrm>
              <a:off x="2600325" y="4284489"/>
              <a:ext cx="30163" cy="30162"/>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09" name="Line 15"/>
            <p:cNvSpPr>
              <a:spLocks noChangeShapeType="1"/>
            </p:cNvSpPr>
            <p:nvPr/>
          </p:nvSpPr>
          <p:spPr bwMode="auto">
            <a:xfrm flipV="1">
              <a:off x="2613025" y="4260676"/>
              <a:ext cx="41275" cy="34925"/>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10" name="Rectangle 16"/>
            <p:cNvSpPr>
              <a:spLocks noChangeArrowheads="1"/>
            </p:cNvSpPr>
            <p:nvPr/>
          </p:nvSpPr>
          <p:spPr bwMode="auto">
            <a:xfrm>
              <a:off x="1981200" y="4127326"/>
              <a:ext cx="493713" cy="20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a:latin typeface="华文楷体" panose="02010600040101010101" pitchFamily="2" charset="-122"/>
                  <a:ea typeface="华文楷体" panose="02010600040101010101" pitchFamily="2" charset="-122"/>
                </a:rPr>
                <a:t>生产</a:t>
              </a:r>
            </a:p>
          </p:txBody>
        </p:sp>
        <p:sp>
          <p:nvSpPr>
            <p:cNvPr id="211" name="Oval 17"/>
            <p:cNvSpPr>
              <a:spLocks noChangeArrowheads="1"/>
            </p:cNvSpPr>
            <p:nvPr/>
          </p:nvSpPr>
          <p:spPr bwMode="auto">
            <a:xfrm>
              <a:off x="5118100" y="3970164"/>
              <a:ext cx="1246188" cy="506412"/>
            </a:xfrm>
            <a:prstGeom prst="ellipse">
              <a:avLst/>
            </a:prstGeom>
            <a:noFill/>
            <a:ln w="25400">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12" name="Rectangle 18"/>
            <p:cNvSpPr>
              <a:spLocks noChangeArrowheads="1"/>
            </p:cNvSpPr>
            <p:nvPr/>
          </p:nvSpPr>
          <p:spPr bwMode="auto">
            <a:xfrm>
              <a:off x="5326063" y="4080966"/>
              <a:ext cx="827087" cy="250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34447" tIns="17223" rIns="34447" bIns="17223">
              <a:spAutoFit/>
            </a:bodyPr>
            <a:lstStyle>
              <a:defPPr>
                <a:defRPr lang="en-US"/>
              </a:defPPr>
              <a:lvl1pPr marL="0" algn="l" defTabSz="127000" rtl="0" eaLnBrk="1" latinLnBrk="0" hangingPunct="1">
                <a:defRPr sz="2400" kern="1200">
                  <a:solidFill>
                    <a:schemeClr val="tx1"/>
                  </a:solidFill>
                  <a:latin typeface="Times" panose="02020603050405020304" pitchFamily="18" charset="0"/>
                  <a:ea typeface="+mn-ea"/>
                  <a:cs typeface="+mn-cs"/>
                </a:defRPr>
              </a:lvl1pPr>
              <a:lvl2pPr marL="169863" algn="l" defTabSz="127000" rtl="0" eaLnBrk="1" latinLnBrk="0" hangingPunct="1">
                <a:defRPr sz="2400" kern="1200">
                  <a:solidFill>
                    <a:schemeClr val="tx1"/>
                  </a:solidFill>
                  <a:latin typeface="Times" panose="02020603050405020304" pitchFamily="18" charset="0"/>
                  <a:ea typeface="+mn-ea"/>
                  <a:cs typeface="+mn-cs"/>
                </a:defRPr>
              </a:lvl2pPr>
              <a:lvl3pPr marL="338138" algn="l" defTabSz="127000" rtl="0" eaLnBrk="1" latinLnBrk="0" hangingPunct="1">
                <a:defRPr sz="2400" kern="1200">
                  <a:solidFill>
                    <a:schemeClr val="tx1"/>
                  </a:solidFill>
                  <a:latin typeface="Times" panose="02020603050405020304" pitchFamily="18" charset="0"/>
                  <a:ea typeface="+mn-ea"/>
                  <a:cs typeface="+mn-cs"/>
                </a:defRPr>
              </a:lvl3pPr>
              <a:lvl4pPr marL="508000" algn="l" defTabSz="127000" rtl="0" eaLnBrk="1" latinLnBrk="0" hangingPunct="1">
                <a:defRPr sz="2400" kern="1200">
                  <a:solidFill>
                    <a:schemeClr val="tx1"/>
                  </a:solidFill>
                  <a:latin typeface="Times" panose="02020603050405020304" pitchFamily="18" charset="0"/>
                  <a:ea typeface="+mn-ea"/>
                  <a:cs typeface="+mn-cs"/>
                </a:defRPr>
              </a:lvl4pPr>
              <a:lvl5pPr marL="676275" algn="l" defTabSz="127000" rtl="0" eaLnBrk="1" latinLnBrk="0" hangingPunct="1">
                <a:defRPr sz="2400" kern="1200">
                  <a:solidFill>
                    <a:schemeClr val="tx1"/>
                  </a:solidFill>
                  <a:latin typeface="Times" panose="02020603050405020304" pitchFamily="18" charset="0"/>
                  <a:ea typeface="+mn-ea"/>
                  <a:cs typeface="+mn-cs"/>
                </a:defRPr>
              </a:lvl5pPr>
              <a:lvl6pPr marL="11334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5906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0478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5050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400">
                  <a:latin typeface="华文楷体" panose="02010600040101010101" pitchFamily="2" charset="-122"/>
                  <a:ea typeface="华文楷体" panose="02010600040101010101" pitchFamily="2" charset="-122"/>
                </a:rPr>
                <a:t>配送</a:t>
              </a:r>
            </a:p>
          </p:txBody>
        </p:sp>
        <p:sp>
          <p:nvSpPr>
            <p:cNvPr id="213" name="Oval 19"/>
            <p:cNvSpPr>
              <a:spLocks noChangeArrowheads="1"/>
            </p:cNvSpPr>
            <p:nvPr/>
          </p:nvSpPr>
          <p:spPr bwMode="auto">
            <a:xfrm>
              <a:off x="7878763" y="4076526"/>
              <a:ext cx="739775" cy="293688"/>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grpSp>
          <p:nvGrpSpPr>
            <p:cNvPr id="214" name="Group 20"/>
            <p:cNvGrpSpPr/>
            <p:nvPr/>
          </p:nvGrpSpPr>
          <p:grpSpPr>
            <a:xfrm>
              <a:off x="2936875" y="3970164"/>
              <a:ext cx="1249363" cy="506412"/>
              <a:chOff x="1850" y="2157"/>
              <a:chExt cx="787" cy="319"/>
            </a:xfrm>
          </p:grpSpPr>
          <p:sp>
            <p:nvSpPr>
              <p:cNvPr id="215" name="Oval 21"/>
              <p:cNvSpPr>
                <a:spLocks noChangeArrowheads="1"/>
              </p:cNvSpPr>
              <p:nvPr/>
            </p:nvSpPr>
            <p:spPr bwMode="auto">
              <a:xfrm>
                <a:off x="1850" y="2157"/>
                <a:ext cx="787" cy="319"/>
              </a:xfrm>
              <a:prstGeom prst="ellipse">
                <a:avLst/>
              </a:prstGeom>
              <a:noFill/>
              <a:ln w="25400">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16" name="Rectangle 22"/>
              <p:cNvSpPr>
                <a:spLocks noChangeArrowheads="1"/>
              </p:cNvSpPr>
              <p:nvPr/>
            </p:nvSpPr>
            <p:spPr bwMode="auto">
              <a:xfrm>
                <a:off x="1986" y="2227"/>
                <a:ext cx="518" cy="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34447" tIns="17223" rIns="34447" bIns="17223">
                <a:spAutoFit/>
              </a:bodyPr>
              <a:lstStyle>
                <a:defPPr>
                  <a:defRPr lang="en-US"/>
                </a:defPPr>
                <a:lvl1pPr marL="0" algn="l" defTabSz="127000" rtl="0" eaLnBrk="1" latinLnBrk="0" hangingPunct="1">
                  <a:defRPr sz="2400" kern="1200">
                    <a:solidFill>
                      <a:schemeClr val="tx1"/>
                    </a:solidFill>
                    <a:latin typeface="Times" panose="02020603050405020304" pitchFamily="18" charset="0"/>
                    <a:ea typeface="+mn-ea"/>
                    <a:cs typeface="+mn-cs"/>
                  </a:defRPr>
                </a:lvl1pPr>
                <a:lvl2pPr marL="169863" algn="l" defTabSz="127000" rtl="0" eaLnBrk="1" latinLnBrk="0" hangingPunct="1">
                  <a:defRPr sz="2400" kern="1200">
                    <a:solidFill>
                      <a:schemeClr val="tx1"/>
                    </a:solidFill>
                    <a:latin typeface="Times" panose="02020603050405020304" pitchFamily="18" charset="0"/>
                    <a:ea typeface="+mn-ea"/>
                    <a:cs typeface="+mn-cs"/>
                  </a:defRPr>
                </a:lvl2pPr>
                <a:lvl3pPr marL="338138" algn="l" defTabSz="127000" rtl="0" eaLnBrk="1" latinLnBrk="0" hangingPunct="1">
                  <a:defRPr sz="2400" kern="1200">
                    <a:solidFill>
                      <a:schemeClr val="tx1"/>
                    </a:solidFill>
                    <a:latin typeface="Times" panose="02020603050405020304" pitchFamily="18" charset="0"/>
                    <a:ea typeface="+mn-ea"/>
                    <a:cs typeface="+mn-cs"/>
                  </a:defRPr>
                </a:lvl3pPr>
                <a:lvl4pPr marL="508000" algn="l" defTabSz="127000" rtl="0" eaLnBrk="1" latinLnBrk="0" hangingPunct="1">
                  <a:defRPr sz="2400" kern="1200">
                    <a:solidFill>
                      <a:schemeClr val="tx1"/>
                    </a:solidFill>
                    <a:latin typeface="Times" panose="02020603050405020304" pitchFamily="18" charset="0"/>
                    <a:ea typeface="+mn-ea"/>
                    <a:cs typeface="+mn-cs"/>
                  </a:defRPr>
                </a:lvl4pPr>
                <a:lvl5pPr marL="676275" algn="l" defTabSz="127000" rtl="0" eaLnBrk="1" latinLnBrk="0" hangingPunct="1">
                  <a:defRPr sz="2400" kern="1200">
                    <a:solidFill>
                      <a:schemeClr val="tx1"/>
                    </a:solidFill>
                    <a:latin typeface="Times" panose="02020603050405020304" pitchFamily="18" charset="0"/>
                    <a:ea typeface="+mn-ea"/>
                    <a:cs typeface="+mn-cs"/>
                  </a:defRPr>
                </a:lvl5pPr>
                <a:lvl6pPr marL="11334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5906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0478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5050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400">
                    <a:latin typeface="华文楷体" panose="02010600040101010101" pitchFamily="2" charset="-122"/>
                    <a:ea typeface="华文楷体" panose="02010600040101010101" pitchFamily="2" charset="-122"/>
                  </a:rPr>
                  <a:t>采购</a:t>
                </a:r>
              </a:p>
            </p:txBody>
          </p:sp>
        </p:grpSp>
        <p:sp>
          <p:nvSpPr>
            <p:cNvPr id="217" name="Oval 23"/>
            <p:cNvSpPr>
              <a:spLocks noChangeArrowheads="1"/>
            </p:cNvSpPr>
            <p:nvPr/>
          </p:nvSpPr>
          <p:spPr bwMode="auto">
            <a:xfrm>
              <a:off x="4035425" y="3970164"/>
              <a:ext cx="1252538" cy="506412"/>
            </a:xfrm>
            <a:prstGeom prst="ellipse">
              <a:avLst/>
            </a:prstGeom>
            <a:noFill/>
            <a:ln w="25400">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18" name="Rectangle 24"/>
            <p:cNvSpPr>
              <a:spLocks noChangeArrowheads="1"/>
            </p:cNvSpPr>
            <p:nvPr/>
          </p:nvSpPr>
          <p:spPr bwMode="auto">
            <a:xfrm>
              <a:off x="4248150" y="4080966"/>
              <a:ext cx="825500" cy="250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34447" tIns="17223" rIns="34447" bIns="17223">
              <a:spAutoFit/>
            </a:bodyPr>
            <a:lstStyle>
              <a:defPPr>
                <a:defRPr lang="en-US"/>
              </a:defPPr>
              <a:lvl1pPr marL="0" algn="l" defTabSz="127000" rtl="0" eaLnBrk="1" latinLnBrk="0" hangingPunct="1">
                <a:defRPr sz="2400" kern="1200">
                  <a:solidFill>
                    <a:schemeClr val="tx1"/>
                  </a:solidFill>
                  <a:latin typeface="Times" panose="02020603050405020304" pitchFamily="18" charset="0"/>
                  <a:ea typeface="+mn-ea"/>
                  <a:cs typeface="+mn-cs"/>
                </a:defRPr>
              </a:lvl1pPr>
              <a:lvl2pPr marL="169863" algn="l" defTabSz="127000" rtl="0" eaLnBrk="1" latinLnBrk="0" hangingPunct="1">
                <a:defRPr sz="2400" kern="1200">
                  <a:solidFill>
                    <a:schemeClr val="tx1"/>
                  </a:solidFill>
                  <a:latin typeface="Times" panose="02020603050405020304" pitchFamily="18" charset="0"/>
                  <a:ea typeface="+mn-ea"/>
                  <a:cs typeface="+mn-cs"/>
                </a:defRPr>
              </a:lvl2pPr>
              <a:lvl3pPr marL="338138" algn="l" defTabSz="127000" rtl="0" eaLnBrk="1" latinLnBrk="0" hangingPunct="1">
                <a:defRPr sz="2400" kern="1200">
                  <a:solidFill>
                    <a:schemeClr val="tx1"/>
                  </a:solidFill>
                  <a:latin typeface="Times" panose="02020603050405020304" pitchFamily="18" charset="0"/>
                  <a:ea typeface="+mn-ea"/>
                  <a:cs typeface="+mn-cs"/>
                </a:defRPr>
              </a:lvl3pPr>
              <a:lvl4pPr marL="508000" algn="l" defTabSz="127000" rtl="0" eaLnBrk="1" latinLnBrk="0" hangingPunct="1">
                <a:defRPr sz="2400" kern="1200">
                  <a:solidFill>
                    <a:schemeClr val="tx1"/>
                  </a:solidFill>
                  <a:latin typeface="Times" panose="02020603050405020304" pitchFamily="18" charset="0"/>
                  <a:ea typeface="+mn-ea"/>
                  <a:cs typeface="+mn-cs"/>
                </a:defRPr>
              </a:lvl4pPr>
              <a:lvl5pPr marL="676275" algn="l" defTabSz="127000" rtl="0" eaLnBrk="1" latinLnBrk="0" hangingPunct="1">
                <a:defRPr sz="2400" kern="1200">
                  <a:solidFill>
                    <a:schemeClr val="tx1"/>
                  </a:solidFill>
                  <a:latin typeface="Times" panose="02020603050405020304" pitchFamily="18" charset="0"/>
                  <a:ea typeface="+mn-ea"/>
                  <a:cs typeface="+mn-cs"/>
                </a:defRPr>
              </a:lvl5pPr>
              <a:lvl6pPr marL="11334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5906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0478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5050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400">
                  <a:latin typeface="华文楷体" panose="02010600040101010101" pitchFamily="2" charset="-122"/>
                  <a:ea typeface="华文楷体" panose="02010600040101010101" pitchFamily="2" charset="-122"/>
                </a:rPr>
                <a:t>生产</a:t>
              </a:r>
            </a:p>
          </p:txBody>
        </p:sp>
        <p:sp>
          <p:nvSpPr>
            <p:cNvPr id="219" name="Oval 25"/>
            <p:cNvSpPr>
              <a:spLocks noChangeArrowheads="1"/>
            </p:cNvSpPr>
            <p:nvPr/>
          </p:nvSpPr>
          <p:spPr bwMode="auto">
            <a:xfrm>
              <a:off x="1833563" y="4076526"/>
              <a:ext cx="736600" cy="293688"/>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20" name="Rectangle 26"/>
            <p:cNvSpPr>
              <a:spLocks noChangeArrowheads="1"/>
            </p:cNvSpPr>
            <p:nvPr/>
          </p:nvSpPr>
          <p:spPr bwMode="auto">
            <a:xfrm>
              <a:off x="7467600" y="4127326"/>
              <a:ext cx="492125" cy="20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smtClean="0">
                  <a:latin typeface="华文楷体" panose="02010600040101010101" pitchFamily="2" charset="-122"/>
                  <a:ea typeface="华文楷体" panose="02010600040101010101" pitchFamily="2" charset="-122"/>
                </a:rPr>
                <a:t>配送</a:t>
              </a:r>
              <a:endParaRPr lang="zh-CN" altLang="en-US" sz="1200">
                <a:latin typeface="华文楷体" panose="02010600040101010101" pitchFamily="2" charset="-122"/>
                <a:ea typeface="华文楷体" panose="02010600040101010101" pitchFamily="2" charset="-122"/>
              </a:endParaRPr>
            </a:p>
          </p:txBody>
        </p:sp>
        <p:sp>
          <p:nvSpPr>
            <p:cNvPr id="221" name="Oval 27"/>
            <p:cNvSpPr>
              <a:spLocks noChangeArrowheads="1"/>
            </p:cNvSpPr>
            <p:nvPr/>
          </p:nvSpPr>
          <p:spPr bwMode="auto">
            <a:xfrm>
              <a:off x="7300913" y="4076526"/>
              <a:ext cx="739775" cy="293688"/>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22" name="Oval 28"/>
            <p:cNvSpPr>
              <a:spLocks noChangeArrowheads="1"/>
            </p:cNvSpPr>
            <p:nvPr/>
          </p:nvSpPr>
          <p:spPr bwMode="auto">
            <a:xfrm>
              <a:off x="6737350" y="4076526"/>
              <a:ext cx="739775" cy="293688"/>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23" name="Rectangle 29"/>
            <p:cNvSpPr>
              <a:spLocks noChangeArrowheads="1"/>
            </p:cNvSpPr>
            <p:nvPr/>
          </p:nvSpPr>
          <p:spPr bwMode="auto">
            <a:xfrm>
              <a:off x="6934200" y="4127326"/>
              <a:ext cx="493713" cy="20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smtClean="0">
                  <a:latin typeface="华文楷体" panose="02010600040101010101" pitchFamily="2" charset="-122"/>
                  <a:ea typeface="华文楷体" panose="02010600040101010101" pitchFamily="2" charset="-122"/>
                </a:rPr>
                <a:t>生产</a:t>
              </a:r>
              <a:r>
                <a:rPr lang="en-US" altLang="zh-CN" sz="800" smtClean="0">
                  <a:latin typeface="华文楷体" panose="02010600040101010101" pitchFamily="2" charset="-122"/>
                  <a:ea typeface="华文楷体" panose="02010600040101010101" pitchFamily="2" charset="-122"/>
                </a:rPr>
                <a:t>e</a:t>
              </a:r>
              <a:endParaRPr lang="zh-CN" altLang="en-US" sz="800">
                <a:latin typeface="华文楷体" panose="02010600040101010101" pitchFamily="2" charset="-122"/>
                <a:ea typeface="华文楷体" panose="02010600040101010101" pitchFamily="2" charset="-122"/>
              </a:endParaRPr>
            </a:p>
          </p:txBody>
        </p:sp>
        <p:sp>
          <p:nvSpPr>
            <p:cNvPr id="224" name="Rectangle 30"/>
            <p:cNvSpPr>
              <a:spLocks noChangeArrowheads="1"/>
            </p:cNvSpPr>
            <p:nvPr/>
          </p:nvSpPr>
          <p:spPr bwMode="auto">
            <a:xfrm>
              <a:off x="6324600" y="4127326"/>
              <a:ext cx="493713" cy="20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smtClean="0">
                  <a:latin typeface="华文楷体" panose="02010600040101010101" pitchFamily="2" charset="-122"/>
                  <a:ea typeface="华文楷体" panose="02010600040101010101" pitchFamily="2" charset="-122"/>
                </a:rPr>
                <a:t>采购</a:t>
              </a:r>
              <a:endParaRPr lang="zh-CN" altLang="en-US" sz="1200">
                <a:latin typeface="华文楷体" panose="02010600040101010101" pitchFamily="2" charset="-122"/>
                <a:ea typeface="华文楷体" panose="02010600040101010101" pitchFamily="2" charset="-122"/>
              </a:endParaRPr>
            </a:p>
          </p:txBody>
        </p:sp>
        <p:sp>
          <p:nvSpPr>
            <p:cNvPr id="225" name="Oval 31"/>
            <p:cNvSpPr>
              <a:spLocks noChangeArrowheads="1"/>
            </p:cNvSpPr>
            <p:nvPr/>
          </p:nvSpPr>
          <p:spPr bwMode="auto">
            <a:xfrm>
              <a:off x="6223000" y="4076526"/>
              <a:ext cx="736600" cy="293688"/>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26" name="Oval 32"/>
            <p:cNvSpPr>
              <a:spLocks noChangeArrowheads="1"/>
            </p:cNvSpPr>
            <p:nvPr/>
          </p:nvSpPr>
          <p:spPr bwMode="auto">
            <a:xfrm>
              <a:off x="639763" y="4076526"/>
              <a:ext cx="739775" cy="293688"/>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27" name="Rectangle 33"/>
            <p:cNvSpPr>
              <a:spLocks noChangeArrowheads="1"/>
            </p:cNvSpPr>
            <p:nvPr/>
          </p:nvSpPr>
          <p:spPr bwMode="auto">
            <a:xfrm>
              <a:off x="762000" y="4127326"/>
              <a:ext cx="493713" cy="20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smtClean="0">
                  <a:latin typeface="华文楷体" panose="02010600040101010101" pitchFamily="2" charset="-122"/>
                  <a:ea typeface="华文楷体" panose="02010600040101010101" pitchFamily="2" charset="-122"/>
                </a:rPr>
                <a:t>配送</a:t>
              </a:r>
              <a:endParaRPr lang="zh-CN" altLang="en-US" sz="1200">
                <a:latin typeface="华文楷体" panose="02010600040101010101" pitchFamily="2" charset="-122"/>
                <a:ea typeface="华文楷体" panose="02010600040101010101" pitchFamily="2" charset="-122"/>
              </a:endParaRPr>
            </a:p>
          </p:txBody>
        </p:sp>
        <p:sp>
          <p:nvSpPr>
            <p:cNvPr id="228" name="Rectangle 34"/>
            <p:cNvSpPr>
              <a:spLocks noChangeArrowheads="1"/>
            </p:cNvSpPr>
            <p:nvPr/>
          </p:nvSpPr>
          <p:spPr bwMode="auto">
            <a:xfrm>
              <a:off x="8001000" y="4127326"/>
              <a:ext cx="493713" cy="20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smtClean="0">
                  <a:latin typeface="华文楷体" panose="02010600040101010101" pitchFamily="2" charset="-122"/>
                  <a:ea typeface="华文楷体" panose="02010600040101010101" pitchFamily="2" charset="-122"/>
                </a:rPr>
                <a:t>采购</a:t>
              </a:r>
              <a:endParaRPr lang="zh-CN" altLang="en-US" sz="1200">
                <a:latin typeface="华文楷体" panose="02010600040101010101" pitchFamily="2" charset="-122"/>
                <a:ea typeface="华文楷体" panose="02010600040101010101" pitchFamily="2" charset="-122"/>
              </a:endParaRPr>
            </a:p>
          </p:txBody>
        </p:sp>
        <p:grpSp>
          <p:nvGrpSpPr>
            <p:cNvPr id="229" name="Group 35"/>
            <p:cNvGrpSpPr/>
            <p:nvPr/>
          </p:nvGrpSpPr>
          <p:grpSpPr>
            <a:xfrm>
              <a:off x="2438400" y="4051126"/>
              <a:ext cx="736600" cy="269456"/>
              <a:chOff x="1532" y="2254"/>
              <a:chExt cx="471" cy="279"/>
            </a:xfrm>
          </p:grpSpPr>
          <p:sp>
            <p:nvSpPr>
              <p:cNvPr id="230" name="Oval 36"/>
              <p:cNvSpPr>
                <a:spLocks noChangeArrowheads="1"/>
              </p:cNvSpPr>
              <p:nvPr/>
            </p:nvSpPr>
            <p:spPr bwMode="auto">
              <a:xfrm>
                <a:off x="1532" y="2254"/>
                <a:ext cx="471" cy="279"/>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31" name="Rectangle 37"/>
              <p:cNvSpPr>
                <a:spLocks noChangeArrowheads="1"/>
              </p:cNvSpPr>
              <p:nvPr/>
            </p:nvSpPr>
            <p:spPr bwMode="auto">
              <a:xfrm>
                <a:off x="1612" y="2304"/>
                <a:ext cx="315" cy="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a:latin typeface="华文楷体" panose="02010600040101010101" pitchFamily="2" charset="-122"/>
                    <a:ea typeface="华文楷体" panose="02010600040101010101" pitchFamily="2" charset="-122"/>
                  </a:rPr>
                  <a:t>配送 </a:t>
                </a:r>
              </a:p>
            </p:txBody>
          </p:sp>
        </p:grpSp>
        <p:sp>
          <p:nvSpPr>
            <p:cNvPr id="232" name="Rectangle 38"/>
            <p:cNvSpPr>
              <a:spLocks noChangeArrowheads="1"/>
            </p:cNvSpPr>
            <p:nvPr/>
          </p:nvSpPr>
          <p:spPr bwMode="auto">
            <a:xfrm>
              <a:off x="1279525" y="5376689"/>
              <a:ext cx="1711325"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9248" tIns="43841" rIns="89248" bIns="43841">
              <a:spAutoFit/>
            </a:bodyPr>
            <a:lstStyle>
              <a:defPPr>
                <a:defRPr lang="en-US"/>
              </a:defPPr>
              <a:lvl1pPr marL="0" algn="l" defTabSz="901700" rtl="0" eaLnBrk="1" latinLnBrk="0" hangingPunct="1">
                <a:defRPr sz="2400" kern="1200">
                  <a:solidFill>
                    <a:schemeClr val="tx1"/>
                  </a:solidFill>
                  <a:latin typeface="Times" panose="02020603050405020304" pitchFamily="18" charset="0"/>
                  <a:ea typeface="+mn-ea"/>
                  <a:cs typeface="+mn-cs"/>
                </a:defRPr>
              </a:lvl1pPr>
              <a:lvl2pPr marL="450850" algn="l" defTabSz="901700" rtl="0" eaLnBrk="1" latinLnBrk="0" hangingPunct="1">
                <a:defRPr sz="2400" kern="1200">
                  <a:solidFill>
                    <a:schemeClr val="tx1"/>
                  </a:solidFill>
                  <a:latin typeface="Times" panose="02020603050405020304" pitchFamily="18" charset="0"/>
                  <a:ea typeface="+mn-ea"/>
                  <a:cs typeface="+mn-cs"/>
                </a:defRPr>
              </a:lvl2pPr>
              <a:lvl3pPr marL="901700" algn="l" defTabSz="901700" rtl="0" eaLnBrk="1" latinLnBrk="0" hangingPunct="1">
                <a:defRPr sz="2400" kern="1200">
                  <a:solidFill>
                    <a:schemeClr val="tx1"/>
                  </a:solidFill>
                  <a:latin typeface="Times" panose="02020603050405020304" pitchFamily="18" charset="0"/>
                  <a:ea typeface="+mn-ea"/>
                  <a:cs typeface="+mn-cs"/>
                </a:defRPr>
              </a:lvl3pPr>
              <a:lvl4pPr marL="1352550" algn="l" defTabSz="901700" rtl="0" eaLnBrk="1" latinLnBrk="0" hangingPunct="1">
                <a:defRPr sz="2400" kern="1200">
                  <a:solidFill>
                    <a:schemeClr val="tx1"/>
                  </a:solidFill>
                  <a:latin typeface="Times" panose="02020603050405020304" pitchFamily="18" charset="0"/>
                  <a:ea typeface="+mn-ea"/>
                  <a:cs typeface="+mn-cs"/>
                </a:defRPr>
              </a:lvl4pPr>
              <a:lvl5pPr marL="1803400" algn="l" defTabSz="901700" rtl="0" eaLnBrk="1" latinLnBrk="0" hangingPunct="1">
                <a:defRPr sz="2400" kern="1200">
                  <a:solidFill>
                    <a:schemeClr val="tx1"/>
                  </a:solidFill>
                  <a:latin typeface="Times" panose="02020603050405020304" pitchFamily="18" charset="0"/>
                  <a:ea typeface="+mn-ea"/>
                  <a:cs typeface="+mn-cs"/>
                </a:defRPr>
              </a:lvl5pPr>
              <a:lvl6pPr marL="2260600" algn="l" defTabSz="9017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2717800" algn="l" defTabSz="9017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3175000" algn="l" defTabSz="9017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3632200" algn="l" defTabSz="9017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400" b="1">
                  <a:latin typeface="华文楷体" panose="02010600040101010101" pitchFamily="2" charset="-122"/>
                  <a:ea typeface="华文楷体" panose="02010600040101010101" pitchFamily="2" charset="-122"/>
                </a:rPr>
                <a:t>内部或外部</a:t>
              </a:r>
            </a:p>
          </p:txBody>
        </p:sp>
        <p:sp>
          <p:nvSpPr>
            <p:cNvPr id="233" name="Rectangle 39"/>
            <p:cNvSpPr>
              <a:spLocks noChangeArrowheads="1"/>
            </p:cNvSpPr>
            <p:nvPr/>
          </p:nvSpPr>
          <p:spPr bwMode="auto">
            <a:xfrm>
              <a:off x="6254750" y="5376689"/>
              <a:ext cx="1693863"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9248" tIns="43841" rIns="89248" bIns="43841">
              <a:spAutoFit/>
            </a:bodyPr>
            <a:lstStyle>
              <a:defPPr>
                <a:defRPr lang="en-US"/>
              </a:defPPr>
              <a:lvl1pPr marL="0" algn="l" defTabSz="901700" rtl="0" eaLnBrk="1" latinLnBrk="0" hangingPunct="1">
                <a:defRPr sz="2400" kern="1200">
                  <a:solidFill>
                    <a:schemeClr val="tx1"/>
                  </a:solidFill>
                  <a:latin typeface="Times" panose="02020603050405020304" pitchFamily="18" charset="0"/>
                  <a:ea typeface="+mn-ea"/>
                  <a:cs typeface="+mn-cs"/>
                </a:defRPr>
              </a:lvl1pPr>
              <a:lvl2pPr marL="450850" algn="l" defTabSz="901700" rtl="0" eaLnBrk="1" latinLnBrk="0" hangingPunct="1">
                <a:defRPr sz="2400" kern="1200">
                  <a:solidFill>
                    <a:schemeClr val="tx1"/>
                  </a:solidFill>
                  <a:latin typeface="Times" panose="02020603050405020304" pitchFamily="18" charset="0"/>
                  <a:ea typeface="+mn-ea"/>
                  <a:cs typeface="+mn-cs"/>
                </a:defRPr>
              </a:lvl2pPr>
              <a:lvl3pPr marL="901700" algn="l" defTabSz="901700" rtl="0" eaLnBrk="1" latinLnBrk="0" hangingPunct="1">
                <a:defRPr sz="2400" kern="1200">
                  <a:solidFill>
                    <a:schemeClr val="tx1"/>
                  </a:solidFill>
                  <a:latin typeface="Times" panose="02020603050405020304" pitchFamily="18" charset="0"/>
                  <a:ea typeface="+mn-ea"/>
                  <a:cs typeface="+mn-cs"/>
                </a:defRPr>
              </a:lvl3pPr>
              <a:lvl4pPr marL="1352550" algn="l" defTabSz="901700" rtl="0" eaLnBrk="1" latinLnBrk="0" hangingPunct="1">
                <a:defRPr sz="2400" kern="1200">
                  <a:solidFill>
                    <a:schemeClr val="tx1"/>
                  </a:solidFill>
                  <a:latin typeface="Times" panose="02020603050405020304" pitchFamily="18" charset="0"/>
                  <a:ea typeface="+mn-ea"/>
                  <a:cs typeface="+mn-cs"/>
                </a:defRPr>
              </a:lvl4pPr>
              <a:lvl5pPr marL="1803400" algn="l" defTabSz="901700" rtl="0" eaLnBrk="1" latinLnBrk="0" hangingPunct="1">
                <a:defRPr sz="2400" kern="1200">
                  <a:solidFill>
                    <a:schemeClr val="tx1"/>
                  </a:solidFill>
                  <a:latin typeface="Times" panose="02020603050405020304" pitchFamily="18" charset="0"/>
                  <a:ea typeface="+mn-ea"/>
                  <a:cs typeface="+mn-cs"/>
                </a:defRPr>
              </a:lvl5pPr>
              <a:lvl6pPr marL="2260600" algn="l" defTabSz="9017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2717800" algn="l" defTabSz="9017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3175000" algn="l" defTabSz="9017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3632200" algn="l" defTabSz="9017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400" b="1" smtClean="0">
                  <a:latin typeface="华文楷体" panose="02010600040101010101" pitchFamily="2" charset="-122"/>
                  <a:ea typeface="华文楷体" panose="02010600040101010101" pitchFamily="2" charset="-122"/>
                </a:rPr>
                <a:t>内部或外部</a:t>
              </a:r>
            </a:p>
            <a:p>
              <a:pPr algn="ctr">
                <a:spcBef>
                  <a:spcPct val="50000"/>
                </a:spcBef>
              </a:pPr>
              <a:endParaRPr lang="zh-CN" altLang="en-US" sz="1200" b="1">
                <a:latin typeface="华文楷体" panose="02010600040101010101" pitchFamily="2" charset="-122"/>
                <a:ea typeface="华文楷体" panose="02010600040101010101" pitchFamily="2" charset="-122"/>
              </a:endParaRPr>
            </a:p>
          </p:txBody>
        </p:sp>
        <p:sp>
          <p:nvSpPr>
            <p:cNvPr id="234" name="Rectangle 40"/>
            <p:cNvSpPr>
              <a:spLocks noChangeArrowheads="1"/>
            </p:cNvSpPr>
            <p:nvPr/>
          </p:nvSpPr>
          <p:spPr bwMode="auto">
            <a:xfrm>
              <a:off x="3157538" y="4870276"/>
              <a:ext cx="2906712" cy="254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893" tIns="34447" rIns="68893" bIns="34447">
              <a:spAutoFit/>
            </a:bodyPr>
            <a:lstStyle>
              <a:defPPr>
                <a:defRPr lang="en-US"/>
              </a:defPPr>
              <a:lvl1pPr marL="0" algn="l" defTabSz="508000" rtl="0" eaLnBrk="1" latinLnBrk="0" hangingPunct="1">
                <a:defRPr sz="2400" kern="1200">
                  <a:solidFill>
                    <a:schemeClr val="tx1"/>
                  </a:solidFill>
                  <a:latin typeface="Times" panose="02020603050405020304" pitchFamily="18" charset="0"/>
                  <a:ea typeface="+mn-ea"/>
                  <a:cs typeface="+mn-cs"/>
                </a:defRPr>
              </a:lvl1pPr>
              <a:lvl2pPr marL="338138" algn="l" defTabSz="508000" rtl="0" eaLnBrk="1" latinLnBrk="0" hangingPunct="1">
                <a:defRPr sz="2400" kern="1200">
                  <a:solidFill>
                    <a:schemeClr val="tx1"/>
                  </a:solidFill>
                  <a:latin typeface="Times" panose="02020603050405020304" pitchFamily="18" charset="0"/>
                  <a:ea typeface="+mn-ea"/>
                  <a:cs typeface="+mn-cs"/>
                </a:defRPr>
              </a:lvl2pPr>
              <a:lvl3pPr marL="676275" algn="l" defTabSz="508000" rtl="0" eaLnBrk="1" latinLnBrk="0" hangingPunct="1">
                <a:defRPr sz="2400" kern="1200">
                  <a:solidFill>
                    <a:schemeClr val="tx1"/>
                  </a:solidFill>
                  <a:latin typeface="Times" panose="02020603050405020304" pitchFamily="18" charset="0"/>
                  <a:ea typeface="+mn-ea"/>
                  <a:cs typeface="+mn-cs"/>
                </a:defRPr>
              </a:lvl3pPr>
              <a:lvl4pPr marL="1012825" algn="l" defTabSz="508000" rtl="0" eaLnBrk="1" latinLnBrk="0" hangingPunct="1">
                <a:defRPr sz="2400" kern="1200">
                  <a:solidFill>
                    <a:schemeClr val="tx1"/>
                  </a:solidFill>
                  <a:latin typeface="Times" panose="02020603050405020304" pitchFamily="18" charset="0"/>
                  <a:ea typeface="+mn-ea"/>
                  <a:cs typeface="+mn-cs"/>
                </a:defRPr>
              </a:lvl4pPr>
              <a:lvl5pPr marL="1352550" algn="l" defTabSz="508000" rtl="0" eaLnBrk="1" latinLnBrk="0" hangingPunct="1">
                <a:defRPr sz="2400" kern="1200">
                  <a:solidFill>
                    <a:schemeClr val="tx1"/>
                  </a:solidFill>
                  <a:latin typeface="Times" panose="02020603050405020304" pitchFamily="18" charset="0"/>
                  <a:ea typeface="+mn-ea"/>
                  <a:cs typeface="+mn-cs"/>
                </a:defRPr>
              </a:lvl5pPr>
              <a:lvl6pPr marL="18097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22669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7241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3181350" algn="l" defTabSz="508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b="1" smtClean="0">
                  <a:latin typeface="华文楷体" panose="02010600040101010101" pitchFamily="2" charset="-122"/>
                  <a:ea typeface="华文楷体" panose="02010600040101010101" pitchFamily="2" charset="-122"/>
                </a:rPr>
                <a:t>核心企业</a:t>
              </a:r>
              <a:endParaRPr lang="zh-CN" altLang="en-US" sz="1200" b="1">
                <a:latin typeface="华文楷体" panose="02010600040101010101" pitchFamily="2" charset="-122"/>
                <a:ea typeface="华文楷体" panose="02010600040101010101" pitchFamily="2" charset="-122"/>
              </a:endParaRPr>
            </a:p>
          </p:txBody>
        </p:sp>
        <p:sp>
          <p:nvSpPr>
            <p:cNvPr id="235" name="Oval 41"/>
            <p:cNvSpPr>
              <a:spLocks noChangeArrowheads="1"/>
            </p:cNvSpPr>
            <p:nvPr/>
          </p:nvSpPr>
          <p:spPr bwMode="auto">
            <a:xfrm>
              <a:off x="1230313" y="4076526"/>
              <a:ext cx="738187" cy="293688"/>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36" name="Rectangle 42"/>
            <p:cNvSpPr>
              <a:spLocks noChangeArrowheads="1"/>
            </p:cNvSpPr>
            <p:nvPr/>
          </p:nvSpPr>
          <p:spPr bwMode="auto">
            <a:xfrm>
              <a:off x="1371600" y="4127326"/>
              <a:ext cx="493713" cy="20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a:latin typeface="华文楷体" panose="02010600040101010101" pitchFamily="2" charset="-122"/>
                  <a:ea typeface="华文楷体" panose="02010600040101010101" pitchFamily="2" charset="-122"/>
                </a:rPr>
                <a:t>采购</a:t>
              </a:r>
            </a:p>
          </p:txBody>
        </p:sp>
        <p:grpSp>
          <p:nvGrpSpPr>
            <p:cNvPr id="238" name="Group 45"/>
            <p:cNvGrpSpPr/>
            <p:nvPr/>
          </p:nvGrpSpPr>
          <p:grpSpPr>
            <a:xfrm>
              <a:off x="641350" y="4328948"/>
              <a:ext cx="739775" cy="296863"/>
              <a:chOff x="960" y="3456"/>
              <a:chExt cx="466" cy="187"/>
            </a:xfrm>
          </p:grpSpPr>
          <p:sp>
            <p:nvSpPr>
              <p:cNvPr id="239" name="Oval 46"/>
              <p:cNvSpPr>
                <a:spLocks noChangeArrowheads="1"/>
              </p:cNvSpPr>
              <p:nvPr/>
            </p:nvSpPr>
            <p:spPr bwMode="auto">
              <a:xfrm>
                <a:off x="960" y="3456"/>
                <a:ext cx="466" cy="185"/>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40" name="Rectangle 47"/>
              <p:cNvSpPr>
                <a:spLocks noChangeArrowheads="1"/>
              </p:cNvSpPr>
              <p:nvPr/>
            </p:nvSpPr>
            <p:spPr bwMode="auto">
              <a:xfrm>
                <a:off x="1045" y="3513"/>
                <a:ext cx="311" cy="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smtClean="0">
                    <a:latin typeface="华文楷体" panose="02010600040101010101" pitchFamily="2" charset="-122"/>
                    <a:ea typeface="华文楷体" panose="02010600040101010101" pitchFamily="2" charset="-122"/>
                  </a:rPr>
                  <a:t>退货</a:t>
                </a:r>
                <a:endParaRPr lang="zh-CN" altLang="en-US" sz="1200">
                  <a:latin typeface="华文楷体" panose="02010600040101010101" pitchFamily="2" charset="-122"/>
                  <a:ea typeface="华文楷体" panose="02010600040101010101" pitchFamily="2" charset="-122"/>
                </a:endParaRPr>
              </a:p>
            </p:txBody>
          </p:sp>
        </p:grpSp>
        <p:grpSp>
          <p:nvGrpSpPr>
            <p:cNvPr id="241" name="Group 48"/>
            <p:cNvGrpSpPr/>
            <p:nvPr/>
          </p:nvGrpSpPr>
          <p:grpSpPr>
            <a:xfrm>
              <a:off x="1163638" y="4333710"/>
              <a:ext cx="739775" cy="296863"/>
              <a:chOff x="960" y="3456"/>
              <a:chExt cx="466" cy="187"/>
            </a:xfrm>
          </p:grpSpPr>
          <p:sp>
            <p:nvSpPr>
              <p:cNvPr id="242" name="Oval 49"/>
              <p:cNvSpPr>
                <a:spLocks noChangeArrowheads="1"/>
              </p:cNvSpPr>
              <p:nvPr/>
            </p:nvSpPr>
            <p:spPr bwMode="auto">
              <a:xfrm>
                <a:off x="960" y="3456"/>
                <a:ext cx="466" cy="185"/>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43" name="Rectangle 50"/>
              <p:cNvSpPr>
                <a:spLocks noChangeArrowheads="1"/>
              </p:cNvSpPr>
              <p:nvPr/>
            </p:nvSpPr>
            <p:spPr bwMode="auto">
              <a:xfrm>
                <a:off x="1045" y="3513"/>
                <a:ext cx="311" cy="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a:latin typeface="华文楷体" panose="02010600040101010101" pitchFamily="2" charset="-122"/>
                    <a:ea typeface="华文楷体" panose="02010600040101010101" pitchFamily="2" charset="-122"/>
                  </a:rPr>
                  <a:t>退货</a:t>
                </a:r>
              </a:p>
            </p:txBody>
          </p:sp>
        </p:grpSp>
        <p:grpSp>
          <p:nvGrpSpPr>
            <p:cNvPr id="244" name="Group 51"/>
            <p:cNvGrpSpPr/>
            <p:nvPr/>
          </p:nvGrpSpPr>
          <p:grpSpPr>
            <a:xfrm>
              <a:off x="2395538" y="4333710"/>
              <a:ext cx="739775" cy="296863"/>
              <a:chOff x="960" y="3456"/>
              <a:chExt cx="466" cy="187"/>
            </a:xfrm>
          </p:grpSpPr>
          <p:sp>
            <p:nvSpPr>
              <p:cNvPr id="245" name="Oval 52"/>
              <p:cNvSpPr>
                <a:spLocks noChangeArrowheads="1"/>
              </p:cNvSpPr>
              <p:nvPr/>
            </p:nvSpPr>
            <p:spPr bwMode="auto">
              <a:xfrm>
                <a:off x="960" y="3456"/>
                <a:ext cx="466" cy="185"/>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46" name="Rectangle 53"/>
              <p:cNvSpPr>
                <a:spLocks noChangeArrowheads="1"/>
              </p:cNvSpPr>
              <p:nvPr/>
            </p:nvSpPr>
            <p:spPr bwMode="auto">
              <a:xfrm>
                <a:off x="1045" y="3513"/>
                <a:ext cx="311" cy="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smtClean="0">
                    <a:latin typeface="华文楷体" panose="02010600040101010101" pitchFamily="2" charset="-122"/>
                    <a:ea typeface="华文楷体" panose="02010600040101010101" pitchFamily="2" charset="-122"/>
                  </a:rPr>
                  <a:t>退货</a:t>
                </a:r>
                <a:endParaRPr lang="zh-CN" altLang="en-US" sz="1200">
                  <a:latin typeface="华文楷体" panose="02010600040101010101" pitchFamily="2" charset="-122"/>
                  <a:ea typeface="华文楷体" panose="02010600040101010101" pitchFamily="2" charset="-122"/>
                </a:endParaRPr>
              </a:p>
            </p:txBody>
          </p:sp>
        </p:grpSp>
        <p:grpSp>
          <p:nvGrpSpPr>
            <p:cNvPr id="247" name="Group 54"/>
            <p:cNvGrpSpPr/>
            <p:nvPr/>
          </p:nvGrpSpPr>
          <p:grpSpPr>
            <a:xfrm>
              <a:off x="2990850" y="4379739"/>
              <a:ext cx="1249363" cy="506412"/>
              <a:chOff x="1850" y="2157"/>
              <a:chExt cx="787" cy="319"/>
            </a:xfrm>
          </p:grpSpPr>
          <p:sp>
            <p:nvSpPr>
              <p:cNvPr id="248" name="Oval 55"/>
              <p:cNvSpPr>
                <a:spLocks noChangeArrowheads="1"/>
              </p:cNvSpPr>
              <p:nvPr/>
            </p:nvSpPr>
            <p:spPr bwMode="auto">
              <a:xfrm>
                <a:off x="1850" y="2157"/>
                <a:ext cx="787" cy="319"/>
              </a:xfrm>
              <a:prstGeom prst="ellipse">
                <a:avLst/>
              </a:prstGeom>
              <a:noFill/>
              <a:ln w="25400">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49" name="Rectangle 56"/>
              <p:cNvSpPr>
                <a:spLocks noChangeArrowheads="1"/>
              </p:cNvSpPr>
              <p:nvPr/>
            </p:nvSpPr>
            <p:spPr bwMode="auto">
              <a:xfrm>
                <a:off x="1986" y="2227"/>
                <a:ext cx="518" cy="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34447" tIns="17223" rIns="34447" bIns="17223">
                <a:spAutoFit/>
              </a:bodyPr>
              <a:lstStyle>
                <a:defPPr>
                  <a:defRPr lang="en-US"/>
                </a:defPPr>
                <a:lvl1pPr marL="0" algn="l" defTabSz="127000" rtl="0" eaLnBrk="1" latinLnBrk="0" hangingPunct="1">
                  <a:defRPr sz="2400" kern="1200">
                    <a:solidFill>
                      <a:schemeClr val="tx1"/>
                    </a:solidFill>
                    <a:latin typeface="Times" panose="02020603050405020304" pitchFamily="18" charset="0"/>
                    <a:ea typeface="+mn-ea"/>
                    <a:cs typeface="+mn-cs"/>
                  </a:defRPr>
                </a:lvl1pPr>
                <a:lvl2pPr marL="169863" algn="l" defTabSz="127000" rtl="0" eaLnBrk="1" latinLnBrk="0" hangingPunct="1">
                  <a:defRPr sz="2400" kern="1200">
                    <a:solidFill>
                      <a:schemeClr val="tx1"/>
                    </a:solidFill>
                    <a:latin typeface="Times" panose="02020603050405020304" pitchFamily="18" charset="0"/>
                    <a:ea typeface="+mn-ea"/>
                    <a:cs typeface="+mn-cs"/>
                  </a:defRPr>
                </a:lvl2pPr>
                <a:lvl3pPr marL="338138" algn="l" defTabSz="127000" rtl="0" eaLnBrk="1" latinLnBrk="0" hangingPunct="1">
                  <a:defRPr sz="2400" kern="1200">
                    <a:solidFill>
                      <a:schemeClr val="tx1"/>
                    </a:solidFill>
                    <a:latin typeface="Times" panose="02020603050405020304" pitchFamily="18" charset="0"/>
                    <a:ea typeface="+mn-ea"/>
                    <a:cs typeface="+mn-cs"/>
                  </a:defRPr>
                </a:lvl3pPr>
                <a:lvl4pPr marL="508000" algn="l" defTabSz="127000" rtl="0" eaLnBrk="1" latinLnBrk="0" hangingPunct="1">
                  <a:defRPr sz="2400" kern="1200">
                    <a:solidFill>
                      <a:schemeClr val="tx1"/>
                    </a:solidFill>
                    <a:latin typeface="Times" panose="02020603050405020304" pitchFamily="18" charset="0"/>
                    <a:ea typeface="+mn-ea"/>
                    <a:cs typeface="+mn-cs"/>
                  </a:defRPr>
                </a:lvl4pPr>
                <a:lvl5pPr marL="676275" algn="l" defTabSz="127000" rtl="0" eaLnBrk="1" latinLnBrk="0" hangingPunct="1">
                  <a:defRPr sz="2400" kern="1200">
                    <a:solidFill>
                      <a:schemeClr val="tx1"/>
                    </a:solidFill>
                    <a:latin typeface="Times" panose="02020603050405020304" pitchFamily="18" charset="0"/>
                    <a:ea typeface="+mn-ea"/>
                    <a:cs typeface="+mn-cs"/>
                  </a:defRPr>
                </a:lvl5pPr>
                <a:lvl6pPr marL="11334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5906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0478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5050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400">
                    <a:latin typeface="华文楷体" panose="02010600040101010101" pitchFamily="2" charset="-122"/>
                    <a:ea typeface="华文楷体" panose="02010600040101010101" pitchFamily="2" charset="-122"/>
                  </a:rPr>
                  <a:t>退货</a:t>
                </a:r>
              </a:p>
            </p:txBody>
          </p:sp>
        </p:grpSp>
        <p:grpSp>
          <p:nvGrpSpPr>
            <p:cNvPr id="250" name="Group 57"/>
            <p:cNvGrpSpPr/>
            <p:nvPr/>
          </p:nvGrpSpPr>
          <p:grpSpPr>
            <a:xfrm>
              <a:off x="5105400" y="4390851"/>
              <a:ext cx="1249363" cy="506413"/>
              <a:chOff x="1850" y="2157"/>
              <a:chExt cx="787" cy="319"/>
            </a:xfrm>
          </p:grpSpPr>
          <p:sp>
            <p:nvSpPr>
              <p:cNvPr id="251" name="Oval 58"/>
              <p:cNvSpPr>
                <a:spLocks noChangeArrowheads="1"/>
              </p:cNvSpPr>
              <p:nvPr/>
            </p:nvSpPr>
            <p:spPr bwMode="auto">
              <a:xfrm>
                <a:off x="1850" y="2157"/>
                <a:ext cx="787" cy="319"/>
              </a:xfrm>
              <a:prstGeom prst="ellipse">
                <a:avLst/>
              </a:prstGeom>
              <a:noFill/>
              <a:ln w="25400">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52" name="Rectangle 59"/>
              <p:cNvSpPr>
                <a:spLocks noChangeArrowheads="1"/>
              </p:cNvSpPr>
              <p:nvPr/>
            </p:nvSpPr>
            <p:spPr bwMode="auto">
              <a:xfrm>
                <a:off x="1986" y="2227"/>
                <a:ext cx="518" cy="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34447" tIns="17223" rIns="34447" bIns="17223">
                <a:spAutoFit/>
              </a:bodyPr>
              <a:lstStyle>
                <a:defPPr>
                  <a:defRPr lang="en-US"/>
                </a:defPPr>
                <a:lvl1pPr marL="0" algn="l" defTabSz="127000" rtl="0" eaLnBrk="1" latinLnBrk="0" hangingPunct="1">
                  <a:defRPr sz="2400" kern="1200">
                    <a:solidFill>
                      <a:schemeClr val="tx1"/>
                    </a:solidFill>
                    <a:latin typeface="Times" panose="02020603050405020304" pitchFamily="18" charset="0"/>
                    <a:ea typeface="+mn-ea"/>
                    <a:cs typeface="+mn-cs"/>
                  </a:defRPr>
                </a:lvl1pPr>
                <a:lvl2pPr marL="169863" algn="l" defTabSz="127000" rtl="0" eaLnBrk="1" latinLnBrk="0" hangingPunct="1">
                  <a:defRPr sz="2400" kern="1200">
                    <a:solidFill>
                      <a:schemeClr val="tx1"/>
                    </a:solidFill>
                    <a:latin typeface="Times" panose="02020603050405020304" pitchFamily="18" charset="0"/>
                    <a:ea typeface="+mn-ea"/>
                    <a:cs typeface="+mn-cs"/>
                  </a:defRPr>
                </a:lvl2pPr>
                <a:lvl3pPr marL="338138" algn="l" defTabSz="127000" rtl="0" eaLnBrk="1" latinLnBrk="0" hangingPunct="1">
                  <a:defRPr sz="2400" kern="1200">
                    <a:solidFill>
                      <a:schemeClr val="tx1"/>
                    </a:solidFill>
                    <a:latin typeface="Times" panose="02020603050405020304" pitchFamily="18" charset="0"/>
                    <a:ea typeface="+mn-ea"/>
                    <a:cs typeface="+mn-cs"/>
                  </a:defRPr>
                </a:lvl3pPr>
                <a:lvl4pPr marL="508000" algn="l" defTabSz="127000" rtl="0" eaLnBrk="1" latinLnBrk="0" hangingPunct="1">
                  <a:defRPr sz="2400" kern="1200">
                    <a:solidFill>
                      <a:schemeClr val="tx1"/>
                    </a:solidFill>
                    <a:latin typeface="Times" panose="02020603050405020304" pitchFamily="18" charset="0"/>
                    <a:ea typeface="+mn-ea"/>
                    <a:cs typeface="+mn-cs"/>
                  </a:defRPr>
                </a:lvl4pPr>
                <a:lvl5pPr marL="676275" algn="l" defTabSz="127000" rtl="0" eaLnBrk="1" latinLnBrk="0" hangingPunct="1">
                  <a:defRPr sz="2400" kern="1200">
                    <a:solidFill>
                      <a:schemeClr val="tx1"/>
                    </a:solidFill>
                    <a:latin typeface="Times" panose="02020603050405020304" pitchFamily="18" charset="0"/>
                    <a:ea typeface="+mn-ea"/>
                    <a:cs typeface="+mn-cs"/>
                  </a:defRPr>
                </a:lvl5pPr>
                <a:lvl6pPr marL="11334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5906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20478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505075" algn="l" defTabSz="127000"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400" smtClean="0">
                    <a:latin typeface="华文楷体" panose="02010600040101010101" pitchFamily="2" charset="-122"/>
                    <a:ea typeface="华文楷体" panose="02010600040101010101" pitchFamily="2" charset="-122"/>
                  </a:rPr>
                  <a:t>退货</a:t>
                </a:r>
                <a:endParaRPr lang="zh-CN" altLang="en-US" sz="1400">
                  <a:latin typeface="华文楷体" panose="02010600040101010101" pitchFamily="2" charset="-122"/>
                  <a:ea typeface="华文楷体" panose="02010600040101010101" pitchFamily="2" charset="-122"/>
                </a:endParaRPr>
              </a:p>
            </p:txBody>
          </p:sp>
        </p:grpSp>
        <p:grpSp>
          <p:nvGrpSpPr>
            <p:cNvPr id="253" name="Group 60"/>
            <p:cNvGrpSpPr/>
            <p:nvPr/>
          </p:nvGrpSpPr>
          <p:grpSpPr>
            <a:xfrm>
              <a:off x="6219825" y="4370223"/>
              <a:ext cx="739775" cy="293688"/>
              <a:chOff x="960" y="3456"/>
              <a:chExt cx="466" cy="185"/>
            </a:xfrm>
          </p:grpSpPr>
          <p:sp>
            <p:nvSpPr>
              <p:cNvPr id="254" name="Oval 61"/>
              <p:cNvSpPr>
                <a:spLocks noChangeArrowheads="1"/>
              </p:cNvSpPr>
              <p:nvPr/>
            </p:nvSpPr>
            <p:spPr bwMode="auto">
              <a:xfrm>
                <a:off x="960" y="3456"/>
                <a:ext cx="466" cy="185"/>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55" name="Rectangle 62"/>
              <p:cNvSpPr>
                <a:spLocks noChangeArrowheads="1"/>
              </p:cNvSpPr>
              <p:nvPr/>
            </p:nvSpPr>
            <p:spPr bwMode="auto">
              <a:xfrm>
                <a:off x="1071" y="3479"/>
                <a:ext cx="311" cy="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r>
                  <a:rPr lang="zh-CN" altLang="en-US" sz="1200" smtClean="0">
                    <a:latin typeface="华文楷体" panose="02010600040101010101" pitchFamily="2" charset="-122"/>
                    <a:ea typeface="华文楷体" panose="02010600040101010101" pitchFamily="2" charset="-122"/>
                  </a:rPr>
                  <a:t>退货</a:t>
                </a:r>
                <a:endParaRPr lang="zh-CN" altLang="en-US" sz="1200">
                  <a:latin typeface="华文楷体" panose="02010600040101010101" pitchFamily="2" charset="-122"/>
                  <a:ea typeface="华文楷体" panose="02010600040101010101" pitchFamily="2" charset="-122"/>
                </a:endParaRPr>
              </a:p>
            </p:txBody>
          </p:sp>
        </p:grpSp>
        <p:grpSp>
          <p:nvGrpSpPr>
            <p:cNvPr id="256" name="Group 63"/>
            <p:cNvGrpSpPr/>
            <p:nvPr/>
          </p:nvGrpSpPr>
          <p:grpSpPr>
            <a:xfrm>
              <a:off x="7300913" y="4319423"/>
              <a:ext cx="739775" cy="296863"/>
              <a:chOff x="960" y="3456"/>
              <a:chExt cx="466" cy="187"/>
            </a:xfrm>
          </p:grpSpPr>
          <p:sp>
            <p:nvSpPr>
              <p:cNvPr id="257" name="Oval 64"/>
              <p:cNvSpPr>
                <a:spLocks noChangeArrowheads="1"/>
              </p:cNvSpPr>
              <p:nvPr/>
            </p:nvSpPr>
            <p:spPr bwMode="auto">
              <a:xfrm>
                <a:off x="960" y="3456"/>
                <a:ext cx="466" cy="185"/>
              </a:xfrm>
              <a:prstGeom prst="ellipse">
                <a:avLst/>
              </a:prstGeom>
              <a:noFill/>
              <a:ln w="25400">
                <a:solidFill>
                  <a:srgbClr val="91919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58" name="Rectangle 65"/>
              <p:cNvSpPr>
                <a:spLocks noChangeArrowheads="1"/>
              </p:cNvSpPr>
              <p:nvPr/>
            </p:nvSpPr>
            <p:spPr bwMode="auto">
              <a:xfrm>
                <a:off x="1045" y="3513"/>
                <a:ext cx="311" cy="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smtClean="0">
                    <a:latin typeface="华文楷体" panose="02010600040101010101" pitchFamily="2" charset="-122"/>
                    <a:ea typeface="华文楷体" panose="02010600040101010101" pitchFamily="2" charset="-122"/>
                  </a:rPr>
                  <a:t>退货</a:t>
                </a:r>
                <a:endParaRPr lang="zh-CN" altLang="en-US" sz="1200">
                  <a:latin typeface="华文楷体" panose="02010600040101010101" pitchFamily="2" charset="-122"/>
                  <a:ea typeface="华文楷体" panose="02010600040101010101" pitchFamily="2" charset="-122"/>
                </a:endParaRPr>
              </a:p>
            </p:txBody>
          </p:sp>
        </p:grpSp>
        <p:grpSp>
          <p:nvGrpSpPr>
            <p:cNvPr id="259" name="Group 66"/>
            <p:cNvGrpSpPr/>
            <p:nvPr/>
          </p:nvGrpSpPr>
          <p:grpSpPr>
            <a:xfrm>
              <a:off x="7878763" y="4313073"/>
              <a:ext cx="739775" cy="296863"/>
              <a:chOff x="960" y="3456"/>
              <a:chExt cx="466" cy="187"/>
            </a:xfrm>
          </p:grpSpPr>
          <p:sp>
            <p:nvSpPr>
              <p:cNvPr id="260" name="Oval 67"/>
              <p:cNvSpPr>
                <a:spLocks noChangeArrowheads="1"/>
              </p:cNvSpPr>
              <p:nvPr/>
            </p:nvSpPr>
            <p:spPr bwMode="auto">
              <a:xfrm>
                <a:off x="960" y="3456"/>
                <a:ext cx="466" cy="185"/>
              </a:xfrm>
              <a:prstGeom prst="ellipse">
                <a:avLst/>
              </a:prstGeom>
              <a:noFill/>
              <a:ln w="25400" cmpd="sng">
                <a:solidFill>
                  <a:srgbClr val="919191"/>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261" name="Rectangle 68"/>
              <p:cNvSpPr>
                <a:spLocks noChangeArrowheads="1"/>
              </p:cNvSpPr>
              <p:nvPr/>
            </p:nvSpPr>
            <p:spPr bwMode="auto">
              <a:xfrm>
                <a:off x="1045" y="3513"/>
                <a:ext cx="311" cy="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0355" tIns="10960" rIns="20355" bIns="10960">
                <a:spAutoFit/>
              </a:bodyPr>
              <a:lstStyle>
                <a:defPPr>
                  <a:defRPr lang="en-US"/>
                </a:defPPr>
                <a:lvl1pPr marL="0" algn="l" defTabSz="46038" rtl="0" eaLnBrk="1" latinLnBrk="0" hangingPunct="1">
                  <a:defRPr sz="2400" kern="1200">
                    <a:solidFill>
                      <a:schemeClr val="tx1"/>
                    </a:solidFill>
                    <a:latin typeface="Times" panose="02020603050405020304" pitchFamily="18" charset="0"/>
                    <a:ea typeface="+mn-ea"/>
                    <a:cs typeface="+mn-cs"/>
                  </a:defRPr>
                </a:lvl1pPr>
                <a:lvl2pPr marL="112713" algn="l" defTabSz="46038" rtl="0" eaLnBrk="1" latinLnBrk="0" hangingPunct="1">
                  <a:defRPr sz="2400" kern="1200">
                    <a:solidFill>
                      <a:schemeClr val="tx1"/>
                    </a:solidFill>
                    <a:latin typeface="Times" panose="02020603050405020304" pitchFamily="18" charset="0"/>
                    <a:ea typeface="+mn-ea"/>
                    <a:cs typeface="+mn-cs"/>
                  </a:defRPr>
                </a:lvl2pPr>
                <a:lvl3pPr marL="225425" algn="l" defTabSz="46038" rtl="0" eaLnBrk="1" latinLnBrk="0" hangingPunct="1">
                  <a:defRPr sz="2400" kern="1200">
                    <a:solidFill>
                      <a:schemeClr val="tx1"/>
                    </a:solidFill>
                    <a:latin typeface="Times" panose="02020603050405020304" pitchFamily="18" charset="0"/>
                    <a:ea typeface="+mn-ea"/>
                    <a:cs typeface="+mn-cs"/>
                  </a:defRPr>
                </a:lvl3pPr>
                <a:lvl4pPr marL="338138" algn="l" defTabSz="46038" rtl="0" eaLnBrk="1" latinLnBrk="0" hangingPunct="1">
                  <a:defRPr sz="2400" kern="1200">
                    <a:solidFill>
                      <a:schemeClr val="tx1"/>
                    </a:solidFill>
                    <a:latin typeface="Times" panose="02020603050405020304" pitchFamily="18" charset="0"/>
                    <a:ea typeface="+mn-ea"/>
                    <a:cs typeface="+mn-cs"/>
                  </a:defRPr>
                </a:lvl4pPr>
                <a:lvl5pPr marL="450850" algn="l" defTabSz="46038" rtl="0" eaLnBrk="1" latinLnBrk="0" hangingPunct="1">
                  <a:defRPr sz="2400" kern="1200">
                    <a:solidFill>
                      <a:schemeClr val="tx1"/>
                    </a:solidFill>
                    <a:latin typeface="Times" panose="02020603050405020304" pitchFamily="18" charset="0"/>
                    <a:ea typeface="+mn-ea"/>
                    <a:cs typeface="+mn-cs"/>
                  </a:defRPr>
                </a:lvl5pPr>
                <a:lvl6pPr marL="9080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6pPr>
                <a:lvl7pPr marL="13652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7pPr>
                <a:lvl8pPr marL="18224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8pPr>
                <a:lvl9pPr marL="2279650" algn="l" defTabSz="46038" rtl="0" eaLnBrk="0" fontAlgn="base" latinLnBrk="0" hangingPunct="0">
                  <a:spcBef>
                    <a:spcPct val="0"/>
                  </a:spcBef>
                  <a:spcAft>
                    <a:spcPct val="0"/>
                  </a:spcAft>
                  <a:defRPr sz="2400" kern="1200">
                    <a:solidFill>
                      <a:schemeClr val="tx1"/>
                    </a:solidFill>
                    <a:latin typeface="Times" panose="02020603050405020304" pitchFamily="18" charset="0"/>
                    <a:ea typeface="+mn-ea"/>
                    <a:cs typeface="+mn-cs"/>
                  </a:defRPr>
                </a:lvl9pPr>
              </a:lstStyle>
              <a:p>
                <a:pPr algn="ctr">
                  <a:spcBef>
                    <a:spcPct val="50000"/>
                  </a:spcBef>
                </a:pPr>
                <a:r>
                  <a:rPr lang="zh-CN" altLang="en-US" sz="1200" smtClean="0">
                    <a:latin typeface="华文楷体" panose="02010600040101010101" pitchFamily="2" charset="-122"/>
                    <a:ea typeface="华文楷体" panose="02010600040101010101" pitchFamily="2" charset="-122"/>
                  </a:rPr>
                  <a:t>退货</a:t>
                </a:r>
                <a:endParaRPr lang="zh-CN" altLang="en-US" sz="1200">
                  <a:latin typeface="华文楷体" panose="02010600040101010101" pitchFamily="2" charset="-122"/>
                  <a:ea typeface="华文楷体" panose="02010600040101010101" pitchFamily="2" charset="-122"/>
                </a:endParaRPr>
              </a:p>
            </p:txBody>
          </p:sp>
        </p:grpSp>
      </p:grpSp>
      <p:sp>
        <p:nvSpPr>
          <p:cNvPr id="262" name="Rectangle 261"/>
          <p:cNvSpPr/>
          <p:nvPr/>
        </p:nvSpPr>
        <p:spPr>
          <a:xfrm>
            <a:off x="3315933" y="5743578"/>
            <a:ext cx="3153427" cy="307777"/>
          </a:xfrm>
          <a:prstGeom prst="rect">
            <a:avLst/>
          </a:prstGeom>
        </p:spPr>
        <p:txBody>
          <a:bodyPr wrap="non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400" i="1" err="1" smtClean="0">
                <a:effectLst>
                  <a:outerShdw blurRad="38100" dist="38100" dir="2700000" algn="tl">
                    <a:srgbClr val="FFFFFF"/>
                  </a:outerShdw>
                </a:effectLst>
                <a:latin typeface="华文楷体" panose="02010600040101010101" pitchFamily="2" charset="-122"/>
                <a:ea typeface="华文楷体" panose="02010600040101010101" pitchFamily="2" charset="-122"/>
              </a:rPr>
              <a:t>SCOR:Supply</a:t>
            </a:r>
            <a:r>
              <a:rPr lang="zh-CN" altLang="en-US" sz="1400" i="1" smtClean="0">
                <a:effectLst>
                  <a:outerShdw blurRad="38100" dist="38100" dir="2700000" algn="tl">
                    <a:srgbClr val="FFFFFF"/>
                  </a:outerShdw>
                </a:effectLst>
                <a:latin typeface="华文楷体" panose="02010600040101010101" pitchFamily="2" charset="-122"/>
                <a:ea typeface="华文楷体" panose="02010600040101010101" pitchFamily="2" charset="-122"/>
              </a:rPr>
              <a:t> </a:t>
            </a:r>
            <a:r>
              <a:rPr lang="en-US" altLang="zh-CN" sz="1400" i="1" smtClean="0">
                <a:effectLst>
                  <a:outerShdw blurRad="38100" dist="38100" dir="2700000" algn="tl">
                    <a:srgbClr val="FFFFFF"/>
                  </a:outerShdw>
                </a:effectLst>
                <a:latin typeface="华文楷体" panose="02010600040101010101" pitchFamily="2" charset="-122"/>
                <a:ea typeface="华文楷体" panose="02010600040101010101" pitchFamily="2" charset="-122"/>
              </a:rPr>
              <a:t>Chain  Operation Reference</a:t>
            </a:r>
            <a:endParaRPr lang="zh-CN" altLang="en-US" sz="1400">
              <a:latin typeface="华文楷体" panose="02010600040101010101" pitchFamily="2" charset="-122"/>
              <a:ea typeface="华文楷体" panose="02010600040101010101" pitchFamily="2" charset="-122"/>
            </a:endParaRPr>
          </a:p>
        </p:txBody>
      </p:sp>
      <p:sp>
        <p:nvSpPr>
          <p:cNvPr id="4" name="Rectangle 3"/>
          <p:cNvSpPr/>
          <p:nvPr/>
        </p:nvSpPr>
        <p:spPr>
          <a:xfrm>
            <a:off x="537495" y="6071783"/>
            <a:ext cx="8812185" cy="58477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600" b="1" i="1" smtClean="0">
                <a:latin typeface="华文楷体" panose="02010600040101010101" pitchFamily="2" charset="-122"/>
                <a:ea typeface="华文楷体" panose="02010600040101010101" pitchFamily="2" charset="-122"/>
                <a:cs typeface="+mj-cs"/>
              </a:rPr>
              <a:t>服务供应链：</a:t>
            </a:r>
            <a:r>
              <a:rPr lang="zh-CN" altLang="en-US" sz="1600" i="1" smtClean="0">
                <a:latin typeface="华文楷体" panose="02010600040101010101" pitchFamily="2" charset="-122"/>
                <a:ea typeface="华文楷体" panose="02010600040101010101" pitchFamily="2" charset="-122"/>
                <a:cs typeface="+mj-cs"/>
              </a:rPr>
              <a:t>以现代信息技术、物流技术、系统工程等现代科学技术为基础，以最大可能的满足消费者需求为出发点，把与服务有关的各个方面有机的结合起来所形成的完整消者服务网络。</a:t>
            </a:r>
            <a:endParaRPr lang="zh-CN" altLang="en-US" sz="1600" i="1">
              <a:latin typeface="华文楷体" panose="02010600040101010101" pitchFamily="2" charset="-122"/>
              <a:ea typeface="华文楷体" panose="02010600040101010101" pitchFamily="2" charset="-122"/>
              <a:cs typeface="+mj-cs"/>
            </a:endParaRPr>
          </a:p>
        </p:txBody>
      </p:sp>
    </p:spTree>
    <p:extLst>
      <p:ext uri="{BB962C8B-B14F-4D97-AF65-F5344CB8AC3E}">
        <p14:creationId xmlns:p14="http://schemas.microsoft.com/office/powerpoint/2010/main" val="4128544662"/>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3"/>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a:xfrm>
            <a:off x="530352" y="1143000"/>
            <a:ext cx="8997696" cy="914400"/>
          </a:xfrm>
        </p:spPr>
        <p:txBody>
          <a:bodyPr/>
          <a:lstStyle/>
          <a:p>
            <a:r>
              <a:rPr lang="zh-CN" altLang="en-US" smtClean="0">
                <a:latin typeface="华文楷体" panose="02010600040101010101" pitchFamily="2" charset="-122"/>
                <a:ea typeface="华文楷体" panose="02010600040101010101" pitchFamily="2" charset="-122"/>
              </a:rPr>
              <a:t>什么是供应链管理？</a:t>
            </a:r>
            <a:br>
              <a:rPr lang="en-US" altLang="zh-CN" smtClean="0">
                <a:latin typeface="华文楷体" panose="02010600040101010101" pitchFamily="2" charset="-122"/>
                <a:ea typeface="华文楷体" panose="02010600040101010101" pitchFamily="2" charset="-122"/>
              </a:rPr>
            </a:br>
            <a:r>
              <a:rPr lang="zh-CN" altLang="en-US" sz="1600" b="0">
                <a:latin typeface="华文楷体" panose="02010600040101010101" pitchFamily="2" charset="-122"/>
                <a:ea typeface="华文楷体" panose="02010600040101010101" pitchFamily="2" charset="-122"/>
              </a:rPr>
              <a:t>供应链管理是企业的有效性管理，表现了企业在战略和战术上对企业整个作业流程的优化。整合并优化了供应商、制造商、零售商的业务效率，使商品以正确的数量、正确的品质、在正确的地点、以正确的时间、最佳的成本进行生产和</a:t>
            </a:r>
            <a:r>
              <a:rPr lang="zh-CN" altLang="en-US" sz="1600" b="0" smtClean="0">
                <a:latin typeface="华文楷体" panose="02010600040101010101" pitchFamily="2" charset="-122"/>
                <a:ea typeface="华文楷体" panose="02010600040101010101" pitchFamily="2" charset="-122"/>
              </a:rPr>
              <a:t>销售</a:t>
            </a:r>
            <a:r>
              <a:rPr lang="zh-CN" altLang="en-US" sz="1600" b="0">
                <a:latin typeface="华文楷体" panose="02010600040101010101" pitchFamily="2" charset="-122"/>
                <a:ea typeface="华文楷体" panose="02010600040101010101" pitchFamily="2" charset="-122"/>
              </a:rPr>
              <a:t>。</a:t>
            </a:r>
          </a:p>
        </p:txBody>
      </p:sp>
      <p:sp>
        <p:nvSpPr>
          <p:cNvPr id="51" name="Page Number"/>
          <p:cNvSpPr txBox="1"/>
          <p:nvPr>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4</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1.1 – </a:t>
            </a:r>
            <a:r>
              <a:rPr lang="zh-CN" altLang="en-US" sz="900" noProof="1" smtClean="0">
                <a:solidFill>
                  <a:schemeClr val="tx1"/>
                </a:solidFill>
                <a:latin typeface="华文楷体" panose="02010600040101010101" pitchFamily="2" charset="-122"/>
                <a:ea typeface="华文楷体" panose="02010600040101010101" pitchFamily="2" charset="-122"/>
              </a:rPr>
              <a:t>供应链管理的概念</a:t>
            </a:r>
          </a:p>
        </p:txBody>
      </p:sp>
    </p:spTree>
    <p:extLst>
      <p:ext uri="{BB962C8B-B14F-4D97-AF65-F5344CB8AC3E}">
        <p14:creationId xmlns:p14="http://schemas.microsoft.com/office/powerpoint/2010/main" val="3227861917"/>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3"/>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latin typeface="华文楷体" panose="02010600040101010101" pitchFamily="2" charset="-122"/>
                <a:ea typeface="华文楷体" panose="02010600040101010101" pitchFamily="2" charset="-122"/>
              </a:rPr>
              <a:t>供应链管理的构建模式</a:t>
            </a:r>
            <a:endParaRPr lang="zh-CN" altLang="en-US">
              <a:latin typeface="华文楷体" panose="02010600040101010101" pitchFamily="2" charset="-122"/>
              <a:ea typeface="华文楷体" panose="02010600040101010101" pitchFamily="2" charset="-122"/>
            </a:endParaRPr>
          </a:p>
        </p:txBody>
      </p:sp>
      <p:sp>
        <p:nvSpPr>
          <p:cNvPr id="51" name="Page Number"/>
          <p:cNvSpPr txBox="1"/>
          <p:nvPr>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5</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1.1 – </a:t>
            </a:r>
            <a:r>
              <a:rPr lang="zh-CN" altLang="en-US" sz="900" noProof="1" smtClean="0">
                <a:solidFill>
                  <a:schemeClr val="tx1"/>
                </a:solidFill>
                <a:latin typeface="华文楷体" panose="02010600040101010101" pitchFamily="2" charset="-122"/>
                <a:ea typeface="华文楷体" panose="02010600040101010101" pitchFamily="2" charset="-122"/>
              </a:rPr>
              <a:t>供应链管理的概念</a:t>
            </a:r>
          </a:p>
        </p:txBody>
      </p:sp>
    </p:spTree>
    <p:extLst>
      <p:ext uri="{BB962C8B-B14F-4D97-AF65-F5344CB8AC3E}">
        <p14:creationId xmlns:p14="http://schemas.microsoft.com/office/powerpoint/2010/main" val="2082113695"/>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85800"/>
            <a:ext cx="8997696" cy="6711696"/>
            <a:chOff x="530352" y="685800"/>
            <a:chExt cx="8997696" cy="6711696"/>
          </a:xfrm>
        </p:grpSpPr>
        <p:sp>
          <p:nvSpPr>
            <p:cNvPr id="5"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p:nvGrpSpPr>
          <p:grpSpPr>
            <a:xfrm>
              <a:off x="530352" y="6016752"/>
              <a:ext cx="8997696" cy="609600"/>
              <a:chOff x="530352" y="6016752"/>
              <a:chExt cx="8997696" cy="609600"/>
            </a:xfrm>
          </p:grpSpPr>
          <p:sp>
            <p:nvSpPr>
              <p:cNvPr id="44"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p:nvGrpSpPr>
          <p:grpSpPr>
            <a:xfrm>
              <a:off x="530352" y="5257800"/>
              <a:ext cx="8997696" cy="609600"/>
              <a:chOff x="530352" y="5257800"/>
              <a:chExt cx="8997696" cy="609600"/>
            </a:xfrm>
          </p:grpSpPr>
          <p:sp>
            <p:nvSpPr>
              <p:cNvPr id="38"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p:nvGrpSpPr>
          <p:grpSpPr>
            <a:xfrm>
              <a:off x="530352" y="4498848"/>
              <a:ext cx="8997696" cy="609600"/>
              <a:chOff x="530352" y="4498848"/>
              <a:chExt cx="8997696" cy="609600"/>
            </a:xfrm>
          </p:grpSpPr>
          <p:sp>
            <p:nvSpPr>
              <p:cNvPr id="32"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p:nvGrpSpPr>
          <p:grpSpPr>
            <a:xfrm>
              <a:off x="530352" y="3730752"/>
              <a:ext cx="8997696" cy="609600"/>
              <a:chOff x="530352" y="3730752"/>
              <a:chExt cx="8997696" cy="609600"/>
            </a:xfrm>
          </p:grpSpPr>
          <p:sp>
            <p:nvSpPr>
              <p:cNvPr id="26"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p:nvGrpSpPr>
          <p:grpSpPr>
            <a:xfrm>
              <a:off x="530352" y="2971800"/>
              <a:ext cx="8997696" cy="609600"/>
              <a:chOff x="530352" y="2971800"/>
              <a:chExt cx="8997696" cy="609600"/>
            </a:xfrm>
          </p:grpSpPr>
          <p:sp>
            <p:nvSpPr>
              <p:cNvPr id="20"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p:nvGrpSpPr>
          <p:grpSpPr>
            <a:xfrm>
              <a:off x="530352" y="2212848"/>
              <a:ext cx="8997696" cy="609600"/>
              <a:chOff x="530352" y="2212848"/>
              <a:chExt cx="8997696" cy="609600"/>
            </a:xfrm>
          </p:grpSpPr>
          <p:sp>
            <p:nvSpPr>
              <p:cNvPr id="14"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ext Placeholder 1"/>
          <p:cNvSpPr>
            <a:spLocks noGrp="1"/>
          </p:cNvSpPr>
          <p:nvPr>
            <p:ph type="body" idx="1"/>
            <p:custDataLst>
              <p:tags r:id="rId3"/>
            </p:custDataLst>
          </p:nvPr>
        </p:nvSpPr>
        <p:spPr/>
        <p:txBody>
          <a:bodyPr/>
          <a:lstStyle/>
          <a:p>
            <a:r>
              <a:rPr lang="zh-CN" altLang="en-US" smtClean="0">
                <a:ea typeface="SimSun" pitchFamily="2" charset="-122"/>
              </a:rPr>
              <a:t>章节 </a:t>
            </a:r>
            <a:r>
              <a:rPr lang="en-US" altLang="zh-CN" smtClean="0">
                <a:ea typeface="SimSun" pitchFamily="2" charset="-122"/>
              </a:rPr>
              <a:t>1.2</a:t>
            </a:r>
            <a:endParaRPr lang="zh-CN" altLang="en-US">
              <a:ea typeface="SimSun" pitchFamily="2" charset="-122"/>
            </a:endParaRPr>
          </a:p>
        </p:txBody>
      </p:sp>
      <p:sp>
        <p:nvSpPr>
          <p:cNvPr id="3" name="Title 2"/>
          <p:cNvSpPr>
            <a:spLocks noGrp="1"/>
          </p:cNvSpPr>
          <p:nvPr>
            <p:ph type="title"/>
            <p:custDataLst>
              <p:tags r:id="rId4"/>
            </p:custDataLst>
          </p:nvPr>
        </p:nvSpPr>
        <p:spPr>
          <a:xfrm>
            <a:off x="530352" y="1609344"/>
            <a:ext cx="8997696" cy="492443"/>
          </a:xfrm>
        </p:spPr>
        <p:txBody>
          <a:bodyPr vert="horz" wrap="square" lIns="0" tIns="0" rIns="0" bIns="0" rtlCol="0" anchor="t" anchorCtr="0">
            <a:spAutoFit/>
          </a:bodyPr>
          <a:lstStyle/>
          <a:p>
            <a:r>
              <a:rPr lang="zh-CN" altLang="en-US">
                <a:latin typeface="华文楷体" panose="02010600040101010101" pitchFamily="2" charset="-122"/>
                <a:ea typeface="华文楷体" panose="02010600040101010101" pitchFamily="2" charset="-122"/>
              </a:rPr>
              <a:t>供应链管理的价值</a:t>
            </a:r>
          </a:p>
        </p:txBody>
      </p:sp>
      <p:sp>
        <p:nvSpPr>
          <p:cNvPr id="50" name="Page Number"/>
          <p:cNvSpPr txBox="1"/>
          <p:nvPr>
            <p:custDataLst>
              <p:tags r:id="rId5"/>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0" smtClean="0"/>
              <a:t>6</a:t>
            </a:r>
            <a:endParaRPr lang="zh-CN" altLang="en-US" sz="900" noProof="0" smtClean="0"/>
          </a:p>
        </p:txBody>
      </p:sp>
      <p:sp>
        <p:nvSpPr>
          <p:cNvPr id="51" name="Section Footer"/>
          <p:cNvSpPr txBox="1"/>
          <p:nvPr>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smtClean="0"/>
              <a:t>泰康之家供应链管理 </a:t>
            </a:r>
            <a:r>
              <a:rPr lang="en-US" altLang="zh-CN" sz="900" smtClean="0"/>
              <a:t>• </a:t>
            </a:r>
            <a:r>
              <a:rPr lang="zh-CN" altLang="en-US" sz="900" smtClean="0"/>
              <a:t>培训材料</a:t>
            </a:r>
          </a:p>
        </p:txBody>
      </p:sp>
    </p:spTree>
    <p:custDataLst>
      <p:tags r:id="rId7"/>
    </p:custDataLst>
    <p:extLst>
      <p:ext uri="{BB962C8B-B14F-4D97-AF65-F5344CB8AC3E}">
        <p14:creationId xmlns:p14="http://schemas.microsoft.com/office/powerpoint/2010/main" val="3155234817"/>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3"/>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a:latin typeface="华文楷体" panose="02010600040101010101" pitchFamily="2" charset="-122"/>
                <a:ea typeface="华文楷体" panose="02010600040101010101" pitchFamily="2" charset="-122"/>
              </a:rPr>
              <a:t>改善供应链管理对有战略及财务具有巨大</a:t>
            </a:r>
            <a:r>
              <a:rPr lang="zh-CN" altLang="en-US" smtClean="0">
                <a:latin typeface="华文楷体" panose="02010600040101010101" pitchFamily="2" charset="-122"/>
                <a:ea typeface="华文楷体" panose="02010600040101010101" pitchFamily="2" charset="-122"/>
              </a:rPr>
              <a:t>影响</a:t>
            </a:r>
            <a:br>
              <a:rPr lang="en-US" altLang="zh-CN" smtClean="0">
                <a:latin typeface="华文楷体" panose="02010600040101010101" pitchFamily="2" charset="-122"/>
                <a:ea typeface="华文楷体" panose="02010600040101010101" pitchFamily="2" charset="-122"/>
              </a:rPr>
            </a:br>
            <a:r>
              <a:rPr lang="zh-CN" altLang="en-US" sz="1600" b="0" smtClean="0">
                <a:latin typeface="华文楷体" panose="02010600040101010101" pitchFamily="2" charset="-122"/>
                <a:ea typeface="华文楷体" panose="02010600040101010101" pitchFamily="2" charset="-122"/>
              </a:rPr>
              <a:t>降低供应风险，减少库存资金占用，控制成本，为企业带来收益</a:t>
            </a:r>
            <a:endParaRPr lang="zh-CN" altLang="en-US" sz="1600" b="0">
              <a:latin typeface="华文楷体" panose="02010600040101010101" pitchFamily="2" charset="-122"/>
              <a:ea typeface="华文楷体" panose="02010600040101010101" pitchFamily="2" charset="-122"/>
            </a:endParaRPr>
          </a:p>
        </p:txBody>
      </p:sp>
      <p:sp>
        <p:nvSpPr>
          <p:cNvPr id="51" name="Page Number"/>
          <p:cNvSpPr txBox="1"/>
          <p:nvPr>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7</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1.2 – </a:t>
            </a:r>
            <a:r>
              <a:rPr lang="zh-CN" altLang="en-US" sz="900" noProof="1" smtClean="0">
                <a:solidFill>
                  <a:schemeClr val="tx1"/>
                </a:solidFill>
                <a:latin typeface="华文楷体" panose="02010600040101010101" pitchFamily="2" charset="-122"/>
                <a:ea typeface="华文楷体" panose="02010600040101010101" pitchFamily="2" charset="-122"/>
              </a:rPr>
              <a:t>供应链管理的价值</a:t>
            </a:r>
          </a:p>
        </p:txBody>
      </p:sp>
      <p:sp>
        <p:nvSpPr>
          <p:cNvPr id="55" name="AutoShape 2"/>
          <p:cNvSpPr>
            <a:spLocks noChangeArrowheads="1"/>
          </p:cNvSpPr>
          <p:nvPr/>
        </p:nvSpPr>
        <p:spPr bwMode="auto">
          <a:xfrm>
            <a:off x="780355" y="4149749"/>
            <a:ext cx="1101725" cy="911225"/>
          </a:xfrm>
          <a:prstGeom prst="rightArrow">
            <a:avLst>
              <a:gd name="adj1" fmla="val 73361"/>
              <a:gd name="adj2" fmla="val 46957"/>
            </a:avLst>
          </a:prstGeom>
          <a:solidFill>
            <a:schemeClr val="hlink"/>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95000"/>
              </a:lnSpc>
            </a:pPr>
            <a:r>
              <a:rPr lang="zh-CN" altLang="en-US" sz="1600" smtClean="0">
                <a:solidFill>
                  <a:schemeClr val="tx1"/>
                </a:solidFill>
                <a:latin typeface="华文楷体" panose="02010600040101010101" pitchFamily="2" charset="-122"/>
                <a:ea typeface="华文楷体" panose="02010600040101010101" pitchFamily="2" charset="-122"/>
              </a:rPr>
              <a:t>成本</a:t>
            </a:r>
            <a:endParaRPr lang="zh-CN" altLang="en-US" sz="1600">
              <a:solidFill>
                <a:schemeClr val="tx1"/>
              </a:solidFill>
              <a:effectLst>
                <a:outerShdw blurRad="38100" dist="38100" dir="2700000" algn="tl">
                  <a:srgbClr val="000000"/>
                </a:outerShdw>
              </a:effectLst>
              <a:latin typeface="华文楷体" panose="02010600040101010101" pitchFamily="2" charset="-122"/>
              <a:ea typeface="华文楷体" panose="02010600040101010101" pitchFamily="2" charset="-122"/>
            </a:endParaRPr>
          </a:p>
        </p:txBody>
      </p:sp>
      <p:sp>
        <p:nvSpPr>
          <p:cNvPr id="56" name="AutoShape 3"/>
          <p:cNvSpPr>
            <a:spLocks noChangeArrowheads="1"/>
          </p:cNvSpPr>
          <p:nvPr/>
        </p:nvSpPr>
        <p:spPr bwMode="auto">
          <a:xfrm>
            <a:off x="837505" y="5592787"/>
            <a:ext cx="1101725" cy="911225"/>
          </a:xfrm>
          <a:prstGeom prst="rightArrow">
            <a:avLst>
              <a:gd name="adj1" fmla="val 73361"/>
              <a:gd name="adj2" fmla="val 46957"/>
            </a:avLst>
          </a:prstGeom>
          <a:solidFill>
            <a:schemeClr val="hlink"/>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95000"/>
              </a:lnSpc>
            </a:pPr>
            <a:r>
              <a:rPr lang="zh-CN" altLang="en-US" sz="1600" smtClean="0">
                <a:solidFill>
                  <a:schemeClr val="tx1"/>
                </a:solidFill>
                <a:latin typeface="华文楷体" panose="02010600040101010101" pitchFamily="2" charset="-122"/>
                <a:ea typeface="华文楷体" panose="02010600040101010101" pitchFamily="2" charset="-122"/>
              </a:rPr>
              <a:t>资产</a:t>
            </a:r>
            <a:endParaRPr lang="zh-CN" altLang="en-US" sz="1600">
              <a:solidFill>
                <a:schemeClr val="tx1"/>
              </a:solidFill>
              <a:effectLst>
                <a:outerShdw blurRad="38100" dist="38100" dir="2700000" algn="tl">
                  <a:srgbClr val="000000"/>
                </a:outerShdw>
              </a:effectLst>
              <a:latin typeface="华文楷体" panose="02010600040101010101" pitchFamily="2" charset="-122"/>
              <a:ea typeface="华文楷体" panose="02010600040101010101" pitchFamily="2" charset="-122"/>
            </a:endParaRPr>
          </a:p>
        </p:txBody>
      </p:sp>
      <p:sp>
        <p:nvSpPr>
          <p:cNvPr id="57" name="AutoShape 4"/>
          <p:cNvSpPr>
            <a:spLocks noChangeArrowheads="1"/>
          </p:cNvSpPr>
          <p:nvPr/>
        </p:nvSpPr>
        <p:spPr bwMode="auto">
          <a:xfrm>
            <a:off x="780355" y="2524149"/>
            <a:ext cx="1101725" cy="911225"/>
          </a:xfrm>
          <a:prstGeom prst="rightArrow">
            <a:avLst>
              <a:gd name="adj1" fmla="val 73361"/>
              <a:gd name="adj2" fmla="val 46957"/>
            </a:avLst>
          </a:prstGeom>
          <a:solidFill>
            <a:schemeClr val="hlink"/>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hlink"/>
                  </a:outerShdw>
                </a:effectLst>
              </a14:hiddenEffects>
            </a:ext>
          </a:extLst>
        </p:spPr>
        <p:txBody>
          <a:bodyPr wrap="none" anchor="ctr"/>
          <a:lstStyle>
            <a:defPPr>
              <a:defRPr lang="en-US"/>
            </a:defPPr>
            <a:lvl1pPr marL="115888" algn="l" defTabSz="1018824" rtl="0" eaLnBrk="1" latinLnBrk="0" hangingPunct="1">
              <a:defRPr sz="2400" kern="1200">
                <a:solidFill>
                  <a:schemeClr val="tx1"/>
                </a:solidFill>
                <a:latin typeface="Arial" pitchFamily="34" charset="0"/>
                <a:ea typeface="新細明體" panose="02020500000000000000" pitchFamily="18" charset="-120"/>
                <a:cs typeface="+mn-cs"/>
              </a:defRPr>
            </a:lvl1pPr>
            <a:lvl2pPr marL="509412" algn="l" defTabSz="1018824" rtl="0" eaLnBrk="1" latinLnBrk="0" hangingPunct="1">
              <a:defRPr sz="2400" kern="1200">
                <a:solidFill>
                  <a:schemeClr val="tx1"/>
                </a:solidFill>
                <a:latin typeface="Arial" pitchFamily="34" charset="0"/>
                <a:ea typeface="新細明體" panose="02020500000000000000" pitchFamily="18" charset="-120"/>
                <a:cs typeface="+mn-cs"/>
              </a:defRPr>
            </a:lvl2pPr>
            <a:lvl3pPr marL="1018824" algn="l" defTabSz="1018824" rtl="0" eaLnBrk="1" latinLnBrk="0" hangingPunct="1">
              <a:defRPr sz="2400" kern="1200">
                <a:solidFill>
                  <a:schemeClr val="tx1"/>
                </a:solidFill>
                <a:latin typeface="Arial" pitchFamily="34" charset="0"/>
                <a:ea typeface="新細明體" panose="02020500000000000000" pitchFamily="18" charset="-120"/>
                <a:cs typeface="+mn-cs"/>
              </a:defRPr>
            </a:lvl3pPr>
            <a:lvl4pPr marL="1528237" algn="l" defTabSz="1018824" rtl="0" eaLnBrk="1" latinLnBrk="0" hangingPunct="1">
              <a:defRPr sz="2400" kern="1200">
                <a:solidFill>
                  <a:schemeClr val="tx1"/>
                </a:solidFill>
                <a:latin typeface="Arial" pitchFamily="34" charset="0"/>
                <a:ea typeface="新細明體" panose="02020500000000000000" pitchFamily="18" charset="-120"/>
                <a:cs typeface="+mn-cs"/>
              </a:defRPr>
            </a:lvl4pPr>
            <a:lvl5pPr marL="2037649" algn="l" defTabSz="1018824" rtl="0" eaLnBrk="1" latinLnBrk="0" hangingPunct="1">
              <a:defRPr sz="2400" kern="1200">
                <a:solidFill>
                  <a:schemeClr val="tx1"/>
                </a:solidFill>
                <a:latin typeface="Arial" pitchFamily="34" charset="0"/>
                <a:ea typeface="新細明體" panose="02020500000000000000" pitchFamily="18" charset="-120"/>
                <a:cs typeface="+mn-cs"/>
              </a:defRPr>
            </a:lvl5pPr>
            <a:lvl6pPr marL="2547061"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6pPr>
            <a:lvl7pPr marL="3056473"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7pPr>
            <a:lvl8pPr marL="3565886"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8pPr>
            <a:lvl9pPr marL="4075298"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9pPr>
          </a:lstStyle>
          <a:p>
            <a:pPr algn="ctr">
              <a:lnSpc>
                <a:spcPct val="95000"/>
              </a:lnSpc>
            </a:pPr>
            <a:r>
              <a:rPr lang="zh-CN" altLang="en-US" sz="1600" smtClean="0">
                <a:latin typeface="华文楷体" panose="02010600040101010101" pitchFamily="2" charset="-122"/>
                <a:ea typeface="华文楷体" panose="02010600040101010101" pitchFamily="2" charset="-122"/>
              </a:rPr>
              <a:t>客户</a:t>
            </a:r>
          </a:p>
          <a:p>
            <a:pPr algn="ctr">
              <a:lnSpc>
                <a:spcPct val="95000"/>
              </a:lnSpc>
            </a:pPr>
            <a:r>
              <a:rPr lang="zh-CN" altLang="en-US" sz="1600" smtClean="0">
                <a:latin typeface="华文楷体" panose="02010600040101010101" pitchFamily="2" charset="-122"/>
                <a:ea typeface="华文楷体" panose="02010600040101010101" pitchFamily="2" charset="-122"/>
              </a:rPr>
              <a:t>服务</a:t>
            </a:r>
            <a:endParaRPr lang="zh-CN" altLang="en-US" sz="1600">
              <a:latin typeface="华文楷体" panose="02010600040101010101" pitchFamily="2" charset="-122"/>
              <a:ea typeface="华文楷体" panose="02010600040101010101" pitchFamily="2" charset="-122"/>
            </a:endParaRPr>
          </a:p>
        </p:txBody>
      </p:sp>
      <p:sp>
        <p:nvSpPr>
          <p:cNvPr id="59" name="Rectangle 7"/>
          <p:cNvSpPr>
            <a:spLocks noChangeArrowheads="1"/>
          </p:cNvSpPr>
          <p:nvPr/>
        </p:nvSpPr>
        <p:spPr bwMode="auto">
          <a:xfrm>
            <a:off x="5728374" y="2403347"/>
            <a:ext cx="3789010" cy="4289735"/>
          </a:xfrm>
          <a:prstGeom prst="rect">
            <a:avLst/>
          </a:prstGeom>
          <a:solidFill>
            <a:schemeClr val="accent1">
              <a:lumMod val="40000"/>
              <a:lumOff val="60000"/>
            </a:schemeClr>
          </a:solidFill>
          <a:ln>
            <a:noFill/>
          </a:ln>
          <a:effectLst/>
        </p:spPr>
        <p:txBody>
          <a:bodyPr lIns="92075" tIns="46038" rIns="92075" bIns="46038"/>
          <a:lstStyle>
            <a:defPPr>
              <a:defRPr lang="en-US"/>
            </a:defPPr>
            <a:lvl1pPr marL="0" algn="l" defTabSz="1018824" rtl="0" eaLnBrk="1" latinLnBrk="0" hangingPunct="1">
              <a:spcBef>
                <a:spcPct val="25000"/>
              </a:spcBef>
              <a:spcAft>
                <a:spcPct val="35000"/>
              </a:spcAft>
              <a:defRPr sz="1100" b="1" kern="1200">
                <a:solidFill>
                  <a:schemeClr val="tx1"/>
                </a:solidFill>
                <a:latin typeface="Arial" pitchFamily="34" charset="0"/>
                <a:ea typeface="新細明體" panose="02020500000000000000" pitchFamily="18" charset="-120"/>
                <a:cs typeface="+mn-cs"/>
              </a:defRPr>
            </a:lvl1pPr>
            <a:lvl2pPr marL="228600" indent="-227013" algn="l" defTabSz="1018824" rtl="0" eaLnBrk="1" latinLnBrk="0" hangingPunct="1">
              <a:spcAft>
                <a:spcPct val="20000"/>
              </a:spcAft>
              <a:buSzTx/>
              <a:buChar char="•"/>
              <a:defRPr sz="1100" kern="1200">
                <a:solidFill>
                  <a:schemeClr val="tx1"/>
                </a:solidFill>
                <a:latin typeface="Arial" pitchFamily="34" charset="0"/>
                <a:ea typeface="新細明體" panose="02020500000000000000" pitchFamily="18" charset="-120"/>
                <a:cs typeface="+mn-cs"/>
              </a:defRPr>
            </a:lvl2pPr>
            <a:lvl3pPr marL="457200" indent="-227013" algn="l" defTabSz="1018824" rtl="0" eaLnBrk="1" latinLnBrk="0" hangingPunct="1">
              <a:spcAft>
                <a:spcPct val="20000"/>
              </a:spcAft>
              <a:buSzTx/>
              <a:buChar char="–"/>
              <a:defRPr sz="1600" kern="1200">
                <a:solidFill>
                  <a:schemeClr val="tx1"/>
                </a:solidFill>
                <a:latin typeface="Arial" pitchFamily="34" charset="0"/>
                <a:ea typeface="新細明體" panose="02020500000000000000" pitchFamily="18" charset="-120"/>
                <a:cs typeface="+mn-cs"/>
              </a:defRPr>
            </a:lvl3pPr>
            <a:lvl4pPr marL="849313" indent="-328613" algn="l" defTabSz="1018824" rtl="0" eaLnBrk="1" latinLnBrk="0" hangingPunct="1">
              <a:spcAft>
                <a:spcPct val="20000"/>
              </a:spcAft>
              <a:buSzTx/>
              <a:buChar char="—"/>
              <a:defRPr sz="1600" kern="1200">
                <a:solidFill>
                  <a:schemeClr val="tx1"/>
                </a:solidFill>
                <a:latin typeface="Arial" pitchFamily="34" charset="0"/>
                <a:ea typeface="新細明體" panose="02020500000000000000" pitchFamily="18" charset="-120"/>
                <a:cs typeface="+mn-cs"/>
              </a:defRPr>
            </a:lvl4pPr>
            <a:lvl5pPr marL="1050925" indent="-182563" algn="l" defTabSz="1018824" rtl="0" eaLnBrk="1" latinLnBrk="0" hangingPunct="1">
              <a:spcAft>
                <a:spcPct val="20000"/>
              </a:spcAft>
              <a:buSzTx/>
              <a:buChar char="·"/>
              <a:defRPr sz="1400" kern="1200">
                <a:solidFill>
                  <a:schemeClr val="tx1"/>
                </a:solidFill>
                <a:latin typeface="Arial" pitchFamily="34" charset="0"/>
                <a:ea typeface="新細明體" panose="02020500000000000000" pitchFamily="18" charset="-120"/>
                <a:cs typeface="+mn-cs"/>
              </a:defRPr>
            </a:lvl5pPr>
            <a:lvl6pPr marL="1508125" indent="-182563" algn="l" defTabSz="1018824" rtl="0" eaLnBrk="0" fontAlgn="base" latinLnBrk="0" hangingPunct="0">
              <a:spcBef>
                <a:spcPct val="0"/>
              </a:spcBef>
              <a:spcAft>
                <a:spcPct val="20000"/>
              </a:spcAft>
              <a:buSzTx/>
              <a:buChar char="·"/>
              <a:defRPr sz="1400" kern="1200">
                <a:solidFill>
                  <a:schemeClr val="tx1"/>
                </a:solidFill>
                <a:latin typeface="Arial" pitchFamily="34" charset="0"/>
                <a:ea typeface="新細明體" panose="02020500000000000000" pitchFamily="18" charset="-120"/>
                <a:cs typeface="+mn-cs"/>
              </a:defRPr>
            </a:lvl6pPr>
            <a:lvl7pPr marL="1965325" indent="-182563" algn="l" defTabSz="1018824" rtl="0" eaLnBrk="0" fontAlgn="base" latinLnBrk="0" hangingPunct="0">
              <a:spcBef>
                <a:spcPct val="0"/>
              </a:spcBef>
              <a:spcAft>
                <a:spcPct val="20000"/>
              </a:spcAft>
              <a:buSzTx/>
              <a:buChar char="·"/>
              <a:defRPr sz="1400" kern="1200">
                <a:solidFill>
                  <a:schemeClr val="tx1"/>
                </a:solidFill>
                <a:latin typeface="Arial" pitchFamily="34" charset="0"/>
                <a:ea typeface="新細明體" panose="02020500000000000000" pitchFamily="18" charset="-120"/>
                <a:cs typeface="+mn-cs"/>
              </a:defRPr>
            </a:lvl7pPr>
            <a:lvl8pPr marL="2422525" indent="-182563" algn="l" defTabSz="1018824" rtl="0" eaLnBrk="0" fontAlgn="base" latinLnBrk="0" hangingPunct="0">
              <a:spcBef>
                <a:spcPct val="0"/>
              </a:spcBef>
              <a:spcAft>
                <a:spcPct val="20000"/>
              </a:spcAft>
              <a:buSzTx/>
              <a:buChar char="·"/>
              <a:defRPr sz="1400" kern="1200">
                <a:solidFill>
                  <a:schemeClr val="tx1"/>
                </a:solidFill>
                <a:latin typeface="Arial" pitchFamily="34" charset="0"/>
                <a:ea typeface="新細明體" panose="02020500000000000000" pitchFamily="18" charset="-120"/>
                <a:cs typeface="+mn-cs"/>
              </a:defRPr>
            </a:lvl8pPr>
            <a:lvl9pPr marL="2879725" indent="-182563" algn="l" defTabSz="1018824" rtl="0" eaLnBrk="0" fontAlgn="base" latinLnBrk="0" hangingPunct="0">
              <a:spcBef>
                <a:spcPct val="0"/>
              </a:spcBef>
              <a:spcAft>
                <a:spcPct val="20000"/>
              </a:spcAft>
              <a:buSzTx/>
              <a:buChar char="·"/>
              <a:defRPr sz="1400" kern="1200">
                <a:solidFill>
                  <a:schemeClr val="tx1"/>
                </a:solidFill>
                <a:latin typeface="Arial" pitchFamily="34" charset="0"/>
                <a:ea typeface="新細明體" panose="02020500000000000000" pitchFamily="18" charset="-120"/>
                <a:cs typeface="+mn-cs"/>
              </a:defRPr>
            </a:lvl9pPr>
          </a:lstStyle>
          <a:p>
            <a:pPr>
              <a:lnSpc>
                <a:spcPct val="260000"/>
              </a:lnSpc>
            </a:pPr>
            <a:r>
              <a:rPr lang="zh-CN" altLang="en-US" sz="1600" b="0" smtClean="0">
                <a:latin typeface="华文楷体" panose="02010600040101010101" pitchFamily="2" charset="-122"/>
                <a:ea typeface="华文楷体" panose="02010600040101010101" pitchFamily="2" charset="-122"/>
              </a:rPr>
              <a:t>创造股东价值</a:t>
            </a:r>
          </a:p>
          <a:p>
            <a:pPr>
              <a:lnSpc>
                <a:spcPct val="260000"/>
              </a:lnSpc>
            </a:pPr>
            <a:r>
              <a:rPr lang="zh-CN" altLang="en-US" sz="1600" b="0" smtClean="0">
                <a:latin typeface="华文楷体" panose="02010600040101010101" pitchFamily="2" charset="-122"/>
                <a:ea typeface="华文楷体" panose="02010600040101010101" pitchFamily="2" charset="-122"/>
              </a:rPr>
              <a:t>客户服务水平提高</a:t>
            </a:r>
          </a:p>
          <a:p>
            <a:pPr>
              <a:lnSpc>
                <a:spcPct val="260000"/>
              </a:lnSpc>
            </a:pPr>
            <a:r>
              <a:rPr lang="zh-CN" altLang="en-US" sz="1600" b="0" smtClean="0">
                <a:latin typeface="华文楷体" panose="02010600040101010101" pitchFamily="2" charset="-122"/>
                <a:ea typeface="华文楷体" panose="02010600040101010101" pitchFamily="2" charset="-122"/>
              </a:rPr>
              <a:t>供应链变动性降低 </a:t>
            </a:r>
          </a:p>
          <a:p>
            <a:pPr>
              <a:lnSpc>
                <a:spcPct val="260000"/>
              </a:lnSpc>
            </a:pPr>
            <a:r>
              <a:rPr lang="zh-CN" altLang="en-US" sz="1600" b="0" smtClean="0">
                <a:latin typeface="华文楷体" panose="02010600040101010101" pitchFamily="2" charset="-122"/>
                <a:ea typeface="华文楷体" panose="02010600040101010101" pitchFamily="2" charset="-122"/>
              </a:rPr>
              <a:t>库存减少</a:t>
            </a:r>
          </a:p>
          <a:p>
            <a:pPr>
              <a:lnSpc>
                <a:spcPct val="260000"/>
              </a:lnSpc>
            </a:pPr>
            <a:r>
              <a:rPr lang="zh-CN" altLang="en-US" sz="1600" b="0" smtClean="0">
                <a:latin typeface="华文楷体" panose="02010600040101010101" pitchFamily="2" charset="-122"/>
                <a:ea typeface="华文楷体" panose="02010600040101010101" pitchFamily="2" charset="-122"/>
              </a:rPr>
              <a:t>周期压缩</a:t>
            </a:r>
            <a:endParaRPr lang="zh-CN" altLang="en-US" sz="1600" b="0">
              <a:latin typeface="华文楷体" panose="02010600040101010101" pitchFamily="2" charset="-122"/>
              <a:ea typeface="华文楷体" panose="02010600040101010101" pitchFamily="2" charset="-122"/>
            </a:endParaRPr>
          </a:p>
        </p:txBody>
      </p:sp>
      <p:sp>
        <p:nvSpPr>
          <p:cNvPr id="61" name="Text Box 9"/>
          <p:cNvSpPr txBox="1">
            <a:spLocks noChangeArrowheads="1"/>
          </p:cNvSpPr>
          <p:nvPr/>
        </p:nvSpPr>
        <p:spPr bwMode="auto">
          <a:xfrm>
            <a:off x="6679505" y="2954362"/>
            <a:ext cx="1981200" cy="347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spAutoFit/>
          </a:bodyPr>
          <a:lstStyle>
            <a:defPPr>
              <a:defRPr lang="en-US"/>
            </a:defPPr>
            <a:lvl1pPr marL="0" algn="l" defTabSz="1018824" rtl="0" eaLnBrk="1" latinLnBrk="0" hangingPunct="1">
              <a:defRPr sz="2400" kern="1200">
                <a:solidFill>
                  <a:schemeClr val="tx1"/>
                </a:solidFill>
                <a:latin typeface="Arial" pitchFamily="34" charset="0"/>
                <a:ea typeface="新細明體" panose="02020500000000000000" pitchFamily="18" charset="-120"/>
                <a:cs typeface="+mn-cs"/>
              </a:defRPr>
            </a:lvl1pPr>
            <a:lvl2pPr marL="509412" algn="l" defTabSz="1018824" rtl="0" eaLnBrk="1" latinLnBrk="0" hangingPunct="1">
              <a:defRPr sz="2400" kern="1200">
                <a:solidFill>
                  <a:schemeClr val="tx1"/>
                </a:solidFill>
                <a:latin typeface="Arial" pitchFamily="34" charset="0"/>
                <a:ea typeface="新細明體" panose="02020500000000000000" pitchFamily="18" charset="-120"/>
                <a:cs typeface="+mn-cs"/>
              </a:defRPr>
            </a:lvl2pPr>
            <a:lvl3pPr marL="1018824" algn="l" defTabSz="1018824" rtl="0" eaLnBrk="1" latinLnBrk="0" hangingPunct="1">
              <a:defRPr sz="2400" kern="1200">
                <a:solidFill>
                  <a:schemeClr val="tx1"/>
                </a:solidFill>
                <a:latin typeface="Arial" pitchFamily="34" charset="0"/>
                <a:ea typeface="新細明體" panose="02020500000000000000" pitchFamily="18" charset="-120"/>
                <a:cs typeface="+mn-cs"/>
              </a:defRPr>
            </a:lvl3pPr>
            <a:lvl4pPr marL="1528237" algn="l" defTabSz="1018824" rtl="0" eaLnBrk="1" latinLnBrk="0" hangingPunct="1">
              <a:defRPr sz="2400" kern="1200">
                <a:solidFill>
                  <a:schemeClr val="tx1"/>
                </a:solidFill>
                <a:latin typeface="Arial" pitchFamily="34" charset="0"/>
                <a:ea typeface="新細明體" panose="02020500000000000000" pitchFamily="18" charset="-120"/>
                <a:cs typeface="+mn-cs"/>
              </a:defRPr>
            </a:lvl4pPr>
            <a:lvl5pPr marL="2037649" algn="l" defTabSz="1018824" rtl="0" eaLnBrk="1" latinLnBrk="0" hangingPunct="1">
              <a:defRPr sz="2400" kern="1200">
                <a:solidFill>
                  <a:schemeClr val="tx1"/>
                </a:solidFill>
                <a:latin typeface="Arial" pitchFamily="34" charset="0"/>
                <a:ea typeface="新細明體" panose="02020500000000000000" pitchFamily="18" charset="-120"/>
                <a:cs typeface="+mn-cs"/>
              </a:defRPr>
            </a:lvl5pPr>
            <a:lvl6pPr marL="4572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6pPr>
            <a:lvl7pPr marL="9144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7pPr>
            <a:lvl8pPr marL="13716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8pPr>
            <a:lvl9pPr marL="18288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9pPr>
          </a:lstStyle>
          <a:p>
            <a:pPr algn="ctr">
              <a:spcBef>
                <a:spcPct val="50000"/>
              </a:spcBef>
            </a:pPr>
            <a:r>
              <a:rPr lang="en-US" altLang="zh-CN" sz="1800" smtClean="0">
                <a:effectLst>
                  <a:outerShdw blurRad="38100" dist="38100" dir="2700000" algn="tl">
                    <a:srgbClr val="000000"/>
                  </a:outerShdw>
                </a:effectLst>
                <a:latin typeface="华文楷体" panose="02010600040101010101" pitchFamily="2" charset="-122"/>
                <a:ea typeface="华文楷体" panose="02010600040101010101" pitchFamily="2" charset="-122"/>
              </a:rPr>
              <a:t>ROA</a:t>
            </a:r>
            <a:endParaRPr lang="zh-CN" altLang="en-US" sz="1800">
              <a:effectLst>
                <a:outerShdw blurRad="38100" dist="38100" dir="2700000" algn="tl">
                  <a:srgbClr val="000000"/>
                </a:outerShdw>
              </a:effectLst>
              <a:latin typeface="华文楷体" panose="02010600040101010101" pitchFamily="2" charset="-122"/>
              <a:ea typeface="华文楷体" panose="02010600040101010101" pitchFamily="2" charset="-122"/>
            </a:endParaRPr>
          </a:p>
        </p:txBody>
      </p:sp>
      <p:grpSp>
        <p:nvGrpSpPr>
          <p:cNvPr id="62" name="Group 10"/>
          <p:cNvGrpSpPr/>
          <p:nvPr/>
        </p:nvGrpSpPr>
        <p:grpSpPr>
          <a:xfrm>
            <a:off x="6934150" y="3823394"/>
            <a:ext cx="1695450" cy="350838"/>
            <a:chOff x="4320" y="1920"/>
            <a:chExt cx="1068" cy="221"/>
          </a:xfrm>
        </p:grpSpPr>
        <p:sp>
          <p:nvSpPr>
            <p:cNvPr id="63" name="Text Box 11"/>
            <p:cNvSpPr txBox="1">
              <a:spLocks noChangeArrowheads="1"/>
            </p:cNvSpPr>
            <p:nvPr/>
          </p:nvSpPr>
          <p:spPr bwMode="auto">
            <a:xfrm>
              <a:off x="4320" y="1920"/>
              <a:ext cx="348" cy="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FFFF"/>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1438" tIns="36512" rIns="71438" bIns="36512">
              <a:spAutoFit/>
            </a:bodyPr>
            <a:lstStyle>
              <a:defPPr>
                <a:defRPr lang="en-US"/>
              </a:defPPr>
              <a:lvl1pPr marL="0" algn="l" defTabSz="1018824" rtl="0" eaLnBrk="1" latinLnBrk="0" hangingPunct="1">
                <a:defRPr sz="2400" kern="1200">
                  <a:solidFill>
                    <a:schemeClr val="tx1"/>
                  </a:solidFill>
                  <a:latin typeface="Arial" pitchFamily="34" charset="0"/>
                  <a:ea typeface="新細明體" panose="02020500000000000000" pitchFamily="18" charset="-120"/>
                  <a:cs typeface="+mn-cs"/>
                </a:defRPr>
              </a:lvl1pPr>
              <a:lvl2pPr marL="509412" algn="l" defTabSz="1018824" rtl="0" eaLnBrk="1" latinLnBrk="0" hangingPunct="1">
                <a:defRPr sz="2400" kern="1200">
                  <a:solidFill>
                    <a:schemeClr val="tx1"/>
                  </a:solidFill>
                  <a:latin typeface="Arial" pitchFamily="34" charset="0"/>
                  <a:ea typeface="新細明體" panose="02020500000000000000" pitchFamily="18" charset="-120"/>
                  <a:cs typeface="+mn-cs"/>
                </a:defRPr>
              </a:lvl2pPr>
              <a:lvl3pPr marL="1018824" algn="l" defTabSz="1018824" rtl="0" eaLnBrk="1" latinLnBrk="0" hangingPunct="1">
                <a:defRPr sz="2400" kern="1200">
                  <a:solidFill>
                    <a:schemeClr val="tx1"/>
                  </a:solidFill>
                  <a:latin typeface="Arial" pitchFamily="34" charset="0"/>
                  <a:ea typeface="新細明體" panose="02020500000000000000" pitchFamily="18" charset="-120"/>
                  <a:cs typeface="+mn-cs"/>
                </a:defRPr>
              </a:lvl3pPr>
              <a:lvl4pPr marL="1528237" algn="l" defTabSz="1018824" rtl="0" eaLnBrk="1" latinLnBrk="0" hangingPunct="1">
                <a:defRPr sz="2400" kern="1200">
                  <a:solidFill>
                    <a:schemeClr val="tx1"/>
                  </a:solidFill>
                  <a:latin typeface="Arial" pitchFamily="34" charset="0"/>
                  <a:ea typeface="新細明體" panose="02020500000000000000" pitchFamily="18" charset="-120"/>
                  <a:cs typeface="+mn-cs"/>
                </a:defRPr>
              </a:lvl4pPr>
              <a:lvl5pPr marL="2037649" algn="l" defTabSz="1018824" rtl="0" eaLnBrk="1" latinLnBrk="0" hangingPunct="1">
                <a:defRPr sz="2400" kern="1200">
                  <a:solidFill>
                    <a:schemeClr val="tx1"/>
                  </a:solidFill>
                  <a:latin typeface="Arial" pitchFamily="34" charset="0"/>
                  <a:ea typeface="新細明體" panose="02020500000000000000" pitchFamily="18" charset="-120"/>
                  <a:cs typeface="+mn-cs"/>
                </a:defRPr>
              </a:lvl5pPr>
              <a:lvl6pPr marL="4572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6pPr>
              <a:lvl7pPr marL="9144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7pPr>
              <a:lvl8pPr marL="13716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8pPr>
              <a:lvl9pPr marL="18288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9pPr>
            </a:lstStyle>
            <a:p>
              <a:r>
                <a:rPr lang="en-US" altLang="zh-CN" sz="1800" smtClean="0">
                  <a:effectLst>
                    <a:outerShdw blurRad="38100" dist="38100" dir="2700000" algn="tl">
                      <a:srgbClr val="000000"/>
                    </a:outerShdw>
                  </a:effectLst>
                  <a:latin typeface="华文楷体" panose="02010600040101010101" pitchFamily="2" charset="-122"/>
                  <a:ea typeface="华文楷体" panose="02010600040101010101" pitchFamily="2" charset="-122"/>
                </a:rPr>
                <a:t>94%</a:t>
              </a:r>
              <a:endParaRPr lang="zh-CN" altLang="en-US" sz="1800">
                <a:effectLst>
                  <a:outerShdw blurRad="38100" dist="38100" dir="2700000" algn="tl">
                    <a:srgbClr val="000000"/>
                  </a:outerShdw>
                </a:effectLst>
                <a:latin typeface="华文楷体" panose="02010600040101010101" pitchFamily="2" charset="-122"/>
                <a:ea typeface="华文楷体" panose="02010600040101010101" pitchFamily="2" charset="-122"/>
              </a:endParaRPr>
            </a:p>
          </p:txBody>
        </p:sp>
        <p:sp>
          <p:nvSpPr>
            <p:cNvPr id="64" name="Text Box 12"/>
            <p:cNvSpPr txBox="1">
              <a:spLocks noChangeArrowheads="1"/>
            </p:cNvSpPr>
            <p:nvPr/>
          </p:nvSpPr>
          <p:spPr bwMode="auto">
            <a:xfrm>
              <a:off x="5040" y="1920"/>
              <a:ext cx="348" cy="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FFFF"/>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1438" tIns="36512" rIns="71438" bIns="36512">
              <a:spAutoFit/>
            </a:bodyPr>
            <a:lstStyle>
              <a:defPPr>
                <a:defRPr lang="en-US"/>
              </a:defPPr>
              <a:lvl1pPr marL="0" algn="l" defTabSz="1018824" rtl="0" eaLnBrk="1" latinLnBrk="0" hangingPunct="1">
                <a:defRPr sz="2400" kern="1200">
                  <a:solidFill>
                    <a:schemeClr val="tx1"/>
                  </a:solidFill>
                  <a:latin typeface="Arial" pitchFamily="34" charset="0"/>
                  <a:ea typeface="新細明體" panose="02020500000000000000" pitchFamily="18" charset="-120"/>
                  <a:cs typeface="+mn-cs"/>
                </a:defRPr>
              </a:lvl1pPr>
              <a:lvl2pPr marL="509412" algn="l" defTabSz="1018824" rtl="0" eaLnBrk="1" latinLnBrk="0" hangingPunct="1">
                <a:defRPr sz="2400" kern="1200">
                  <a:solidFill>
                    <a:schemeClr val="tx1"/>
                  </a:solidFill>
                  <a:latin typeface="Arial" pitchFamily="34" charset="0"/>
                  <a:ea typeface="新細明體" panose="02020500000000000000" pitchFamily="18" charset="-120"/>
                  <a:cs typeface="+mn-cs"/>
                </a:defRPr>
              </a:lvl2pPr>
              <a:lvl3pPr marL="1018824" algn="l" defTabSz="1018824" rtl="0" eaLnBrk="1" latinLnBrk="0" hangingPunct="1">
                <a:defRPr sz="2400" kern="1200">
                  <a:solidFill>
                    <a:schemeClr val="tx1"/>
                  </a:solidFill>
                  <a:latin typeface="Arial" pitchFamily="34" charset="0"/>
                  <a:ea typeface="新細明體" panose="02020500000000000000" pitchFamily="18" charset="-120"/>
                  <a:cs typeface="+mn-cs"/>
                </a:defRPr>
              </a:lvl3pPr>
              <a:lvl4pPr marL="1528237" algn="l" defTabSz="1018824" rtl="0" eaLnBrk="1" latinLnBrk="0" hangingPunct="1">
                <a:defRPr sz="2400" kern="1200">
                  <a:solidFill>
                    <a:schemeClr val="tx1"/>
                  </a:solidFill>
                  <a:latin typeface="Arial" pitchFamily="34" charset="0"/>
                  <a:ea typeface="新細明體" panose="02020500000000000000" pitchFamily="18" charset="-120"/>
                  <a:cs typeface="+mn-cs"/>
                </a:defRPr>
              </a:lvl4pPr>
              <a:lvl5pPr marL="2037649" algn="l" defTabSz="1018824" rtl="0" eaLnBrk="1" latinLnBrk="0" hangingPunct="1">
                <a:defRPr sz="2400" kern="1200">
                  <a:solidFill>
                    <a:schemeClr val="tx1"/>
                  </a:solidFill>
                  <a:latin typeface="Arial" pitchFamily="34" charset="0"/>
                  <a:ea typeface="新細明體" panose="02020500000000000000" pitchFamily="18" charset="-120"/>
                  <a:cs typeface="+mn-cs"/>
                </a:defRPr>
              </a:lvl5pPr>
              <a:lvl6pPr marL="4572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6pPr>
              <a:lvl7pPr marL="9144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7pPr>
              <a:lvl8pPr marL="13716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8pPr>
              <a:lvl9pPr marL="1828800"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9pPr>
            </a:lstStyle>
            <a:p>
              <a:r>
                <a:rPr lang="en-US" altLang="zh-CN" sz="1800" smtClean="0">
                  <a:effectLst>
                    <a:outerShdw blurRad="38100" dist="38100" dir="2700000" algn="tl">
                      <a:srgbClr val="000000"/>
                    </a:outerShdw>
                  </a:effectLst>
                  <a:latin typeface="华文楷体" panose="02010600040101010101" pitchFamily="2" charset="-122"/>
                  <a:ea typeface="华文楷体" panose="02010600040101010101" pitchFamily="2" charset="-122"/>
                </a:rPr>
                <a:t>98%</a:t>
              </a:r>
              <a:endParaRPr lang="zh-CN" altLang="en-US" sz="1800">
                <a:effectLst>
                  <a:outerShdw blurRad="38100" dist="38100" dir="2700000" algn="tl">
                    <a:srgbClr val="000000"/>
                  </a:outerShdw>
                </a:effectLst>
                <a:latin typeface="华文楷体" panose="02010600040101010101" pitchFamily="2" charset="-122"/>
                <a:ea typeface="华文楷体" panose="02010600040101010101" pitchFamily="2" charset="-122"/>
              </a:endParaRPr>
            </a:p>
          </p:txBody>
        </p:sp>
        <p:sp>
          <p:nvSpPr>
            <p:cNvPr id="65" name="Line 13"/>
            <p:cNvSpPr>
              <a:spLocks noChangeShapeType="1"/>
            </p:cNvSpPr>
            <p:nvPr/>
          </p:nvSpPr>
          <p:spPr bwMode="auto">
            <a:xfrm>
              <a:off x="4752" y="2016"/>
              <a:ext cx="144" cy="0"/>
            </a:xfrm>
            <a:prstGeom prst="line">
              <a:avLst/>
            </a:prstGeom>
            <a:noFill/>
            <a:ln w="9525">
              <a:solidFill>
                <a:srgbClr val="FFFFFF"/>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grpSp>
      <p:grpSp>
        <p:nvGrpSpPr>
          <p:cNvPr id="66" name="Group 14"/>
          <p:cNvGrpSpPr/>
          <p:nvPr/>
        </p:nvGrpSpPr>
        <p:grpSpPr>
          <a:xfrm>
            <a:off x="7047889" y="4623522"/>
            <a:ext cx="1365687" cy="303257"/>
            <a:chOff x="4176" y="2317"/>
            <a:chExt cx="1344" cy="299"/>
          </a:xfrm>
        </p:grpSpPr>
        <p:sp>
          <p:nvSpPr>
            <p:cNvPr id="67" name="Freeform 15"/>
            <p:cNvSpPr/>
            <p:nvPr/>
          </p:nvSpPr>
          <p:spPr bwMode="auto">
            <a:xfrm>
              <a:off x="4944" y="2376"/>
              <a:ext cx="576" cy="240"/>
            </a:xfrm>
            <a:custGeom>
              <a:gdLst>
                <a:gd name="T0" fmla="*/ 0 w 480"/>
                <a:gd name="T1" fmla="*/ 0 h 432"/>
                <a:gd name="T2" fmla="*/ 0 w 480"/>
                <a:gd name="T3" fmla="*/ 432 h 432"/>
                <a:gd name="T4" fmla="*/ 480 w 480"/>
                <a:gd name="T5" fmla="*/ 432 h 432"/>
              </a:gdLst>
              <a:cxnLst>
                <a:cxn ang="0">
                  <a:pos x="T0" y="T1"/>
                </a:cxn>
                <a:cxn ang="0">
                  <a:pos x="T2" y="T3"/>
                </a:cxn>
                <a:cxn ang="0">
                  <a:pos x="T4" y="T5"/>
                </a:cxn>
              </a:cxnLst>
              <a:rect l="0" t="0" r="r" b="b"/>
              <a:pathLst>
                <a:path w="480" h="432">
                  <a:moveTo>
                    <a:pt x="0" y="0"/>
                  </a:moveTo>
                  <a:lnTo>
                    <a:pt x="0" y="432"/>
                  </a:lnTo>
                  <a:lnTo>
                    <a:pt x="480" y="432"/>
                  </a:lnTo>
                </a:path>
              </a:pathLst>
            </a:custGeom>
            <a:noFill/>
            <a:ln w="9525" cap="flat"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68" name="Freeform 16"/>
            <p:cNvSpPr/>
            <p:nvPr/>
          </p:nvSpPr>
          <p:spPr bwMode="auto">
            <a:xfrm>
              <a:off x="4176" y="2376"/>
              <a:ext cx="576" cy="240"/>
            </a:xfrm>
            <a:custGeom>
              <a:gdLst>
                <a:gd name="T0" fmla="*/ 0 w 480"/>
                <a:gd name="T1" fmla="*/ 0 h 432"/>
                <a:gd name="T2" fmla="*/ 0 w 480"/>
                <a:gd name="T3" fmla="*/ 432 h 432"/>
                <a:gd name="T4" fmla="*/ 480 w 480"/>
                <a:gd name="T5" fmla="*/ 432 h 432"/>
              </a:gdLst>
              <a:cxnLst>
                <a:cxn ang="0">
                  <a:pos x="T0" y="T1"/>
                </a:cxn>
                <a:cxn ang="0">
                  <a:pos x="T2" y="T3"/>
                </a:cxn>
                <a:cxn ang="0">
                  <a:pos x="T4" y="T5"/>
                </a:cxn>
              </a:cxnLst>
              <a:rect l="0" t="0" r="r" b="b"/>
              <a:pathLst>
                <a:path w="480" h="432">
                  <a:moveTo>
                    <a:pt x="0" y="0"/>
                  </a:moveTo>
                  <a:lnTo>
                    <a:pt x="0" y="432"/>
                  </a:lnTo>
                  <a:lnTo>
                    <a:pt x="480" y="432"/>
                  </a:lnTo>
                </a:path>
              </a:pathLst>
            </a:custGeom>
            <a:noFill/>
            <a:ln w="9525" cap="flat"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69" name="Line 17"/>
            <p:cNvSpPr>
              <a:spLocks noChangeShapeType="1"/>
            </p:cNvSpPr>
            <p:nvPr/>
          </p:nvSpPr>
          <p:spPr bwMode="auto">
            <a:xfrm>
              <a:off x="4752" y="2472"/>
              <a:ext cx="144" cy="0"/>
            </a:xfrm>
            <a:prstGeom prst="line">
              <a:avLst/>
            </a:prstGeom>
            <a:noFill/>
            <a:ln w="9525">
              <a:solidFill>
                <a:srgbClr val="FFFFFF"/>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70" name="Freeform 18"/>
            <p:cNvSpPr/>
            <p:nvPr/>
          </p:nvSpPr>
          <p:spPr bwMode="auto">
            <a:xfrm>
              <a:off x="4992" y="2342"/>
              <a:ext cx="432" cy="240"/>
            </a:xfrm>
            <a:custGeom>
              <a:gdLst>
                <a:gd name="T0" fmla="*/ 0 w 576"/>
                <a:gd name="T1" fmla="*/ 152 h 152"/>
                <a:gd name="T2" fmla="*/ 96 w 576"/>
                <a:gd name="T3" fmla="*/ 56 h 152"/>
                <a:gd name="T4" fmla="*/ 192 w 576"/>
                <a:gd name="T5" fmla="*/ 104 h 152"/>
                <a:gd name="T6" fmla="*/ 288 w 576"/>
                <a:gd name="T7" fmla="*/ 56 h 152"/>
                <a:gd name="T8" fmla="*/ 384 w 576"/>
                <a:gd name="T9" fmla="*/ 8 h 152"/>
                <a:gd name="T10" fmla="*/ 480 w 576"/>
                <a:gd name="T11" fmla="*/ 104 h 152"/>
                <a:gd name="T12" fmla="*/ 576 w 576"/>
                <a:gd name="T13" fmla="*/ 104 h 152"/>
              </a:gdLst>
              <a:cxnLst>
                <a:cxn ang="0">
                  <a:pos x="T0" y="T1"/>
                </a:cxn>
                <a:cxn ang="0">
                  <a:pos x="T2" y="T3"/>
                </a:cxn>
                <a:cxn ang="0">
                  <a:pos x="T4" y="T5"/>
                </a:cxn>
                <a:cxn ang="0">
                  <a:pos x="T6" y="T7"/>
                </a:cxn>
                <a:cxn ang="0">
                  <a:pos x="T8" y="T9"/>
                </a:cxn>
                <a:cxn ang="0">
                  <a:pos x="T10" y="T11"/>
                </a:cxn>
                <a:cxn ang="0">
                  <a:pos x="T12" y="T13"/>
                </a:cxn>
              </a:cxnLst>
              <a:rect l="0" t="0" r="r" b="b"/>
              <a:pathLst>
                <a:path w="576" h="152">
                  <a:moveTo>
                    <a:pt x="0" y="152"/>
                  </a:moveTo>
                  <a:cubicBezTo>
                    <a:pt x="32" y="108"/>
                    <a:pt x="64" y="64"/>
                    <a:pt x="96" y="56"/>
                  </a:cubicBezTo>
                  <a:cubicBezTo>
                    <a:pt x="128" y="48"/>
                    <a:pt x="160" y="104"/>
                    <a:pt x="192" y="104"/>
                  </a:cubicBezTo>
                  <a:cubicBezTo>
                    <a:pt x="224" y="104"/>
                    <a:pt x="256" y="72"/>
                    <a:pt x="288" y="56"/>
                  </a:cubicBezTo>
                  <a:cubicBezTo>
                    <a:pt x="320" y="40"/>
                    <a:pt x="352" y="0"/>
                    <a:pt x="384" y="8"/>
                  </a:cubicBezTo>
                  <a:cubicBezTo>
                    <a:pt x="416" y="16"/>
                    <a:pt x="448" y="88"/>
                    <a:pt x="480" y="104"/>
                  </a:cubicBezTo>
                  <a:cubicBezTo>
                    <a:pt x="512" y="120"/>
                    <a:pt x="544" y="112"/>
                    <a:pt x="576" y="104"/>
                  </a:cubicBezTo>
                </a:path>
              </a:pathLst>
            </a:custGeom>
            <a:noFill/>
            <a:ln w="9525" cap="flat"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71" name="Freeform 19"/>
            <p:cNvSpPr/>
            <p:nvPr/>
          </p:nvSpPr>
          <p:spPr bwMode="auto">
            <a:xfrm>
              <a:off x="4224" y="2317"/>
              <a:ext cx="323" cy="240"/>
            </a:xfrm>
            <a:custGeom>
              <a:gdLst>
                <a:gd name="T0" fmla="*/ 0 w 432"/>
                <a:gd name="T1" fmla="*/ 312 h 424"/>
                <a:gd name="T2" fmla="*/ 48 w 432"/>
                <a:gd name="T3" fmla="*/ 120 h 424"/>
                <a:gd name="T4" fmla="*/ 192 w 432"/>
                <a:gd name="T5" fmla="*/ 408 h 424"/>
                <a:gd name="T6" fmla="*/ 336 w 432"/>
                <a:gd name="T7" fmla="*/ 24 h 424"/>
                <a:gd name="T8" fmla="*/ 432 w 432"/>
                <a:gd name="T9" fmla="*/ 264 h 424"/>
              </a:gdLst>
              <a:cxnLst>
                <a:cxn ang="0">
                  <a:pos x="T0" y="T1"/>
                </a:cxn>
                <a:cxn ang="0">
                  <a:pos x="T2" y="T3"/>
                </a:cxn>
                <a:cxn ang="0">
                  <a:pos x="T4" y="T5"/>
                </a:cxn>
                <a:cxn ang="0">
                  <a:pos x="T6" y="T7"/>
                </a:cxn>
                <a:cxn ang="0">
                  <a:pos x="T8" y="T9"/>
                </a:cxn>
              </a:cxnLst>
              <a:rect l="0" t="0" r="r" b="b"/>
              <a:pathLst>
                <a:path w="432" h="422">
                  <a:moveTo>
                    <a:pt x="0" y="312"/>
                  </a:moveTo>
                  <a:cubicBezTo>
                    <a:pt x="8" y="208"/>
                    <a:pt x="16" y="104"/>
                    <a:pt x="48" y="120"/>
                  </a:cubicBezTo>
                  <a:cubicBezTo>
                    <a:pt x="80" y="136"/>
                    <a:pt x="144" y="424"/>
                    <a:pt x="192" y="408"/>
                  </a:cubicBezTo>
                  <a:cubicBezTo>
                    <a:pt x="240" y="392"/>
                    <a:pt x="296" y="48"/>
                    <a:pt x="336" y="24"/>
                  </a:cubicBezTo>
                  <a:cubicBezTo>
                    <a:pt x="376" y="0"/>
                    <a:pt x="404" y="132"/>
                    <a:pt x="432" y="264"/>
                  </a:cubicBezTo>
                </a:path>
              </a:pathLst>
            </a:custGeom>
            <a:noFill/>
            <a:ln w="9525" cap="flat"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grpSp>
      <p:grpSp>
        <p:nvGrpSpPr>
          <p:cNvPr id="72" name="Group 20"/>
          <p:cNvGrpSpPr/>
          <p:nvPr/>
        </p:nvGrpSpPr>
        <p:grpSpPr>
          <a:xfrm>
            <a:off x="6929935" y="5107027"/>
            <a:ext cx="1385888" cy="618259"/>
            <a:chOff x="4176" y="2258"/>
            <a:chExt cx="1344" cy="595"/>
          </a:xfrm>
        </p:grpSpPr>
        <p:sp>
          <p:nvSpPr>
            <p:cNvPr id="73" name="Rectangle 21"/>
            <p:cNvSpPr>
              <a:spLocks noChangeArrowheads="1"/>
            </p:cNvSpPr>
            <p:nvPr/>
          </p:nvSpPr>
          <p:spPr bwMode="auto">
            <a:xfrm>
              <a:off x="4450" y="225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74" name="Freeform 22"/>
            <p:cNvSpPr/>
            <p:nvPr/>
          </p:nvSpPr>
          <p:spPr bwMode="auto">
            <a:xfrm>
              <a:off x="4944" y="2619"/>
              <a:ext cx="576" cy="234"/>
            </a:xfrm>
            <a:custGeom>
              <a:gdLst>
                <a:gd name="T0" fmla="*/ 0 w 576"/>
                <a:gd name="T1" fmla="*/ 0 h 1"/>
                <a:gd name="T2" fmla="*/ 576 w 576"/>
                <a:gd name="T3" fmla="*/ 0 h 1"/>
              </a:gdLst>
              <a:cxnLst>
                <a:cxn ang="0">
                  <a:pos x="T0" y="T1"/>
                </a:cxn>
                <a:cxn ang="0">
                  <a:pos x="T2" y="T3"/>
                </a:cxn>
              </a:cxnLst>
              <a:rect l="0" t="0" r="r" b="b"/>
              <a:pathLst>
                <a:path w="576" h="1">
                  <a:moveTo>
                    <a:pt x="0" y="0"/>
                  </a:moveTo>
                  <a:lnTo>
                    <a:pt x="576" y="0"/>
                  </a:lnTo>
                </a:path>
              </a:pathLst>
            </a:custGeom>
            <a:noFill/>
            <a:ln w="9525" cap="flat"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75" name="Freeform 23"/>
            <p:cNvSpPr/>
            <p:nvPr/>
          </p:nvSpPr>
          <p:spPr bwMode="auto">
            <a:xfrm>
              <a:off x="4176" y="2619"/>
              <a:ext cx="576" cy="234"/>
            </a:xfrm>
            <a:custGeom>
              <a:gdLst>
                <a:gd name="T0" fmla="*/ 0 w 576"/>
                <a:gd name="T1" fmla="*/ 0 h 1"/>
                <a:gd name="T2" fmla="*/ 576 w 576"/>
                <a:gd name="T3" fmla="*/ 0 h 1"/>
              </a:gdLst>
              <a:cxnLst>
                <a:cxn ang="0">
                  <a:pos x="T0" y="T1"/>
                </a:cxn>
                <a:cxn ang="0">
                  <a:pos x="T2" y="T3"/>
                </a:cxn>
              </a:cxnLst>
              <a:rect l="0" t="0" r="r" b="b"/>
              <a:pathLst>
                <a:path w="576" h="1">
                  <a:moveTo>
                    <a:pt x="0" y="0"/>
                  </a:moveTo>
                  <a:lnTo>
                    <a:pt x="576" y="0"/>
                  </a:lnTo>
                </a:path>
              </a:pathLst>
            </a:custGeom>
            <a:noFill/>
            <a:ln w="9525" cap="flat"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76" name="Rectangle 24"/>
            <p:cNvSpPr>
              <a:spLocks noChangeArrowheads="1"/>
            </p:cNvSpPr>
            <p:nvPr/>
          </p:nvSpPr>
          <p:spPr bwMode="auto">
            <a:xfrm>
              <a:off x="4424" y="230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77" name="Rectangle 25"/>
            <p:cNvSpPr>
              <a:spLocks noChangeArrowheads="1"/>
            </p:cNvSpPr>
            <p:nvPr/>
          </p:nvSpPr>
          <p:spPr bwMode="auto">
            <a:xfrm>
              <a:off x="4472" y="230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78" name="Rectangle 26"/>
            <p:cNvSpPr>
              <a:spLocks noChangeArrowheads="1"/>
            </p:cNvSpPr>
            <p:nvPr/>
          </p:nvSpPr>
          <p:spPr bwMode="auto">
            <a:xfrm>
              <a:off x="4396" y="235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79" name="Rectangle 27"/>
            <p:cNvSpPr>
              <a:spLocks noChangeArrowheads="1"/>
            </p:cNvSpPr>
            <p:nvPr/>
          </p:nvSpPr>
          <p:spPr bwMode="auto">
            <a:xfrm>
              <a:off x="4444" y="235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80" name="Rectangle 28"/>
            <p:cNvSpPr>
              <a:spLocks noChangeArrowheads="1"/>
            </p:cNvSpPr>
            <p:nvPr/>
          </p:nvSpPr>
          <p:spPr bwMode="auto">
            <a:xfrm>
              <a:off x="4492" y="235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81" name="Rectangle 29"/>
            <p:cNvSpPr>
              <a:spLocks noChangeArrowheads="1"/>
            </p:cNvSpPr>
            <p:nvPr/>
          </p:nvSpPr>
          <p:spPr bwMode="auto">
            <a:xfrm>
              <a:off x="4418" y="2402"/>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82" name="Rectangle 30"/>
            <p:cNvSpPr>
              <a:spLocks noChangeArrowheads="1"/>
            </p:cNvSpPr>
            <p:nvPr/>
          </p:nvSpPr>
          <p:spPr bwMode="auto">
            <a:xfrm>
              <a:off x="4466" y="2402"/>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83" name="Rectangle 31"/>
            <p:cNvSpPr>
              <a:spLocks noChangeArrowheads="1"/>
            </p:cNvSpPr>
            <p:nvPr/>
          </p:nvSpPr>
          <p:spPr bwMode="auto">
            <a:xfrm>
              <a:off x="4514" y="2402"/>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84" name="Rectangle 32"/>
            <p:cNvSpPr>
              <a:spLocks noChangeArrowheads="1"/>
            </p:cNvSpPr>
            <p:nvPr/>
          </p:nvSpPr>
          <p:spPr bwMode="auto">
            <a:xfrm>
              <a:off x="4394" y="2450"/>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85" name="Rectangle 33"/>
            <p:cNvSpPr>
              <a:spLocks noChangeArrowheads="1"/>
            </p:cNvSpPr>
            <p:nvPr/>
          </p:nvSpPr>
          <p:spPr bwMode="auto">
            <a:xfrm>
              <a:off x="4442" y="2450"/>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86" name="Rectangle 34"/>
            <p:cNvSpPr>
              <a:spLocks noChangeArrowheads="1"/>
            </p:cNvSpPr>
            <p:nvPr/>
          </p:nvSpPr>
          <p:spPr bwMode="auto">
            <a:xfrm>
              <a:off x="4490" y="2450"/>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87" name="Rectangle 35"/>
            <p:cNvSpPr>
              <a:spLocks noChangeArrowheads="1"/>
            </p:cNvSpPr>
            <p:nvPr/>
          </p:nvSpPr>
          <p:spPr bwMode="auto">
            <a:xfrm>
              <a:off x="4538" y="2450"/>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88" name="Rectangle 36"/>
            <p:cNvSpPr>
              <a:spLocks noChangeArrowheads="1"/>
            </p:cNvSpPr>
            <p:nvPr/>
          </p:nvSpPr>
          <p:spPr bwMode="auto">
            <a:xfrm>
              <a:off x="4368" y="249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89" name="Rectangle 37"/>
            <p:cNvSpPr>
              <a:spLocks noChangeArrowheads="1"/>
            </p:cNvSpPr>
            <p:nvPr/>
          </p:nvSpPr>
          <p:spPr bwMode="auto">
            <a:xfrm>
              <a:off x="4416" y="249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90" name="Rectangle 38"/>
            <p:cNvSpPr>
              <a:spLocks noChangeArrowheads="1"/>
            </p:cNvSpPr>
            <p:nvPr/>
          </p:nvSpPr>
          <p:spPr bwMode="auto">
            <a:xfrm>
              <a:off x="4464" y="249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91" name="Rectangle 39"/>
            <p:cNvSpPr>
              <a:spLocks noChangeArrowheads="1"/>
            </p:cNvSpPr>
            <p:nvPr/>
          </p:nvSpPr>
          <p:spPr bwMode="auto">
            <a:xfrm>
              <a:off x="4512" y="249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92" name="Rectangle 40"/>
            <p:cNvSpPr>
              <a:spLocks noChangeArrowheads="1"/>
            </p:cNvSpPr>
            <p:nvPr/>
          </p:nvSpPr>
          <p:spPr bwMode="auto">
            <a:xfrm>
              <a:off x="4394"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93" name="Rectangle 41"/>
            <p:cNvSpPr>
              <a:spLocks noChangeArrowheads="1"/>
            </p:cNvSpPr>
            <p:nvPr/>
          </p:nvSpPr>
          <p:spPr bwMode="auto">
            <a:xfrm>
              <a:off x="4442"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94" name="Rectangle 42"/>
            <p:cNvSpPr>
              <a:spLocks noChangeArrowheads="1"/>
            </p:cNvSpPr>
            <p:nvPr/>
          </p:nvSpPr>
          <p:spPr bwMode="auto">
            <a:xfrm>
              <a:off x="4490"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95" name="Rectangle 43"/>
            <p:cNvSpPr>
              <a:spLocks noChangeArrowheads="1"/>
            </p:cNvSpPr>
            <p:nvPr/>
          </p:nvSpPr>
          <p:spPr bwMode="auto">
            <a:xfrm>
              <a:off x="4538"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96" name="Rectangle 44"/>
            <p:cNvSpPr>
              <a:spLocks noChangeArrowheads="1"/>
            </p:cNvSpPr>
            <p:nvPr/>
          </p:nvSpPr>
          <p:spPr bwMode="auto">
            <a:xfrm>
              <a:off x="4416"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97" name="Rectangle 45"/>
            <p:cNvSpPr>
              <a:spLocks noChangeArrowheads="1"/>
            </p:cNvSpPr>
            <p:nvPr/>
          </p:nvSpPr>
          <p:spPr bwMode="auto">
            <a:xfrm>
              <a:off x="4464"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98" name="Rectangle 46"/>
            <p:cNvSpPr>
              <a:spLocks noChangeArrowheads="1"/>
            </p:cNvSpPr>
            <p:nvPr/>
          </p:nvSpPr>
          <p:spPr bwMode="auto">
            <a:xfrm>
              <a:off x="4512"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99" name="Rectangle 47"/>
            <p:cNvSpPr>
              <a:spLocks noChangeArrowheads="1"/>
            </p:cNvSpPr>
            <p:nvPr/>
          </p:nvSpPr>
          <p:spPr bwMode="auto">
            <a:xfrm>
              <a:off x="4560"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00" name="Rectangle 48"/>
            <p:cNvSpPr>
              <a:spLocks noChangeArrowheads="1"/>
            </p:cNvSpPr>
            <p:nvPr/>
          </p:nvSpPr>
          <p:spPr bwMode="auto">
            <a:xfrm>
              <a:off x="4560" y="249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01" name="Rectangle 49"/>
            <p:cNvSpPr>
              <a:spLocks noChangeArrowheads="1"/>
            </p:cNvSpPr>
            <p:nvPr/>
          </p:nvSpPr>
          <p:spPr bwMode="auto">
            <a:xfrm>
              <a:off x="4586"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02" name="Rectangle 50"/>
            <p:cNvSpPr>
              <a:spLocks noChangeArrowheads="1"/>
            </p:cNvSpPr>
            <p:nvPr/>
          </p:nvSpPr>
          <p:spPr bwMode="auto">
            <a:xfrm>
              <a:off x="4608"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03" name="Rectangle 51"/>
            <p:cNvSpPr>
              <a:spLocks noChangeArrowheads="1"/>
            </p:cNvSpPr>
            <p:nvPr/>
          </p:nvSpPr>
          <p:spPr bwMode="auto">
            <a:xfrm>
              <a:off x="4370" y="2402"/>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04" name="Rectangle 52"/>
            <p:cNvSpPr>
              <a:spLocks noChangeArrowheads="1"/>
            </p:cNvSpPr>
            <p:nvPr/>
          </p:nvSpPr>
          <p:spPr bwMode="auto">
            <a:xfrm>
              <a:off x="4346" y="2450"/>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05" name="Rectangle 53"/>
            <p:cNvSpPr>
              <a:spLocks noChangeArrowheads="1"/>
            </p:cNvSpPr>
            <p:nvPr/>
          </p:nvSpPr>
          <p:spPr bwMode="auto">
            <a:xfrm>
              <a:off x="4320" y="249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06" name="Rectangle 54"/>
            <p:cNvSpPr>
              <a:spLocks noChangeArrowheads="1"/>
            </p:cNvSpPr>
            <p:nvPr/>
          </p:nvSpPr>
          <p:spPr bwMode="auto">
            <a:xfrm>
              <a:off x="4346"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07" name="Rectangle 55"/>
            <p:cNvSpPr>
              <a:spLocks noChangeArrowheads="1"/>
            </p:cNvSpPr>
            <p:nvPr/>
          </p:nvSpPr>
          <p:spPr bwMode="auto">
            <a:xfrm>
              <a:off x="4368"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08" name="Rectangle 56"/>
            <p:cNvSpPr>
              <a:spLocks noChangeArrowheads="1"/>
            </p:cNvSpPr>
            <p:nvPr/>
          </p:nvSpPr>
          <p:spPr bwMode="auto">
            <a:xfrm>
              <a:off x="4298"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09" name="Rectangle 57"/>
            <p:cNvSpPr>
              <a:spLocks noChangeArrowheads="1"/>
            </p:cNvSpPr>
            <p:nvPr/>
          </p:nvSpPr>
          <p:spPr bwMode="auto">
            <a:xfrm>
              <a:off x="4320"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10" name="Rectangle 58"/>
            <p:cNvSpPr>
              <a:spLocks noChangeArrowheads="1"/>
            </p:cNvSpPr>
            <p:nvPr/>
          </p:nvSpPr>
          <p:spPr bwMode="auto">
            <a:xfrm>
              <a:off x="4272"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11" name="Rectangle 59"/>
            <p:cNvSpPr>
              <a:spLocks noChangeArrowheads="1"/>
            </p:cNvSpPr>
            <p:nvPr/>
          </p:nvSpPr>
          <p:spPr bwMode="auto">
            <a:xfrm>
              <a:off x="5212" y="235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12" name="Rectangle 60"/>
            <p:cNvSpPr>
              <a:spLocks noChangeArrowheads="1"/>
            </p:cNvSpPr>
            <p:nvPr/>
          </p:nvSpPr>
          <p:spPr bwMode="auto">
            <a:xfrm>
              <a:off x="5186" y="2402"/>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13" name="Rectangle 61"/>
            <p:cNvSpPr>
              <a:spLocks noChangeArrowheads="1"/>
            </p:cNvSpPr>
            <p:nvPr/>
          </p:nvSpPr>
          <p:spPr bwMode="auto">
            <a:xfrm>
              <a:off x="5234" y="2402"/>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14" name="Rectangle 62"/>
            <p:cNvSpPr>
              <a:spLocks noChangeArrowheads="1"/>
            </p:cNvSpPr>
            <p:nvPr/>
          </p:nvSpPr>
          <p:spPr bwMode="auto">
            <a:xfrm>
              <a:off x="5162" y="2450"/>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15" name="Rectangle 63"/>
            <p:cNvSpPr>
              <a:spLocks noChangeArrowheads="1"/>
            </p:cNvSpPr>
            <p:nvPr/>
          </p:nvSpPr>
          <p:spPr bwMode="auto">
            <a:xfrm>
              <a:off x="5210" y="2450"/>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16" name="Rectangle 64"/>
            <p:cNvSpPr>
              <a:spLocks noChangeArrowheads="1"/>
            </p:cNvSpPr>
            <p:nvPr/>
          </p:nvSpPr>
          <p:spPr bwMode="auto">
            <a:xfrm>
              <a:off x="5258" y="2450"/>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17" name="Rectangle 65"/>
            <p:cNvSpPr>
              <a:spLocks noChangeArrowheads="1"/>
            </p:cNvSpPr>
            <p:nvPr/>
          </p:nvSpPr>
          <p:spPr bwMode="auto">
            <a:xfrm>
              <a:off x="5136" y="249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18" name="Rectangle 66"/>
            <p:cNvSpPr>
              <a:spLocks noChangeArrowheads="1"/>
            </p:cNvSpPr>
            <p:nvPr/>
          </p:nvSpPr>
          <p:spPr bwMode="auto">
            <a:xfrm>
              <a:off x="5184" y="249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19" name="Rectangle 67"/>
            <p:cNvSpPr>
              <a:spLocks noChangeArrowheads="1"/>
            </p:cNvSpPr>
            <p:nvPr/>
          </p:nvSpPr>
          <p:spPr bwMode="auto">
            <a:xfrm>
              <a:off x="5232" y="249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20" name="Rectangle 68"/>
            <p:cNvSpPr>
              <a:spLocks noChangeArrowheads="1"/>
            </p:cNvSpPr>
            <p:nvPr/>
          </p:nvSpPr>
          <p:spPr bwMode="auto">
            <a:xfrm>
              <a:off x="5280" y="2498"/>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21" name="Rectangle 69"/>
            <p:cNvSpPr>
              <a:spLocks noChangeArrowheads="1"/>
            </p:cNvSpPr>
            <p:nvPr/>
          </p:nvSpPr>
          <p:spPr bwMode="auto">
            <a:xfrm>
              <a:off x="5162"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22" name="Rectangle 70"/>
            <p:cNvSpPr>
              <a:spLocks noChangeArrowheads="1"/>
            </p:cNvSpPr>
            <p:nvPr/>
          </p:nvSpPr>
          <p:spPr bwMode="auto">
            <a:xfrm>
              <a:off x="5210"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23" name="Rectangle 71"/>
            <p:cNvSpPr>
              <a:spLocks noChangeArrowheads="1"/>
            </p:cNvSpPr>
            <p:nvPr/>
          </p:nvSpPr>
          <p:spPr bwMode="auto">
            <a:xfrm>
              <a:off x="5258"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24" name="Rectangle 72"/>
            <p:cNvSpPr>
              <a:spLocks noChangeArrowheads="1"/>
            </p:cNvSpPr>
            <p:nvPr/>
          </p:nvSpPr>
          <p:spPr bwMode="auto">
            <a:xfrm>
              <a:off x="5306"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25" name="Rectangle 73"/>
            <p:cNvSpPr>
              <a:spLocks noChangeArrowheads="1"/>
            </p:cNvSpPr>
            <p:nvPr/>
          </p:nvSpPr>
          <p:spPr bwMode="auto">
            <a:xfrm>
              <a:off x="5184"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26" name="Rectangle 74"/>
            <p:cNvSpPr>
              <a:spLocks noChangeArrowheads="1"/>
            </p:cNvSpPr>
            <p:nvPr/>
          </p:nvSpPr>
          <p:spPr bwMode="auto">
            <a:xfrm>
              <a:off x="5232"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27" name="Rectangle 75"/>
            <p:cNvSpPr>
              <a:spLocks noChangeArrowheads="1"/>
            </p:cNvSpPr>
            <p:nvPr/>
          </p:nvSpPr>
          <p:spPr bwMode="auto">
            <a:xfrm>
              <a:off x="5280"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28" name="Rectangle 76"/>
            <p:cNvSpPr>
              <a:spLocks noChangeArrowheads="1"/>
            </p:cNvSpPr>
            <p:nvPr/>
          </p:nvSpPr>
          <p:spPr bwMode="auto">
            <a:xfrm>
              <a:off x="5328"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29" name="Rectangle 77"/>
            <p:cNvSpPr>
              <a:spLocks noChangeArrowheads="1"/>
            </p:cNvSpPr>
            <p:nvPr/>
          </p:nvSpPr>
          <p:spPr bwMode="auto">
            <a:xfrm>
              <a:off x="5114" y="2546"/>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30" name="Rectangle 78"/>
            <p:cNvSpPr>
              <a:spLocks noChangeArrowheads="1"/>
            </p:cNvSpPr>
            <p:nvPr/>
          </p:nvSpPr>
          <p:spPr bwMode="auto">
            <a:xfrm>
              <a:off x="5136"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31" name="Rectangle 79"/>
            <p:cNvSpPr>
              <a:spLocks noChangeArrowheads="1"/>
            </p:cNvSpPr>
            <p:nvPr/>
          </p:nvSpPr>
          <p:spPr bwMode="auto">
            <a:xfrm>
              <a:off x="5088" y="2594"/>
              <a:ext cx="48" cy="234"/>
            </a:xfrm>
            <a:prstGeom prst="rect">
              <a:avLst/>
            </a:prstGeom>
            <a:noFill/>
            <a:ln w="9525">
              <a:solidFill>
                <a:srgbClr val="FF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32" name="Line 80"/>
            <p:cNvSpPr>
              <a:spLocks noChangeShapeType="1"/>
            </p:cNvSpPr>
            <p:nvPr/>
          </p:nvSpPr>
          <p:spPr bwMode="auto">
            <a:xfrm>
              <a:off x="4752" y="2543"/>
              <a:ext cx="221" cy="0"/>
            </a:xfrm>
            <a:prstGeom prst="line">
              <a:avLst/>
            </a:prstGeom>
            <a:noFill/>
            <a:ln w="9525">
              <a:solidFill>
                <a:srgbClr val="FFFFFF"/>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grpSp>
      <p:grpSp>
        <p:nvGrpSpPr>
          <p:cNvPr id="133" name="Group 81"/>
          <p:cNvGrpSpPr/>
          <p:nvPr/>
        </p:nvGrpSpPr>
        <p:grpSpPr>
          <a:xfrm>
            <a:off x="6998177" y="5936261"/>
            <a:ext cx="1090613" cy="644525"/>
            <a:chOff x="4332" y="3336"/>
            <a:chExt cx="1056" cy="624"/>
          </a:xfrm>
        </p:grpSpPr>
        <p:sp>
          <p:nvSpPr>
            <p:cNvPr id="134" name="Freeform 82"/>
            <p:cNvSpPr/>
            <p:nvPr/>
          </p:nvSpPr>
          <p:spPr bwMode="auto">
            <a:xfrm>
              <a:off x="4700" y="3389"/>
              <a:ext cx="282" cy="235"/>
            </a:xfrm>
            <a:custGeom>
              <a:gdLst>
                <a:gd name="T0" fmla="*/ 420 w 420"/>
                <a:gd name="T1" fmla="*/ 91 h 91"/>
                <a:gd name="T2" fmla="*/ 276 w 420"/>
                <a:gd name="T3" fmla="*/ 15 h 91"/>
                <a:gd name="T4" fmla="*/ 124 w 420"/>
                <a:gd name="T5" fmla="*/ 11 h 91"/>
                <a:gd name="T6" fmla="*/ 0 w 420"/>
                <a:gd name="T7" fmla="*/ 83 h 91"/>
              </a:gdLst>
              <a:cxnLst>
                <a:cxn ang="0">
                  <a:pos x="T0" y="T1"/>
                </a:cxn>
                <a:cxn ang="0">
                  <a:pos x="T2" y="T3"/>
                </a:cxn>
                <a:cxn ang="0">
                  <a:pos x="T4" y="T5"/>
                </a:cxn>
                <a:cxn ang="0">
                  <a:pos x="T6" y="T7"/>
                </a:cxn>
              </a:cxnLst>
              <a:rect l="0" t="0" r="r" b="b"/>
              <a:pathLst>
                <a:path w="420" h="91">
                  <a:moveTo>
                    <a:pt x="420" y="91"/>
                  </a:moveTo>
                  <a:cubicBezTo>
                    <a:pt x="396" y="79"/>
                    <a:pt x="325" y="28"/>
                    <a:pt x="276" y="15"/>
                  </a:cubicBezTo>
                  <a:cubicBezTo>
                    <a:pt x="227" y="2"/>
                    <a:pt x="170" y="0"/>
                    <a:pt x="124" y="11"/>
                  </a:cubicBezTo>
                  <a:cubicBezTo>
                    <a:pt x="78" y="22"/>
                    <a:pt x="26" y="68"/>
                    <a:pt x="0" y="83"/>
                  </a:cubicBezTo>
                </a:path>
              </a:pathLst>
            </a:custGeom>
            <a:solidFill>
              <a:schemeClr val="bg2">
                <a:lumMod val="85000"/>
              </a:schemeClr>
            </a:solidFill>
            <a:ln w="38100" cap="flat" cmpd="sng">
              <a:solidFill>
                <a:schemeClr val="bg1"/>
              </a:solidFill>
              <a:prstDash val="solid"/>
              <a:round/>
              <a:headEnd type="none" w="sm" len="sm"/>
              <a:tailEnd type="stealth"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solidFill>
                  <a:schemeClr val="bg1"/>
                </a:solidFill>
                <a:latin typeface="华文楷体" panose="02010600040101010101" pitchFamily="2" charset="-122"/>
                <a:ea typeface="华文楷体" panose="02010600040101010101" pitchFamily="2" charset="-122"/>
              </a:endParaRPr>
            </a:p>
          </p:txBody>
        </p:sp>
        <p:sp>
          <p:nvSpPr>
            <p:cNvPr id="135" name="Freeform 83"/>
            <p:cNvSpPr/>
            <p:nvPr/>
          </p:nvSpPr>
          <p:spPr bwMode="auto">
            <a:xfrm flipH="1" flipV="1">
              <a:off x="4697" y="3568"/>
              <a:ext cx="281" cy="235"/>
            </a:xfrm>
            <a:custGeom>
              <a:gdLst>
                <a:gd name="T0" fmla="*/ 420 w 420"/>
                <a:gd name="T1" fmla="*/ 91 h 91"/>
                <a:gd name="T2" fmla="*/ 276 w 420"/>
                <a:gd name="T3" fmla="*/ 15 h 91"/>
                <a:gd name="T4" fmla="*/ 124 w 420"/>
                <a:gd name="T5" fmla="*/ 11 h 91"/>
                <a:gd name="T6" fmla="*/ 0 w 420"/>
                <a:gd name="T7" fmla="*/ 83 h 91"/>
              </a:gdLst>
              <a:cxnLst>
                <a:cxn ang="0">
                  <a:pos x="T0" y="T1"/>
                </a:cxn>
                <a:cxn ang="0">
                  <a:pos x="T2" y="T3"/>
                </a:cxn>
                <a:cxn ang="0">
                  <a:pos x="T4" y="T5"/>
                </a:cxn>
                <a:cxn ang="0">
                  <a:pos x="T6" y="T7"/>
                </a:cxn>
              </a:cxnLst>
              <a:rect l="0" t="0" r="r" b="b"/>
              <a:pathLst>
                <a:path w="420" h="91">
                  <a:moveTo>
                    <a:pt x="420" y="91"/>
                  </a:moveTo>
                  <a:cubicBezTo>
                    <a:pt x="396" y="79"/>
                    <a:pt x="325" y="28"/>
                    <a:pt x="276" y="15"/>
                  </a:cubicBezTo>
                  <a:cubicBezTo>
                    <a:pt x="227" y="2"/>
                    <a:pt x="170" y="0"/>
                    <a:pt x="124" y="11"/>
                  </a:cubicBezTo>
                  <a:cubicBezTo>
                    <a:pt x="78" y="22"/>
                    <a:pt x="26" y="68"/>
                    <a:pt x="0" y="83"/>
                  </a:cubicBezTo>
                </a:path>
              </a:pathLst>
            </a:custGeom>
            <a:solidFill>
              <a:schemeClr val="bg2">
                <a:lumMod val="85000"/>
              </a:schemeClr>
            </a:solidFill>
            <a:ln w="38100" cap="flat" cmpd="sng">
              <a:solidFill>
                <a:schemeClr val="bg1"/>
              </a:solidFill>
              <a:prstDash val="solid"/>
              <a:round/>
              <a:headEnd type="none" w="sm" len="sm"/>
              <a:tailEnd type="stealth"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36" name="Line 84"/>
            <p:cNvSpPr>
              <a:spLocks noChangeShapeType="1"/>
            </p:cNvSpPr>
            <p:nvPr/>
          </p:nvSpPr>
          <p:spPr bwMode="auto">
            <a:xfrm flipH="1">
              <a:off x="4620" y="3384"/>
              <a:ext cx="0" cy="432"/>
            </a:xfrm>
            <a:prstGeom prst="line">
              <a:avLst/>
            </a:prstGeom>
            <a:noFill/>
            <a:ln w="38100">
              <a:solidFill>
                <a:schemeClr val="bg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37" name="Line 85"/>
            <p:cNvSpPr>
              <a:spLocks noChangeShapeType="1"/>
            </p:cNvSpPr>
            <p:nvPr/>
          </p:nvSpPr>
          <p:spPr bwMode="auto">
            <a:xfrm flipH="1">
              <a:off x="5100" y="3384"/>
              <a:ext cx="0" cy="432"/>
            </a:xfrm>
            <a:prstGeom prst="line">
              <a:avLst/>
            </a:prstGeom>
            <a:noFill/>
            <a:ln w="38100">
              <a:solidFill>
                <a:schemeClr val="bg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1438" tIns="36512" rIns="71438" bIns="36512"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grpSp>
          <p:nvGrpSpPr>
            <p:cNvPr id="138" name="Group 86"/>
            <p:cNvGrpSpPr>
              <a:grpSpLocks noChangeAspect="1"/>
            </p:cNvGrpSpPr>
            <p:nvPr/>
          </p:nvGrpSpPr>
          <p:grpSpPr>
            <a:xfrm>
              <a:off x="4332" y="3336"/>
              <a:ext cx="240" cy="624"/>
              <a:chOff x="698" y="1802"/>
              <a:chExt cx="651" cy="1804"/>
            </a:xfrm>
          </p:grpSpPr>
          <p:sp>
            <p:nvSpPr>
              <p:cNvPr id="155" name="Freeform 87"/>
              <p:cNvSpPr>
                <a:spLocks noChangeAspect="1"/>
              </p:cNvSpPr>
              <p:nvPr/>
            </p:nvSpPr>
            <p:spPr bwMode="auto">
              <a:xfrm>
                <a:off x="1088" y="1935"/>
                <a:ext cx="261" cy="1100"/>
              </a:xfrm>
              <a:custGeom>
                <a:gdLst>
                  <a:gd name="T0" fmla="*/ 99 w 261"/>
                  <a:gd name="T1" fmla="*/ 138 h 1100"/>
                  <a:gd name="T2" fmla="*/ 108 w 261"/>
                  <a:gd name="T3" fmla="*/ 127 h 1100"/>
                  <a:gd name="T4" fmla="*/ 123 w 261"/>
                  <a:gd name="T5" fmla="*/ 107 h 1100"/>
                  <a:gd name="T6" fmla="*/ 143 w 261"/>
                  <a:gd name="T7" fmla="*/ 83 h 1100"/>
                  <a:gd name="T8" fmla="*/ 164 w 261"/>
                  <a:gd name="T9" fmla="*/ 57 h 1100"/>
                  <a:gd name="T10" fmla="*/ 184 w 261"/>
                  <a:gd name="T11" fmla="*/ 33 h 1100"/>
                  <a:gd name="T12" fmla="*/ 199 w 261"/>
                  <a:gd name="T13" fmla="*/ 13 h 1100"/>
                  <a:gd name="T14" fmla="*/ 208 w 261"/>
                  <a:gd name="T15" fmla="*/ 2 h 1100"/>
                  <a:gd name="T16" fmla="*/ 222 w 261"/>
                  <a:gd name="T17" fmla="*/ 2 h 1100"/>
                  <a:gd name="T18" fmla="*/ 242 w 261"/>
                  <a:gd name="T19" fmla="*/ 25 h 1100"/>
                  <a:gd name="T20" fmla="*/ 254 w 261"/>
                  <a:gd name="T21" fmla="*/ 62 h 1100"/>
                  <a:gd name="T22" fmla="*/ 254 w 261"/>
                  <a:gd name="T23" fmla="*/ 101 h 1100"/>
                  <a:gd name="T24" fmla="*/ 239 w 261"/>
                  <a:gd name="T25" fmla="*/ 135 h 1100"/>
                  <a:gd name="T26" fmla="*/ 222 w 261"/>
                  <a:gd name="T27" fmla="*/ 163 h 1100"/>
                  <a:gd name="T28" fmla="*/ 208 w 261"/>
                  <a:gd name="T29" fmla="*/ 187 h 1100"/>
                  <a:gd name="T30" fmla="*/ 199 w 261"/>
                  <a:gd name="T31" fmla="*/ 208 h 1100"/>
                  <a:gd name="T32" fmla="*/ 198 w 261"/>
                  <a:gd name="T33" fmla="*/ 209 h 1100"/>
                  <a:gd name="T34" fmla="*/ 210 w 261"/>
                  <a:gd name="T35" fmla="*/ 189 h 1100"/>
                  <a:gd name="T36" fmla="*/ 228 w 261"/>
                  <a:gd name="T37" fmla="*/ 174 h 1100"/>
                  <a:gd name="T38" fmla="*/ 246 w 261"/>
                  <a:gd name="T39" fmla="*/ 172 h 1100"/>
                  <a:gd name="T40" fmla="*/ 259 w 261"/>
                  <a:gd name="T41" fmla="*/ 225 h 1100"/>
                  <a:gd name="T42" fmla="*/ 257 w 261"/>
                  <a:gd name="T43" fmla="*/ 292 h 1100"/>
                  <a:gd name="T44" fmla="*/ 246 w 261"/>
                  <a:gd name="T45" fmla="*/ 336 h 1100"/>
                  <a:gd name="T46" fmla="*/ 237 w 261"/>
                  <a:gd name="T47" fmla="*/ 382 h 1100"/>
                  <a:gd name="T48" fmla="*/ 238 w 261"/>
                  <a:gd name="T49" fmla="*/ 417 h 1100"/>
                  <a:gd name="T50" fmla="*/ 245 w 261"/>
                  <a:gd name="T51" fmla="*/ 442 h 1100"/>
                  <a:gd name="T52" fmla="*/ 252 w 261"/>
                  <a:gd name="T53" fmla="*/ 487 h 1100"/>
                  <a:gd name="T54" fmla="*/ 257 w 261"/>
                  <a:gd name="T55" fmla="*/ 548 h 1100"/>
                  <a:gd name="T56" fmla="*/ 258 w 261"/>
                  <a:gd name="T57" fmla="*/ 684 h 1100"/>
                  <a:gd name="T58" fmla="*/ 256 w 261"/>
                  <a:gd name="T59" fmla="*/ 825 h 1100"/>
                  <a:gd name="T60" fmla="*/ 250 w 261"/>
                  <a:gd name="T61" fmla="*/ 880 h 1100"/>
                  <a:gd name="T62" fmla="*/ 231 w 261"/>
                  <a:gd name="T63" fmla="*/ 953 h 1100"/>
                  <a:gd name="T64" fmla="*/ 207 w 261"/>
                  <a:gd name="T65" fmla="*/ 1025 h 1100"/>
                  <a:gd name="T66" fmla="*/ 181 w 261"/>
                  <a:gd name="T67" fmla="*/ 1081 h 1100"/>
                  <a:gd name="T68" fmla="*/ 165 w 261"/>
                  <a:gd name="T69" fmla="*/ 1094 h 1100"/>
                  <a:gd name="T70" fmla="*/ 151 w 261"/>
                  <a:gd name="T71" fmla="*/ 1048 h 1100"/>
                  <a:gd name="T72" fmla="*/ 128 w 261"/>
                  <a:gd name="T73" fmla="*/ 965 h 1100"/>
                  <a:gd name="T74" fmla="*/ 101 w 261"/>
                  <a:gd name="T75" fmla="*/ 859 h 1100"/>
                  <a:gd name="T76" fmla="*/ 73 w 261"/>
                  <a:gd name="T77" fmla="*/ 745 h 1100"/>
                  <a:gd name="T78" fmla="*/ 46 w 261"/>
                  <a:gd name="T79" fmla="*/ 637 h 1100"/>
                  <a:gd name="T80" fmla="*/ 24 w 261"/>
                  <a:gd name="T81" fmla="*/ 549 h 1100"/>
                  <a:gd name="T82" fmla="*/ 10 w 261"/>
                  <a:gd name="T83" fmla="*/ 495 h 1100"/>
                  <a:gd name="T84" fmla="*/ 0 w 261"/>
                  <a:gd name="T85" fmla="*/ 458 h 1100"/>
                  <a:gd name="T86" fmla="*/ 3 w 261"/>
                  <a:gd name="T87" fmla="*/ 398 h 1100"/>
                  <a:gd name="T88" fmla="*/ 16 w 261"/>
                  <a:gd name="T89" fmla="*/ 338 h 1100"/>
                  <a:gd name="T90" fmla="*/ 35 w 261"/>
                  <a:gd name="T91" fmla="*/ 279 h 1100"/>
                  <a:gd name="T92" fmla="*/ 59 w 261"/>
                  <a:gd name="T93" fmla="*/ 223 h 1100"/>
                  <a:gd name="T94" fmla="*/ 85 w 261"/>
                  <a:gd name="T95" fmla="*/ 167 h 11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1" h="1100">
                    <a:moveTo>
                      <a:pt x="98" y="139"/>
                    </a:moveTo>
                    <a:lnTo>
                      <a:pt x="99" y="138"/>
                    </a:lnTo>
                    <a:lnTo>
                      <a:pt x="102" y="134"/>
                    </a:lnTo>
                    <a:lnTo>
                      <a:pt x="108" y="127"/>
                    </a:lnTo>
                    <a:lnTo>
                      <a:pt x="115" y="118"/>
                    </a:lnTo>
                    <a:lnTo>
                      <a:pt x="123" y="107"/>
                    </a:lnTo>
                    <a:lnTo>
                      <a:pt x="133" y="95"/>
                    </a:lnTo>
                    <a:lnTo>
                      <a:pt x="143" y="83"/>
                    </a:lnTo>
                    <a:lnTo>
                      <a:pt x="153" y="70"/>
                    </a:lnTo>
                    <a:lnTo>
                      <a:pt x="164" y="57"/>
                    </a:lnTo>
                    <a:lnTo>
                      <a:pt x="174" y="45"/>
                    </a:lnTo>
                    <a:lnTo>
                      <a:pt x="184" y="33"/>
                    </a:lnTo>
                    <a:lnTo>
                      <a:pt x="192" y="22"/>
                    </a:lnTo>
                    <a:lnTo>
                      <a:pt x="199" y="13"/>
                    </a:lnTo>
                    <a:lnTo>
                      <a:pt x="205" y="6"/>
                    </a:lnTo>
                    <a:lnTo>
                      <a:pt x="208" y="2"/>
                    </a:lnTo>
                    <a:lnTo>
                      <a:pt x="209" y="0"/>
                    </a:lnTo>
                    <a:lnTo>
                      <a:pt x="222" y="2"/>
                    </a:lnTo>
                    <a:lnTo>
                      <a:pt x="233" y="11"/>
                    </a:lnTo>
                    <a:lnTo>
                      <a:pt x="242" y="25"/>
                    </a:lnTo>
                    <a:lnTo>
                      <a:pt x="250" y="42"/>
                    </a:lnTo>
                    <a:lnTo>
                      <a:pt x="254" y="62"/>
                    </a:lnTo>
                    <a:lnTo>
                      <a:pt x="256" y="83"/>
                    </a:lnTo>
                    <a:lnTo>
                      <a:pt x="254" y="101"/>
                    </a:lnTo>
                    <a:lnTo>
                      <a:pt x="249" y="118"/>
                    </a:lnTo>
                    <a:lnTo>
                      <a:pt x="239" y="135"/>
                    </a:lnTo>
                    <a:lnTo>
                      <a:pt x="231" y="150"/>
                    </a:lnTo>
                    <a:lnTo>
                      <a:pt x="222" y="163"/>
                    </a:lnTo>
                    <a:lnTo>
                      <a:pt x="214" y="176"/>
                    </a:lnTo>
                    <a:lnTo>
                      <a:pt x="208" y="187"/>
                    </a:lnTo>
                    <a:lnTo>
                      <a:pt x="202" y="198"/>
                    </a:lnTo>
                    <a:lnTo>
                      <a:pt x="199" y="208"/>
                    </a:lnTo>
                    <a:lnTo>
                      <a:pt x="197" y="219"/>
                    </a:lnTo>
                    <a:lnTo>
                      <a:pt x="198" y="209"/>
                    </a:lnTo>
                    <a:lnTo>
                      <a:pt x="203" y="199"/>
                    </a:lnTo>
                    <a:lnTo>
                      <a:pt x="210" y="189"/>
                    </a:lnTo>
                    <a:lnTo>
                      <a:pt x="219" y="181"/>
                    </a:lnTo>
                    <a:lnTo>
                      <a:pt x="228" y="174"/>
                    </a:lnTo>
                    <a:lnTo>
                      <a:pt x="238" y="172"/>
                    </a:lnTo>
                    <a:lnTo>
                      <a:pt x="246" y="172"/>
                    </a:lnTo>
                    <a:lnTo>
                      <a:pt x="253" y="177"/>
                    </a:lnTo>
                    <a:lnTo>
                      <a:pt x="259" y="225"/>
                    </a:lnTo>
                    <a:lnTo>
                      <a:pt x="260" y="262"/>
                    </a:lnTo>
                    <a:lnTo>
                      <a:pt x="257" y="292"/>
                    </a:lnTo>
                    <a:lnTo>
                      <a:pt x="252" y="315"/>
                    </a:lnTo>
                    <a:lnTo>
                      <a:pt x="246" y="336"/>
                    </a:lnTo>
                    <a:lnTo>
                      <a:pt x="240" y="358"/>
                    </a:lnTo>
                    <a:lnTo>
                      <a:pt x="237" y="382"/>
                    </a:lnTo>
                    <a:lnTo>
                      <a:pt x="237" y="413"/>
                    </a:lnTo>
                    <a:lnTo>
                      <a:pt x="238" y="417"/>
                    </a:lnTo>
                    <a:lnTo>
                      <a:pt x="241" y="426"/>
                    </a:lnTo>
                    <a:lnTo>
                      <a:pt x="245" y="442"/>
                    </a:lnTo>
                    <a:lnTo>
                      <a:pt x="249" y="462"/>
                    </a:lnTo>
                    <a:lnTo>
                      <a:pt x="252" y="487"/>
                    </a:lnTo>
                    <a:lnTo>
                      <a:pt x="255" y="515"/>
                    </a:lnTo>
                    <a:lnTo>
                      <a:pt x="257" y="548"/>
                    </a:lnTo>
                    <a:lnTo>
                      <a:pt x="257" y="583"/>
                    </a:lnTo>
                    <a:lnTo>
                      <a:pt x="258" y="684"/>
                    </a:lnTo>
                    <a:lnTo>
                      <a:pt x="257" y="768"/>
                    </a:lnTo>
                    <a:lnTo>
                      <a:pt x="256" y="825"/>
                    </a:lnTo>
                    <a:lnTo>
                      <a:pt x="256" y="846"/>
                    </a:lnTo>
                    <a:lnTo>
                      <a:pt x="250" y="880"/>
                    </a:lnTo>
                    <a:lnTo>
                      <a:pt x="241" y="916"/>
                    </a:lnTo>
                    <a:lnTo>
                      <a:pt x="231" y="953"/>
                    </a:lnTo>
                    <a:lnTo>
                      <a:pt x="219" y="990"/>
                    </a:lnTo>
                    <a:lnTo>
                      <a:pt x="207" y="1025"/>
                    </a:lnTo>
                    <a:lnTo>
                      <a:pt x="194" y="1056"/>
                    </a:lnTo>
                    <a:lnTo>
                      <a:pt x="181" y="1081"/>
                    </a:lnTo>
                    <a:lnTo>
                      <a:pt x="169" y="1099"/>
                    </a:lnTo>
                    <a:lnTo>
                      <a:pt x="165" y="1094"/>
                    </a:lnTo>
                    <a:lnTo>
                      <a:pt x="159" y="1077"/>
                    </a:lnTo>
                    <a:lnTo>
                      <a:pt x="151" y="1048"/>
                    </a:lnTo>
                    <a:lnTo>
                      <a:pt x="140" y="1010"/>
                    </a:lnTo>
                    <a:lnTo>
                      <a:pt x="128" y="965"/>
                    </a:lnTo>
                    <a:lnTo>
                      <a:pt x="115" y="914"/>
                    </a:lnTo>
                    <a:lnTo>
                      <a:pt x="101" y="859"/>
                    </a:lnTo>
                    <a:lnTo>
                      <a:pt x="87" y="803"/>
                    </a:lnTo>
                    <a:lnTo>
                      <a:pt x="73" y="745"/>
                    </a:lnTo>
                    <a:lnTo>
                      <a:pt x="59" y="689"/>
                    </a:lnTo>
                    <a:lnTo>
                      <a:pt x="46" y="637"/>
                    </a:lnTo>
                    <a:lnTo>
                      <a:pt x="34" y="590"/>
                    </a:lnTo>
                    <a:lnTo>
                      <a:pt x="24" y="549"/>
                    </a:lnTo>
                    <a:lnTo>
                      <a:pt x="16" y="517"/>
                    </a:lnTo>
                    <a:lnTo>
                      <a:pt x="10" y="495"/>
                    </a:lnTo>
                    <a:lnTo>
                      <a:pt x="7" y="486"/>
                    </a:lnTo>
                    <a:lnTo>
                      <a:pt x="0" y="458"/>
                    </a:lnTo>
                    <a:lnTo>
                      <a:pt x="0" y="428"/>
                    </a:lnTo>
                    <a:lnTo>
                      <a:pt x="3" y="398"/>
                    </a:lnTo>
                    <a:lnTo>
                      <a:pt x="9" y="368"/>
                    </a:lnTo>
                    <a:lnTo>
                      <a:pt x="16" y="338"/>
                    </a:lnTo>
                    <a:lnTo>
                      <a:pt x="25" y="309"/>
                    </a:lnTo>
                    <a:lnTo>
                      <a:pt x="35" y="279"/>
                    </a:lnTo>
                    <a:lnTo>
                      <a:pt x="47" y="251"/>
                    </a:lnTo>
                    <a:lnTo>
                      <a:pt x="59" y="223"/>
                    </a:lnTo>
                    <a:lnTo>
                      <a:pt x="72" y="194"/>
                    </a:lnTo>
                    <a:lnTo>
                      <a:pt x="85" y="167"/>
                    </a:lnTo>
                    <a:lnTo>
                      <a:pt x="98" y="139"/>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56" name="Freeform 88"/>
              <p:cNvSpPr>
                <a:spLocks noChangeAspect="1"/>
              </p:cNvSpPr>
              <p:nvPr/>
            </p:nvSpPr>
            <p:spPr bwMode="auto">
              <a:xfrm>
                <a:off x="1088" y="1935"/>
                <a:ext cx="261" cy="1100"/>
              </a:xfrm>
              <a:custGeom>
                <a:gdLst>
                  <a:gd name="T0" fmla="*/ 99 w 261"/>
                  <a:gd name="T1" fmla="*/ 138 h 1100"/>
                  <a:gd name="T2" fmla="*/ 108 w 261"/>
                  <a:gd name="T3" fmla="*/ 127 h 1100"/>
                  <a:gd name="T4" fmla="*/ 123 w 261"/>
                  <a:gd name="T5" fmla="*/ 107 h 1100"/>
                  <a:gd name="T6" fmla="*/ 143 w 261"/>
                  <a:gd name="T7" fmla="*/ 83 h 1100"/>
                  <a:gd name="T8" fmla="*/ 164 w 261"/>
                  <a:gd name="T9" fmla="*/ 57 h 1100"/>
                  <a:gd name="T10" fmla="*/ 184 w 261"/>
                  <a:gd name="T11" fmla="*/ 33 h 1100"/>
                  <a:gd name="T12" fmla="*/ 199 w 261"/>
                  <a:gd name="T13" fmla="*/ 13 h 1100"/>
                  <a:gd name="T14" fmla="*/ 208 w 261"/>
                  <a:gd name="T15" fmla="*/ 2 h 1100"/>
                  <a:gd name="T16" fmla="*/ 222 w 261"/>
                  <a:gd name="T17" fmla="*/ 2 h 1100"/>
                  <a:gd name="T18" fmla="*/ 242 w 261"/>
                  <a:gd name="T19" fmla="*/ 25 h 1100"/>
                  <a:gd name="T20" fmla="*/ 254 w 261"/>
                  <a:gd name="T21" fmla="*/ 62 h 1100"/>
                  <a:gd name="T22" fmla="*/ 254 w 261"/>
                  <a:gd name="T23" fmla="*/ 101 h 1100"/>
                  <a:gd name="T24" fmla="*/ 239 w 261"/>
                  <a:gd name="T25" fmla="*/ 135 h 1100"/>
                  <a:gd name="T26" fmla="*/ 222 w 261"/>
                  <a:gd name="T27" fmla="*/ 163 h 1100"/>
                  <a:gd name="T28" fmla="*/ 208 w 261"/>
                  <a:gd name="T29" fmla="*/ 187 h 1100"/>
                  <a:gd name="T30" fmla="*/ 199 w 261"/>
                  <a:gd name="T31" fmla="*/ 208 h 1100"/>
                  <a:gd name="T32" fmla="*/ 198 w 261"/>
                  <a:gd name="T33" fmla="*/ 209 h 1100"/>
                  <a:gd name="T34" fmla="*/ 210 w 261"/>
                  <a:gd name="T35" fmla="*/ 189 h 1100"/>
                  <a:gd name="T36" fmla="*/ 228 w 261"/>
                  <a:gd name="T37" fmla="*/ 174 h 1100"/>
                  <a:gd name="T38" fmla="*/ 246 w 261"/>
                  <a:gd name="T39" fmla="*/ 172 h 1100"/>
                  <a:gd name="T40" fmla="*/ 259 w 261"/>
                  <a:gd name="T41" fmla="*/ 225 h 1100"/>
                  <a:gd name="T42" fmla="*/ 257 w 261"/>
                  <a:gd name="T43" fmla="*/ 292 h 1100"/>
                  <a:gd name="T44" fmla="*/ 246 w 261"/>
                  <a:gd name="T45" fmla="*/ 336 h 1100"/>
                  <a:gd name="T46" fmla="*/ 237 w 261"/>
                  <a:gd name="T47" fmla="*/ 382 h 1100"/>
                  <a:gd name="T48" fmla="*/ 238 w 261"/>
                  <a:gd name="T49" fmla="*/ 417 h 1100"/>
                  <a:gd name="T50" fmla="*/ 245 w 261"/>
                  <a:gd name="T51" fmla="*/ 442 h 1100"/>
                  <a:gd name="T52" fmla="*/ 252 w 261"/>
                  <a:gd name="T53" fmla="*/ 487 h 1100"/>
                  <a:gd name="T54" fmla="*/ 257 w 261"/>
                  <a:gd name="T55" fmla="*/ 548 h 1100"/>
                  <a:gd name="T56" fmla="*/ 258 w 261"/>
                  <a:gd name="T57" fmla="*/ 684 h 1100"/>
                  <a:gd name="T58" fmla="*/ 256 w 261"/>
                  <a:gd name="T59" fmla="*/ 825 h 1100"/>
                  <a:gd name="T60" fmla="*/ 250 w 261"/>
                  <a:gd name="T61" fmla="*/ 880 h 1100"/>
                  <a:gd name="T62" fmla="*/ 231 w 261"/>
                  <a:gd name="T63" fmla="*/ 953 h 1100"/>
                  <a:gd name="T64" fmla="*/ 207 w 261"/>
                  <a:gd name="T65" fmla="*/ 1025 h 1100"/>
                  <a:gd name="T66" fmla="*/ 181 w 261"/>
                  <a:gd name="T67" fmla="*/ 1081 h 1100"/>
                  <a:gd name="T68" fmla="*/ 165 w 261"/>
                  <a:gd name="T69" fmla="*/ 1094 h 1100"/>
                  <a:gd name="T70" fmla="*/ 151 w 261"/>
                  <a:gd name="T71" fmla="*/ 1048 h 1100"/>
                  <a:gd name="T72" fmla="*/ 128 w 261"/>
                  <a:gd name="T73" fmla="*/ 965 h 1100"/>
                  <a:gd name="T74" fmla="*/ 101 w 261"/>
                  <a:gd name="T75" fmla="*/ 859 h 1100"/>
                  <a:gd name="T76" fmla="*/ 73 w 261"/>
                  <a:gd name="T77" fmla="*/ 745 h 1100"/>
                  <a:gd name="T78" fmla="*/ 46 w 261"/>
                  <a:gd name="T79" fmla="*/ 637 h 1100"/>
                  <a:gd name="T80" fmla="*/ 24 w 261"/>
                  <a:gd name="T81" fmla="*/ 549 h 1100"/>
                  <a:gd name="T82" fmla="*/ 10 w 261"/>
                  <a:gd name="T83" fmla="*/ 495 h 1100"/>
                  <a:gd name="T84" fmla="*/ 0 w 261"/>
                  <a:gd name="T85" fmla="*/ 458 h 1100"/>
                  <a:gd name="T86" fmla="*/ 3 w 261"/>
                  <a:gd name="T87" fmla="*/ 398 h 1100"/>
                  <a:gd name="T88" fmla="*/ 16 w 261"/>
                  <a:gd name="T89" fmla="*/ 338 h 1100"/>
                  <a:gd name="T90" fmla="*/ 35 w 261"/>
                  <a:gd name="T91" fmla="*/ 279 h 1100"/>
                  <a:gd name="T92" fmla="*/ 59 w 261"/>
                  <a:gd name="T93" fmla="*/ 223 h 1100"/>
                  <a:gd name="T94" fmla="*/ 85 w 261"/>
                  <a:gd name="T95" fmla="*/ 167 h 11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1" h="1100">
                    <a:moveTo>
                      <a:pt x="98" y="139"/>
                    </a:moveTo>
                    <a:lnTo>
                      <a:pt x="99" y="138"/>
                    </a:lnTo>
                    <a:lnTo>
                      <a:pt x="102" y="134"/>
                    </a:lnTo>
                    <a:lnTo>
                      <a:pt x="108" y="127"/>
                    </a:lnTo>
                    <a:lnTo>
                      <a:pt x="115" y="118"/>
                    </a:lnTo>
                    <a:lnTo>
                      <a:pt x="123" y="107"/>
                    </a:lnTo>
                    <a:lnTo>
                      <a:pt x="133" y="95"/>
                    </a:lnTo>
                    <a:lnTo>
                      <a:pt x="143" y="83"/>
                    </a:lnTo>
                    <a:lnTo>
                      <a:pt x="153" y="70"/>
                    </a:lnTo>
                    <a:lnTo>
                      <a:pt x="164" y="57"/>
                    </a:lnTo>
                    <a:lnTo>
                      <a:pt x="174" y="45"/>
                    </a:lnTo>
                    <a:lnTo>
                      <a:pt x="184" y="33"/>
                    </a:lnTo>
                    <a:lnTo>
                      <a:pt x="192" y="22"/>
                    </a:lnTo>
                    <a:lnTo>
                      <a:pt x="199" y="13"/>
                    </a:lnTo>
                    <a:lnTo>
                      <a:pt x="205" y="6"/>
                    </a:lnTo>
                    <a:lnTo>
                      <a:pt x="208" y="2"/>
                    </a:lnTo>
                    <a:lnTo>
                      <a:pt x="209" y="0"/>
                    </a:lnTo>
                    <a:lnTo>
                      <a:pt x="222" y="2"/>
                    </a:lnTo>
                    <a:lnTo>
                      <a:pt x="233" y="11"/>
                    </a:lnTo>
                    <a:lnTo>
                      <a:pt x="242" y="25"/>
                    </a:lnTo>
                    <a:lnTo>
                      <a:pt x="250" y="42"/>
                    </a:lnTo>
                    <a:lnTo>
                      <a:pt x="254" y="62"/>
                    </a:lnTo>
                    <a:lnTo>
                      <a:pt x="256" y="83"/>
                    </a:lnTo>
                    <a:lnTo>
                      <a:pt x="254" y="101"/>
                    </a:lnTo>
                    <a:lnTo>
                      <a:pt x="249" y="118"/>
                    </a:lnTo>
                    <a:lnTo>
                      <a:pt x="239" y="135"/>
                    </a:lnTo>
                    <a:lnTo>
                      <a:pt x="231" y="150"/>
                    </a:lnTo>
                    <a:lnTo>
                      <a:pt x="222" y="163"/>
                    </a:lnTo>
                    <a:lnTo>
                      <a:pt x="214" y="176"/>
                    </a:lnTo>
                    <a:lnTo>
                      <a:pt x="208" y="187"/>
                    </a:lnTo>
                    <a:lnTo>
                      <a:pt x="202" y="198"/>
                    </a:lnTo>
                    <a:lnTo>
                      <a:pt x="199" y="208"/>
                    </a:lnTo>
                    <a:lnTo>
                      <a:pt x="197" y="219"/>
                    </a:lnTo>
                    <a:lnTo>
                      <a:pt x="198" y="209"/>
                    </a:lnTo>
                    <a:lnTo>
                      <a:pt x="203" y="199"/>
                    </a:lnTo>
                    <a:lnTo>
                      <a:pt x="210" y="189"/>
                    </a:lnTo>
                    <a:lnTo>
                      <a:pt x="219" y="181"/>
                    </a:lnTo>
                    <a:lnTo>
                      <a:pt x="228" y="174"/>
                    </a:lnTo>
                    <a:lnTo>
                      <a:pt x="238" y="172"/>
                    </a:lnTo>
                    <a:lnTo>
                      <a:pt x="246" y="172"/>
                    </a:lnTo>
                    <a:lnTo>
                      <a:pt x="253" y="177"/>
                    </a:lnTo>
                    <a:lnTo>
                      <a:pt x="259" y="225"/>
                    </a:lnTo>
                    <a:lnTo>
                      <a:pt x="260" y="262"/>
                    </a:lnTo>
                    <a:lnTo>
                      <a:pt x="257" y="292"/>
                    </a:lnTo>
                    <a:lnTo>
                      <a:pt x="252" y="315"/>
                    </a:lnTo>
                    <a:lnTo>
                      <a:pt x="246" y="336"/>
                    </a:lnTo>
                    <a:lnTo>
                      <a:pt x="240" y="358"/>
                    </a:lnTo>
                    <a:lnTo>
                      <a:pt x="237" y="382"/>
                    </a:lnTo>
                    <a:lnTo>
                      <a:pt x="237" y="413"/>
                    </a:lnTo>
                    <a:lnTo>
                      <a:pt x="238" y="417"/>
                    </a:lnTo>
                    <a:lnTo>
                      <a:pt x="241" y="426"/>
                    </a:lnTo>
                    <a:lnTo>
                      <a:pt x="245" y="442"/>
                    </a:lnTo>
                    <a:lnTo>
                      <a:pt x="249" y="462"/>
                    </a:lnTo>
                    <a:lnTo>
                      <a:pt x="252" y="487"/>
                    </a:lnTo>
                    <a:lnTo>
                      <a:pt x="255" y="515"/>
                    </a:lnTo>
                    <a:lnTo>
                      <a:pt x="257" y="548"/>
                    </a:lnTo>
                    <a:lnTo>
                      <a:pt x="257" y="583"/>
                    </a:lnTo>
                    <a:lnTo>
                      <a:pt x="258" y="684"/>
                    </a:lnTo>
                    <a:lnTo>
                      <a:pt x="257" y="768"/>
                    </a:lnTo>
                    <a:lnTo>
                      <a:pt x="256" y="825"/>
                    </a:lnTo>
                    <a:lnTo>
                      <a:pt x="256" y="846"/>
                    </a:lnTo>
                    <a:lnTo>
                      <a:pt x="250" y="880"/>
                    </a:lnTo>
                    <a:lnTo>
                      <a:pt x="241" y="916"/>
                    </a:lnTo>
                    <a:lnTo>
                      <a:pt x="231" y="953"/>
                    </a:lnTo>
                    <a:lnTo>
                      <a:pt x="219" y="990"/>
                    </a:lnTo>
                    <a:lnTo>
                      <a:pt x="207" y="1025"/>
                    </a:lnTo>
                    <a:lnTo>
                      <a:pt x="194" y="1056"/>
                    </a:lnTo>
                    <a:lnTo>
                      <a:pt x="181" y="1081"/>
                    </a:lnTo>
                    <a:lnTo>
                      <a:pt x="169" y="1099"/>
                    </a:lnTo>
                    <a:lnTo>
                      <a:pt x="165" y="1094"/>
                    </a:lnTo>
                    <a:lnTo>
                      <a:pt x="159" y="1077"/>
                    </a:lnTo>
                    <a:lnTo>
                      <a:pt x="151" y="1048"/>
                    </a:lnTo>
                    <a:lnTo>
                      <a:pt x="140" y="1010"/>
                    </a:lnTo>
                    <a:lnTo>
                      <a:pt x="128" y="965"/>
                    </a:lnTo>
                    <a:lnTo>
                      <a:pt x="115" y="914"/>
                    </a:lnTo>
                    <a:lnTo>
                      <a:pt x="101" y="859"/>
                    </a:lnTo>
                    <a:lnTo>
                      <a:pt x="87" y="803"/>
                    </a:lnTo>
                    <a:lnTo>
                      <a:pt x="73" y="745"/>
                    </a:lnTo>
                    <a:lnTo>
                      <a:pt x="59" y="689"/>
                    </a:lnTo>
                    <a:lnTo>
                      <a:pt x="46" y="637"/>
                    </a:lnTo>
                    <a:lnTo>
                      <a:pt x="34" y="590"/>
                    </a:lnTo>
                    <a:lnTo>
                      <a:pt x="24" y="549"/>
                    </a:lnTo>
                    <a:lnTo>
                      <a:pt x="16" y="517"/>
                    </a:lnTo>
                    <a:lnTo>
                      <a:pt x="10" y="495"/>
                    </a:lnTo>
                    <a:lnTo>
                      <a:pt x="7" y="486"/>
                    </a:lnTo>
                    <a:lnTo>
                      <a:pt x="0" y="458"/>
                    </a:lnTo>
                    <a:lnTo>
                      <a:pt x="0" y="428"/>
                    </a:lnTo>
                    <a:lnTo>
                      <a:pt x="3" y="398"/>
                    </a:lnTo>
                    <a:lnTo>
                      <a:pt x="9" y="368"/>
                    </a:lnTo>
                    <a:lnTo>
                      <a:pt x="16" y="338"/>
                    </a:lnTo>
                    <a:lnTo>
                      <a:pt x="25" y="309"/>
                    </a:lnTo>
                    <a:lnTo>
                      <a:pt x="35" y="279"/>
                    </a:lnTo>
                    <a:lnTo>
                      <a:pt x="47" y="251"/>
                    </a:lnTo>
                    <a:lnTo>
                      <a:pt x="59" y="223"/>
                    </a:lnTo>
                    <a:lnTo>
                      <a:pt x="72" y="194"/>
                    </a:lnTo>
                    <a:lnTo>
                      <a:pt x="85" y="167"/>
                    </a:lnTo>
                    <a:lnTo>
                      <a:pt x="98" y="139"/>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57" name="Freeform 89"/>
              <p:cNvSpPr>
                <a:spLocks noChangeAspect="1"/>
              </p:cNvSpPr>
              <p:nvPr/>
            </p:nvSpPr>
            <p:spPr bwMode="auto">
              <a:xfrm>
                <a:off x="702" y="1805"/>
                <a:ext cx="643" cy="1797"/>
              </a:xfrm>
              <a:custGeom>
                <a:gdLst>
                  <a:gd name="T0" fmla="*/ 488 w 643"/>
                  <a:gd name="T1" fmla="*/ 536 h 1797"/>
                  <a:gd name="T2" fmla="*/ 494 w 643"/>
                  <a:gd name="T3" fmla="*/ 455 h 1797"/>
                  <a:gd name="T4" fmla="*/ 525 w 643"/>
                  <a:gd name="T5" fmla="*/ 389 h 1797"/>
                  <a:gd name="T6" fmla="*/ 550 w 643"/>
                  <a:gd name="T7" fmla="*/ 304 h 1797"/>
                  <a:gd name="T8" fmla="*/ 601 w 643"/>
                  <a:gd name="T9" fmla="*/ 236 h 1797"/>
                  <a:gd name="T10" fmla="*/ 633 w 643"/>
                  <a:gd name="T11" fmla="*/ 172 h 1797"/>
                  <a:gd name="T12" fmla="*/ 639 w 643"/>
                  <a:gd name="T13" fmla="*/ 112 h 1797"/>
                  <a:gd name="T14" fmla="*/ 617 w 643"/>
                  <a:gd name="T15" fmla="*/ 72 h 1797"/>
                  <a:gd name="T16" fmla="*/ 592 w 643"/>
                  <a:gd name="T17" fmla="*/ 63 h 1797"/>
                  <a:gd name="T18" fmla="*/ 564 w 643"/>
                  <a:gd name="T19" fmla="*/ 66 h 1797"/>
                  <a:gd name="T20" fmla="*/ 590 w 643"/>
                  <a:gd name="T21" fmla="*/ 62 h 1797"/>
                  <a:gd name="T22" fmla="*/ 633 w 643"/>
                  <a:gd name="T23" fmla="*/ 94 h 1797"/>
                  <a:gd name="T24" fmla="*/ 638 w 643"/>
                  <a:gd name="T25" fmla="*/ 59 h 1797"/>
                  <a:gd name="T26" fmla="*/ 622 w 643"/>
                  <a:gd name="T27" fmla="*/ 2 h 1797"/>
                  <a:gd name="T28" fmla="*/ 576 w 643"/>
                  <a:gd name="T29" fmla="*/ 13 h 1797"/>
                  <a:gd name="T30" fmla="*/ 522 w 643"/>
                  <a:gd name="T31" fmla="*/ 55 h 1797"/>
                  <a:gd name="T32" fmla="*/ 473 w 643"/>
                  <a:gd name="T33" fmla="*/ 101 h 1797"/>
                  <a:gd name="T34" fmla="*/ 449 w 643"/>
                  <a:gd name="T35" fmla="*/ 128 h 1797"/>
                  <a:gd name="T36" fmla="*/ 421 w 643"/>
                  <a:gd name="T37" fmla="*/ 154 h 1797"/>
                  <a:gd name="T38" fmla="*/ 374 w 643"/>
                  <a:gd name="T39" fmla="*/ 211 h 1797"/>
                  <a:gd name="T40" fmla="*/ 334 w 643"/>
                  <a:gd name="T41" fmla="*/ 260 h 1797"/>
                  <a:gd name="T42" fmla="*/ 304 w 643"/>
                  <a:gd name="T43" fmla="*/ 312 h 1797"/>
                  <a:gd name="T44" fmla="*/ 270 w 643"/>
                  <a:gd name="T45" fmla="*/ 388 h 1797"/>
                  <a:gd name="T46" fmla="*/ 233 w 643"/>
                  <a:gd name="T47" fmla="*/ 479 h 1797"/>
                  <a:gd name="T48" fmla="*/ 192 w 643"/>
                  <a:gd name="T49" fmla="*/ 573 h 1797"/>
                  <a:gd name="T50" fmla="*/ 148 w 643"/>
                  <a:gd name="T51" fmla="*/ 747 h 1797"/>
                  <a:gd name="T52" fmla="*/ 136 w 643"/>
                  <a:gd name="T53" fmla="*/ 956 h 1797"/>
                  <a:gd name="T54" fmla="*/ 118 w 643"/>
                  <a:gd name="T55" fmla="*/ 1139 h 1797"/>
                  <a:gd name="T56" fmla="*/ 119 w 643"/>
                  <a:gd name="T57" fmla="*/ 1363 h 1797"/>
                  <a:gd name="T58" fmla="*/ 83 w 643"/>
                  <a:gd name="T59" fmla="*/ 1498 h 1797"/>
                  <a:gd name="T60" fmla="*/ 58 w 643"/>
                  <a:gd name="T61" fmla="*/ 1584 h 1797"/>
                  <a:gd name="T62" fmla="*/ 38 w 643"/>
                  <a:gd name="T63" fmla="*/ 1650 h 1797"/>
                  <a:gd name="T64" fmla="*/ 10 w 643"/>
                  <a:gd name="T65" fmla="*/ 1720 h 1797"/>
                  <a:gd name="T66" fmla="*/ 77 w 643"/>
                  <a:gd name="T67" fmla="*/ 1765 h 1797"/>
                  <a:gd name="T68" fmla="*/ 158 w 643"/>
                  <a:gd name="T69" fmla="*/ 1788 h 1797"/>
                  <a:gd name="T70" fmla="*/ 234 w 643"/>
                  <a:gd name="T71" fmla="*/ 1796 h 1797"/>
                  <a:gd name="T72" fmla="*/ 324 w 643"/>
                  <a:gd name="T73" fmla="*/ 1787 h 1797"/>
                  <a:gd name="T74" fmla="*/ 364 w 643"/>
                  <a:gd name="T75" fmla="*/ 1698 h 1797"/>
                  <a:gd name="T76" fmla="*/ 370 w 643"/>
                  <a:gd name="T77" fmla="*/ 1551 h 1797"/>
                  <a:gd name="T78" fmla="*/ 385 w 643"/>
                  <a:gd name="T79" fmla="*/ 1436 h 1797"/>
                  <a:gd name="T80" fmla="*/ 436 w 643"/>
                  <a:gd name="T81" fmla="*/ 1348 h 1797"/>
                  <a:gd name="T82" fmla="*/ 544 w 643"/>
                  <a:gd name="T83" fmla="*/ 1243 h 1797"/>
                  <a:gd name="T84" fmla="*/ 621 w 643"/>
                  <a:gd name="T85" fmla="*/ 1122 h 1797"/>
                  <a:gd name="T86" fmla="*/ 641 w 643"/>
                  <a:gd name="T87" fmla="*/ 1004 h 1797"/>
                  <a:gd name="T88" fmla="*/ 605 w 643"/>
                  <a:gd name="T89" fmla="*/ 894 h 1797"/>
                  <a:gd name="T90" fmla="*/ 598 w 643"/>
                  <a:gd name="T91" fmla="*/ 811 h 1797"/>
                  <a:gd name="T92" fmla="*/ 617 w 643"/>
                  <a:gd name="T93" fmla="*/ 736 h 1797"/>
                  <a:gd name="T94" fmla="*/ 642 w 643"/>
                  <a:gd name="T95" fmla="*/ 645 h 1797"/>
                  <a:gd name="T96" fmla="*/ 609 w 643"/>
                  <a:gd name="T97" fmla="*/ 540 h 1797"/>
                  <a:gd name="T98" fmla="*/ 558 w 643"/>
                  <a:gd name="T99" fmla="*/ 504 h 1797"/>
                  <a:gd name="T100" fmla="*/ 522 w 643"/>
                  <a:gd name="T101" fmla="*/ 513 h 1797"/>
                  <a:gd name="T102" fmla="*/ 496 w 643"/>
                  <a:gd name="T103" fmla="*/ 546 h 1797"/>
                  <a:gd name="T104" fmla="*/ 479 w 643"/>
                  <a:gd name="T105" fmla="*/ 584 h 17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43" h="1796">
                    <a:moveTo>
                      <a:pt x="475" y="593"/>
                    </a:moveTo>
                    <a:lnTo>
                      <a:pt x="482" y="574"/>
                    </a:lnTo>
                    <a:lnTo>
                      <a:pt x="486" y="555"/>
                    </a:lnTo>
                    <a:lnTo>
                      <a:pt x="488" y="536"/>
                    </a:lnTo>
                    <a:lnTo>
                      <a:pt x="489" y="517"/>
                    </a:lnTo>
                    <a:lnTo>
                      <a:pt x="489" y="497"/>
                    </a:lnTo>
                    <a:lnTo>
                      <a:pt x="491" y="476"/>
                    </a:lnTo>
                    <a:lnTo>
                      <a:pt x="494" y="455"/>
                    </a:lnTo>
                    <a:lnTo>
                      <a:pt x="499" y="431"/>
                    </a:lnTo>
                    <a:lnTo>
                      <a:pt x="510" y="419"/>
                    </a:lnTo>
                    <a:lnTo>
                      <a:pt x="518" y="405"/>
                    </a:lnTo>
                    <a:lnTo>
                      <a:pt x="525" y="389"/>
                    </a:lnTo>
                    <a:lnTo>
                      <a:pt x="531" y="370"/>
                    </a:lnTo>
                    <a:lnTo>
                      <a:pt x="537" y="350"/>
                    </a:lnTo>
                    <a:lnTo>
                      <a:pt x="543" y="329"/>
                    </a:lnTo>
                    <a:lnTo>
                      <a:pt x="550" y="304"/>
                    </a:lnTo>
                    <a:lnTo>
                      <a:pt x="559" y="278"/>
                    </a:lnTo>
                    <a:lnTo>
                      <a:pt x="575" y="265"/>
                    </a:lnTo>
                    <a:lnTo>
                      <a:pt x="589" y="251"/>
                    </a:lnTo>
                    <a:lnTo>
                      <a:pt x="601" y="236"/>
                    </a:lnTo>
                    <a:lnTo>
                      <a:pt x="612" y="221"/>
                    </a:lnTo>
                    <a:lnTo>
                      <a:pt x="621" y="204"/>
                    </a:lnTo>
                    <a:lnTo>
                      <a:pt x="628" y="188"/>
                    </a:lnTo>
                    <a:lnTo>
                      <a:pt x="633" y="172"/>
                    </a:lnTo>
                    <a:lnTo>
                      <a:pt x="637" y="156"/>
                    </a:lnTo>
                    <a:lnTo>
                      <a:pt x="639" y="141"/>
                    </a:lnTo>
                    <a:lnTo>
                      <a:pt x="640" y="126"/>
                    </a:lnTo>
                    <a:lnTo>
                      <a:pt x="639" y="112"/>
                    </a:lnTo>
                    <a:lnTo>
                      <a:pt x="635" y="99"/>
                    </a:lnTo>
                    <a:lnTo>
                      <a:pt x="631" y="88"/>
                    </a:lnTo>
                    <a:lnTo>
                      <a:pt x="624" y="79"/>
                    </a:lnTo>
                    <a:lnTo>
                      <a:pt x="617" y="72"/>
                    </a:lnTo>
                    <a:lnTo>
                      <a:pt x="607" y="67"/>
                    </a:lnTo>
                    <a:lnTo>
                      <a:pt x="603" y="65"/>
                    </a:lnTo>
                    <a:lnTo>
                      <a:pt x="597" y="64"/>
                    </a:lnTo>
                    <a:lnTo>
                      <a:pt x="592" y="63"/>
                    </a:lnTo>
                    <a:lnTo>
                      <a:pt x="586" y="63"/>
                    </a:lnTo>
                    <a:lnTo>
                      <a:pt x="579" y="63"/>
                    </a:lnTo>
                    <a:lnTo>
                      <a:pt x="572" y="64"/>
                    </a:lnTo>
                    <a:lnTo>
                      <a:pt x="564" y="66"/>
                    </a:lnTo>
                    <a:lnTo>
                      <a:pt x="555" y="68"/>
                    </a:lnTo>
                    <a:lnTo>
                      <a:pt x="565" y="64"/>
                    </a:lnTo>
                    <a:lnTo>
                      <a:pt x="577" y="62"/>
                    </a:lnTo>
                    <a:lnTo>
                      <a:pt x="590" y="62"/>
                    </a:lnTo>
                    <a:lnTo>
                      <a:pt x="603" y="65"/>
                    </a:lnTo>
                    <a:lnTo>
                      <a:pt x="615" y="71"/>
                    </a:lnTo>
                    <a:lnTo>
                      <a:pt x="625" y="80"/>
                    </a:lnTo>
                    <a:lnTo>
                      <a:pt x="633" y="94"/>
                    </a:lnTo>
                    <a:lnTo>
                      <a:pt x="639" y="113"/>
                    </a:lnTo>
                    <a:lnTo>
                      <a:pt x="639" y="100"/>
                    </a:lnTo>
                    <a:lnTo>
                      <a:pt x="638" y="81"/>
                    </a:lnTo>
                    <a:lnTo>
                      <a:pt x="638" y="59"/>
                    </a:lnTo>
                    <a:lnTo>
                      <a:pt x="641" y="34"/>
                    </a:lnTo>
                    <a:lnTo>
                      <a:pt x="636" y="19"/>
                    </a:lnTo>
                    <a:lnTo>
                      <a:pt x="630" y="9"/>
                    </a:lnTo>
                    <a:lnTo>
                      <a:pt x="622" y="2"/>
                    </a:lnTo>
                    <a:lnTo>
                      <a:pt x="612" y="0"/>
                    </a:lnTo>
                    <a:lnTo>
                      <a:pt x="601" y="2"/>
                    </a:lnTo>
                    <a:lnTo>
                      <a:pt x="589" y="6"/>
                    </a:lnTo>
                    <a:lnTo>
                      <a:pt x="576" y="13"/>
                    </a:lnTo>
                    <a:lnTo>
                      <a:pt x="563" y="21"/>
                    </a:lnTo>
                    <a:lnTo>
                      <a:pt x="549" y="32"/>
                    </a:lnTo>
                    <a:lnTo>
                      <a:pt x="535" y="43"/>
                    </a:lnTo>
                    <a:lnTo>
                      <a:pt x="522" y="55"/>
                    </a:lnTo>
                    <a:lnTo>
                      <a:pt x="508" y="68"/>
                    </a:lnTo>
                    <a:lnTo>
                      <a:pt x="495" y="79"/>
                    </a:lnTo>
                    <a:lnTo>
                      <a:pt x="484" y="91"/>
                    </a:lnTo>
                    <a:lnTo>
                      <a:pt x="473" y="101"/>
                    </a:lnTo>
                    <a:lnTo>
                      <a:pt x="464" y="109"/>
                    </a:lnTo>
                    <a:lnTo>
                      <a:pt x="460" y="115"/>
                    </a:lnTo>
                    <a:lnTo>
                      <a:pt x="455" y="122"/>
                    </a:lnTo>
                    <a:lnTo>
                      <a:pt x="449" y="128"/>
                    </a:lnTo>
                    <a:lnTo>
                      <a:pt x="442" y="134"/>
                    </a:lnTo>
                    <a:lnTo>
                      <a:pt x="435" y="141"/>
                    </a:lnTo>
                    <a:lnTo>
                      <a:pt x="428" y="147"/>
                    </a:lnTo>
                    <a:lnTo>
                      <a:pt x="421" y="154"/>
                    </a:lnTo>
                    <a:lnTo>
                      <a:pt x="414" y="162"/>
                    </a:lnTo>
                    <a:lnTo>
                      <a:pt x="398" y="182"/>
                    </a:lnTo>
                    <a:lnTo>
                      <a:pt x="385" y="197"/>
                    </a:lnTo>
                    <a:lnTo>
                      <a:pt x="374" y="211"/>
                    </a:lnTo>
                    <a:lnTo>
                      <a:pt x="363" y="222"/>
                    </a:lnTo>
                    <a:lnTo>
                      <a:pt x="353" y="234"/>
                    </a:lnTo>
                    <a:lnTo>
                      <a:pt x="344" y="246"/>
                    </a:lnTo>
                    <a:lnTo>
                      <a:pt x="334" y="260"/>
                    </a:lnTo>
                    <a:lnTo>
                      <a:pt x="323" y="276"/>
                    </a:lnTo>
                    <a:lnTo>
                      <a:pt x="317" y="286"/>
                    </a:lnTo>
                    <a:lnTo>
                      <a:pt x="311" y="298"/>
                    </a:lnTo>
                    <a:lnTo>
                      <a:pt x="304" y="312"/>
                    </a:lnTo>
                    <a:lnTo>
                      <a:pt x="296" y="329"/>
                    </a:lnTo>
                    <a:lnTo>
                      <a:pt x="288" y="347"/>
                    </a:lnTo>
                    <a:lnTo>
                      <a:pt x="280" y="366"/>
                    </a:lnTo>
                    <a:lnTo>
                      <a:pt x="270" y="388"/>
                    </a:lnTo>
                    <a:lnTo>
                      <a:pt x="261" y="409"/>
                    </a:lnTo>
                    <a:lnTo>
                      <a:pt x="252" y="432"/>
                    </a:lnTo>
                    <a:lnTo>
                      <a:pt x="242" y="455"/>
                    </a:lnTo>
                    <a:lnTo>
                      <a:pt x="233" y="479"/>
                    </a:lnTo>
                    <a:lnTo>
                      <a:pt x="222" y="503"/>
                    </a:lnTo>
                    <a:lnTo>
                      <a:pt x="212" y="527"/>
                    </a:lnTo>
                    <a:lnTo>
                      <a:pt x="202" y="550"/>
                    </a:lnTo>
                    <a:lnTo>
                      <a:pt x="192" y="573"/>
                    </a:lnTo>
                    <a:lnTo>
                      <a:pt x="182" y="594"/>
                    </a:lnTo>
                    <a:lnTo>
                      <a:pt x="164" y="646"/>
                    </a:lnTo>
                    <a:lnTo>
                      <a:pt x="153" y="697"/>
                    </a:lnTo>
                    <a:lnTo>
                      <a:pt x="148" y="747"/>
                    </a:lnTo>
                    <a:lnTo>
                      <a:pt x="146" y="797"/>
                    </a:lnTo>
                    <a:lnTo>
                      <a:pt x="145" y="848"/>
                    </a:lnTo>
                    <a:lnTo>
                      <a:pt x="143" y="901"/>
                    </a:lnTo>
                    <a:lnTo>
                      <a:pt x="136" y="956"/>
                    </a:lnTo>
                    <a:lnTo>
                      <a:pt x="124" y="1014"/>
                    </a:lnTo>
                    <a:lnTo>
                      <a:pt x="120" y="1044"/>
                    </a:lnTo>
                    <a:lnTo>
                      <a:pt x="118" y="1087"/>
                    </a:lnTo>
                    <a:lnTo>
                      <a:pt x="118" y="1139"/>
                    </a:lnTo>
                    <a:lnTo>
                      <a:pt x="120" y="1197"/>
                    </a:lnTo>
                    <a:lnTo>
                      <a:pt x="121" y="1256"/>
                    </a:lnTo>
                    <a:lnTo>
                      <a:pt x="121" y="1313"/>
                    </a:lnTo>
                    <a:lnTo>
                      <a:pt x="119" y="1363"/>
                    </a:lnTo>
                    <a:lnTo>
                      <a:pt x="114" y="1404"/>
                    </a:lnTo>
                    <a:lnTo>
                      <a:pt x="102" y="1439"/>
                    </a:lnTo>
                    <a:lnTo>
                      <a:pt x="92" y="1470"/>
                    </a:lnTo>
                    <a:lnTo>
                      <a:pt x="83" y="1498"/>
                    </a:lnTo>
                    <a:lnTo>
                      <a:pt x="76" y="1523"/>
                    </a:lnTo>
                    <a:lnTo>
                      <a:pt x="70" y="1545"/>
                    </a:lnTo>
                    <a:lnTo>
                      <a:pt x="63" y="1565"/>
                    </a:lnTo>
                    <a:lnTo>
                      <a:pt x="58" y="1584"/>
                    </a:lnTo>
                    <a:lnTo>
                      <a:pt x="53" y="1602"/>
                    </a:lnTo>
                    <a:lnTo>
                      <a:pt x="48" y="1618"/>
                    </a:lnTo>
                    <a:lnTo>
                      <a:pt x="43" y="1634"/>
                    </a:lnTo>
                    <a:lnTo>
                      <a:pt x="38" y="1650"/>
                    </a:lnTo>
                    <a:lnTo>
                      <a:pt x="32" y="1666"/>
                    </a:lnTo>
                    <a:lnTo>
                      <a:pt x="26" y="1683"/>
                    </a:lnTo>
                    <a:lnTo>
                      <a:pt x="19" y="1701"/>
                    </a:lnTo>
                    <a:lnTo>
                      <a:pt x="10" y="1720"/>
                    </a:lnTo>
                    <a:lnTo>
                      <a:pt x="0" y="1742"/>
                    </a:lnTo>
                    <a:lnTo>
                      <a:pt x="28" y="1750"/>
                    </a:lnTo>
                    <a:lnTo>
                      <a:pt x="53" y="1758"/>
                    </a:lnTo>
                    <a:lnTo>
                      <a:pt x="77" y="1765"/>
                    </a:lnTo>
                    <a:lnTo>
                      <a:pt x="98" y="1772"/>
                    </a:lnTo>
                    <a:lnTo>
                      <a:pt x="119" y="1778"/>
                    </a:lnTo>
                    <a:lnTo>
                      <a:pt x="138" y="1783"/>
                    </a:lnTo>
                    <a:lnTo>
                      <a:pt x="158" y="1788"/>
                    </a:lnTo>
                    <a:lnTo>
                      <a:pt x="176" y="1791"/>
                    </a:lnTo>
                    <a:lnTo>
                      <a:pt x="195" y="1794"/>
                    </a:lnTo>
                    <a:lnTo>
                      <a:pt x="214" y="1795"/>
                    </a:lnTo>
                    <a:lnTo>
                      <a:pt x="234" y="1796"/>
                    </a:lnTo>
                    <a:lnTo>
                      <a:pt x="254" y="1795"/>
                    </a:lnTo>
                    <a:lnTo>
                      <a:pt x="276" y="1793"/>
                    </a:lnTo>
                    <a:lnTo>
                      <a:pt x="300" y="1791"/>
                    </a:lnTo>
                    <a:lnTo>
                      <a:pt x="324" y="1787"/>
                    </a:lnTo>
                    <a:lnTo>
                      <a:pt x="352" y="1781"/>
                    </a:lnTo>
                    <a:lnTo>
                      <a:pt x="357" y="1755"/>
                    </a:lnTo>
                    <a:lnTo>
                      <a:pt x="361" y="1727"/>
                    </a:lnTo>
                    <a:lnTo>
                      <a:pt x="364" y="1698"/>
                    </a:lnTo>
                    <a:lnTo>
                      <a:pt x="367" y="1666"/>
                    </a:lnTo>
                    <a:lnTo>
                      <a:pt x="368" y="1631"/>
                    </a:lnTo>
                    <a:lnTo>
                      <a:pt x="370" y="1593"/>
                    </a:lnTo>
                    <a:lnTo>
                      <a:pt x="370" y="1551"/>
                    </a:lnTo>
                    <a:lnTo>
                      <a:pt x="370" y="1505"/>
                    </a:lnTo>
                    <a:lnTo>
                      <a:pt x="371" y="1483"/>
                    </a:lnTo>
                    <a:lnTo>
                      <a:pt x="377" y="1460"/>
                    </a:lnTo>
                    <a:lnTo>
                      <a:pt x="385" y="1436"/>
                    </a:lnTo>
                    <a:lnTo>
                      <a:pt x="395" y="1412"/>
                    </a:lnTo>
                    <a:lnTo>
                      <a:pt x="408" y="1388"/>
                    </a:lnTo>
                    <a:lnTo>
                      <a:pt x="421" y="1367"/>
                    </a:lnTo>
                    <a:lnTo>
                      <a:pt x="436" y="1348"/>
                    </a:lnTo>
                    <a:lnTo>
                      <a:pt x="450" y="1332"/>
                    </a:lnTo>
                    <a:lnTo>
                      <a:pt x="485" y="1302"/>
                    </a:lnTo>
                    <a:lnTo>
                      <a:pt x="516" y="1273"/>
                    </a:lnTo>
                    <a:lnTo>
                      <a:pt x="544" y="1243"/>
                    </a:lnTo>
                    <a:lnTo>
                      <a:pt x="569" y="1212"/>
                    </a:lnTo>
                    <a:lnTo>
                      <a:pt x="589" y="1182"/>
                    </a:lnTo>
                    <a:lnTo>
                      <a:pt x="607" y="1152"/>
                    </a:lnTo>
                    <a:lnTo>
                      <a:pt x="621" y="1122"/>
                    </a:lnTo>
                    <a:lnTo>
                      <a:pt x="631" y="1092"/>
                    </a:lnTo>
                    <a:lnTo>
                      <a:pt x="638" y="1062"/>
                    </a:lnTo>
                    <a:lnTo>
                      <a:pt x="641" y="1033"/>
                    </a:lnTo>
                    <a:lnTo>
                      <a:pt x="641" y="1004"/>
                    </a:lnTo>
                    <a:lnTo>
                      <a:pt x="637" y="975"/>
                    </a:lnTo>
                    <a:lnTo>
                      <a:pt x="630" y="948"/>
                    </a:lnTo>
                    <a:lnTo>
                      <a:pt x="619" y="921"/>
                    </a:lnTo>
                    <a:lnTo>
                      <a:pt x="605" y="894"/>
                    </a:lnTo>
                    <a:lnTo>
                      <a:pt x="587" y="868"/>
                    </a:lnTo>
                    <a:lnTo>
                      <a:pt x="590" y="849"/>
                    </a:lnTo>
                    <a:lnTo>
                      <a:pt x="594" y="830"/>
                    </a:lnTo>
                    <a:lnTo>
                      <a:pt x="598" y="811"/>
                    </a:lnTo>
                    <a:lnTo>
                      <a:pt x="603" y="793"/>
                    </a:lnTo>
                    <a:lnTo>
                      <a:pt x="607" y="774"/>
                    </a:lnTo>
                    <a:lnTo>
                      <a:pt x="612" y="755"/>
                    </a:lnTo>
                    <a:lnTo>
                      <a:pt x="617" y="736"/>
                    </a:lnTo>
                    <a:lnTo>
                      <a:pt x="623" y="717"/>
                    </a:lnTo>
                    <a:lnTo>
                      <a:pt x="635" y="696"/>
                    </a:lnTo>
                    <a:lnTo>
                      <a:pt x="640" y="672"/>
                    </a:lnTo>
                    <a:lnTo>
                      <a:pt x="642" y="645"/>
                    </a:lnTo>
                    <a:lnTo>
                      <a:pt x="639" y="617"/>
                    </a:lnTo>
                    <a:lnTo>
                      <a:pt x="632" y="590"/>
                    </a:lnTo>
                    <a:lnTo>
                      <a:pt x="621" y="563"/>
                    </a:lnTo>
                    <a:lnTo>
                      <a:pt x="609" y="540"/>
                    </a:lnTo>
                    <a:lnTo>
                      <a:pt x="595" y="521"/>
                    </a:lnTo>
                    <a:lnTo>
                      <a:pt x="582" y="513"/>
                    </a:lnTo>
                    <a:lnTo>
                      <a:pt x="569" y="507"/>
                    </a:lnTo>
                    <a:lnTo>
                      <a:pt x="558" y="504"/>
                    </a:lnTo>
                    <a:lnTo>
                      <a:pt x="547" y="503"/>
                    </a:lnTo>
                    <a:lnTo>
                      <a:pt x="538" y="505"/>
                    </a:lnTo>
                    <a:lnTo>
                      <a:pt x="529" y="508"/>
                    </a:lnTo>
                    <a:lnTo>
                      <a:pt x="522" y="513"/>
                    </a:lnTo>
                    <a:lnTo>
                      <a:pt x="514" y="520"/>
                    </a:lnTo>
                    <a:lnTo>
                      <a:pt x="508" y="527"/>
                    </a:lnTo>
                    <a:lnTo>
                      <a:pt x="502" y="536"/>
                    </a:lnTo>
                    <a:lnTo>
                      <a:pt x="496" y="546"/>
                    </a:lnTo>
                    <a:lnTo>
                      <a:pt x="491" y="555"/>
                    </a:lnTo>
                    <a:lnTo>
                      <a:pt x="487" y="565"/>
                    </a:lnTo>
                    <a:lnTo>
                      <a:pt x="483" y="574"/>
                    </a:lnTo>
                    <a:lnTo>
                      <a:pt x="479" y="584"/>
                    </a:lnTo>
                    <a:lnTo>
                      <a:pt x="475" y="593"/>
                    </a:lnTo>
                  </a:path>
                </a:pathLst>
              </a:custGeom>
              <a:solidFill>
                <a:schemeClr val="bg2">
                  <a:lumMod val="75000"/>
                </a:schemeClr>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58" name="Freeform 90"/>
              <p:cNvSpPr>
                <a:spLocks noChangeAspect="1"/>
              </p:cNvSpPr>
              <p:nvPr/>
            </p:nvSpPr>
            <p:spPr bwMode="auto">
              <a:xfrm>
                <a:off x="702" y="1805"/>
                <a:ext cx="643" cy="1797"/>
              </a:xfrm>
              <a:custGeom>
                <a:gdLst>
                  <a:gd name="T0" fmla="*/ 488 w 643"/>
                  <a:gd name="T1" fmla="*/ 536 h 1797"/>
                  <a:gd name="T2" fmla="*/ 494 w 643"/>
                  <a:gd name="T3" fmla="*/ 455 h 1797"/>
                  <a:gd name="T4" fmla="*/ 525 w 643"/>
                  <a:gd name="T5" fmla="*/ 389 h 1797"/>
                  <a:gd name="T6" fmla="*/ 550 w 643"/>
                  <a:gd name="T7" fmla="*/ 304 h 1797"/>
                  <a:gd name="T8" fmla="*/ 601 w 643"/>
                  <a:gd name="T9" fmla="*/ 236 h 1797"/>
                  <a:gd name="T10" fmla="*/ 633 w 643"/>
                  <a:gd name="T11" fmla="*/ 172 h 1797"/>
                  <a:gd name="T12" fmla="*/ 639 w 643"/>
                  <a:gd name="T13" fmla="*/ 112 h 1797"/>
                  <a:gd name="T14" fmla="*/ 617 w 643"/>
                  <a:gd name="T15" fmla="*/ 72 h 1797"/>
                  <a:gd name="T16" fmla="*/ 592 w 643"/>
                  <a:gd name="T17" fmla="*/ 63 h 1797"/>
                  <a:gd name="T18" fmla="*/ 564 w 643"/>
                  <a:gd name="T19" fmla="*/ 66 h 1797"/>
                  <a:gd name="T20" fmla="*/ 590 w 643"/>
                  <a:gd name="T21" fmla="*/ 62 h 1797"/>
                  <a:gd name="T22" fmla="*/ 633 w 643"/>
                  <a:gd name="T23" fmla="*/ 94 h 1797"/>
                  <a:gd name="T24" fmla="*/ 638 w 643"/>
                  <a:gd name="T25" fmla="*/ 59 h 1797"/>
                  <a:gd name="T26" fmla="*/ 622 w 643"/>
                  <a:gd name="T27" fmla="*/ 2 h 1797"/>
                  <a:gd name="T28" fmla="*/ 576 w 643"/>
                  <a:gd name="T29" fmla="*/ 13 h 1797"/>
                  <a:gd name="T30" fmla="*/ 522 w 643"/>
                  <a:gd name="T31" fmla="*/ 55 h 1797"/>
                  <a:gd name="T32" fmla="*/ 473 w 643"/>
                  <a:gd name="T33" fmla="*/ 101 h 1797"/>
                  <a:gd name="T34" fmla="*/ 449 w 643"/>
                  <a:gd name="T35" fmla="*/ 128 h 1797"/>
                  <a:gd name="T36" fmla="*/ 421 w 643"/>
                  <a:gd name="T37" fmla="*/ 154 h 1797"/>
                  <a:gd name="T38" fmla="*/ 374 w 643"/>
                  <a:gd name="T39" fmla="*/ 211 h 1797"/>
                  <a:gd name="T40" fmla="*/ 334 w 643"/>
                  <a:gd name="T41" fmla="*/ 260 h 1797"/>
                  <a:gd name="T42" fmla="*/ 304 w 643"/>
                  <a:gd name="T43" fmla="*/ 312 h 1797"/>
                  <a:gd name="T44" fmla="*/ 270 w 643"/>
                  <a:gd name="T45" fmla="*/ 388 h 1797"/>
                  <a:gd name="T46" fmla="*/ 233 w 643"/>
                  <a:gd name="T47" fmla="*/ 479 h 1797"/>
                  <a:gd name="T48" fmla="*/ 192 w 643"/>
                  <a:gd name="T49" fmla="*/ 573 h 1797"/>
                  <a:gd name="T50" fmla="*/ 148 w 643"/>
                  <a:gd name="T51" fmla="*/ 747 h 1797"/>
                  <a:gd name="T52" fmla="*/ 136 w 643"/>
                  <a:gd name="T53" fmla="*/ 956 h 1797"/>
                  <a:gd name="T54" fmla="*/ 118 w 643"/>
                  <a:gd name="T55" fmla="*/ 1139 h 1797"/>
                  <a:gd name="T56" fmla="*/ 119 w 643"/>
                  <a:gd name="T57" fmla="*/ 1363 h 1797"/>
                  <a:gd name="T58" fmla="*/ 83 w 643"/>
                  <a:gd name="T59" fmla="*/ 1498 h 1797"/>
                  <a:gd name="T60" fmla="*/ 58 w 643"/>
                  <a:gd name="T61" fmla="*/ 1584 h 1797"/>
                  <a:gd name="T62" fmla="*/ 38 w 643"/>
                  <a:gd name="T63" fmla="*/ 1650 h 1797"/>
                  <a:gd name="T64" fmla="*/ 10 w 643"/>
                  <a:gd name="T65" fmla="*/ 1720 h 1797"/>
                  <a:gd name="T66" fmla="*/ 77 w 643"/>
                  <a:gd name="T67" fmla="*/ 1765 h 1797"/>
                  <a:gd name="T68" fmla="*/ 158 w 643"/>
                  <a:gd name="T69" fmla="*/ 1788 h 1797"/>
                  <a:gd name="T70" fmla="*/ 234 w 643"/>
                  <a:gd name="T71" fmla="*/ 1796 h 1797"/>
                  <a:gd name="T72" fmla="*/ 324 w 643"/>
                  <a:gd name="T73" fmla="*/ 1787 h 1797"/>
                  <a:gd name="T74" fmla="*/ 364 w 643"/>
                  <a:gd name="T75" fmla="*/ 1698 h 1797"/>
                  <a:gd name="T76" fmla="*/ 370 w 643"/>
                  <a:gd name="T77" fmla="*/ 1551 h 1797"/>
                  <a:gd name="T78" fmla="*/ 385 w 643"/>
                  <a:gd name="T79" fmla="*/ 1436 h 1797"/>
                  <a:gd name="T80" fmla="*/ 436 w 643"/>
                  <a:gd name="T81" fmla="*/ 1348 h 1797"/>
                  <a:gd name="T82" fmla="*/ 544 w 643"/>
                  <a:gd name="T83" fmla="*/ 1243 h 1797"/>
                  <a:gd name="T84" fmla="*/ 621 w 643"/>
                  <a:gd name="T85" fmla="*/ 1122 h 1797"/>
                  <a:gd name="T86" fmla="*/ 641 w 643"/>
                  <a:gd name="T87" fmla="*/ 1004 h 1797"/>
                  <a:gd name="T88" fmla="*/ 605 w 643"/>
                  <a:gd name="T89" fmla="*/ 894 h 1797"/>
                  <a:gd name="T90" fmla="*/ 598 w 643"/>
                  <a:gd name="T91" fmla="*/ 811 h 1797"/>
                  <a:gd name="T92" fmla="*/ 617 w 643"/>
                  <a:gd name="T93" fmla="*/ 736 h 1797"/>
                  <a:gd name="T94" fmla="*/ 642 w 643"/>
                  <a:gd name="T95" fmla="*/ 645 h 1797"/>
                  <a:gd name="T96" fmla="*/ 609 w 643"/>
                  <a:gd name="T97" fmla="*/ 540 h 1797"/>
                  <a:gd name="T98" fmla="*/ 558 w 643"/>
                  <a:gd name="T99" fmla="*/ 504 h 1797"/>
                  <a:gd name="T100" fmla="*/ 522 w 643"/>
                  <a:gd name="T101" fmla="*/ 513 h 1797"/>
                  <a:gd name="T102" fmla="*/ 496 w 643"/>
                  <a:gd name="T103" fmla="*/ 546 h 1797"/>
                  <a:gd name="T104" fmla="*/ 479 w 643"/>
                  <a:gd name="T105" fmla="*/ 584 h 17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43" h="1796">
                    <a:moveTo>
                      <a:pt x="475" y="593"/>
                    </a:moveTo>
                    <a:lnTo>
                      <a:pt x="482" y="574"/>
                    </a:lnTo>
                    <a:lnTo>
                      <a:pt x="486" y="555"/>
                    </a:lnTo>
                    <a:lnTo>
                      <a:pt x="488" y="536"/>
                    </a:lnTo>
                    <a:lnTo>
                      <a:pt x="489" y="517"/>
                    </a:lnTo>
                    <a:lnTo>
                      <a:pt x="489" y="497"/>
                    </a:lnTo>
                    <a:lnTo>
                      <a:pt x="491" y="476"/>
                    </a:lnTo>
                    <a:lnTo>
                      <a:pt x="494" y="455"/>
                    </a:lnTo>
                    <a:lnTo>
                      <a:pt x="499" y="431"/>
                    </a:lnTo>
                    <a:lnTo>
                      <a:pt x="510" y="419"/>
                    </a:lnTo>
                    <a:lnTo>
                      <a:pt x="518" y="405"/>
                    </a:lnTo>
                    <a:lnTo>
                      <a:pt x="525" y="389"/>
                    </a:lnTo>
                    <a:lnTo>
                      <a:pt x="531" y="370"/>
                    </a:lnTo>
                    <a:lnTo>
                      <a:pt x="537" y="350"/>
                    </a:lnTo>
                    <a:lnTo>
                      <a:pt x="543" y="329"/>
                    </a:lnTo>
                    <a:lnTo>
                      <a:pt x="550" y="304"/>
                    </a:lnTo>
                    <a:lnTo>
                      <a:pt x="559" y="278"/>
                    </a:lnTo>
                    <a:lnTo>
                      <a:pt x="575" y="265"/>
                    </a:lnTo>
                    <a:lnTo>
                      <a:pt x="589" y="251"/>
                    </a:lnTo>
                    <a:lnTo>
                      <a:pt x="601" y="236"/>
                    </a:lnTo>
                    <a:lnTo>
                      <a:pt x="612" y="221"/>
                    </a:lnTo>
                    <a:lnTo>
                      <a:pt x="621" y="204"/>
                    </a:lnTo>
                    <a:lnTo>
                      <a:pt x="628" y="188"/>
                    </a:lnTo>
                    <a:lnTo>
                      <a:pt x="633" y="172"/>
                    </a:lnTo>
                    <a:lnTo>
                      <a:pt x="637" y="156"/>
                    </a:lnTo>
                    <a:lnTo>
                      <a:pt x="639" y="141"/>
                    </a:lnTo>
                    <a:lnTo>
                      <a:pt x="640" y="126"/>
                    </a:lnTo>
                    <a:lnTo>
                      <a:pt x="639" y="112"/>
                    </a:lnTo>
                    <a:lnTo>
                      <a:pt x="635" y="99"/>
                    </a:lnTo>
                    <a:lnTo>
                      <a:pt x="631" y="88"/>
                    </a:lnTo>
                    <a:lnTo>
                      <a:pt x="624" y="79"/>
                    </a:lnTo>
                    <a:lnTo>
                      <a:pt x="617" y="72"/>
                    </a:lnTo>
                    <a:lnTo>
                      <a:pt x="607" y="67"/>
                    </a:lnTo>
                    <a:lnTo>
                      <a:pt x="603" y="65"/>
                    </a:lnTo>
                    <a:lnTo>
                      <a:pt x="597" y="64"/>
                    </a:lnTo>
                    <a:lnTo>
                      <a:pt x="592" y="63"/>
                    </a:lnTo>
                    <a:lnTo>
                      <a:pt x="586" y="63"/>
                    </a:lnTo>
                    <a:lnTo>
                      <a:pt x="579" y="63"/>
                    </a:lnTo>
                    <a:lnTo>
                      <a:pt x="572" y="64"/>
                    </a:lnTo>
                    <a:lnTo>
                      <a:pt x="564" y="66"/>
                    </a:lnTo>
                    <a:lnTo>
                      <a:pt x="555" y="68"/>
                    </a:lnTo>
                    <a:lnTo>
                      <a:pt x="565" y="64"/>
                    </a:lnTo>
                    <a:lnTo>
                      <a:pt x="577" y="62"/>
                    </a:lnTo>
                    <a:lnTo>
                      <a:pt x="590" y="62"/>
                    </a:lnTo>
                    <a:lnTo>
                      <a:pt x="603" y="65"/>
                    </a:lnTo>
                    <a:lnTo>
                      <a:pt x="615" y="71"/>
                    </a:lnTo>
                    <a:lnTo>
                      <a:pt x="625" y="80"/>
                    </a:lnTo>
                    <a:lnTo>
                      <a:pt x="633" y="94"/>
                    </a:lnTo>
                    <a:lnTo>
                      <a:pt x="639" y="113"/>
                    </a:lnTo>
                    <a:lnTo>
                      <a:pt x="639" y="100"/>
                    </a:lnTo>
                    <a:lnTo>
                      <a:pt x="638" y="81"/>
                    </a:lnTo>
                    <a:lnTo>
                      <a:pt x="638" y="59"/>
                    </a:lnTo>
                    <a:lnTo>
                      <a:pt x="641" y="34"/>
                    </a:lnTo>
                    <a:lnTo>
                      <a:pt x="636" y="19"/>
                    </a:lnTo>
                    <a:lnTo>
                      <a:pt x="630" y="9"/>
                    </a:lnTo>
                    <a:lnTo>
                      <a:pt x="622" y="2"/>
                    </a:lnTo>
                    <a:lnTo>
                      <a:pt x="612" y="0"/>
                    </a:lnTo>
                    <a:lnTo>
                      <a:pt x="601" y="2"/>
                    </a:lnTo>
                    <a:lnTo>
                      <a:pt x="589" y="6"/>
                    </a:lnTo>
                    <a:lnTo>
                      <a:pt x="576" y="13"/>
                    </a:lnTo>
                    <a:lnTo>
                      <a:pt x="563" y="21"/>
                    </a:lnTo>
                    <a:lnTo>
                      <a:pt x="549" y="32"/>
                    </a:lnTo>
                    <a:lnTo>
                      <a:pt x="535" y="43"/>
                    </a:lnTo>
                    <a:lnTo>
                      <a:pt x="522" y="55"/>
                    </a:lnTo>
                    <a:lnTo>
                      <a:pt x="508" y="68"/>
                    </a:lnTo>
                    <a:lnTo>
                      <a:pt x="495" y="79"/>
                    </a:lnTo>
                    <a:lnTo>
                      <a:pt x="484" y="91"/>
                    </a:lnTo>
                    <a:lnTo>
                      <a:pt x="473" y="101"/>
                    </a:lnTo>
                    <a:lnTo>
                      <a:pt x="464" y="109"/>
                    </a:lnTo>
                    <a:lnTo>
                      <a:pt x="460" y="115"/>
                    </a:lnTo>
                    <a:lnTo>
                      <a:pt x="455" y="122"/>
                    </a:lnTo>
                    <a:lnTo>
                      <a:pt x="449" y="128"/>
                    </a:lnTo>
                    <a:lnTo>
                      <a:pt x="442" y="134"/>
                    </a:lnTo>
                    <a:lnTo>
                      <a:pt x="435" y="141"/>
                    </a:lnTo>
                    <a:lnTo>
                      <a:pt x="428" y="147"/>
                    </a:lnTo>
                    <a:lnTo>
                      <a:pt x="421" y="154"/>
                    </a:lnTo>
                    <a:lnTo>
                      <a:pt x="414" y="162"/>
                    </a:lnTo>
                    <a:lnTo>
                      <a:pt x="398" y="182"/>
                    </a:lnTo>
                    <a:lnTo>
                      <a:pt x="385" y="197"/>
                    </a:lnTo>
                    <a:lnTo>
                      <a:pt x="374" y="211"/>
                    </a:lnTo>
                    <a:lnTo>
                      <a:pt x="363" y="222"/>
                    </a:lnTo>
                    <a:lnTo>
                      <a:pt x="353" y="234"/>
                    </a:lnTo>
                    <a:lnTo>
                      <a:pt x="344" y="246"/>
                    </a:lnTo>
                    <a:lnTo>
                      <a:pt x="334" y="260"/>
                    </a:lnTo>
                    <a:lnTo>
                      <a:pt x="323" y="276"/>
                    </a:lnTo>
                    <a:lnTo>
                      <a:pt x="317" y="286"/>
                    </a:lnTo>
                    <a:lnTo>
                      <a:pt x="311" y="298"/>
                    </a:lnTo>
                    <a:lnTo>
                      <a:pt x="304" y="312"/>
                    </a:lnTo>
                    <a:lnTo>
                      <a:pt x="296" y="329"/>
                    </a:lnTo>
                    <a:lnTo>
                      <a:pt x="288" y="347"/>
                    </a:lnTo>
                    <a:lnTo>
                      <a:pt x="280" y="366"/>
                    </a:lnTo>
                    <a:lnTo>
                      <a:pt x="270" y="388"/>
                    </a:lnTo>
                    <a:lnTo>
                      <a:pt x="261" y="409"/>
                    </a:lnTo>
                    <a:lnTo>
                      <a:pt x="252" y="432"/>
                    </a:lnTo>
                    <a:lnTo>
                      <a:pt x="242" y="455"/>
                    </a:lnTo>
                    <a:lnTo>
                      <a:pt x="233" y="479"/>
                    </a:lnTo>
                    <a:lnTo>
                      <a:pt x="222" y="503"/>
                    </a:lnTo>
                    <a:lnTo>
                      <a:pt x="212" y="527"/>
                    </a:lnTo>
                    <a:lnTo>
                      <a:pt x="202" y="550"/>
                    </a:lnTo>
                    <a:lnTo>
                      <a:pt x="192" y="573"/>
                    </a:lnTo>
                    <a:lnTo>
                      <a:pt x="182" y="594"/>
                    </a:lnTo>
                    <a:lnTo>
                      <a:pt x="164" y="646"/>
                    </a:lnTo>
                    <a:lnTo>
                      <a:pt x="153" y="697"/>
                    </a:lnTo>
                    <a:lnTo>
                      <a:pt x="148" y="747"/>
                    </a:lnTo>
                    <a:lnTo>
                      <a:pt x="146" y="797"/>
                    </a:lnTo>
                    <a:lnTo>
                      <a:pt x="145" y="848"/>
                    </a:lnTo>
                    <a:lnTo>
                      <a:pt x="143" y="901"/>
                    </a:lnTo>
                    <a:lnTo>
                      <a:pt x="136" y="956"/>
                    </a:lnTo>
                    <a:lnTo>
                      <a:pt x="124" y="1014"/>
                    </a:lnTo>
                    <a:lnTo>
                      <a:pt x="120" y="1044"/>
                    </a:lnTo>
                    <a:lnTo>
                      <a:pt x="118" y="1087"/>
                    </a:lnTo>
                    <a:lnTo>
                      <a:pt x="118" y="1139"/>
                    </a:lnTo>
                    <a:lnTo>
                      <a:pt x="120" y="1197"/>
                    </a:lnTo>
                    <a:lnTo>
                      <a:pt x="121" y="1256"/>
                    </a:lnTo>
                    <a:lnTo>
                      <a:pt x="121" y="1313"/>
                    </a:lnTo>
                    <a:lnTo>
                      <a:pt x="119" y="1363"/>
                    </a:lnTo>
                    <a:lnTo>
                      <a:pt x="114" y="1404"/>
                    </a:lnTo>
                    <a:lnTo>
                      <a:pt x="102" y="1439"/>
                    </a:lnTo>
                    <a:lnTo>
                      <a:pt x="92" y="1470"/>
                    </a:lnTo>
                    <a:lnTo>
                      <a:pt x="83" y="1498"/>
                    </a:lnTo>
                    <a:lnTo>
                      <a:pt x="76" y="1523"/>
                    </a:lnTo>
                    <a:lnTo>
                      <a:pt x="70" y="1545"/>
                    </a:lnTo>
                    <a:lnTo>
                      <a:pt x="63" y="1565"/>
                    </a:lnTo>
                    <a:lnTo>
                      <a:pt x="58" y="1584"/>
                    </a:lnTo>
                    <a:lnTo>
                      <a:pt x="53" y="1602"/>
                    </a:lnTo>
                    <a:lnTo>
                      <a:pt x="48" y="1618"/>
                    </a:lnTo>
                    <a:lnTo>
                      <a:pt x="43" y="1634"/>
                    </a:lnTo>
                    <a:lnTo>
                      <a:pt x="38" y="1650"/>
                    </a:lnTo>
                    <a:lnTo>
                      <a:pt x="32" y="1666"/>
                    </a:lnTo>
                    <a:lnTo>
                      <a:pt x="26" y="1683"/>
                    </a:lnTo>
                    <a:lnTo>
                      <a:pt x="19" y="1701"/>
                    </a:lnTo>
                    <a:lnTo>
                      <a:pt x="10" y="1720"/>
                    </a:lnTo>
                    <a:lnTo>
                      <a:pt x="0" y="1742"/>
                    </a:lnTo>
                    <a:lnTo>
                      <a:pt x="28" y="1750"/>
                    </a:lnTo>
                    <a:lnTo>
                      <a:pt x="53" y="1758"/>
                    </a:lnTo>
                    <a:lnTo>
                      <a:pt x="77" y="1765"/>
                    </a:lnTo>
                    <a:lnTo>
                      <a:pt x="98" y="1772"/>
                    </a:lnTo>
                    <a:lnTo>
                      <a:pt x="119" y="1778"/>
                    </a:lnTo>
                    <a:lnTo>
                      <a:pt x="138" y="1783"/>
                    </a:lnTo>
                    <a:lnTo>
                      <a:pt x="158" y="1788"/>
                    </a:lnTo>
                    <a:lnTo>
                      <a:pt x="176" y="1791"/>
                    </a:lnTo>
                    <a:lnTo>
                      <a:pt x="195" y="1794"/>
                    </a:lnTo>
                    <a:lnTo>
                      <a:pt x="214" y="1795"/>
                    </a:lnTo>
                    <a:lnTo>
                      <a:pt x="234" y="1796"/>
                    </a:lnTo>
                    <a:lnTo>
                      <a:pt x="254" y="1795"/>
                    </a:lnTo>
                    <a:lnTo>
                      <a:pt x="276" y="1793"/>
                    </a:lnTo>
                    <a:lnTo>
                      <a:pt x="300" y="1791"/>
                    </a:lnTo>
                    <a:lnTo>
                      <a:pt x="324" y="1787"/>
                    </a:lnTo>
                    <a:lnTo>
                      <a:pt x="352" y="1781"/>
                    </a:lnTo>
                    <a:lnTo>
                      <a:pt x="357" y="1755"/>
                    </a:lnTo>
                    <a:lnTo>
                      <a:pt x="361" y="1727"/>
                    </a:lnTo>
                    <a:lnTo>
                      <a:pt x="364" y="1698"/>
                    </a:lnTo>
                    <a:lnTo>
                      <a:pt x="367" y="1666"/>
                    </a:lnTo>
                    <a:lnTo>
                      <a:pt x="368" y="1631"/>
                    </a:lnTo>
                    <a:lnTo>
                      <a:pt x="370" y="1593"/>
                    </a:lnTo>
                    <a:lnTo>
                      <a:pt x="370" y="1551"/>
                    </a:lnTo>
                    <a:lnTo>
                      <a:pt x="370" y="1505"/>
                    </a:lnTo>
                    <a:lnTo>
                      <a:pt x="371" y="1483"/>
                    </a:lnTo>
                    <a:lnTo>
                      <a:pt x="377" y="1460"/>
                    </a:lnTo>
                    <a:lnTo>
                      <a:pt x="385" y="1436"/>
                    </a:lnTo>
                    <a:lnTo>
                      <a:pt x="395" y="1412"/>
                    </a:lnTo>
                    <a:lnTo>
                      <a:pt x="408" y="1388"/>
                    </a:lnTo>
                    <a:lnTo>
                      <a:pt x="421" y="1367"/>
                    </a:lnTo>
                    <a:lnTo>
                      <a:pt x="436" y="1348"/>
                    </a:lnTo>
                    <a:lnTo>
                      <a:pt x="450" y="1332"/>
                    </a:lnTo>
                    <a:lnTo>
                      <a:pt x="485" y="1302"/>
                    </a:lnTo>
                    <a:lnTo>
                      <a:pt x="516" y="1273"/>
                    </a:lnTo>
                    <a:lnTo>
                      <a:pt x="544" y="1243"/>
                    </a:lnTo>
                    <a:lnTo>
                      <a:pt x="569" y="1212"/>
                    </a:lnTo>
                    <a:lnTo>
                      <a:pt x="589" y="1182"/>
                    </a:lnTo>
                    <a:lnTo>
                      <a:pt x="607" y="1152"/>
                    </a:lnTo>
                    <a:lnTo>
                      <a:pt x="621" y="1122"/>
                    </a:lnTo>
                    <a:lnTo>
                      <a:pt x="631" y="1092"/>
                    </a:lnTo>
                    <a:lnTo>
                      <a:pt x="638" y="1062"/>
                    </a:lnTo>
                    <a:lnTo>
                      <a:pt x="641" y="1033"/>
                    </a:lnTo>
                    <a:lnTo>
                      <a:pt x="641" y="1004"/>
                    </a:lnTo>
                    <a:lnTo>
                      <a:pt x="637" y="975"/>
                    </a:lnTo>
                    <a:lnTo>
                      <a:pt x="630" y="948"/>
                    </a:lnTo>
                    <a:lnTo>
                      <a:pt x="619" y="921"/>
                    </a:lnTo>
                    <a:lnTo>
                      <a:pt x="605" y="894"/>
                    </a:lnTo>
                    <a:lnTo>
                      <a:pt x="587" y="868"/>
                    </a:lnTo>
                    <a:lnTo>
                      <a:pt x="590" y="849"/>
                    </a:lnTo>
                    <a:lnTo>
                      <a:pt x="594" y="830"/>
                    </a:lnTo>
                    <a:lnTo>
                      <a:pt x="598" y="811"/>
                    </a:lnTo>
                    <a:lnTo>
                      <a:pt x="603" y="793"/>
                    </a:lnTo>
                    <a:lnTo>
                      <a:pt x="607" y="774"/>
                    </a:lnTo>
                    <a:lnTo>
                      <a:pt x="612" y="755"/>
                    </a:lnTo>
                    <a:lnTo>
                      <a:pt x="617" y="736"/>
                    </a:lnTo>
                    <a:lnTo>
                      <a:pt x="623" y="717"/>
                    </a:lnTo>
                    <a:lnTo>
                      <a:pt x="635" y="696"/>
                    </a:lnTo>
                    <a:lnTo>
                      <a:pt x="640" y="672"/>
                    </a:lnTo>
                    <a:lnTo>
                      <a:pt x="642" y="645"/>
                    </a:lnTo>
                    <a:lnTo>
                      <a:pt x="639" y="617"/>
                    </a:lnTo>
                    <a:lnTo>
                      <a:pt x="632" y="590"/>
                    </a:lnTo>
                    <a:lnTo>
                      <a:pt x="621" y="563"/>
                    </a:lnTo>
                    <a:lnTo>
                      <a:pt x="609" y="540"/>
                    </a:lnTo>
                    <a:lnTo>
                      <a:pt x="595" y="521"/>
                    </a:lnTo>
                    <a:lnTo>
                      <a:pt x="582" y="513"/>
                    </a:lnTo>
                    <a:lnTo>
                      <a:pt x="569" y="507"/>
                    </a:lnTo>
                    <a:lnTo>
                      <a:pt x="558" y="504"/>
                    </a:lnTo>
                    <a:lnTo>
                      <a:pt x="547" y="503"/>
                    </a:lnTo>
                    <a:lnTo>
                      <a:pt x="538" y="505"/>
                    </a:lnTo>
                    <a:lnTo>
                      <a:pt x="529" y="508"/>
                    </a:lnTo>
                    <a:lnTo>
                      <a:pt x="522" y="513"/>
                    </a:lnTo>
                    <a:lnTo>
                      <a:pt x="514" y="520"/>
                    </a:lnTo>
                    <a:lnTo>
                      <a:pt x="508" y="527"/>
                    </a:lnTo>
                    <a:lnTo>
                      <a:pt x="502" y="536"/>
                    </a:lnTo>
                    <a:lnTo>
                      <a:pt x="496" y="546"/>
                    </a:lnTo>
                    <a:lnTo>
                      <a:pt x="491" y="555"/>
                    </a:lnTo>
                    <a:lnTo>
                      <a:pt x="487" y="565"/>
                    </a:lnTo>
                    <a:lnTo>
                      <a:pt x="483" y="574"/>
                    </a:lnTo>
                    <a:lnTo>
                      <a:pt x="479" y="584"/>
                    </a:lnTo>
                    <a:lnTo>
                      <a:pt x="475" y="593"/>
                    </a:lnTo>
                  </a:path>
                </a:pathLst>
              </a:custGeom>
              <a:solidFill>
                <a:schemeClr val="bg2">
                  <a:lumMod val="75000"/>
                </a:schemeClr>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59" name="Freeform 91"/>
              <p:cNvSpPr>
                <a:spLocks noChangeAspect="1"/>
              </p:cNvSpPr>
              <p:nvPr/>
            </p:nvSpPr>
            <p:spPr bwMode="auto">
              <a:xfrm>
                <a:off x="1194" y="2325"/>
                <a:ext cx="98" cy="126"/>
              </a:xfrm>
              <a:custGeom>
                <a:gdLst>
                  <a:gd name="T0" fmla="*/ 90 w 98"/>
                  <a:gd name="T1" fmla="*/ 11 h 126"/>
                  <a:gd name="T2" fmla="*/ 61 w 98"/>
                  <a:gd name="T3" fmla="*/ 0 h 126"/>
                  <a:gd name="T4" fmla="*/ 39 w 98"/>
                  <a:gd name="T5" fmla="*/ 1 h 126"/>
                  <a:gd name="T6" fmla="*/ 24 w 98"/>
                  <a:gd name="T7" fmla="*/ 11 h 126"/>
                  <a:gd name="T8" fmla="*/ 14 w 98"/>
                  <a:gd name="T9" fmla="*/ 26 h 126"/>
                  <a:gd name="T10" fmla="*/ 7 w 98"/>
                  <a:gd name="T11" fmla="*/ 46 h 126"/>
                  <a:gd name="T12" fmla="*/ 4 w 98"/>
                  <a:gd name="T13" fmla="*/ 67 h 126"/>
                  <a:gd name="T14" fmla="*/ 2 w 98"/>
                  <a:gd name="T15" fmla="*/ 88 h 126"/>
                  <a:gd name="T16" fmla="*/ 0 w 98"/>
                  <a:gd name="T17" fmla="*/ 105 h 126"/>
                  <a:gd name="T18" fmla="*/ 5 w 98"/>
                  <a:gd name="T19" fmla="*/ 111 h 126"/>
                  <a:gd name="T20" fmla="*/ 12 w 98"/>
                  <a:gd name="T21" fmla="*/ 116 h 126"/>
                  <a:gd name="T22" fmla="*/ 19 w 98"/>
                  <a:gd name="T23" fmla="*/ 119 h 126"/>
                  <a:gd name="T24" fmla="*/ 26 w 98"/>
                  <a:gd name="T25" fmla="*/ 121 h 126"/>
                  <a:gd name="T26" fmla="*/ 35 w 98"/>
                  <a:gd name="T27" fmla="*/ 124 h 126"/>
                  <a:gd name="T28" fmla="*/ 43 w 98"/>
                  <a:gd name="T29" fmla="*/ 124 h 126"/>
                  <a:gd name="T30" fmla="*/ 52 w 98"/>
                  <a:gd name="T31" fmla="*/ 125 h 126"/>
                  <a:gd name="T32" fmla="*/ 61 w 98"/>
                  <a:gd name="T33" fmla="*/ 125 h 126"/>
                  <a:gd name="T34" fmla="*/ 67 w 98"/>
                  <a:gd name="T35" fmla="*/ 118 h 126"/>
                  <a:gd name="T36" fmla="*/ 74 w 98"/>
                  <a:gd name="T37" fmla="*/ 105 h 126"/>
                  <a:gd name="T38" fmla="*/ 82 w 98"/>
                  <a:gd name="T39" fmla="*/ 89 h 126"/>
                  <a:gd name="T40" fmla="*/ 89 w 98"/>
                  <a:gd name="T41" fmla="*/ 72 h 126"/>
                  <a:gd name="T42" fmla="*/ 94 w 98"/>
                  <a:gd name="T43" fmla="*/ 53 h 126"/>
                  <a:gd name="T44" fmla="*/ 97 w 98"/>
                  <a:gd name="T45" fmla="*/ 35 h 126"/>
                  <a:gd name="T46" fmla="*/ 96 w 98"/>
                  <a:gd name="T47" fmla="*/ 21 h 126"/>
                  <a:gd name="T48" fmla="*/ 90 w 98"/>
                  <a:gd name="T49" fmla="*/ 11 h 1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25">
                    <a:moveTo>
                      <a:pt x="90" y="11"/>
                    </a:moveTo>
                    <a:lnTo>
                      <a:pt x="61" y="0"/>
                    </a:lnTo>
                    <a:lnTo>
                      <a:pt x="39" y="1"/>
                    </a:lnTo>
                    <a:lnTo>
                      <a:pt x="24" y="11"/>
                    </a:lnTo>
                    <a:lnTo>
                      <a:pt x="14" y="26"/>
                    </a:lnTo>
                    <a:lnTo>
                      <a:pt x="7" y="46"/>
                    </a:lnTo>
                    <a:lnTo>
                      <a:pt x="4" y="67"/>
                    </a:lnTo>
                    <a:lnTo>
                      <a:pt x="2" y="88"/>
                    </a:lnTo>
                    <a:lnTo>
                      <a:pt x="0" y="105"/>
                    </a:lnTo>
                    <a:lnTo>
                      <a:pt x="5" y="111"/>
                    </a:lnTo>
                    <a:lnTo>
                      <a:pt x="12" y="116"/>
                    </a:lnTo>
                    <a:lnTo>
                      <a:pt x="19" y="119"/>
                    </a:lnTo>
                    <a:lnTo>
                      <a:pt x="26" y="121"/>
                    </a:lnTo>
                    <a:lnTo>
                      <a:pt x="35" y="124"/>
                    </a:lnTo>
                    <a:lnTo>
                      <a:pt x="43" y="124"/>
                    </a:lnTo>
                    <a:lnTo>
                      <a:pt x="52" y="125"/>
                    </a:lnTo>
                    <a:lnTo>
                      <a:pt x="61" y="125"/>
                    </a:lnTo>
                    <a:lnTo>
                      <a:pt x="67" y="118"/>
                    </a:lnTo>
                    <a:lnTo>
                      <a:pt x="74" y="105"/>
                    </a:lnTo>
                    <a:lnTo>
                      <a:pt x="82" y="89"/>
                    </a:lnTo>
                    <a:lnTo>
                      <a:pt x="89" y="72"/>
                    </a:lnTo>
                    <a:lnTo>
                      <a:pt x="94" y="53"/>
                    </a:lnTo>
                    <a:lnTo>
                      <a:pt x="97" y="35"/>
                    </a:lnTo>
                    <a:lnTo>
                      <a:pt x="96" y="21"/>
                    </a:lnTo>
                    <a:lnTo>
                      <a:pt x="90" y="11"/>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60" name="Freeform 92"/>
              <p:cNvSpPr>
                <a:spLocks noChangeAspect="1"/>
              </p:cNvSpPr>
              <p:nvPr/>
            </p:nvSpPr>
            <p:spPr bwMode="auto">
              <a:xfrm>
                <a:off x="1194" y="2325"/>
                <a:ext cx="98" cy="126"/>
              </a:xfrm>
              <a:custGeom>
                <a:gdLst>
                  <a:gd name="T0" fmla="*/ 90 w 98"/>
                  <a:gd name="T1" fmla="*/ 11 h 126"/>
                  <a:gd name="T2" fmla="*/ 61 w 98"/>
                  <a:gd name="T3" fmla="*/ 0 h 126"/>
                  <a:gd name="T4" fmla="*/ 39 w 98"/>
                  <a:gd name="T5" fmla="*/ 1 h 126"/>
                  <a:gd name="T6" fmla="*/ 24 w 98"/>
                  <a:gd name="T7" fmla="*/ 11 h 126"/>
                  <a:gd name="T8" fmla="*/ 14 w 98"/>
                  <a:gd name="T9" fmla="*/ 26 h 126"/>
                  <a:gd name="T10" fmla="*/ 7 w 98"/>
                  <a:gd name="T11" fmla="*/ 46 h 126"/>
                  <a:gd name="T12" fmla="*/ 4 w 98"/>
                  <a:gd name="T13" fmla="*/ 67 h 126"/>
                  <a:gd name="T14" fmla="*/ 2 w 98"/>
                  <a:gd name="T15" fmla="*/ 88 h 126"/>
                  <a:gd name="T16" fmla="*/ 0 w 98"/>
                  <a:gd name="T17" fmla="*/ 105 h 126"/>
                  <a:gd name="T18" fmla="*/ 5 w 98"/>
                  <a:gd name="T19" fmla="*/ 111 h 126"/>
                  <a:gd name="T20" fmla="*/ 12 w 98"/>
                  <a:gd name="T21" fmla="*/ 116 h 126"/>
                  <a:gd name="T22" fmla="*/ 19 w 98"/>
                  <a:gd name="T23" fmla="*/ 119 h 126"/>
                  <a:gd name="T24" fmla="*/ 26 w 98"/>
                  <a:gd name="T25" fmla="*/ 121 h 126"/>
                  <a:gd name="T26" fmla="*/ 35 w 98"/>
                  <a:gd name="T27" fmla="*/ 124 h 126"/>
                  <a:gd name="T28" fmla="*/ 43 w 98"/>
                  <a:gd name="T29" fmla="*/ 124 h 126"/>
                  <a:gd name="T30" fmla="*/ 52 w 98"/>
                  <a:gd name="T31" fmla="*/ 125 h 126"/>
                  <a:gd name="T32" fmla="*/ 61 w 98"/>
                  <a:gd name="T33" fmla="*/ 125 h 126"/>
                  <a:gd name="T34" fmla="*/ 67 w 98"/>
                  <a:gd name="T35" fmla="*/ 118 h 126"/>
                  <a:gd name="T36" fmla="*/ 74 w 98"/>
                  <a:gd name="T37" fmla="*/ 105 h 126"/>
                  <a:gd name="T38" fmla="*/ 82 w 98"/>
                  <a:gd name="T39" fmla="*/ 89 h 126"/>
                  <a:gd name="T40" fmla="*/ 89 w 98"/>
                  <a:gd name="T41" fmla="*/ 72 h 126"/>
                  <a:gd name="T42" fmla="*/ 94 w 98"/>
                  <a:gd name="T43" fmla="*/ 53 h 126"/>
                  <a:gd name="T44" fmla="*/ 97 w 98"/>
                  <a:gd name="T45" fmla="*/ 35 h 126"/>
                  <a:gd name="T46" fmla="*/ 96 w 98"/>
                  <a:gd name="T47" fmla="*/ 21 h 126"/>
                  <a:gd name="T48" fmla="*/ 90 w 98"/>
                  <a:gd name="T49" fmla="*/ 11 h 1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25">
                    <a:moveTo>
                      <a:pt x="90" y="11"/>
                    </a:moveTo>
                    <a:lnTo>
                      <a:pt x="61" y="0"/>
                    </a:lnTo>
                    <a:lnTo>
                      <a:pt x="39" y="1"/>
                    </a:lnTo>
                    <a:lnTo>
                      <a:pt x="24" y="11"/>
                    </a:lnTo>
                    <a:lnTo>
                      <a:pt x="14" y="26"/>
                    </a:lnTo>
                    <a:lnTo>
                      <a:pt x="7" y="46"/>
                    </a:lnTo>
                    <a:lnTo>
                      <a:pt x="4" y="67"/>
                    </a:lnTo>
                    <a:lnTo>
                      <a:pt x="2" y="88"/>
                    </a:lnTo>
                    <a:lnTo>
                      <a:pt x="0" y="105"/>
                    </a:lnTo>
                    <a:lnTo>
                      <a:pt x="5" y="111"/>
                    </a:lnTo>
                    <a:lnTo>
                      <a:pt x="12" y="116"/>
                    </a:lnTo>
                    <a:lnTo>
                      <a:pt x="19" y="119"/>
                    </a:lnTo>
                    <a:lnTo>
                      <a:pt x="26" y="121"/>
                    </a:lnTo>
                    <a:lnTo>
                      <a:pt x="35" y="124"/>
                    </a:lnTo>
                    <a:lnTo>
                      <a:pt x="43" y="124"/>
                    </a:lnTo>
                    <a:lnTo>
                      <a:pt x="52" y="125"/>
                    </a:lnTo>
                    <a:lnTo>
                      <a:pt x="61" y="125"/>
                    </a:lnTo>
                    <a:lnTo>
                      <a:pt x="67" y="118"/>
                    </a:lnTo>
                    <a:lnTo>
                      <a:pt x="74" y="105"/>
                    </a:lnTo>
                    <a:lnTo>
                      <a:pt x="82" y="89"/>
                    </a:lnTo>
                    <a:lnTo>
                      <a:pt x="89" y="72"/>
                    </a:lnTo>
                    <a:lnTo>
                      <a:pt x="94" y="53"/>
                    </a:lnTo>
                    <a:lnTo>
                      <a:pt x="97" y="35"/>
                    </a:lnTo>
                    <a:lnTo>
                      <a:pt x="96" y="21"/>
                    </a:lnTo>
                    <a:lnTo>
                      <a:pt x="90" y="11"/>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61" name="Freeform 93"/>
              <p:cNvSpPr>
                <a:spLocks noChangeAspect="1"/>
              </p:cNvSpPr>
              <p:nvPr/>
            </p:nvSpPr>
            <p:spPr bwMode="auto">
              <a:xfrm>
                <a:off x="1213" y="1802"/>
                <a:ext cx="100" cy="84"/>
              </a:xfrm>
              <a:custGeom>
                <a:gdLst>
                  <a:gd name="T0" fmla="*/ 99 w 100"/>
                  <a:gd name="T1" fmla="*/ 3 h 84"/>
                  <a:gd name="T2" fmla="*/ 99 w 100"/>
                  <a:gd name="T3" fmla="*/ 8 h 84"/>
                  <a:gd name="T4" fmla="*/ 94 w 100"/>
                  <a:gd name="T5" fmla="*/ 15 h 84"/>
                  <a:gd name="T6" fmla="*/ 85 w 100"/>
                  <a:gd name="T7" fmla="*/ 23 h 84"/>
                  <a:gd name="T8" fmla="*/ 73 w 100"/>
                  <a:gd name="T9" fmla="*/ 33 h 84"/>
                  <a:gd name="T10" fmla="*/ 60 w 100"/>
                  <a:gd name="T11" fmla="*/ 43 h 84"/>
                  <a:gd name="T12" fmla="*/ 47 w 100"/>
                  <a:gd name="T13" fmla="*/ 54 h 84"/>
                  <a:gd name="T14" fmla="*/ 34 w 100"/>
                  <a:gd name="T15" fmla="*/ 65 h 84"/>
                  <a:gd name="T16" fmla="*/ 24 w 100"/>
                  <a:gd name="T17" fmla="*/ 75 h 84"/>
                  <a:gd name="T18" fmla="*/ 20 w 100"/>
                  <a:gd name="T19" fmla="*/ 79 h 84"/>
                  <a:gd name="T20" fmla="*/ 16 w 100"/>
                  <a:gd name="T21" fmla="*/ 82 h 84"/>
                  <a:gd name="T22" fmla="*/ 14 w 100"/>
                  <a:gd name="T23" fmla="*/ 83 h 84"/>
                  <a:gd name="T24" fmla="*/ 11 w 100"/>
                  <a:gd name="T25" fmla="*/ 83 h 84"/>
                  <a:gd name="T26" fmla="*/ 8 w 100"/>
                  <a:gd name="T27" fmla="*/ 83 h 84"/>
                  <a:gd name="T28" fmla="*/ 5 w 100"/>
                  <a:gd name="T29" fmla="*/ 81 h 84"/>
                  <a:gd name="T30" fmla="*/ 3 w 100"/>
                  <a:gd name="T31" fmla="*/ 78 h 84"/>
                  <a:gd name="T32" fmla="*/ 0 w 100"/>
                  <a:gd name="T33" fmla="*/ 74 h 84"/>
                  <a:gd name="T34" fmla="*/ 3 w 100"/>
                  <a:gd name="T35" fmla="*/ 65 h 84"/>
                  <a:gd name="T36" fmla="*/ 7 w 100"/>
                  <a:gd name="T37" fmla="*/ 57 h 84"/>
                  <a:gd name="T38" fmla="*/ 14 w 100"/>
                  <a:gd name="T39" fmla="*/ 50 h 84"/>
                  <a:gd name="T40" fmla="*/ 21 w 100"/>
                  <a:gd name="T41" fmla="*/ 43 h 84"/>
                  <a:gd name="T42" fmla="*/ 30 w 100"/>
                  <a:gd name="T43" fmla="*/ 36 h 84"/>
                  <a:gd name="T44" fmla="*/ 39 w 100"/>
                  <a:gd name="T45" fmla="*/ 29 h 84"/>
                  <a:gd name="T46" fmla="*/ 50 w 100"/>
                  <a:gd name="T47" fmla="*/ 21 h 84"/>
                  <a:gd name="T48" fmla="*/ 61 w 100"/>
                  <a:gd name="T49" fmla="*/ 13 h 84"/>
                  <a:gd name="T50" fmla="*/ 64 w 100"/>
                  <a:gd name="T51" fmla="*/ 11 h 84"/>
                  <a:gd name="T52" fmla="*/ 69 w 100"/>
                  <a:gd name="T53" fmla="*/ 8 h 84"/>
                  <a:gd name="T54" fmla="*/ 74 w 100"/>
                  <a:gd name="T55" fmla="*/ 5 h 84"/>
                  <a:gd name="T56" fmla="*/ 79 w 100"/>
                  <a:gd name="T57" fmla="*/ 2 h 84"/>
                  <a:gd name="T58" fmla="*/ 85 w 100"/>
                  <a:gd name="T59" fmla="*/ 1 h 84"/>
                  <a:gd name="T60" fmla="*/ 90 w 100"/>
                  <a:gd name="T61" fmla="*/ 0 h 84"/>
                  <a:gd name="T62" fmla="*/ 95 w 100"/>
                  <a:gd name="T63" fmla="*/ 1 h 84"/>
                  <a:gd name="T64" fmla="*/ 99 w 100"/>
                  <a:gd name="T65" fmla="*/ 3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0" h="84">
                    <a:moveTo>
                      <a:pt x="99" y="3"/>
                    </a:moveTo>
                    <a:lnTo>
                      <a:pt x="99" y="8"/>
                    </a:lnTo>
                    <a:lnTo>
                      <a:pt x="94" y="15"/>
                    </a:lnTo>
                    <a:lnTo>
                      <a:pt x="85" y="23"/>
                    </a:lnTo>
                    <a:lnTo>
                      <a:pt x="73" y="33"/>
                    </a:lnTo>
                    <a:lnTo>
                      <a:pt x="60" y="43"/>
                    </a:lnTo>
                    <a:lnTo>
                      <a:pt x="47" y="54"/>
                    </a:lnTo>
                    <a:lnTo>
                      <a:pt x="34" y="65"/>
                    </a:lnTo>
                    <a:lnTo>
                      <a:pt x="24" y="75"/>
                    </a:lnTo>
                    <a:lnTo>
                      <a:pt x="20" y="79"/>
                    </a:lnTo>
                    <a:lnTo>
                      <a:pt x="16" y="82"/>
                    </a:lnTo>
                    <a:lnTo>
                      <a:pt x="14" y="83"/>
                    </a:lnTo>
                    <a:lnTo>
                      <a:pt x="11" y="83"/>
                    </a:lnTo>
                    <a:lnTo>
                      <a:pt x="8" y="83"/>
                    </a:lnTo>
                    <a:lnTo>
                      <a:pt x="5" y="81"/>
                    </a:lnTo>
                    <a:lnTo>
                      <a:pt x="3" y="78"/>
                    </a:lnTo>
                    <a:lnTo>
                      <a:pt x="0" y="74"/>
                    </a:lnTo>
                    <a:lnTo>
                      <a:pt x="3" y="65"/>
                    </a:lnTo>
                    <a:lnTo>
                      <a:pt x="7" y="57"/>
                    </a:lnTo>
                    <a:lnTo>
                      <a:pt x="14" y="50"/>
                    </a:lnTo>
                    <a:lnTo>
                      <a:pt x="21" y="43"/>
                    </a:lnTo>
                    <a:lnTo>
                      <a:pt x="30" y="36"/>
                    </a:lnTo>
                    <a:lnTo>
                      <a:pt x="39" y="29"/>
                    </a:lnTo>
                    <a:lnTo>
                      <a:pt x="50" y="21"/>
                    </a:lnTo>
                    <a:lnTo>
                      <a:pt x="61" y="13"/>
                    </a:lnTo>
                    <a:lnTo>
                      <a:pt x="64" y="11"/>
                    </a:lnTo>
                    <a:lnTo>
                      <a:pt x="69" y="8"/>
                    </a:lnTo>
                    <a:lnTo>
                      <a:pt x="74" y="5"/>
                    </a:lnTo>
                    <a:lnTo>
                      <a:pt x="79" y="2"/>
                    </a:lnTo>
                    <a:lnTo>
                      <a:pt x="85" y="1"/>
                    </a:lnTo>
                    <a:lnTo>
                      <a:pt x="90" y="0"/>
                    </a:lnTo>
                    <a:lnTo>
                      <a:pt x="95" y="1"/>
                    </a:lnTo>
                    <a:lnTo>
                      <a:pt x="99" y="3"/>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62" name="Freeform 94"/>
              <p:cNvSpPr>
                <a:spLocks noChangeAspect="1"/>
              </p:cNvSpPr>
              <p:nvPr/>
            </p:nvSpPr>
            <p:spPr bwMode="auto">
              <a:xfrm>
                <a:off x="1213" y="1802"/>
                <a:ext cx="100" cy="84"/>
              </a:xfrm>
              <a:custGeom>
                <a:gdLst>
                  <a:gd name="T0" fmla="*/ 99 w 100"/>
                  <a:gd name="T1" fmla="*/ 3 h 84"/>
                  <a:gd name="T2" fmla="*/ 99 w 100"/>
                  <a:gd name="T3" fmla="*/ 8 h 84"/>
                  <a:gd name="T4" fmla="*/ 94 w 100"/>
                  <a:gd name="T5" fmla="*/ 15 h 84"/>
                  <a:gd name="T6" fmla="*/ 85 w 100"/>
                  <a:gd name="T7" fmla="*/ 23 h 84"/>
                  <a:gd name="T8" fmla="*/ 73 w 100"/>
                  <a:gd name="T9" fmla="*/ 33 h 84"/>
                  <a:gd name="T10" fmla="*/ 60 w 100"/>
                  <a:gd name="T11" fmla="*/ 43 h 84"/>
                  <a:gd name="T12" fmla="*/ 47 w 100"/>
                  <a:gd name="T13" fmla="*/ 54 h 84"/>
                  <a:gd name="T14" fmla="*/ 34 w 100"/>
                  <a:gd name="T15" fmla="*/ 65 h 84"/>
                  <a:gd name="T16" fmla="*/ 24 w 100"/>
                  <a:gd name="T17" fmla="*/ 75 h 84"/>
                  <a:gd name="T18" fmla="*/ 20 w 100"/>
                  <a:gd name="T19" fmla="*/ 79 h 84"/>
                  <a:gd name="T20" fmla="*/ 16 w 100"/>
                  <a:gd name="T21" fmla="*/ 82 h 84"/>
                  <a:gd name="T22" fmla="*/ 14 w 100"/>
                  <a:gd name="T23" fmla="*/ 83 h 84"/>
                  <a:gd name="T24" fmla="*/ 11 w 100"/>
                  <a:gd name="T25" fmla="*/ 83 h 84"/>
                  <a:gd name="T26" fmla="*/ 8 w 100"/>
                  <a:gd name="T27" fmla="*/ 83 h 84"/>
                  <a:gd name="T28" fmla="*/ 5 w 100"/>
                  <a:gd name="T29" fmla="*/ 81 h 84"/>
                  <a:gd name="T30" fmla="*/ 3 w 100"/>
                  <a:gd name="T31" fmla="*/ 78 h 84"/>
                  <a:gd name="T32" fmla="*/ 0 w 100"/>
                  <a:gd name="T33" fmla="*/ 74 h 84"/>
                  <a:gd name="T34" fmla="*/ 3 w 100"/>
                  <a:gd name="T35" fmla="*/ 65 h 84"/>
                  <a:gd name="T36" fmla="*/ 7 w 100"/>
                  <a:gd name="T37" fmla="*/ 57 h 84"/>
                  <a:gd name="T38" fmla="*/ 14 w 100"/>
                  <a:gd name="T39" fmla="*/ 50 h 84"/>
                  <a:gd name="T40" fmla="*/ 21 w 100"/>
                  <a:gd name="T41" fmla="*/ 43 h 84"/>
                  <a:gd name="T42" fmla="*/ 30 w 100"/>
                  <a:gd name="T43" fmla="*/ 36 h 84"/>
                  <a:gd name="T44" fmla="*/ 39 w 100"/>
                  <a:gd name="T45" fmla="*/ 29 h 84"/>
                  <a:gd name="T46" fmla="*/ 50 w 100"/>
                  <a:gd name="T47" fmla="*/ 21 h 84"/>
                  <a:gd name="T48" fmla="*/ 61 w 100"/>
                  <a:gd name="T49" fmla="*/ 13 h 84"/>
                  <a:gd name="T50" fmla="*/ 64 w 100"/>
                  <a:gd name="T51" fmla="*/ 11 h 84"/>
                  <a:gd name="T52" fmla="*/ 69 w 100"/>
                  <a:gd name="T53" fmla="*/ 8 h 84"/>
                  <a:gd name="T54" fmla="*/ 74 w 100"/>
                  <a:gd name="T55" fmla="*/ 5 h 84"/>
                  <a:gd name="T56" fmla="*/ 79 w 100"/>
                  <a:gd name="T57" fmla="*/ 2 h 84"/>
                  <a:gd name="T58" fmla="*/ 85 w 100"/>
                  <a:gd name="T59" fmla="*/ 1 h 84"/>
                  <a:gd name="T60" fmla="*/ 90 w 100"/>
                  <a:gd name="T61" fmla="*/ 0 h 84"/>
                  <a:gd name="T62" fmla="*/ 95 w 100"/>
                  <a:gd name="T63" fmla="*/ 1 h 84"/>
                  <a:gd name="T64" fmla="*/ 99 w 100"/>
                  <a:gd name="T65" fmla="*/ 3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0" h="84">
                    <a:moveTo>
                      <a:pt x="99" y="3"/>
                    </a:moveTo>
                    <a:lnTo>
                      <a:pt x="99" y="8"/>
                    </a:lnTo>
                    <a:lnTo>
                      <a:pt x="94" y="15"/>
                    </a:lnTo>
                    <a:lnTo>
                      <a:pt x="85" y="23"/>
                    </a:lnTo>
                    <a:lnTo>
                      <a:pt x="73" y="33"/>
                    </a:lnTo>
                    <a:lnTo>
                      <a:pt x="60" y="43"/>
                    </a:lnTo>
                    <a:lnTo>
                      <a:pt x="47" y="54"/>
                    </a:lnTo>
                    <a:lnTo>
                      <a:pt x="34" y="65"/>
                    </a:lnTo>
                    <a:lnTo>
                      <a:pt x="24" y="75"/>
                    </a:lnTo>
                    <a:lnTo>
                      <a:pt x="20" y="79"/>
                    </a:lnTo>
                    <a:lnTo>
                      <a:pt x="16" y="82"/>
                    </a:lnTo>
                    <a:lnTo>
                      <a:pt x="14" y="83"/>
                    </a:lnTo>
                    <a:lnTo>
                      <a:pt x="11" y="83"/>
                    </a:lnTo>
                    <a:lnTo>
                      <a:pt x="8" y="83"/>
                    </a:lnTo>
                    <a:lnTo>
                      <a:pt x="5" y="81"/>
                    </a:lnTo>
                    <a:lnTo>
                      <a:pt x="3" y="78"/>
                    </a:lnTo>
                    <a:lnTo>
                      <a:pt x="0" y="74"/>
                    </a:lnTo>
                    <a:lnTo>
                      <a:pt x="3" y="65"/>
                    </a:lnTo>
                    <a:lnTo>
                      <a:pt x="7" y="57"/>
                    </a:lnTo>
                    <a:lnTo>
                      <a:pt x="14" y="50"/>
                    </a:lnTo>
                    <a:lnTo>
                      <a:pt x="21" y="43"/>
                    </a:lnTo>
                    <a:lnTo>
                      <a:pt x="30" y="36"/>
                    </a:lnTo>
                    <a:lnTo>
                      <a:pt x="39" y="29"/>
                    </a:lnTo>
                    <a:lnTo>
                      <a:pt x="50" y="21"/>
                    </a:lnTo>
                    <a:lnTo>
                      <a:pt x="61" y="13"/>
                    </a:lnTo>
                    <a:lnTo>
                      <a:pt x="64" y="11"/>
                    </a:lnTo>
                    <a:lnTo>
                      <a:pt x="69" y="8"/>
                    </a:lnTo>
                    <a:lnTo>
                      <a:pt x="74" y="5"/>
                    </a:lnTo>
                    <a:lnTo>
                      <a:pt x="79" y="2"/>
                    </a:lnTo>
                    <a:lnTo>
                      <a:pt x="85" y="1"/>
                    </a:lnTo>
                    <a:lnTo>
                      <a:pt x="90" y="0"/>
                    </a:lnTo>
                    <a:lnTo>
                      <a:pt x="95" y="1"/>
                    </a:lnTo>
                    <a:lnTo>
                      <a:pt x="99" y="3"/>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63" name="Freeform 95"/>
              <p:cNvSpPr>
                <a:spLocks noChangeAspect="1"/>
              </p:cNvSpPr>
              <p:nvPr/>
            </p:nvSpPr>
            <p:spPr bwMode="auto">
              <a:xfrm>
                <a:off x="1208" y="1862"/>
                <a:ext cx="84" cy="80"/>
              </a:xfrm>
              <a:custGeom>
                <a:gdLst>
                  <a:gd name="T0" fmla="*/ 75 w 84"/>
                  <a:gd name="T1" fmla="*/ 0 h 80"/>
                  <a:gd name="T2" fmla="*/ 67 w 84"/>
                  <a:gd name="T3" fmla="*/ 0 h 80"/>
                  <a:gd name="T4" fmla="*/ 59 w 84"/>
                  <a:gd name="T5" fmla="*/ 2 h 80"/>
                  <a:gd name="T6" fmla="*/ 52 w 84"/>
                  <a:gd name="T7" fmla="*/ 6 h 80"/>
                  <a:gd name="T8" fmla="*/ 45 w 84"/>
                  <a:gd name="T9" fmla="*/ 10 h 80"/>
                  <a:gd name="T10" fmla="*/ 39 w 84"/>
                  <a:gd name="T11" fmla="*/ 15 h 80"/>
                  <a:gd name="T12" fmla="*/ 34 w 84"/>
                  <a:gd name="T13" fmla="*/ 19 h 80"/>
                  <a:gd name="T14" fmla="*/ 30 w 84"/>
                  <a:gd name="T15" fmla="*/ 23 h 80"/>
                  <a:gd name="T16" fmla="*/ 27 w 84"/>
                  <a:gd name="T17" fmla="*/ 26 h 80"/>
                  <a:gd name="T18" fmla="*/ 22 w 84"/>
                  <a:gd name="T19" fmla="*/ 31 h 80"/>
                  <a:gd name="T20" fmla="*/ 17 w 84"/>
                  <a:gd name="T21" fmla="*/ 36 h 80"/>
                  <a:gd name="T22" fmla="*/ 13 w 84"/>
                  <a:gd name="T23" fmla="*/ 40 h 80"/>
                  <a:gd name="T24" fmla="*/ 10 w 84"/>
                  <a:gd name="T25" fmla="*/ 44 h 80"/>
                  <a:gd name="T26" fmla="*/ 7 w 84"/>
                  <a:gd name="T27" fmla="*/ 48 h 80"/>
                  <a:gd name="T28" fmla="*/ 4 w 84"/>
                  <a:gd name="T29" fmla="*/ 51 h 80"/>
                  <a:gd name="T30" fmla="*/ 2 w 84"/>
                  <a:gd name="T31" fmla="*/ 56 h 80"/>
                  <a:gd name="T32" fmla="*/ 0 w 84"/>
                  <a:gd name="T33" fmla="*/ 60 h 80"/>
                  <a:gd name="T34" fmla="*/ 0 w 84"/>
                  <a:gd name="T35" fmla="*/ 61 h 80"/>
                  <a:gd name="T36" fmla="*/ 0 w 84"/>
                  <a:gd name="T37" fmla="*/ 63 h 80"/>
                  <a:gd name="T38" fmla="*/ 1 w 84"/>
                  <a:gd name="T39" fmla="*/ 65 h 80"/>
                  <a:gd name="T40" fmla="*/ 2 w 84"/>
                  <a:gd name="T41" fmla="*/ 68 h 80"/>
                  <a:gd name="T42" fmla="*/ 4 w 84"/>
                  <a:gd name="T43" fmla="*/ 71 h 80"/>
                  <a:gd name="T44" fmla="*/ 7 w 84"/>
                  <a:gd name="T45" fmla="*/ 73 h 80"/>
                  <a:gd name="T46" fmla="*/ 12 w 84"/>
                  <a:gd name="T47" fmla="*/ 76 h 80"/>
                  <a:gd name="T48" fmla="*/ 18 w 84"/>
                  <a:gd name="T49" fmla="*/ 79 h 80"/>
                  <a:gd name="T50" fmla="*/ 23 w 84"/>
                  <a:gd name="T51" fmla="*/ 73 h 80"/>
                  <a:gd name="T52" fmla="*/ 27 w 84"/>
                  <a:gd name="T53" fmla="*/ 67 h 80"/>
                  <a:gd name="T54" fmla="*/ 32 w 84"/>
                  <a:gd name="T55" fmla="*/ 62 h 80"/>
                  <a:gd name="T56" fmla="*/ 37 w 84"/>
                  <a:gd name="T57" fmla="*/ 57 h 80"/>
                  <a:gd name="T58" fmla="*/ 42 w 84"/>
                  <a:gd name="T59" fmla="*/ 52 h 80"/>
                  <a:gd name="T60" fmla="*/ 47 w 84"/>
                  <a:gd name="T61" fmla="*/ 47 h 80"/>
                  <a:gd name="T62" fmla="*/ 52 w 84"/>
                  <a:gd name="T63" fmla="*/ 42 h 80"/>
                  <a:gd name="T64" fmla="*/ 58 w 84"/>
                  <a:gd name="T65" fmla="*/ 38 h 80"/>
                  <a:gd name="T66" fmla="*/ 64 w 84"/>
                  <a:gd name="T67" fmla="*/ 32 h 80"/>
                  <a:gd name="T68" fmla="*/ 70 w 84"/>
                  <a:gd name="T69" fmla="*/ 26 h 80"/>
                  <a:gd name="T70" fmla="*/ 75 w 84"/>
                  <a:gd name="T71" fmla="*/ 19 h 80"/>
                  <a:gd name="T72" fmla="*/ 80 w 84"/>
                  <a:gd name="T73" fmla="*/ 14 h 80"/>
                  <a:gd name="T74" fmla="*/ 83 w 84"/>
                  <a:gd name="T75" fmla="*/ 10 h 80"/>
                  <a:gd name="T76" fmla="*/ 83 w 84"/>
                  <a:gd name="T77" fmla="*/ 6 h 80"/>
                  <a:gd name="T78" fmla="*/ 81 w 84"/>
                  <a:gd name="T79" fmla="*/ 3 h 80"/>
                  <a:gd name="T80" fmla="*/ 75 w 84"/>
                  <a:gd name="T81" fmla="*/ 0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4" h="80">
                    <a:moveTo>
                      <a:pt x="75" y="0"/>
                    </a:moveTo>
                    <a:lnTo>
                      <a:pt x="67" y="0"/>
                    </a:lnTo>
                    <a:lnTo>
                      <a:pt x="59" y="2"/>
                    </a:lnTo>
                    <a:lnTo>
                      <a:pt x="52" y="6"/>
                    </a:lnTo>
                    <a:lnTo>
                      <a:pt x="45" y="10"/>
                    </a:lnTo>
                    <a:lnTo>
                      <a:pt x="39" y="15"/>
                    </a:lnTo>
                    <a:lnTo>
                      <a:pt x="34" y="19"/>
                    </a:lnTo>
                    <a:lnTo>
                      <a:pt x="30" y="23"/>
                    </a:lnTo>
                    <a:lnTo>
                      <a:pt x="27" y="26"/>
                    </a:lnTo>
                    <a:lnTo>
                      <a:pt x="22" y="31"/>
                    </a:lnTo>
                    <a:lnTo>
                      <a:pt x="17" y="36"/>
                    </a:lnTo>
                    <a:lnTo>
                      <a:pt x="13" y="40"/>
                    </a:lnTo>
                    <a:lnTo>
                      <a:pt x="10" y="44"/>
                    </a:lnTo>
                    <a:lnTo>
                      <a:pt x="7" y="48"/>
                    </a:lnTo>
                    <a:lnTo>
                      <a:pt x="4" y="51"/>
                    </a:lnTo>
                    <a:lnTo>
                      <a:pt x="2" y="56"/>
                    </a:lnTo>
                    <a:lnTo>
                      <a:pt x="0" y="60"/>
                    </a:lnTo>
                    <a:lnTo>
                      <a:pt x="0" y="61"/>
                    </a:lnTo>
                    <a:lnTo>
                      <a:pt x="0" y="63"/>
                    </a:lnTo>
                    <a:lnTo>
                      <a:pt x="1" y="65"/>
                    </a:lnTo>
                    <a:lnTo>
                      <a:pt x="2" y="68"/>
                    </a:lnTo>
                    <a:lnTo>
                      <a:pt x="4" y="71"/>
                    </a:lnTo>
                    <a:lnTo>
                      <a:pt x="7" y="73"/>
                    </a:lnTo>
                    <a:lnTo>
                      <a:pt x="12" y="76"/>
                    </a:lnTo>
                    <a:lnTo>
                      <a:pt x="18" y="79"/>
                    </a:lnTo>
                    <a:lnTo>
                      <a:pt x="23" y="73"/>
                    </a:lnTo>
                    <a:lnTo>
                      <a:pt x="27" y="67"/>
                    </a:lnTo>
                    <a:lnTo>
                      <a:pt x="32" y="62"/>
                    </a:lnTo>
                    <a:lnTo>
                      <a:pt x="37" y="57"/>
                    </a:lnTo>
                    <a:lnTo>
                      <a:pt x="42" y="52"/>
                    </a:lnTo>
                    <a:lnTo>
                      <a:pt x="47" y="47"/>
                    </a:lnTo>
                    <a:lnTo>
                      <a:pt x="52" y="42"/>
                    </a:lnTo>
                    <a:lnTo>
                      <a:pt x="58" y="38"/>
                    </a:lnTo>
                    <a:lnTo>
                      <a:pt x="64" y="32"/>
                    </a:lnTo>
                    <a:lnTo>
                      <a:pt x="70" y="26"/>
                    </a:lnTo>
                    <a:lnTo>
                      <a:pt x="75" y="19"/>
                    </a:lnTo>
                    <a:lnTo>
                      <a:pt x="80" y="14"/>
                    </a:lnTo>
                    <a:lnTo>
                      <a:pt x="83" y="10"/>
                    </a:lnTo>
                    <a:lnTo>
                      <a:pt x="83" y="6"/>
                    </a:lnTo>
                    <a:lnTo>
                      <a:pt x="81" y="3"/>
                    </a:lnTo>
                    <a:lnTo>
                      <a:pt x="75" y="0"/>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64" name="Freeform 96"/>
              <p:cNvSpPr>
                <a:spLocks noChangeAspect="1"/>
              </p:cNvSpPr>
              <p:nvPr/>
            </p:nvSpPr>
            <p:spPr bwMode="auto">
              <a:xfrm>
                <a:off x="1208" y="1862"/>
                <a:ext cx="84" cy="80"/>
              </a:xfrm>
              <a:custGeom>
                <a:gdLst>
                  <a:gd name="T0" fmla="*/ 75 w 84"/>
                  <a:gd name="T1" fmla="*/ 0 h 80"/>
                  <a:gd name="T2" fmla="*/ 67 w 84"/>
                  <a:gd name="T3" fmla="*/ 0 h 80"/>
                  <a:gd name="T4" fmla="*/ 59 w 84"/>
                  <a:gd name="T5" fmla="*/ 2 h 80"/>
                  <a:gd name="T6" fmla="*/ 52 w 84"/>
                  <a:gd name="T7" fmla="*/ 6 h 80"/>
                  <a:gd name="T8" fmla="*/ 45 w 84"/>
                  <a:gd name="T9" fmla="*/ 10 h 80"/>
                  <a:gd name="T10" fmla="*/ 39 w 84"/>
                  <a:gd name="T11" fmla="*/ 15 h 80"/>
                  <a:gd name="T12" fmla="*/ 34 w 84"/>
                  <a:gd name="T13" fmla="*/ 19 h 80"/>
                  <a:gd name="T14" fmla="*/ 30 w 84"/>
                  <a:gd name="T15" fmla="*/ 23 h 80"/>
                  <a:gd name="T16" fmla="*/ 27 w 84"/>
                  <a:gd name="T17" fmla="*/ 26 h 80"/>
                  <a:gd name="T18" fmla="*/ 22 w 84"/>
                  <a:gd name="T19" fmla="*/ 31 h 80"/>
                  <a:gd name="T20" fmla="*/ 17 w 84"/>
                  <a:gd name="T21" fmla="*/ 36 h 80"/>
                  <a:gd name="T22" fmla="*/ 13 w 84"/>
                  <a:gd name="T23" fmla="*/ 40 h 80"/>
                  <a:gd name="T24" fmla="*/ 10 w 84"/>
                  <a:gd name="T25" fmla="*/ 44 h 80"/>
                  <a:gd name="T26" fmla="*/ 7 w 84"/>
                  <a:gd name="T27" fmla="*/ 48 h 80"/>
                  <a:gd name="T28" fmla="*/ 4 w 84"/>
                  <a:gd name="T29" fmla="*/ 51 h 80"/>
                  <a:gd name="T30" fmla="*/ 2 w 84"/>
                  <a:gd name="T31" fmla="*/ 56 h 80"/>
                  <a:gd name="T32" fmla="*/ 0 w 84"/>
                  <a:gd name="T33" fmla="*/ 60 h 80"/>
                  <a:gd name="T34" fmla="*/ 0 w 84"/>
                  <a:gd name="T35" fmla="*/ 61 h 80"/>
                  <a:gd name="T36" fmla="*/ 0 w 84"/>
                  <a:gd name="T37" fmla="*/ 63 h 80"/>
                  <a:gd name="T38" fmla="*/ 1 w 84"/>
                  <a:gd name="T39" fmla="*/ 65 h 80"/>
                  <a:gd name="T40" fmla="*/ 2 w 84"/>
                  <a:gd name="T41" fmla="*/ 68 h 80"/>
                  <a:gd name="T42" fmla="*/ 4 w 84"/>
                  <a:gd name="T43" fmla="*/ 71 h 80"/>
                  <a:gd name="T44" fmla="*/ 7 w 84"/>
                  <a:gd name="T45" fmla="*/ 73 h 80"/>
                  <a:gd name="T46" fmla="*/ 12 w 84"/>
                  <a:gd name="T47" fmla="*/ 76 h 80"/>
                  <a:gd name="T48" fmla="*/ 18 w 84"/>
                  <a:gd name="T49" fmla="*/ 79 h 80"/>
                  <a:gd name="T50" fmla="*/ 23 w 84"/>
                  <a:gd name="T51" fmla="*/ 73 h 80"/>
                  <a:gd name="T52" fmla="*/ 27 w 84"/>
                  <a:gd name="T53" fmla="*/ 67 h 80"/>
                  <a:gd name="T54" fmla="*/ 32 w 84"/>
                  <a:gd name="T55" fmla="*/ 62 h 80"/>
                  <a:gd name="T56" fmla="*/ 37 w 84"/>
                  <a:gd name="T57" fmla="*/ 57 h 80"/>
                  <a:gd name="T58" fmla="*/ 42 w 84"/>
                  <a:gd name="T59" fmla="*/ 52 h 80"/>
                  <a:gd name="T60" fmla="*/ 47 w 84"/>
                  <a:gd name="T61" fmla="*/ 47 h 80"/>
                  <a:gd name="T62" fmla="*/ 52 w 84"/>
                  <a:gd name="T63" fmla="*/ 42 h 80"/>
                  <a:gd name="T64" fmla="*/ 58 w 84"/>
                  <a:gd name="T65" fmla="*/ 38 h 80"/>
                  <a:gd name="T66" fmla="*/ 64 w 84"/>
                  <a:gd name="T67" fmla="*/ 32 h 80"/>
                  <a:gd name="T68" fmla="*/ 70 w 84"/>
                  <a:gd name="T69" fmla="*/ 26 h 80"/>
                  <a:gd name="T70" fmla="*/ 75 w 84"/>
                  <a:gd name="T71" fmla="*/ 19 h 80"/>
                  <a:gd name="T72" fmla="*/ 80 w 84"/>
                  <a:gd name="T73" fmla="*/ 14 h 80"/>
                  <a:gd name="T74" fmla="*/ 83 w 84"/>
                  <a:gd name="T75" fmla="*/ 10 h 80"/>
                  <a:gd name="T76" fmla="*/ 83 w 84"/>
                  <a:gd name="T77" fmla="*/ 6 h 80"/>
                  <a:gd name="T78" fmla="*/ 81 w 84"/>
                  <a:gd name="T79" fmla="*/ 3 h 80"/>
                  <a:gd name="T80" fmla="*/ 75 w 84"/>
                  <a:gd name="T81" fmla="*/ 0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4" h="80">
                    <a:moveTo>
                      <a:pt x="75" y="0"/>
                    </a:moveTo>
                    <a:lnTo>
                      <a:pt x="67" y="0"/>
                    </a:lnTo>
                    <a:lnTo>
                      <a:pt x="59" y="2"/>
                    </a:lnTo>
                    <a:lnTo>
                      <a:pt x="52" y="6"/>
                    </a:lnTo>
                    <a:lnTo>
                      <a:pt x="45" y="10"/>
                    </a:lnTo>
                    <a:lnTo>
                      <a:pt x="39" y="15"/>
                    </a:lnTo>
                    <a:lnTo>
                      <a:pt x="34" y="19"/>
                    </a:lnTo>
                    <a:lnTo>
                      <a:pt x="30" y="23"/>
                    </a:lnTo>
                    <a:lnTo>
                      <a:pt x="27" y="26"/>
                    </a:lnTo>
                    <a:lnTo>
                      <a:pt x="22" y="31"/>
                    </a:lnTo>
                    <a:lnTo>
                      <a:pt x="17" y="36"/>
                    </a:lnTo>
                    <a:lnTo>
                      <a:pt x="13" y="40"/>
                    </a:lnTo>
                    <a:lnTo>
                      <a:pt x="10" y="44"/>
                    </a:lnTo>
                    <a:lnTo>
                      <a:pt x="7" y="48"/>
                    </a:lnTo>
                    <a:lnTo>
                      <a:pt x="4" y="51"/>
                    </a:lnTo>
                    <a:lnTo>
                      <a:pt x="2" y="56"/>
                    </a:lnTo>
                    <a:lnTo>
                      <a:pt x="0" y="60"/>
                    </a:lnTo>
                    <a:lnTo>
                      <a:pt x="0" y="61"/>
                    </a:lnTo>
                    <a:lnTo>
                      <a:pt x="0" y="63"/>
                    </a:lnTo>
                    <a:lnTo>
                      <a:pt x="1" y="65"/>
                    </a:lnTo>
                    <a:lnTo>
                      <a:pt x="2" y="68"/>
                    </a:lnTo>
                    <a:lnTo>
                      <a:pt x="4" y="71"/>
                    </a:lnTo>
                    <a:lnTo>
                      <a:pt x="7" y="73"/>
                    </a:lnTo>
                    <a:lnTo>
                      <a:pt x="12" y="76"/>
                    </a:lnTo>
                    <a:lnTo>
                      <a:pt x="18" y="79"/>
                    </a:lnTo>
                    <a:lnTo>
                      <a:pt x="23" y="73"/>
                    </a:lnTo>
                    <a:lnTo>
                      <a:pt x="27" y="67"/>
                    </a:lnTo>
                    <a:lnTo>
                      <a:pt x="32" y="62"/>
                    </a:lnTo>
                    <a:lnTo>
                      <a:pt x="37" y="57"/>
                    </a:lnTo>
                    <a:lnTo>
                      <a:pt x="42" y="52"/>
                    </a:lnTo>
                    <a:lnTo>
                      <a:pt x="47" y="47"/>
                    </a:lnTo>
                    <a:lnTo>
                      <a:pt x="52" y="42"/>
                    </a:lnTo>
                    <a:lnTo>
                      <a:pt x="58" y="38"/>
                    </a:lnTo>
                    <a:lnTo>
                      <a:pt x="64" y="32"/>
                    </a:lnTo>
                    <a:lnTo>
                      <a:pt x="70" y="26"/>
                    </a:lnTo>
                    <a:lnTo>
                      <a:pt x="75" y="19"/>
                    </a:lnTo>
                    <a:lnTo>
                      <a:pt x="80" y="14"/>
                    </a:lnTo>
                    <a:lnTo>
                      <a:pt x="83" y="10"/>
                    </a:lnTo>
                    <a:lnTo>
                      <a:pt x="83" y="6"/>
                    </a:lnTo>
                    <a:lnTo>
                      <a:pt x="81" y="3"/>
                    </a:lnTo>
                    <a:lnTo>
                      <a:pt x="75" y="0"/>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65" name="Freeform 97"/>
              <p:cNvSpPr>
                <a:spLocks noChangeAspect="1"/>
              </p:cNvSpPr>
              <p:nvPr/>
            </p:nvSpPr>
            <p:spPr bwMode="auto">
              <a:xfrm>
                <a:off x="1025" y="2398"/>
                <a:ext cx="153" cy="297"/>
              </a:xfrm>
              <a:custGeom>
                <a:gdLst>
                  <a:gd name="T0" fmla="*/ 152 w 153"/>
                  <a:gd name="T1" fmla="*/ 0 h 297"/>
                  <a:gd name="T2" fmla="*/ 146 w 153"/>
                  <a:gd name="T3" fmla="*/ 21 h 297"/>
                  <a:gd name="T4" fmla="*/ 142 w 153"/>
                  <a:gd name="T5" fmla="*/ 42 h 297"/>
                  <a:gd name="T6" fmla="*/ 139 w 153"/>
                  <a:gd name="T7" fmla="*/ 63 h 297"/>
                  <a:gd name="T8" fmla="*/ 137 w 153"/>
                  <a:gd name="T9" fmla="*/ 85 h 297"/>
                  <a:gd name="T10" fmla="*/ 134 w 153"/>
                  <a:gd name="T11" fmla="*/ 106 h 297"/>
                  <a:gd name="T12" fmla="*/ 130 w 153"/>
                  <a:gd name="T13" fmla="*/ 127 h 297"/>
                  <a:gd name="T14" fmla="*/ 125 w 153"/>
                  <a:gd name="T15" fmla="*/ 147 h 297"/>
                  <a:gd name="T16" fmla="*/ 117 w 153"/>
                  <a:gd name="T17" fmla="*/ 168 h 297"/>
                  <a:gd name="T18" fmla="*/ 114 w 153"/>
                  <a:gd name="T19" fmla="*/ 172 h 297"/>
                  <a:gd name="T20" fmla="*/ 111 w 153"/>
                  <a:gd name="T21" fmla="*/ 177 h 297"/>
                  <a:gd name="T22" fmla="*/ 106 w 153"/>
                  <a:gd name="T23" fmla="*/ 182 h 297"/>
                  <a:gd name="T24" fmla="*/ 101 w 153"/>
                  <a:gd name="T25" fmla="*/ 189 h 297"/>
                  <a:gd name="T26" fmla="*/ 94 w 153"/>
                  <a:gd name="T27" fmla="*/ 196 h 297"/>
                  <a:gd name="T28" fmla="*/ 87 w 153"/>
                  <a:gd name="T29" fmla="*/ 204 h 297"/>
                  <a:gd name="T30" fmla="*/ 80 w 153"/>
                  <a:gd name="T31" fmla="*/ 213 h 297"/>
                  <a:gd name="T32" fmla="*/ 71 w 153"/>
                  <a:gd name="T33" fmla="*/ 221 h 297"/>
                  <a:gd name="T34" fmla="*/ 63 w 153"/>
                  <a:gd name="T35" fmla="*/ 231 h 297"/>
                  <a:gd name="T36" fmla="*/ 54 w 153"/>
                  <a:gd name="T37" fmla="*/ 240 h 297"/>
                  <a:gd name="T38" fmla="*/ 45 w 153"/>
                  <a:gd name="T39" fmla="*/ 249 h 297"/>
                  <a:gd name="T40" fmla="*/ 36 w 153"/>
                  <a:gd name="T41" fmla="*/ 259 h 297"/>
                  <a:gd name="T42" fmla="*/ 26 w 153"/>
                  <a:gd name="T43" fmla="*/ 268 h 297"/>
                  <a:gd name="T44" fmla="*/ 17 w 153"/>
                  <a:gd name="T45" fmla="*/ 278 h 297"/>
                  <a:gd name="T46" fmla="*/ 8 w 153"/>
                  <a:gd name="T47" fmla="*/ 287 h 297"/>
                  <a:gd name="T48" fmla="*/ 0 w 153"/>
                  <a:gd name="T49" fmla="*/ 296 h 2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53" h="297">
                    <a:moveTo>
                      <a:pt x="152" y="0"/>
                    </a:moveTo>
                    <a:lnTo>
                      <a:pt x="146" y="21"/>
                    </a:lnTo>
                    <a:lnTo>
                      <a:pt x="142" y="42"/>
                    </a:lnTo>
                    <a:lnTo>
                      <a:pt x="139" y="63"/>
                    </a:lnTo>
                    <a:lnTo>
                      <a:pt x="137" y="85"/>
                    </a:lnTo>
                    <a:lnTo>
                      <a:pt x="134" y="106"/>
                    </a:lnTo>
                    <a:lnTo>
                      <a:pt x="130" y="127"/>
                    </a:lnTo>
                    <a:lnTo>
                      <a:pt x="125" y="147"/>
                    </a:lnTo>
                    <a:lnTo>
                      <a:pt x="117" y="168"/>
                    </a:lnTo>
                    <a:lnTo>
                      <a:pt x="114" y="172"/>
                    </a:lnTo>
                    <a:lnTo>
                      <a:pt x="111" y="177"/>
                    </a:lnTo>
                    <a:lnTo>
                      <a:pt x="106" y="182"/>
                    </a:lnTo>
                    <a:lnTo>
                      <a:pt x="101" y="189"/>
                    </a:lnTo>
                    <a:lnTo>
                      <a:pt x="94" y="196"/>
                    </a:lnTo>
                    <a:lnTo>
                      <a:pt x="87" y="204"/>
                    </a:lnTo>
                    <a:lnTo>
                      <a:pt x="80" y="213"/>
                    </a:lnTo>
                    <a:lnTo>
                      <a:pt x="71" y="221"/>
                    </a:lnTo>
                    <a:lnTo>
                      <a:pt x="63" y="231"/>
                    </a:lnTo>
                    <a:lnTo>
                      <a:pt x="54" y="240"/>
                    </a:lnTo>
                    <a:lnTo>
                      <a:pt x="45" y="249"/>
                    </a:lnTo>
                    <a:lnTo>
                      <a:pt x="36" y="259"/>
                    </a:lnTo>
                    <a:lnTo>
                      <a:pt x="26" y="268"/>
                    </a:lnTo>
                    <a:lnTo>
                      <a:pt x="17" y="278"/>
                    </a:lnTo>
                    <a:lnTo>
                      <a:pt x="8" y="287"/>
                    </a:lnTo>
                    <a:lnTo>
                      <a:pt x="0" y="296"/>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66" name="Freeform 98"/>
              <p:cNvSpPr>
                <a:spLocks noChangeAspect="1"/>
              </p:cNvSpPr>
              <p:nvPr/>
            </p:nvSpPr>
            <p:spPr bwMode="auto">
              <a:xfrm>
                <a:off x="935" y="1873"/>
                <a:ext cx="323" cy="578"/>
              </a:xfrm>
              <a:custGeom>
                <a:gdLst>
                  <a:gd name="T0" fmla="*/ 322 w 323"/>
                  <a:gd name="T1" fmla="*/ 0 h 578"/>
                  <a:gd name="T2" fmla="*/ 309 w 323"/>
                  <a:gd name="T3" fmla="*/ 10 h 578"/>
                  <a:gd name="T4" fmla="*/ 297 w 323"/>
                  <a:gd name="T5" fmla="*/ 22 h 578"/>
                  <a:gd name="T6" fmla="*/ 285 w 323"/>
                  <a:gd name="T7" fmla="*/ 34 h 578"/>
                  <a:gd name="T8" fmla="*/ 273 w 323"/>
                  <a:gd name="T9" fmla="*/ 47 h 578"/>
                  <a:gd name="T10" fmla="*/ 263 w 323"/>
                  <a:gd name="T11" fmla="*/ 60 h 578"/>
                  <a:gd name="T12" fmla="*/ 255 w 323"/>
                  <a:gd name="T13" fmla="*/ 70 h 578"/>
                  <a:gd name="T14" fmla="*/ 248 w 323"/>
                  <a:gd name="T15" fmla="*/ 78 h 578"/>
                  <a:gd name="T16" fmla="*/ 246 w 323"/>
                  <a:gd name="T17" fmla="*/ 83 h 578"/>
                  <a:gd name="T18" fmla="*/ 236 w 323"/>
                  <a:gd name="T19" fmla="*/ 98 h 578"/>
                  <a:gd name="T20" fmla="*/ 224 w 323"/>
                  <a:gd name="T21" fmla="*/ 112 h 578"/>
                  <a:gd name="T22" fmla="*/ 212 w 323"/>
                  <a:gd name="T23" fmla="*/ 127 h 578"/>
                  <a:gd name="T24" fmla="*/ 198 w 323"/>
                  <a:gd name="T25" fmla="*/ 142 h 578"/>
                  <a:gd name="T26" fmla="*/ 185 w 323"/>
                  <a:gd name="T27" fmla="*/ 158 h 578"/>
                  <a:gd name="T28" fmla="*/ 174 w 323"/>
                  <a:gd name="T29" fmla="*/ 173 h 578"/>
                  <a:gd name="T30" fmla="*/ 166 w 323"/>
                  <a:gd name="T31" fmla="*/ 188 h 578"/>
                  <a:gd name="T32" fmla="*/ 161 w 323"/>
                  <a:gd name="T33" fmla="*/ 203 h 578"/>
                  <a:gd name="T34" fmla="*/ 158 w 323"/>
                  <a:gd name="T35" fmla="*/ 215 h 578"/>
                  <a:gd name="T36" fmla="*/ 153 w 323"/>
                  <a:gd name="T37" fmla="*/ 225 h 578"/>
                  <a:gd name="T38" fmla="*/ 149 w 323"/>
                  <a:gd name="T39" fmla="*/ 235 h 578"/>
                  <a:gd name="T40" fmla="*/ 143 w 323"/>
                  <a:gd name="T41" fmla="*/ 244 h 578"/>
                  <a:gd name="T42" fmla="*/ 137 w 323"/>
                  <a:gd name="T43" fmla="*/ 254 h 578"/>
                  <a:gd name="T44" fmla="*/ 132 w 323"/>
                  <a:gd name="T45" fmla="*/ 263 h 578"/>
                  <a:gd name="T46" fmla="*/ 127 w 323"/>
                  <a:gd name="T47" fmla="*/ 272 h 578"/>
                  <a:gd name="T48" fmla="*/ 123 w 323"/>
                  <a:gd name="T49" fmla="*/ 282 h 578"/>
                  <a:gd name="T50" fmla="*/ 114 w 323"/>
                  <a:gd name="T51" fmla="*/ 303 h 578"/>
                  <a:gd name="T52" fmla="*/ 105 w 323"/>
                  <a:gd name="T53" fmla="*/ 321 h 578"/>
                  <a:gd name="T54" fmla="*/ 95 w 323"/>
                  <a:gd name="T55" fmla="*/ 337 h 578"/>
                  <a:gd name="T56" fmla="*/ 86 w 323"/>
                  <a:gd name="T57" fmla="*/ 351 h 578"/>
                  <a:gd name="T58" fmla="*/ 75 w 323"/>
                  <a:gd name="T59" fmla="*/ 366 h 578"/>
                  <a:gd name="T60" fmla="*/ 66 w 323"/>
                  <a:gd name="T61" fmla="*/ 381 h 578"/>
                  <a:gd name="T62" fmla="*/ 56 w 323"/>
                  <a:gd name="T63" fmla="*/ 398 h 578"/>
                  <a:gd name="T64" fmla="*/ 47 w 323"/>
                  <a:gd name="T65" fmla="*/ 417 h 578"/>
                  <a:gd name="T66" fmla="*/ 43 w 323"/>
                  <a:gd name="T67" fmla="*/ 430 h 578"/>
                  <a:gd name="T68" fmla="*/ 37 w 323"/>
                  <a:gd name="T69" fmla="*/ 448 h 578"/>
                  <a:gd name="T70" fmla="*/ 31 w 323"/>
                  <a:gd name="T71" fmla="*/ 472 h 578"/>
                  <a:gd name="T72" fmla="*/ 24 w 323"/>
                  <a:gd name="T73" fmla="*/ 497 h 578"/>
                  <a:gd name="T74" fmla="*/ 16 w 323"/>
                  <a:gd name="T75" fmla="*/ 522 h 578"/>
                  <a:gd name="T76" fmla="*/ 9 w 323"/>
                  <a:gd name="T77" fmla="*/ 546 h 578"/>
                  <a:gd name="T78" fmla="*/ 4 w 323"/>
                  <a:gd name="T79" fmla="*/ 564 h 578"/>
                  <a:gd name="T80" fmla="*/ 0 w 323"/>
                  <a:gd name="T81" fmla="*/ 577 h 5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3" h="578">
                    <a:moveTo>
                      <a:pt x="322" y="0"/>
                    </a:moveTo>
                    <a:lnTo>
                      <a:pt x="309" y="10"/>
                    </a:lnTo>
                    <a:lnTo>
                      <a:pt x="297" y="22"/>
                    </a:lnTo>
                    <a:lnTo>
                      <a:pt x="285" y="34"/>
                    </a:lnTo>
                    <a:lnTo>
                      <a:pt x="273" y="47"/>
                    </a:lnTo>
                    <a:lnTo>
                      <a:pt x="263" y="60"/>
                    </a:lnTo>
                    <a:lnTo>
                      <a:pt x="255" y="70"/>
                    </a:lnTo>
                    <a:lnTo>
                      <a:pt x="248" y="78"/>
                    </a:lnTo>
                    <a:lnTo>
                      <a:pt x="246" y="83"/>
                    </a:lnTo>
                    <a:lnTo>
                      <a:pt x="236" y="98"/>
                    </a:lnTo>
                    <a:lnTo>
                      <a:pt x="224" y="112"/>
                    </a:lnTo>
                    <a:lnTo>
                      <a:pt x="212" y="127"/>
                    </a:lnTo>
                    <a:lnTo>
                      <a:pt x="198" y="142"/>
                    </a:lnTo>
                    <a:lnTo>
                      <a:pt x="185" y="158"/>
                    </a:lnTo>
                    <a:lnTo>
                      <a:pt x="174" y="173"/>
                    </a:lnTo>
                    <a:lnTo>
                      <a:pt x="166" y="188"/>
                    </a:lnTo>
                    <a:lnTo>
                      <a:pt x="161" y="203"/>
                    </a:lnTo>
                    <a:lnTo>
                      <a:pt x="158" y="215"/>
                    </a:lnTo>
                    <a:lnTo>
                      <a:pt x="153" y="225"/>
                    </a:lnTo>
                    <a:lnTo>
                      <a:pt x="149" y="235"/>
                    </a:lnTo>
                    <a:lnTo>
                      <a:pt x="143" y="244"/>
                    </a:lnTo>
                    <a:lnTo>
                      <a:pt x="137" y="254"/>
                    </a:lnTo>
                    <a:lnTo>
                      <a:pt x="132" y="263"/>
                    </a:lnTo>
                    <a:lnTo>
                      <a:pt x="127" y="272"/>
                    </a:lnTo>
                    <a:lnTo>
                      <a:pt x="123" y="282"/>
                    </a:lnTo>
                    <a:lnTo>
                      <a:pt x="114" y="303"/>
                    </a:lnTo>
                    <a:lnTo>
                      <a:pt x="105" y="321"/>
                    </a:lnTo>
                    <a:lnTo>
                      <a:pt x="95" y="337"/>
                    </a:lnTo>
                    <a:lnTo>
                      <a:pt x="86" y="351"/>
                    </a:lnTo>
                    <a:lnTo>
                      <a:pt x="75" y="366"/>
                    </a:lnTo>
                    <a:lnTo>
                      <a:pt x="66" y="381"/>
                    </a:lnTo>
                    <a:lnTo>
                      <a:pt x="56" y="398"/>
                    </a:lnTo>
                    <a:lnTo>
                      <a:pt x="47" y="417"/>
                    </a:lnTo>
                    <a:lnTo>
                      <a:pt x="43" y="430"/>
                    </a:lnTo>
                    <a:lnTo>
                      <a:pt x="37" y="448"/>
                    </a:lnTo>
                    <a:lnTo>
                      <a:pt x="31" y="472"/>
                    </a:lnTo>
                    <a:lnTo>
                      <a:pt x="24" y="497"/>
                    </a:lnTo>
                    <a:lnTo>
                      <a:pt x="16" y="522"/>
                    </a:lnTo>
                    <a:lnTo>
                      <a:pt x="9" y="546"/>
                    </a:lnTo>
                    <a:lnTo>
                      <a:pt x="4" y="564"/>
                    </a:lnTo>
                    <a:lnTo>
                      <a:pt x="0" y="577"/>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67" name="Freeform 99"/>
              <p:cNvSpPr>
                <a:spLocks noChangeAspect="1"/>
              </p:cNvSpPr>
              <p:nvPr/>
            </p:nvSpPr>
            <p:spPr bwMode="auto">
              <a:xfrm>
                <a:off x="1216" y="2074"/>
                <a:ext cx="45" cy="17"/>
              </a:xfrm>
              <a:custGeom>
                <a:gdLst>
                  <a:gd name="T0" fmla="*/ 44 w 45"/>
                  <a:gd name="T1" fmla="*/ 8 h 17"/>
                  <a:gd name="T2" fmla="*/ 39 w 45"/>
                  <a:gd name="T3" fmla="*/ 13 h 17"/>
                  <a:gd name="T4" fmla="*/ 33 w 45"/>
                  <a:gd name="T5" fmla="*/ 16 h 17"/>
                  <a:gd name="T6" fmla="*/ 28 w 45"/>
                  <a:gd name="T7" fmla="*/ 16 h 17"/>
                  <a:gd name="T8" fmla="*/ 24 w 45"/>
                  <a:gd name="T9" fmla="*/ 13 h 17"/>
                  <a:gd name="T10" fmla="*/ 19 w 45"/>
                  <a:gd name="T11" fmla="*/ 10 h 17"/>
                  <a:gd name="T12" fmla="*/ 13 w 45"/>
                  <a:gd name="T13" fmla="*/ 6 h 17"/>
                  <a:gd name="T14" fmla="*/ 7 w 45"/>
                  <a:gd name="T15" fmla="*/ 4 h 17"/>
                  <a:gd name="T16" fmla="*/ 0 w 45"/>
                  <a:gd name="T17" fmla="*/ 0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 h="17">
                    <a:moveTo>
                      <a:pt x="44" y="8"/>
                    </a:moveTo>
                    <a:lnTo>
                      <a:pt x="39" y="13"/>
                    </a:lnTo>
                    <a:lnTo>
                      <a:pt x="33" y="16"/>
                    </a:lnTo>
                    <a:lnTo>
                      <a:pt x="28" y="16"/>
                    </a:lnTo>
                    <a:lnTo>
                      <a:pt x="24" y="13"/>
                    </a:lnTo>
                    <a:lnTo>
                      <a:pt x="19" y="10"/>
                    </a:lnTo>
                    <a:lnTo>
                      <a:pt x="13" y="6"/>
                    </a:lnTo>
                    <a:lnTo>
                      <a:pt x="7" y="4"/>
                    </a:lnTo>
                    <a:lnTo>
                      <a:pt x="0" y="0"/>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68" name="Freeform 100"/>
              <p:cNvSpPr>
                <a:spLocks noChangeAspect="1"/>
              </p:cNvSpPr>
              <p:nvPr/>
            </p:nvSpPr>
            <p:spPr bwMode="auto">
              <a:xfrm>
                <a:off x="1154" y="2233"/>
                <a:ext cx="45" cy="17"/>
              </a:xfrm>
              <a:custGeom>
                <a:gdLst>
                  <a:gd name="T0" fmla="*/ 44 w 45"/>
                  <a:gd name="T1" fmla="*/ 5 h 17"/>
                  <a:gd name="T2" fmla="*/ 39 w 45"/>
                  <a:gd name="T3" fmla="*/ 11 h 17"/>
                  <a:gd name="T4" fmla="*/ 33 w 45"/>
                  <a:gd name="T5" fmla="*/ 16 h 17"/>
                  <a:gd name="T6" fmla="*/ 29 w 45"/>
                  <a:gd name="T7" fmla="*/ 16 h 17"/>
                  <a:gd name="T8" fmla="*/ 24 w 45"/>
                  <a:gd name="T9" fmla="*/ 14 h 17"/>
                  <a:gd name="T10" fmla="*/ 19 w 45"/>
                  <a:gd name="T11" fmla="*/ 10 h 17"/>
                  <a:gd name="T12" fmla="*/ 13 w 45"/>
                  <a:gd name="T13" fmla="*/ 5 h 17"/>
                  <a:gd name="T14" fmla="*/ 7 w 45"/>
                  <a:gd name="T15" fmla="*/ 2 h 17"/>
                  <a:gd name="T16" fmla="*/ 0 w 45"/>
                  <a:gd name="T17" fmla="*/ 0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 h="17">
                    <a:moveTo>
                      <a:pt x="44" y="5"/>
                    </a:moveTo>
                    <a:lnTo>
                      <a:pt x="39" y="11"/>
                    </a:lnTo>
                    <a:lnTo>
                      <a:pt x="33" y="16"/>
                    </a:lnTo>
                    <a:lnTo>
                      <a:pt x="29" y="16"/>
                    </a:lnTo>
                    <a:lnTo>
                      <a:pt x="24" y="14"/>
                    </a:lnTo>
                    <a:lnTo>
                      <a:pt x="19" y="10"/>
                    </a:lnTo>
                    <a:lnTo>
                      <a:pt x="13" y="5"/>
                    </a:lnTo>
                    <a:lnTo>
                      <a:pt x="7" y="2"/>
                    </a:lnTo>
                    <a:lnTo>
                      <a:pt x="0" y="0"/>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69" name="Freeform 101"/>
              <p:cNvSpPr>
                <a:spLocks noChangeAspect="1"/>
              </p:cNvSpPr>
              <p:nvPr/>
            </p:nvSpPr>
            <p:spPr bwMode="auto">
              <a:xfrm>
                <a:off x="698" y="3543"/>
                <a:ext cx="353" cy="63"/>
              </a:xfrm>
              <a:custGeom>
                <a:gdLst>
                  <a:gd name="T0" fmla="*/ 351 w 353"/>
                  <a:gd name="T1" fmla="*/ 39 h 63"/>
                  <a:gd name="T2" fmla="*/ 324 w 353"/>
                  <a:gd name="T3" fmla="*/ 45 h 63"/>
                  <a:gd name="T4" fmla="*/ 300 w 353"/>
                  <a:gd name="T5" fmla="*/ 49 h 63"/>
                  <a:gd name="T6" fmla="*/ 276 w 353"/>
                  <a:gd name="T7" fmla="*/ 52 h 63"/>
                  <a:gd name="T8" fmla="*/ 254 w 353"/>
                  <a:gd name="T9" fmla="*/ 54 h 63"/>
                  <a:gd name="T10" fmla="*/ 234 w 353"/>
                  <a:gd name="T11" fmla="*/ 54 h 63"/>
                  <a:gd name="T12" fmla="*/ 214 w 353"/>
                  <a:gd name="T13" fmla="*/ 54 h 63"/>
                  <a:gd name="T14" fmla="*/ 195 w 353"/>
                  <a:gd name="T15" fmla="*/ 53 h 63"/>
                  <a:gd name="T16" fmla="*/ 177 w 353"/>
                  <a:gd name="T17" fmla="*/ 50 h 63"/>
                  <a:gd name="T18" fmla="*/ 159 w 353"/>
                  <a:gd name="T19" fmla="*/ 46 h 63"/>
                  <a:gd name="T20" fmla="*/ 140 w 353"/>
                  <a:gd name="T21" fmla="*/ 42 h 63"/>
                  <a:gd name="T22" fmla="*/ 120 w 353"/>
                  <a:gd name="T23" fmla="*/ 36 h 63"/>
                  <a:gd name="T24" fmla="*/ 99 w 353"/>
                  <a:gd name="T25" fmla="*/ 31 h 63"/>
                  <a:gd name="T26" fmla="*/ 78 w 353"/>
                  <a:gd name="T27" fmla="*/ 24 h 63"/>
                  <a:gd name="T28" fmla="*/ 55 w 353"/>
                  <a:gd name="T29" fmla="*/ 17 h 63"/>
                  <a:gd name="T30" fmla="*/ 30 w 353"/>
                  <a:gd name="T31" fmla="*/ 9 h 63"/>
                  <a:gd name="T32" fmla="*/ 2 w 353"/>
                  <a:gd name="T33" fmla="*/ 0 h 63"/>
                  <a:gd name="T34" fmla="*/ 0 w 353"/>
                  <a:gd name="T35" fmla="*/ 7 h 63"/>
                  <a:gd name="T36" fmla="*/ 27 w 353"/>
                  <a:gd name="T37" fmla="*/ 16 h 63"/>
                  <a:gd name="T38" fmla="*/ 52 w 353"/>
                  <a:gd name="T39" fmla="*/ 24 h 63"/>
                  <a:gd name="T40" fmla="*/ 76 w 353"/>
                  <a:gd name="T41" fmla="*/ 31 h 63"/>
                  <a:gd name="T42" fmla="*/ 98 w 353"/>
                  <a:gd name="T43" fmla="*/ 38 h 63"/>
                  <a:gd name="T44" fmla="*/ 118 w 353"/>
                  <a:gd name="T45" fmla="*/ 43 h 63"/>
                  <a:gd name="T46" fmla="*/ 138 w 353"/>
                  <a:gd name="T47" fmla="*/ 49 h 63"/>
                  <a:gd name="T48" fmla="*/ 157 w 353"/>
                  <a:gd name="T49" fmla="*/ 53 h 63"/>
                  <a:gd name="T50" fmla="*/ 176 w 353"/>
                  <a:gd name="T51" fmla="*/ 57 h 63"/>
                  <a:gd name="T52" fmla="*/ 195 w 353"/>
                  <a:gd name="T53" fmla="*/ 59 h 63"/>
                  <a:gd name="T54" fmla="*/ 214 w 353"/>
                  <a:gd name="T55" fmla="*/ 61 h 63"/>
                  <a:gd name="T56" fmla="*/ 234 w 353"/>
                  <a:gd name="T57" fmla="*/ 62 h 63"/>
                  <a:gd name="T58" fmla="*/ 254 w 353"/>
                  <a:gd name="T59" fmla="*/ 61 h 63"/>
                  <a:gd name="T60" fmla="*/ 276 w 353"/>
                  <a:gd name="T61" fmla="*/ 59 h 63"/>
                  <a:gd name="T62" fmla="*/ 300 w 353"/>
                  <a:gd name="T63" fmla="*/ 56 h 63"/>
                  <a:gd name="T64" fmla="*/ 325 w 353"/>
                  <a:gd name="T65" fmla="*/ 52 h 63"/>
                  <a:gd name="T66" fmla="*/ 352 w 353"/>
                  <a:gd name="T67" fmla="*/ 46 h 63"/>
                  <a:gd name="T68" fmla="*/ 351 w 353"/>
                  <a:gd name="T69" fmla="*/ 39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53" h="62">
                    <a:moveTo>
                      <a:pt x="351" y="39"/>
                    </a:moveTo>
                    <a:lnTo>
                      <a:pt x="324" y="45"/>
                    </a:lnTo>
                    <a:lnTo>
                      <a:pt x="300" y="49"/>
                    </a:lnTo>
                    <a:lnTo>
                      <a:pt x="276" y="52"/>
                    </a:lnTo>
                    <a:lnTo>
                      <a:pt x="254" y="54"/>
                    </a:lnTo>
                    <a:lnTo>
                      <a:pt x="234" y="54"/>
                    </a:lnTo>
                    <a:lnTo>
                      <a:pt x="214" y="54"/>
                    </a:lnTo>
                    <a:lnTo>
                      <a:pt x="195" y="53"/>
                    </a:lnTo>
                    <a:lnTo>
                      <a:pt x="177" y="50"/>
                    </a:lnTo>
                    <a:lnTo>
                      <a:pt x="159" y="46"/>
                    </a:lnTo>
                    <a:lnTo>
                      <a:pt x="140" y="42"/>
                    </a:lnTo>
                    <a:lnTo>
                      <a:pt x="120" y="36"/>
                    </a:lnTo>
                    <a:lnTo>
                      <a:pt x="99" y="31"/>
                    </a:lnTo>
                    <a:lnTo>
                      <a:pt x="78" y="24"/>
                    </a:lnTo>
                    <a:lnTo>
                      <a:pt x="55" y="17"/>
                    </a:lnTo>
                    <a:lnTo>
                      <a:pt x="30" y="9"/>
                    </a:lnTo>
                    <a:lnTo>
                      <a:pt x="2" y="0"/>
                    </a:lnTo>
                    <a:lnTo>
                      <a:pt x="0" y="7"/>
                    </a:lnTo>
                    <a:lnTo>
                      <a:pt x="27" y="16"/>
                    </a:lnTo>
                    <a:lnTo>
                      <a:pt x="52" y="24"/>
                    </a:lnTo>
                    <a:lnTo>
                      <a:pt x="76" y="31"/>
                    </a:lnTo>
                    <a:lnTo>
                      <a:pt x="98" y="38"/>
                    </a:lnTo>
                    <a:lnTo>
                      <a:pt x="118" y="43"/>
                    </a:lnTo>
                    <a:lnTo>
                      <a:pt x="138" y="49"/>
                    </a:lnTo>
                    <a:lnTo>
                      <a:pt x="157" y="53"/>
                    </a:lnTo>
                    <a:lnTo>
                      <a:pt x="176" y="57"/>
                    </a:lnTo>
                    <a:lnTo>
                      <a:pt x="195" y="59"/>
                    </a:lnTo>
                    <a:lnTo>
                      <a:pt x="214" y="61"/>
                    </a:lnTo>
                    <a:lnTo>
                      <a:pt x="234" y="62"/>
                    </a:lnTo>
                    <a:lnTo>
                      <a:pt x="254" y="61"/>
                    </a:lnTo>
                    <a:lnTo>
                      <a:pt x="276" y="59"/>
                    </a:lnTo>
                    <a:lnTo>
                      <a:pt x="300" y="56"/>
                    </a:lnTo>
                    <a:lnTo>
                      <a:pt x="325" y="52"/>
                    </a:lnTo>
                    <a:lnTo>
                      <a:pt x="352" y="46"/>
                    </a:lnTo>
                    <a:lnTo>
                      <a:pt x="351" y="39"/>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grpSp>
        <p:grpSp>
          <p:nvGrpSpPr>
            <p:cNvPr id="139" name="Group 102"/>
            <p:cNvGrpSpPr>
              <a:grpSpLocks noChangeAspect="1"/>
            </p:cNvGrpSpPr>
            <p:nvPr/>
          </p:nvGrpSpPr>
          <p:grpSpPr>
            <a:xfrm>
              <a:off x="5138" y="3336"/>
              <a:ext cx="250" cy="624"/>
              <a:chOff x="4557" y="1802"/>
              <a:chExt cx="645" cy="1804"/>
            </a:xfrm>
          </p:grpSpPr>
          <p:sp>
            <p:nvSpPr>
              <p:cNvPr id="140" name="Freeform 103"/>
              <p:cNvSpPr>
                <a:spLocks noChangeAspect="1"/>
              </p:cNvSpPr>
              <p:nvPr/>
            </p:nvSpPr>
            <p:spPr bwMode="auto">
              <a:xfrm>
                <a:off x="4557" y="1935"/>
                <a:ext cx="259" cy="1100"/>
              </a:xfrm>
              <a:custGeom>
                <a:gdLst>
                  <a:gd name="T0" fmla="*/ 159 w 259"/>
                  <a:gd name="T1" fmla="*/ 138 h 1100"/>
                  <a:gd name="T2" fmla="*/ 150 w 259"/>
                  <a:gd name="T3" fmla="*/ 127 h 1100"/>
                  <a:gd name="T4" fmla="*/ 135 w 259"/>
                  <a:gd name="T5" fmla="*/ 107 h 1100"/>
                  <a:gd name="T6" fmla="*/ 115 w 259"/>
                  <a:gd name="T7" fmla="*/ 83 h 1100"/>
                  <a:gd name="T8" fmla="*/ 94 w 259"/>
                  <a:gd name="T9" fmla="*/ 57 h 1100"/>
                  <a:gd name="T10" fmla="*/ 74 w 259"/>
                  <a:gd name="T11" fmla="*/ 33 h 1100"/>
                  <a:gd name="T12" fmla="*/ 59 w 259"/>
                  <a:gd name="T13" fmla="*/ 13 h 1100"/>
                  <a:gd name="T14" fmla="*/ 50 w 259"/>
                  <a:gd name="T15" fmla="*/ 2 h 1100"/>
                  <a:gd name="T16" fmla="*/ 36 w 259"/>
                  <a:gd name="T17" fmla="*/ 2 h 1100"/>
                  <a:gd name="T18" fmla="*/ 15 w 259"/>
                  <a:gd name="T19" fmla="*/ 26 h 1100"/>
                  <a:gd name="T20" fmla="*/ 4 w 259"/>
                  <a:gd name="T21" fmla="*/ 64 h 1100"/>
                  <a:gd name="T22" fmla="*/ 4 w 259"/>
                  <a:gd name="T23" fmla="*/ 103 h 1100"/>
                  <a:gd name="T24" fmla="*/ 19 w 259"/>
                  <a:gd name="T25" fmla="*/ 135 h 1100"/>
                  <a:gd name="T26" fmla="*/ 36 w 259"/>
                  <a:gd name="T27" fmla="*/ 163 h 1100"/>
                  <a:gd name="T28" fmla="*/ 50 w 259"/>
                  <a:gd name="T29" fmla="*/ 187 h 1100"/>
                  <a:gd name="T30" fmla="*/ 59 w 259"/>
                  <a:gd name="T31" fmla="*/ 208 h 1100"/>
                  <a:gd name="T32" fmla="*/ 60 w 259"/>
                  <a:gd name="T33" fmla="*/ 209 h 1100"/>
                  <a:gd name="T34" fmla="*/ 48 w 259"/>
                  <a:gd name="T35" fmla="*/ 189 h 1100"/>
                  <a:gd name="T36" fmla="*/ 30 w 259"/>
                  <a:gd name="T37" fmla="*/ 174 h 1100"/>
                  <a:gd name="T38" fmla="*/ 12 w 259"/>
                  <a:gd name="T39" fmla="*/ 172 h 1100"/>
                  <a:gd name="T40" fmla="*/ 1 w 259"/>
                  <a:gd name="T41" fmla="*/ 227 h 1100"/>
                  <a:gd name="T42" fmla="*/ 3 w 259"/>
                  <a:gd name="T43" fmla="*/ 294 h 1100"/>
                  <a:gd name="T44" fmla="*/ 13 w 259"/>
                  <a:gd name="T45" fmla="*/ 338 h 1100"/>
                  <a:gd name="T46" fmla="*/ 20 w 259"/>
                  <a:gd name="T47" fmla="*/ 383 h 1100"/>
                  <a:gd name="T48" fmla="*/ 18 w 259"/>
                  <a:gd name="T49" fmla="*/ 417 h 1100"/>
                  <a:gd name="T50" fmla="*/ 11 w 259"/>
                  <a:gd name="T51" fmla="*/ 443 h 1100"/>
                  <a:gd name="T52" fmla="*/ 4 w 259"/>
                  <a:gd name="T53" fmla="*/ 488 h 1100"/>
                  <a:gd name="T54" fmla="*/ 1 w 259"/>
                  <a:gd name="T55" fmla="*/ 548 h 1100"/>
                  <a:gd name="T56" fmla="*/ 6 w 259"/>
                  <a:gd name="T57" fmla="*/ 683 h 1100"/>
                  <a:gd name="T58" fmla="*/ 4 w 259"/>
                  <a:gd name="T59" fmla="*/ 824 h 1100"/>
                  <a:gd name="T60" fmla="*/ 8 w 259"/>
                  <a:gd name="T61" fmla="*/ 880 h 1100"/>
                  <a:gd name="T62" fmla="*/ 27 w 259"/>
                  <a:gd name="T63" fmla="*/ 953 h 1100"/>
                  <a:gd name="T64" fmla="*/ 51 w 259"/>
                  <a:gd name="T65" fmla="*/ 1025 h 1100"/>
                  <a:gd name="T66" fmla="*/ 78 w 259"/>
                  <a:gd name="T67" fmla="*/ 1081 h 1100"/>
                  <a:gd name="T68" fmla="*/ 93 w 259"/>
                  <a:gd name="T69" fmla="*/ 1094 h 1100"/>
                  <a:gd name="T70" fmla="*/ 107 w 259"/>
                  <a:gd name="T71" fmla="*/ 1048 h 1100"/>
                  <a:gd name="T72" fmla="*/ 130 w 259"/>
                  <a:gd name="T73" fmla="*/ 965 h 1100"/>
                  <a:gd name="T74" fmla="*/ 157 w 259"/>
                  <a:gd name="T75" fmla="*/ 859 h 1100"/>
                  <a:gd name="T76" fmla="*/ 185 w 259"/>
                  <a:gd name="T77" fmla="*/ 745 h 1100"/>
                  <a:gd name="T78" fmla="*/ 212 w 259"/>
                  <a:gd name="T79" fmla="*/ 637 h 1100"/>
                  <a:gd name="T80" fmla="*/ 234 w 259"/>
                  <a:gd name="T81" fmla="*/ 549 h 1100"/>
                  <a:gd name="T82" fmla="*/ 248 w 259"/>
                  <a:gd name="T83" fmla="*/ 495 h 1100"/>
                  <a:gd name="T84" fmla="*/ 258 w 259"/>
                  <a:gd name="T85" fmla="*/ 458 h 1100"/>
                  <a:gd name="T86" fmla="*/ 255 w 259"/>
                  <a:gd name="T87" fmla="*/ 398 h 1100"/>
                  <a:gd name="T88" fmla="*/ 242 w 259"/>
                  <a:gd name="T89" fmla="*/ 338 h 1100"/>
                  <a:gd name="T90" fmla="*/ 223 w 259"/>
                  <a:gd name="T91" fmla="*/ 279 h 1100"/>
                  <a:gd name="T92" fmla="*/ 199 w 259"/>
                  <a:gd name="T93" fmla="*/ 223 h 1100"/>
                  <a:gd name="T94" fmla="*/ 173 w 259"/>
                  <a:gd name="T95" fmla="*/ 167 h 11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9" h="1100">
                    <a:moveTo>
                      <a:pt x="160" y="139"/>
                    </a:moveTo>
                    <a:lnTo>
                      <a:pt x="159" y="138"/>
                    </a:lnTo>
                    <a:lnTo>
                      <a:pt x="156" y="134"/>
                    </a:lnTo>
                    <a:lnTo>
                      <a:pt x="150" y="127"/>
                    </a:lnTo>
                    <a:lnTo>
                      <a:pt x="143" y="118"/>
                    </a:lnTo>
                    <a:lnTo>
                      <a:pt x="135" y="107"/>
                    </a:lnTo>
                    <a:lnTo>
                      <a:pt x="125" y="95"/>
                    </a:lnTo>
                    <a:lnTo>
                      <a:pt x="115" y="83"/>
                    </a:lnTo>
                    <a:lnTo>
                      <a:pt x="105" y="70"/>
                    </a:lnTo>
                    <a:lnTo>
                      <a:pt x="94" y="57"/>
                    </a:lnTo>
                    <a:lnTo>
                      <a:pt x="84" y="45"/>
                    </a:lnTo>
                    <a:lnTo>
                      <a:pt x="74" y="33"/>
                    </a:lnTo>
                    <a:lnTo>
                      <a:pt x="66" y="22"/>
                    </a:lnTo>
                    <a:lnTo>
                      <a:pt x="59" y="13"/>
                    </a:lnTo>
                    <a:lnTo>
                      <a:pt x="53" y="6"/>
                    </a:lnTo>
                    <a:lnTo>
                      <a:pt x="50" y="2"/>
                    </a:lnTo>
                    <a:lnTo>
                      <a:pt x="49" y="0"/>
                    </a:lnTo>
                    <a:lnTo>
                      <a:pt x="36" y="2"/>
                    </a:lnTo>
                    <a:lnTo>
                      <a:pt x="25" y="11"/>
                    </a:lnTo>
                    <a:lnTo>
                      <a:pt x="15" y="26"/>
                    </a:lnTo>
                    <a:lnTo>
                      <a:pt x="8" y="44"/>
                    </a:lnTo>
                    <a:lnTo>
                      <a:pt x="4" y="64"/>
                    </a:lnTo>
                    <a:lnTo>
                      <a:pt x="2" y="85"/>
                    </a:lnTo>
                    <a:lnTo>
                      <a:pt x="4" y="103"/>
                    </a:lnTo>
                    <a:lnTo>
                      <a:pt x="9" y="118"/>
                    </a:lnTo>
                    <a:lnTo>
                      <a:pt x="19" y="135"/>
                    </a:lnTo>
                    <a:lnTo>
                      <a:pt x="27" y="150"/>
                    </a:lnTo>
                    <a:lnTo>
                      <a:pt x="36" y="163"/>
                    </a:lnTo>
                    <a:lnTo>
                      <a:pt x="44" y="176"/>
                    </a:lnTo>
                    <a:lnTo>
                      <a:pt x="50" y="187"/>
                    </a:lnTo>
                    <a:lnTo>
                      <a:pt x="56" y="198"/>
                    </a:lnTo>
                    <a:lnTo>
                      <a:pt x="59" y="208"/>
                    </a:lnTo>
                    <a:lnTo>
                      <a:pt x="61" y="219"/>
                    </a:lnTo>
                    <a:lnTo>
                      <a:pt x="60" y="209"/>
                    </a:lnTo>
                    <a:lnTo>
                      <a:pt x="55" y="199"/>
                    </a:lnTo>
                    <a:lnTo>
                      <a:pt x="48" y="189"/>
                    </a:lnTo>
                    <a:lnTo>
                      <a:pt x="39" y="181"/>
                    </a:lnTo>
                    <a:lnTo>
                      <a:pt x="30" y="174"/>
                    </a:lnTo>
                    <a:lnTo>
                      <a:pt x="20" y="172"/>
                    </a:lnTo>
                    <a:lnTo>
                      <a:pt x="12" y="172"/>
                    </a:lnTo>
                    <a:lnTo>
                      <a:pt x="5" y="177"/>
                    </a:lnTo>
                    <a:lnTo>
                      <a:pt x="1" y="227"/>
                    </a:lnTo>
                    <a:lnTo>
                      <a:pt x="0" y="265"/>
                    </a:lnTo>
                    <a:lnTo>
                      <a:pt x="3" y="294"/>
                    </a:lnTo>
                    <a:lnTo>
                      <a:pt x="8" y="317"/>
                    </a:lnTo>
                    <a:lnTo>
                      <a:pt x="13" y="338"/>
                    </a:lnTo>
                    <a:lnTo>
                      <a:pt x="17" y="359"/>
                    </a:lnTo>
                    <a:lnTo>
                      <a:pt x="20" y="383"/>
                    </a:lnTo>
                    <a:lnTo>
                      <a:pt x="20" y="413"/>
                    </a:lnTo>
                    <a:lnTo>
                      <a:pt x="18" y="417"/>
                    </a:lnTo>
                    <a:lnTo>
                      <a:pt x="15" y="427"/>
                    </a:lnTo>
                    <a:lnTo>
                      <a:pt x="11" y="443"/>
                    </a:lnTo>
                    <a:lnTo>
                      <a:pt x="7" y="463"/>
                    </a:lnTo>
                    <a:lnTo>
                      <a:pt x="4" y="488"/>
                    </a:lnTo>
                    <a:lnTo>
                      <a:pt x="1" y="517"/>
                    </a:lnTo>
                    <a:lnTo>
                      <a:pt x="1" y="548"/>
                    </a:lnTo>
                    <a:lnTo>
                      <a:pt x="4" y="583"/>
                    </a:lnTo>
                    <a:lnTo>
                      <a:pt x="6" y="683"/>
                    </a:lnTo>
                    <a:lnTo>
                      <a:pt x="5" y="766"/>
                    </a:lnTo>
                    <a:lnTo>
                      <a:pt x="4" y="824"/>
                    </a:lnTo>
                    <a:lnTo>
                      <a:pt x="3" y="846"/>
                    </a:lnTo>
                    <a:lnTo>
                      <a:pt x="8" y="880"/>
                    </a:lnTo>
                    <a:lnTo>
                      <a:pt x="17" y="916"/>
                    </a:lnTo>
                    <a:lnTo>
                      <a:pt x="27" y="953"/>
                    </a:lnTo>
                    <a:lnTo>
                      <a:pt x="39" y="990"/>
                    </a:lnTo>
                    <a:lnTo>
                      <a:pt x="51" y="1025"/>
                    </a:lnTo>
                    <a:lnTo>
                      <a:pt x="64" y="1056"/>
                    </a:lnTo>
                    <a:lnTo>
                      <a:pt x="78" y="1081"/>
                    </a:lnTo>
                    <a:lnTo>
                      <a:pt x="90" y="1099"/>
                    </a:lnTo>
                    <a:lnTo>
                      <a:pt x="93" y="1094"/>
                    </a:lnTo>
                    <a:lnTo>
                      <a:pt x="99" y="1077"/>
                    </a:lnTo>
                    <a:lnTo>
                      <a:pt x="107" y="1048"/>
                    </a:lnTo>
                    <a:lnTo>
                      <a:pt x="118" y="1010"/>
                    </a:lnTo>
                    <a:lnTo>
                      <a:pt x="130" y="965"/>
                    </a:lnTo>
                    <a:lnTo>
                      <a:pt x="143" y="914"/>
                    </a:lnTo>
                    <a:lnTo>
                      <a:pt x="157" y="859"/>
                    </a:lnTo>
                    <a:lnTo>
                      <a:pt x="171" y="803"/>
                    </a:lnTo>
                    <a:lnTo>
                      <a:pt x="185" y="745"/>
                    </a:lnTo>
                    <a:lnTo>
                      <a:pt x="199" y="689"/>
                    </a:lnTo>
                    <a:lnTo>
                      <a:pt x="212" y="637"/>
                    </a:lnTo>
                    <a:lnTo>
                      <a:pt x="224" y="590"/>
                    </a:lnTo>
                    <a:lnTo>
                      <a:pt x="234" y="549"/>
                    </a:lnTo>
                    <a:lnTo>
                      <a:pt x="242" y="517"/>
                    </a:lnTo>
                    <a:lnTo>
                      <a:pt x="248" y="495"/>
                    </a:lnTo>
                    <a:lnTo>
                      <a:pt x="251" y="486"/>
                    </a:lnTo>
                    <a:lnTo>
                      <a:pt x="258" y="458"/>
                    </a:lnTo>
                    <a:lnTo>
                      <a:pt x="258" y="428"/>
                    </a:lnTo>
                    <a:lnTo>
                      <a:pt x="255" y="398"/>
                    </a:lnTo>
                    <a:lnTo>
                      <a:pt x="249" y="368"/>
                    </a:lnTo>
                    <a:lnTo>
                      <a:pt x="242" y="338"/>
                    </a:lnTo>
                    <a:lnTo>
                      <a:pt x="233" y="309"/>
                    </a:lnTo>
                    <a:lnTo>
                      <a:pt x="223" y="279"/>
                    </a:lnTo>
                    <a:lnTo>
                      <a:pt x="211" y="251"/>
                    </a:lnTo>
                    <a:lnTo>
                      <a:pt x="199" y="223"/>
                    </a:lnTo>
                    <a:lnTo>
                      <a:pt x="186" y="194"/>
                    </a:lnTo>
                    <a:lnTo>
                      <a:pt x="173" y="167"/>
                    </a:lnTo>
                    <a:lnTo>
                      <a:pt x="160" y="139"/>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41" name="Freeform 104"/>
              <p:cNvSpPr>
                <a:spLocks noChangeAspect="1"/>
              </p:cNvSpPr>
              <p:nvPr/>
            </p:nvSpPr>
            <p:spPr bwMode="auto">
              <a:xfrm>
                <a:off x="4557" y="1935"/>
                <a:ext cx="259" cy="1100"/>
              </a:xfrm>
              <a:custGeom>
                <a:gdLst>
                  <a:gd name="T0" fmla="*/ 159 w 259"/>
                  <a:gd name="T1" fmla="*/ 138 h 1100"/>
                  <a:gd name="T2" fmla="*/ 150 w 259"/>
                  <a:gd name="T3" fmla="*/ 127 h 1100"/>
                  <a:gd name="T4" fmla="*/ 135 w 259"/>
                  <a:gd name="T5" fmla="*/ 107 h 1100"/>
                  <a:gd name="T6" fmla="*/ 115 w 259"/>
                  <a:gd name="T7" fmla="*/ 83 h 1100"/>
                  <a:gd name="T8" fmla="*/ 94 w 259"/>
                  <a:gd name="T9" fmla="*/ 57 h 1100"/>
                  <a:gd name="T10" fmla="*/ 74 w 259"/>
                  <a:gd name="T11" fmla="*/ 33 h 1100"/>
                  <a:gd name="T12" fmla="*/ 59 w 259"/>
                  <a:gd name="T13" fmla="*/ 13 h 1100"/>
                  <a:gd name="T14" fmla="*/ 50 w 259"/>
                  <a:gd name="T15" fmla="*/ 2 h 1100"/>
                  <a:gd name="T16" fmla="*/ 36 w 259"/>
                  <a:gd name="T17" fmla="*/ 2 h 1100"/>
                  <a:gd name="T18" fmla="*/ 15 w 259"/>
                  <a:gd name="T19" fmla="*/ 26 h 1100"/>
                  <a:gd name="T20" fmla="*/ 4 w 259"/>
                  <a:gd name="T21" fmla="*/ 64 h 1100"/>
                  <a:gd name="T22" fmla="*/ 4 w 259"/>
                  <a:gd name="T23" fmla="*/ 103 h 1100"/>
                  <a:gd name="T24" fmla="*/ 19 w 259"/>
                  <a:gd name="T25" fmla="*/ 135 h 1100"/>
                  <a:gd name="T26" fmla="*/ 36 w 259"/>
                  <a:gd name="T27" fmla="*/ 163 h 1100"/>
                  <a:gd name="T28" fmla="*/ 50 w 259"/>
                  <a:gd name="T29" fmla="*/ 187 h 1100"/>
                  <a:gd name="T30" fmla="*/ 59 w 259"/>
                  <a:gd name="T31" fmla="*/ 208 h 1100"/>
                  <a:gd name="T32" fmla="*/ 60 w 259"/>
                  <a:gd name="T33" fmla="*/ 209 h 1100"/>
                  <a:gd name="T34" fmla="*/ 48 w 259"/>
                  <a:gd name="T35" fmla="*/ 189 h 1100"/>
                  <a:gd name="T36" fmla="*/ 30 w 259"/>
                  <a:gd name="T37" fmla="*/ 174 h 1100"/>
                  <a:gd name="T38" fmla="*/ 12 w 259"/>
                  <a:gd name="T39" fmla="*/ 172 h 1100"/>
                  <a:gd name="T40" fmla="*/ 1 w 259"/>
                  <a:gd name="T41" fmla="*/ 227 h 1100"/>
                  <a:gd name="T42" fmla="*/ 3 w 259"/>
                  <a:gd name="T43" fmla="*/ 294 h 1100"/>
                  <a:gd name="T44" fmla="*/ 13 w 259"/>
                  <a:gd name="T45" fmla="*/ 338 h 1100"/>
                  <a:gd name="T46" fmla="*/ 20 w 259"/>
                  <a:gd name="T47" fmla="*/ 383 h 1100"/>
                  <a:gd name="T48" fmla="*/ 18 w 259"/>
                  <a:gd name="T49" fmla="*/ 417 h 1100"/>
                  <a:gd name="T50" fmla="*/ 11 w 259"/>
                  <a:gd name="T51" fmla="*/ 443 h 1100"/>
                  <a:gd name="T52" fmla="*/ 4 w 259"/>
                  <a:gd name="T53" fmla="*/ 488 h 1100"/>
                  <a:gd name="T54" fmla="*/ 1 w 259"/>
                  <a:gd name="T55" fmla="*/ 548 h 1100"/>
                  <a:gd name="T56" fmla="*/ 6 w 259"/>
                  <a:gd name="T57" fmla="*/ 683 h 1100"/>
                  <a:gd name="T58" fmla="*/ 4 w 259"/>
                  <a:gd name="T59" fmla="*/ 824 h 1100"/>
                  <a:gd name="T60" fmla="*/ 8 w 259"/>
                  <a:gd name="T61" fmla="*/ 880 h 1100"/>
                  <a:gd name="T62" fmla="*/ 27 w 259"/>
                  <a:gd name="T63" fmla="*/ 953 h 1100"/>
                  <a:gd name="T64" fmla="*/ 51 w 259"/>
                  <a:gd name="T65" fmla="*/ 1025 h 1100"/>
                  <a:gd name="T66" fmla="*/ 78 w 259"/>
                  <a:gd name="T67" fmla="*/ 1081 h 1100"/>
                  <a:gd name="T68" fmla="*/ 93 w 259"/>
                  <a:gd name="T69" fmla="*/ 1094 h 1100"/>
                  <a:gd name="T70" fmla="*/ 107 w 259"/>
                  <a:gd name="T71" fmla="*/ 1048 h 1100"/>
                  <a:gd name="T72" fmla="*/ 130 w 259"/>
                  <a:gd name="T73" fmla="*/ 965 h 1100"/>
                  <a:gd name="T74" fmla="*/ 157 w 259"/>
                  <a:gd name="T75" fmla="*/ 859 h 1100"/>
                  <a:gd name="T76" fmla="*/ 185 w 259"/>
                  <a:gd name="T77" fmla="*/ 745 h 1100"/>
                  <a:gd name="T78" fmla="*/ 212 w 259"/>
                  <a:gd name="T79" fmla="*/ 637 h 1100"/>
                  <a:gd name="T80" fmla="*/ 234 w 259"/>
                  <a:gd name="T81" fmla="*/ 549 h 1100"/>
                  <a:gd name="T82" fmla="*/ 248 w 259"/>
                  <a:gd name="T83" fmla="*/ 495 h 1100"/>
                  <a:gd name="T84" fmla="*/ 258 w 259"/>
                  <a:gd name="T85" fmla="*/ 458 h 1100"/>
                  <a:gd name="T86" fmla="*/ 255 w 259"/>
                  <a:gd name="T87" fmla="*/ 398 h 1100"/>
                  <a:gd name="T88" fmla="*/ 242 w 259"/>
                  <a:gd name="T89" fmla="*/ 338 h 1100"/>
                  <a:gd name="T90" fmla="*/ 223 w 259"/>
                  <a:gd name="T91" fmla="*/ 279 h 1100"/>
                  <a:gd name="T92" fmla="*/ 199 w 259"/>
                  <a:gd name="T93" fmla="*/ 223 h 1100"/>
                  <a:gd name="T94" fmla="*/ 173 w 259"/>
                  <a:gd name="T95" fmla="*/ 167 h 11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9" h="1100">
                    <a:moveTo>
                      <a:pt x="160" y="139"/>
                    </a:moveTo>
                    <a:lnTo>
                      <a:pt x="159" y="138"/>
                    </a:lnTo>
                    <a:lnTo>
                      <a:pt x="156" y="134"/>
                    </a:lnTo>
                    <a:lnTo>
                      <a:pt x="150" y="127"/>
                    </a:lnTo>
                    <a:lnTo>
                      <a:pt x="143" y="118"/>
                    </a:lnTo>
                    <a:lnTo>
                      <a:pt x="135" y="107"/>
                    </a:lnTo>
                    <a:lnTo>
                      <a:pt x="125" y="95"/>
                    </a:lnTo>
                    <a:lnTo>
                      <a:pt x="115" y="83"/>
                    </a:lnTo>
                    <a:lnTo>
                      <a:pt x="105" y="70"/>
                    </a:lnTo>
                    <a:lnTo>
                      <a:pt x="94" y="57"/>
                    </a:lnTo>
                    <a:lnTo>
                      <a:pt x="84" y="45"/>
                    </a:lnTo>
                    <a:lnTo>
                      <a:pt x="74" y="33"/>
                    </a:lnTo>
                    <a:lnTo>
                      <a:pt x="66" y="22"/>
                    </a:lnTo>
                    <a:lnTo>
                      <a:pt x="59" y="13"/>
                    </a:lnTo>
                    <a:lnTo>
                      <a:pt x="53" y="6"/>
                    </a:lnTo>
                    <a:lnTo>
                      <a:pt x="50" y="2"/>
                    </a:lnTo>
                    <a:lnTo>
                      <a:pt x="49" y="0"/>
                    </a:lnTo>
                    <a:lnTo>
                      <a:pt x="36" y="2"/>
                    </a:lnTo>
                    <a:lnTo>
                      <a:pt x="25" y="11"/>
                    </a:lnTo>
                    <a:lnTo>
                      <a:pt x="15" y="26"/>
                    </a:lnTo>
                    <a:lnTo>
                      <a:pt x="8" y="44"/>
                    </a:lnTo>
                    <a:lnTo>
                      <a:pt x="4" y="64"/>
                    </a:lnTo>
                    <a:lnTo>
                      <a:pt x="2" y="85"/>
                    </a:lnTo>
                    <a:lnTo>
                      <a:pt x="4" y="103"/>
                    </a:lnTo>
                    <a:lnTo>
                      <a:pt x="9" y="118"/>
                    </a:lnTo>
                    <a:lnTo>
                      <a:pt x="19" y="135"/>
                    </a:lnTo>
                    <a:lnTo>
                      <a:pt x="27" y="150"/>
                    </a:lnTo>
                    <a:lnTo>
                      <a:pt x="36" y="163"/>
                    </a:lnTo>
                    <a:lnTo>
                      <a:pt x="44" y="176"/>
                    </a:lnTo>
                    <a:lnTo>
                      <a:pt x="50" y="187"/>
                    </a:lnTo>
                    <a:lnTo>
                      <a:pt x="56" y="198"/>
                    </a:lnTo>
                    <a:lnTo>
                      <a:pt x="59" y="208"/>
                    </a:lnTo>
                    <a:lnTo>
                      <a:pt x="61" y="219"/>
                    </a:lnTo>
                    <a:lnTo>
                      <a:pt x="60" y="209"/>
                    </a:lnTo>
                    <a:lnTo>
                      <a:pt x="55" y="199"/>
                    </a:lnTo>
                    <a:lnTo>
                      <a:pt x="48" y="189"/>
                    </a:lnTo>
                    <a:lnTo>
                      <a:pt x="39" y="181"/>
                    </a:lnTo>
                    <a:lnTo>
                      <a:pt x="30" y="174"/>
                    </a:lnTo>
                    <a:lnTo>
                      <a:pt x="20" y="172"/>
                    </a:lnTo>
                    <a:lnTo>
                      <a:pt x="12" y="172"/>
                    </a:lnTo>
                    <a:lnTo>
                      <a:pt x="5" y="177"/>
                    </a:lnTo>
                    <a:lnTo>
                      <a:pt x="1" y="227"/>
                    </a:lnTo>
                    <a:lnTo>
                      <a:pt x="0" y="265"/>
                    </a:lnTo>
                    <a:lnTo>
                      <a:pt x="3" y="294"/>
                    </a:lnTo>
                    <a:lnTo>
                      <a:pt x="8" y="317"/>
                    </a:lnTo>
                    <a:lnTo>
                      <a:pt x="13" y="338"/>
                    </a:lnTo>
                    <a:lnTo>
                      <a:pt x="17" y="359"/>
                    </a:lnTo>
                    <a:lnTo>
                      <a:pt x="20" y="383"/>
                    </a:lnTo>
                    <a:lnTo>
                      <a:pt x="20" y="413"/>
                    </a:lnTo>
                    <a:lnTo>
                      <a:pt x="18" y="417"/>
                    </a:lnTo>
                    <a:lnTo>
                      <a:pt x="15" y="427"/>
                    </a:lnTo>
                    <a:lnTo>
                      <a:pt x="11" y="443"/>
                    </a:lnTo>
                    <a:lnTo>
                      <a:pt x="7" y="463"/>
                    </a:lnTo>
                    <a:lnTo>
                      <a:pt x="4" y="488"/>
                    </a:lnTo>
                    <a:lnTo>
                      <a:pt x="1" y="517"/>
                    </a:lnTo>
                    <a:lnTo>
                      <a:pt x="1" y="548"/>
                    </a:lnTo>
                    <a:lnTo>
                      <a:pt x="4" y="583"/>
                    </a:lnTo>
                    <a:lnTo>
                      <a:pt x="6" y="683"/>
                    </a:lnTo>
                    <a:lnTo>
                      <a:pt x="5" y="766"/>
                    </a:lnTo>
                    <a:lnTo>
                      <a:pt x="4" y="824"/>
                    </a:lnTo>
                    <a:lnTo>
                      <a:pt x="3" y="846"/>
                    </a:lnTo>
                    <a:lnTo>
                      <a:pt x="8" y="880"/>
                    </a:lnTo>
                    <a:lnTo>
                      <a:pt x="17" y="916"/>
                    </a:lnTo>
                    <a:lnTo>
                      <a:pt x="27" y="953"/>
                    </a:lnTo>
                    <a:lnTo>
                      <a:pt x="39" y="990"/>
                    </a:lnTo>
                    <a:lnTo>
                      <a:pt x="51" y="1025"/>
                    </a:lnTo>
                    <a:lnTo>
                      <a:pt x="64" y="1056"/>
                    </a:lnTo>
                    <a:lnTo>
                      <a:pt x="78" y="1081"/>
                    </a:lnTo>
                    <a:lnTo>
                      <a:pt x="90" y="1099"/>
                    </a:lnTo>
                    <a:lnTo>
                      <a:pt x="93" y="1094"/>
                    </a:lnTo>
                    <a:lnTo>
                      <a:pt x="99" y="1077"/>
                    </a:lnTo>
                    <a:lnTo>
                      <a:pt x="107" y="1048"/>
                    </a:lnTo>
                    <a:lnTo>
                      <a:pt x="118" y="1010"/>
                    </a:lnTo>
                    <a:lnTo>
                      <a:pt x="130" y="965"/>
                    </a:lnTo>
                    <a:lnTo>
                      <a:pt x="143" y="914"/>
                    </a:lnTo>
                    <a:lnTo>
                      <a:pt x="157" y="859"/>
                    </a:lnTo>
                    <a:lnTo>
                      <a:pt x="171" y="803"/>
                    </a:lnTo>
                    <a:lnTo>
                      <a:pt x="185" y="745"/>
                    </a:lnTo>
                    <a:lnTo>
                      <a:pt x="199" y="689"/>
                    </a:lnTo>
                    <a:lnTo>
                      <a:pt x="212" y="637"/>
                    </a:lnTo>
                    <a:lnTo>
                      <a:pt x="224" y="590"/>
                    </a:lnTo>
                    <a:lnTo>
                      <a:pt x="234" y="549"/>
                    </a:lnTo>
                    <a:lnTo>
                      <a:pt x="242" y="517"/>
                    </a:lnTo>
                    <a:lnTo>
                      <a:pt x="248" y="495"/>
                    </a:lnTo>
                    <a:lnTo>
                      <a:pt x="251" y="486"/>
                    </a:lnTo>
                    <a:lnTo>
                      <a:pt x="258" y="458"/>
                    </a:lnTo>
                    <a:lnTo>
                      <a:pt x="258" y="428"/>
                    </a:lnTo>
                    <a:lnTo>
                      <a:pt x="255" y="398"/>
                    </a:lnTo>
                    <a:lnTo>
                      <a:pt x="249" y="368"/>
                    </a:lnTo>
                    <a:lnTo>
                      <a:pt x="242" y="338"/>
                    </a:lnTo>
                    <a:lnTo>
                      <a:pt x="233" y="309"/>
                    </a:lnTo>
                    <a:lnTo>
                      <a:pt x="223" y="279"/>
                    </a:lnTo>
                    <a:lnTo>
                      <a:pt x="211" y="251"/>
                    </a:lnTo>
                    <a:lnTo>
                      <a:pt x="199" y="223"/>
                    </a:lnTo>
                    <a:lnTo>
                      <a:pt x="186" y="194"/>
                    </a:lnTo>
                    <a:lnTo>
                      <a:pt x="173" y="167"/>
                    </a:lnTo>
                    <a:lnTo>
                      <a:pt x="160" y="139"/>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42" name="Freeform 105"/>
              <p:cNvSpPr>
                <a:spLocks noChangeAspect="1"/>
              </p:cNvSpPr>
              <p:nvPr/>
            </p:nvSpPr>
            <p:spPr bwMode="auto">
              <a:xfrm>
                <a:off x="4557" y="1808"/>
                <a:ext cx="644" cy="1794"/>
              </a:xfrm>
              <a:custGeom>
                <a:gdLst>
                  <a:gd name="T0" fmla="*/ 156 w 644"/>
                  <a:gd name="T1" fmla="*/ 533 h 1794"/>
                  <a:gd name="T2" fmla="*/ 150 w 644"/>
                  <a:gd name="T3" fmla="*/ 452 h 1794"/>
                  <a:gd name="T4" fmla="*/ 120 w 644"/>
                  <a:gd name="T5" fmla="*/ 386 h 1794"/>
                  <a:gd name="T6" fmla="*/ 94 w 644"/>
                  <a:gd name="T7" fmla="*/ 301 h 1794"/>
                  <a:gd name="T8" fmla="*/ 36 w 644"/>
                  <a:gd name="T9" fmla="*/ 223 h 1794"/>
                  <a:gd name="T10" fmla="*/ 4 w 644"/>
                  <a:gd name="T11" fmla="*/ 159 h 1794"/>
                  <a:gd name="T12" fmla="*/ 5 w 644"/>
                  <a:gd name="T13" fmla="*/ 106 h 1794"/>
                  <a:gd name="T14" fmla="*/ 28 w 644"/>
                  <a:gd name="T15" fmla="*/ 69 h 1794"/>
                  <a:gd name="T16" fmla="*/ 53 w 644"/>
                  <a:gd name="T17" fmla="*/ 59 h 1794"/>
                  <a:gd name="T18" fmla="*/ 81 w 644"/>
                  <a:gd name="T19" fmla="*/ 63 h 1794"/>
                  <a:gd name="T20" fmla="*/ 55 w 644"/>
                  <a:gd name="T21" fmla="*/ 59 h 1794"/>
                  <a:gd name="T22" fmla="*/ 10 w 644"/>
                  <a:gd name="T23" fmla="*/ 92 h 1794"/>
                  <a:gd name="T24" fmla="*/ 0 w 644"/>
                  <a:gd name="T25" fmla="*/ 53 h 1794"/>
                  <a:gd name="T26" fmla="*/ 27 w 644"/>
                  <a:gd name="T27" fmla="*/ 1 h 1794"/>
                  <a:gd name="T28" fmla="*/ 74 w 644"/>
                  <a:gd name="T29" fmla="*/ 13 h 1794"/>
                  <a:gd name="T30" fmla="*/ 126 w 644"/>
                  <a:gd name="T31" fmla="*/ 54 h 1794"/>
                  <a:gd name="T32" fmla="*/ 171 w 644"/>
                  <a:gd name="T33" fmla="*/ 98 h 1794"/>
                  <a:gd name="T34" fmla="*/ 195 w 644"/>
                  <a:gd name="T35" fmla="*/ 125 h 1794"/>
                  <a:gd name="T36" fmla="*/ 223 w 644"/>
                  <a:gd name="T37" fmla="*/ 151 h 1794"/>
                  <a:gd name="T38" fmla="*/ 270 w 644"/>
                  <a:gd name="T39" fmla="*/ 208 h 1794"/>
                  <a:gd name="T40" fmla="*/ 310 w 644"/>
                  <a:gd name="T41" fmla="*/ 257 h 1794"/>
                  <a:gd name="T42" fmla="*/ 340 w 644"/>
                  <a:gd name="T43" fmla="*/ 309 h 1794"/>
                  <a:gd name="T44" fmla="*/ 374 w 644"/>
                  <a:gd name="T45" fmla="*/ 385 h 1794"/>
                  <a:gd name="T46" fmla="*/ 411 w 644"/>
                  <a:gd name="T47" fmla="*/ 476 h 1794"/>
                  <a:gd name="T48" fmla="*/ 452 w 644"/>
                  <a:gd name="T49" fmla="*/ 570 h 1794"/>
                  <a:gd name="T50" fmla="*/ 496 w 644"/>
                  <a:gd name="T51" fmla="*/ 744 h 1794"/>
                  <a:gd name="T52" fmla="*/ 508 w 644"/>
                  <a:gd name="T53" fmla="*/ 953 h 1794"/>
                  <a:gd name="T54" fmla="*/ 526 w 644"/>
                  <a:gd name="T55" fmla="*/ 1136 h 1794"/>
                  <a:gd name="T56" fmla="*/ 525 w 644"/>
                  <a:gd name="T57" fmla="*/ 1360 h 1794"/>
                  <a:gd name="T58" fmla="*/ 561 w 644"/>
                  <a:gd name="T59" fmla="*/ 1495 h 1794"/>
                  <a:gd name="T60" fmla="*/ 586 w 644"/>
                  <a:gd name="T61" fmla="*/ 1581 h 1794"/>
                  <a:gd name="T62" fmla="*/ 606 w 644"/>
                  <a:gd name="T63" fmla="*/ 1647 h 1794"/>
                  <a:gd name="T64" fmla="*/ 633 w 644"/>
                  <a:gd name="T65" fmla="*/ 1717 h 1794"/>
                  <a:gd name="T66" fmla="*/ 567 w 644"/>
                  <a:gd name="T67" fmla="*/ 1762 h 1794"/>
                  <a:gd name="T68" fmla="*/ 486 w 644"/>
                  <a:gd name="T69" fmla="*/ 1785 h 1794"/>
                  <a:gd name="T70" fmla="*/ 410 w 644"/>
                  <a:gd name="T71" fmla="*/ 1793 h 1794"/>
                  <a:gd name="T72" fmla="*/ 320 w 644"/>
                  <a:gd name="T73" fmla="*/ 1784 h 1794"/>
                  <a:gd name="T74" fmla="*/ 280 w 644"/>
                  <a:gd name="T75" fmla="*/ 1695 h 1794"/>
                  <a:gd name="T76" fmla="*/ 274 w 644"/>
                  <a:gd name="T77" fmla="*/ 1548 h 1794"/>
                  <a:gd name="T78" fmla="*/ 259 w 644"/>
                  <a:gd name="T79" fmla="*/ 1433 h 1794"/>
                  <a:gd name="T80" fmla="*/ 208 w 644"/>
                  <a:gd name="T81" fmla="*/ 1345 h 1794"/>
                  <a:gd name="T82" fmla="*/ 100 w 644"/>
                  <a:gd name="T83" fmla="*/ 1240 h 1794"/>
                  <a:gd name="T84" fmla="*/ 23 w 644"/>
                  <a:gd name="T85" fmla="*/ 1119 h 1794"/>
                  <a:gd name="T86" fmla="*/ 3 w 644"/>
                  <a:gd name="T87" fmla="*/ 1001 h 1794"/>
                  <a:gd name="T88" fmla="*/ 39 w 644"/>
                  <a:gd name="T89" fmla="*/ 891 h 1794"/>
                  <a:gd name="T90" fmla="*/ 46 w 644"/>
                  <a:gd name="T91" fmla="*/ 808 h 1794"/>
                  <a:gd name="T92" fmla="*/ 27 w 644"/>
                  <a:gd name="T93" fmla="*/ 733 h 1794"/>
                  <a:gd name="T94" fmla="*/ 3 w 644"/>
                  <a:gd name="T95" fmla="*/ 644 h 1794"/>
                  <a:gd name="T96" fmla="*/ 35 w 644"/>
                  <a:gd name="T97" fmla="*/ 537 h 1794"/>
                  <a:gd name="T98" fmla="*/ 86 w 644"/>
                  <a:gd name="T99" fmla="*/ 501 h 1794"/>
                  <a:gd name="T100" fmla="*/ 122 w 644"/>
                  <a:gd name="T101" fmla="*/ 510 h 1794"/>
                  <a:gd name="T102" fmla="*/ 148 w 644"/>
                  <a:gd name="T103" fmla="*/ 543 h 1794"/>
                  <a:gd name="T104" fmla="*/ 165 w 644"/>
                  <a:gd name="T105" fmla="*/ 581 h 17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44" h="1794">
                    <a:moveTo>
                      <a:pt x="169" y="590"/>
                    </a:moveTo>
                    <a:lnTo>
                      <a:pt x="162" y="571"/>
                    </a:lnTo>
                    <a:lnTo>
                      <a:pt x="158" y="552"/>
                    </a:lnTo>
                    <a:lnTo>
                      <a:pt x="156" y="533"/>
                    </a:lnTo>
                    <a:lnTo>
                      <a:pt x="155" y="514"/>
                    </a:lnTo>
                    <a:lnTo>
                      <a:pt x="155" y="494"/>
                    </a:lnTo>
                    <a:lnTo>
                      <a:pt x="153" y="473"/>
                    </a:lnTo>
                    <a:lnTo>
                      <a:pt x="150" y="452"/>
                    </a:lnTo>
                    <a:lnTo>
                      <a:pt x="145" y="428"/>
                    </a:lnTo>
                    <a:lnTo>
                      <a:pt x="134" y="416"/>
                    </a:lnTo>
                    <a:lnTo>
                      <a:pt x="126" y="402"/>
                    </a:lnTo>
                    <a:lnTo>
                      <a:pt x="120" y="386"/>
                    </a:lnTo>
                    <a:lnTo>
                      <a:pt x="113" y="367"/>
                    </a:lnTo>
                    <a:lnTo>
                      <a:pt x="107" y="347"/>
                    </a:lnTo>
                    <a:lnTo>
                      <a:pt x="101" y="326"/>
                    </a:lnTo>
                    <a:lnTo>
                      <a:pt x="94" y="301"/>
                    </a:lnTo>
                    <a:lnTo>
                      <a:pt x="85" y="275"/>
                    </a:lnTo>
                    <a:lnTo>
                      <a:pt x="66" y="258"/>
                    </a:lnTo>
                    <a:lnTo>
                      <a:pt x="50" y="241"/>
                    </a:lnTo>
                    <a:lnTo>
                      <a:pt x="36" y="223"/>
                    </a:lnTo>
                    <a:lnTo>
                      <a:pt x="24" y="207"/>
                    </a:lnTo>
                    <a:lnTo>
                      <a:pt x="15" y="191"/>
                    </a:lnTo>
                    <a:lnTo>
                      <a:pt x="9" y="174"/>
                    </a:lnTo>
                    <a:lnTo>
                      <a:pt x="4" y="159"/>
                    </a:lnTo>
                    <a:lnTo>
                      <a:pt x="2" y="144"/>
                    </a:lnTo>
                    <a:lnTo>
                      <a:pt x="1" y="130"/>
                    </a:lnTo>
                    <a:lnTo>
                      <a:pt x="3" y="118"/>
                    </a:lnTo>
                    <a:lnTo>
                      <a:pt x="5" y="106"/>
                    </a:lnTo>
                    <a:lnTo>
                      <a:pt x="9" y="95"/>
                    </a:lnTo>
                    <a:lnTo>
                      <a:pt x="15" y="85"/>
                    </a:lnTo>
                    <a:lnTo>
                      <a:pt x="21" y="76"/>
                    </a:lnTo>
                    <a:lnTo>
                      <a:pt x="28" y="69"/>
                    </a:lnTo>
                    <a:lnTo>
                      <a:pt x="37" y="64"/>
                    </a:lnTo>
                    <a:lnTo>
                      <a:pt x="42" y="61"/>
                    </a:lnTo>
                    <a:lnTo>
                      <a:pt x="47" y="60"/>
                    </a:lnTo>
                    <a:lnTo>
                      <a:pt x="53" y="59"/>
                    </a:lnTo>
                    <a:lnTo>
                      <a:pt x="59" y="59"/>
                    </a:lnTo>
                    <a:lnTo>
                      <a:pt x="66" y="60"/>
                    </a:lnTo>
                    <a:lnTo>
                      <a:pt x="72" y="61"/>
                    </a:lnTo>
                    <a:lnTo>
                      <a:pt x="81" y="63"/>
                    </a:lnTo>
                    <a:lnTo>
                      <a:pt x="89" y="65"/>
                    </a:lnTo>
                    <a:lnTo>
                      <a:pt x="79" y="61"/>
                    </a:lnTo>
                    <a:lnTo>
                      <a:pt x="67" y="59"/>
                    </a:lnTo>
                    <a:lnTo>
                      <a:pt x="55" y="59"/>
                    </a:lnTo>
                    <a:lnTo>
                      <a:pt x="43" y="61"/>
                    </a:lnTo>
                    <a:lnTo>
                      <a:pt x="31" y="68"/>
                    </a:lnTo>
                    <a:lnTo>
                      <a:pt x="20" y="77"/>
                    </a:lnTo>
                    <a:lnTo>
                      <a:pt x="10" y="92"/>
                    </a:lnTo>
                    <a:lnTo>
                      <a:pt x="3" y="111"/>
                    </a:lnTo>
                    <a:lnTo>
                      <a:pt x="2" y="99"/>
                    </a:lnTo>
                    <a:lnTo>
                      <a:pt x="0" y="79"/>
                    </a:lnTo>
                    <a:lnTo>
                      <a:pt x="0" y="53"/>
                    </a:lnTo>
                    <a:lnTo>
                      <a:pt x="2" y="29"/>
                    </a:lnTo>
                    <a:lnTo>
                      <a:pt x="9" y="15"/>
                    </a:lnTo>
                    <a:lnTo>
                      <a:pt x="17" y="6"/>
                    </a:lnTo>
                    <a:lnTo>
                      <a:pt x="27" y="1"/>
                    </a:lnTo>
                    <a:lnTo>
                      <a:pt x="37" y="0"/>
                    </a:lnTo>
                    <a:lnTo>
                      <a:pt x="49" y="2"/>
                    </a:lnTo>
                    <a:lnTo>
                      <a:pt x="61" y="6"/>
                    </a:lnTo>
                    <a:lnTo>
                      <a:pt x="74" y="13"/>
                    </a:lnTo>
                    <a:lnTo>
                      <a:pt x="87" y="21"/>
                    </a:lnTo>
                    <a:lnTo>
                      <a:pt x="99" y="31"/>
                    </a:lnTo>
                    <a:lnTo>
                      <a:pt x="113" y="42"/>
                    </a:lnTo>
                    <a:lnTo>
                      <a:pt x="126" y="54"/>
                    </a:lnTo>
                    <a:lnTo>
                      <a:pt x="138" y="65"/>
                    </a:lnTo>
                    <a:lnTo>
                      <a:pt x="150" y="77"/>
                    </a:lnTo>
                    <a:lnTo>
                      <a:pt x="161" y="88"/>
                    </a:lnTo>
                    <a:lnTo>
                      <a:pt x="171" y="98"/>
                    </a:lnTo>
                    <a:lnTo>
                      <a:pt x="180" y="106"/>
                    </a:lnTo>
                    <a:lnTo>
                      <a:pt x="184" y="112"/>
                    </a:lnTo>
                    <a:lnTo>
                      <a:pt x="189" y="119"/>
                    </a:lnTo>
                    <a:lnTo>
                      <a:pt x="195" y="125"/>
                    </a:lnTo>
                    <a:lnTo>
                      <a:pt x="202" y="131"/>
                    </a:lnTo>
                    <a:lnTo>
                      <a:pt x="209" y="138"/>
                    </a:lnTo>
                    <a:lnTo>
                      <a:pt x="216" y="144"/>
                    </a:lnTo>
                    <a:lnTo>
                      <a:pt x="223" y="151"/>
                    </a:lnTo>
                    <a:lnTo>
                      <a:pt x="230" y="159"/>
                    </a:lnTo>
                    <a:lnTo>
                      <a:pt x="245" y="179"/>
                    </a:lnTo>
                    <a:lnTo>
                      <a:pt x="258" y="194"/>
                    </a:lnTo>
                    <a:lnTo>
                      <a:pt x="270" y="208"/>
                    </a:lnTo>
                    <a:lnTo>
                      <a:pt x="281" y="219"/>
                    </a:lnTo>
                    <a:lnTo>
                      <a:pt x="290" y="231"/>
                    </a:lnTo>
                    <a:lnTo>
                      <a:pt x="300" y="243"/>
                    </a:lnTo>
                    <a:lnTo>
                      <a:pt x="310" y="257"/>
                    </a:lnTo>
                    <a:lnTo>
                      <a:pt x="321" y="273"/>
                    </a:lnTo>
                    <a:lnTo>
                      <a:pt x="327" y="283"/>
                    </a:lnTo>
                    <a:lnTo>
                      <a:pt x="333" y="295"/>
                    </a:lnTo>
                    <a:lnTo>
                      <a:pt x="340" y="309"/>
                    </a:lnTo>
                    <a:lnTo>
                      <a:pt x="348" y="326"/>
                    </a:lnTo>
                    <a:lnTo>
                      <a:pt x="356" y="344"/>
                    </a:lnTo>
                    <a:lnTo>
                      <a:pt x="364" y="363"/>
                    </a:lnTo>
                    <a:lnTo>
                      <a:pt x="374" y="385"/>
                    </a:lnTo>
                    <a:lnTo>
                      <a:pt x="383" y="406"/>
                    </a:lnTo>
                    <a:lnTo>
                      <a:pt x="392" y="429"/>
                    </a:lnTo>
                    <a:lnTo>
                      <a:pt x="402" y="452"/>
                    </a:lnTo>
                    <a:lnTo>
                      <a:pt x="411" y="476"/>
                    </a:lnTo>
                    <a:lnTo>
                      <a:pt x="422" y="500"/>
                    </a:lnTo>
                    <a:lnTo>
                      <a:pt x="432" y="524"/>
                    </a:lnTo>
                    <a:lnTo>
                      <a:pt x="442" y="547"/>
                    </a:lnTo>
                    <a:lnTo>
                      <a:pt x="452" y="570"/>
                    </a:lnTo>
                    <a:lnTo>
                      <a:pt x="462" y="591"/>
                    </a:lnTo>
                    <a:lnTo>
                      <a:pt x="480" y="643"/>
                    </a:lnTo>
                    <a:lnTo>
                      <a:pt x="491" y="694"/>
                    </a:lnTo>
                    <a:lnTo>
                      <a:pt x="496" y="744"/>
                    </a:lnTo>
                    <a:lnTo>
                      <a:pt x="498" y="794"/>
                    </a:lnTo>
                    <a:lnTo>
                      <a:pt x="499" y="845"/>
                    </a:lnTo>
                    <a:lnTo>
                      <a:pt x="501" y="898"/>
                    </a:lnTo>
                    <a:lnTo>
                      <a:pt x="508" y="953"/>
                    </a:lnTo>
                    <a:lnTo>
                      <a:pt x="520" y="1011"/>
                    </a:lnTo>
                    <a:lnTo>
                      <a:pt x="524" y="1041"/>
                    </a:lnTo>
                    <a:lnTo>
                      <a:pt x="526" y="1084"/>
                    </a:lnTo>
                    <a:lnTo>
                      <a:pt x="526" y="1136"/>
                    </a:lnTo>
                    <a:lnTo>
                      <a:pt x="524" y="1194"/>
                    </a:lnTo>
                    <a:lnTo>
                      <a:pt x="523" y="1253"/>
                    </a:lnTo>
                    <a:lnTo>
                      <a:pt x="523" y="1310"/>
                    </a:lnTo>
                    <a:lnTo>
                      <a:pt x="525" y="1360"/>
                    </a:lnTo>
                    <a:lnTo>
                      <a:pt x="530" y="1401"/>
                    </a:lnTo>
                    <a:lnTo>
                      <a:pt x="542" y="1436"/>
                    </a:lnTo>
                    <a:lnTo>
                      <a:pt x="552" y="1467"/>
                    </a:lnTo>
                    <a:lnTo>
                      <a:pt x="561" y="1495"/>
                    </a:lnTo>
                    <a:lnTo>
                      <a:pt x="568" y="1520"/>
                    </a:lnTo>
                    <a:lnTo>
                      <a:pt x="574" y="1542"/>
                    </a:lnTo>
                    <a:lnTo>
                      <a:pt x="581" y="1562"/>
                    </a:lnTo>
                    <a:lnTo>
                      <a:pt x="586" y="1581"/>
                    </a:lnTo>
                    <a:lnTo>
                      <a:pt x="591" y="1599"/>
                    </a:lnTo>
                    <a:lnTo>
                      <a:pt x="596" y="1615"/>
                    </a:lnTo>
                    <a:lnTo>
                      <a:pt x="601" y="1631"/>
                    </a:lnTo>
                    <a:lnTo>
                      <a:pt x="606" y="1647"/>
                    </a:lnTo>
                    <a:lnTo>
                      <a:pt x="612" y="1663"/>
                    </a:lnTo>
                    <a:lnTo>
                      <a:pt x="618" y="1680"/>
                    </a:lnTo>
                    <a:lnTo>
                      <a:pt x="625" y="1698"/>
                    </a:lnTo>
                    <a:lnTo>
                      <a:pt x="633" y="1717"/>
                    </a:lnTo>
                    <a:lnTo>
                      <a:pt x="643" y="1739"/>
                    </a:lnTo>
                    <a:lnTo>
                      <a:pt x="616" y="1747"/>
                    </a:lnTo>
                    <a:lnTo>
                      <a:pt x="590" y="1755"/>
                    </a:lnTo>
                    <a:lnTo>
                      <a:pt x="567" y="1762"/>
                    </a:lnTo>
                    <a:lnTo>
                      <a:pt x="545" y="1769"/>
                    </a:lnTo>
                    <a:lnTo>
                      <a:pt x="525" y="1775"/>
                    </a:lnTo>
                    <a:lnTo>
                      <a:pt x="505" y="1780"/>
                    </a:lnTo>
                    <a:lnTo>
                      <a:pt x="486" y="1785"/>
                    </a:lnTo>
                    <a:lnTo>
                      <a:pt x="468" y="1788"/>
                    </a:lnTo>
                    <a:lnTo>
                      <a:pt x="449" y="1791"/>
                    </a:lnTo>
                    <a:lnTo>
                      <a:pt x="430" y="1792"/>
                    </a:lnTo>
                    <a:lnTo>
                      <a:pt x="410" y="1793"/>
                    </a:lnTo>
                    <a:lnTo>
                      <a:pt x="390" y="1792"/>
                    </a:lnTo>
                    <a:lnTo>
                      <a:pt x="368" y="1790"/>
                    </a:lnTo>
                    <a:lnTo>
                      <a:pt x="344" y="1788"/>
                    </a:lnTo>
                    <a:lnTo>
                      <a:pt x="320" y="1784"/>
                    </a:lnTo>
                    <a:lnTo>
                      <a:pt x="292" y="1778"/>
                    </a:lnTo>
                    <a:lnTo>
                      <a:pt x="287" y="1752"/>
                    </a:lnTo>
                    <a:lnTo>
                      <a:pt x="283" y="1724"/>
                    </a:lnTo>
                    <a:lnTo>
                      <a:pt x="280" y="1695"/>
                    </a:lnTo>
                    <a:lnTo>
                      <a:pt x="277" y="1663"/>
                    </a:lnTo>
                    <a:lnTo>
                      <a:pt x="276" y="1628"/>
                    </a:lnTo>
                    <a:lnTo>
                      <a:pt x="274" y="1590"/>
                    </a:lnTo>
                    <a:lnTo>
                      <a:pt x="274" y="1548"/>
                    </a:lnTo>
                    <a:lnTo>
                      <a:pt x="274" y="1502"/>
                    </a:lnTo>
                    <a:lnTo>
                      <a:pt x="273" y="1480"/>
                    </a:lnTo>
                    <a:lnTo>
                      <a:pt x="267" y="1457"/>
                    </a:lnTo>
                    <a:lnTo>
                      <a:pt x="259" y="1433"/>
                    </a:lnTo>
                    <a:lnTo>
                      <a:pt x="249" y="1409"/>
                    </a:lnTo>
                    <a:lnTo>
                      <a:pt x="236" y="1385"/>
                    </a:lnTo>
                    <a:lnTo>
                      <a:pt x="223" y="1364"/>
                    </a:lnTo>
                    <a:lnTo>
                      <a:pt x="208" y="1345"/>
                    </a:lnTo>
                    <a:lnTo>
                      <a:pt x="194" y="1329"/>
                    </a:lnTo>
                    <a:lnTo>
                      <a:pt x="159" y="1299"/>
                    </a:lnTo>
                    <a:lnTo>
                      <a:pt x="128" y="1270"/>
                    </a:lnTo>
                    <a:lnTo>
                      <a:pt x="100" y="1240"/>
                    </a:lnTo>
                    <a:lnTo>
                      <a:pt x="75" y="1209"/>
                    </a:lnTo>
                    <a:lnTo>
                      <a:pt x="55" y="1179"/>
                    </a:lnTo>
                    <a:lnTo>
                      <a:pt x="37" y="1149"/>
                    </a:lnTo>
                    <a:lnTo>
                      <a:pt x="23" y="1119"/>
                    </a:lnTo>
                    <a:lnTo>
                      <a:pt x="13" y="1089"/>
                    </a:lnTo>
                    <a:lnTo>
                      <a:pt x="6" y="1059"/>
                    </a:lnTo>
                    <a:lnTo>
                      <a:pt x="3" y="1030"/>
                    </a:lnTo>
                    <a:lnTo>
                      <a:pt x="3" y="1001"/>
                    </a:lnTo>
                    <a:lnTo>
                      <a:pt x="7" y="972"/>
                    </a:lnTo>
                    <a:lnTo>
                      <a:pt x="14" y="945"/>
                    </a:lnTo>
                    <a:lnTo>
                      <a:pt x="25" y="918"/>
                    </a:lnTo>
                    <a:lnTo>
                      <a:pt x="39" y="891"/>
                    </a:lnTo>
                    <a:lnTo>
                      <a:pt x="57" y="865"/>
                    </a:lnTo>
                    <a:lnTo>
                      <a:pt x="54" y="846"/>
                    </a:lnTo>
                    <a:lnTo>
                      <a:pt x="50" y="827"/>
                    </a:lnTo>
                    <a:lnTo>
                      <a:pt x="46" y="808"/>
                    </a:lnTo>
                    <a:lnTo>
                      <a:pt x="42" y="790"/>
                    </a:lnTo>
                    <a:lnTo>
                      <a:pt x="37" y="771"/>
                    </a:lnTo>
                    <a:lnTo>
                      <a:pt x="32" y="752"/>
                    </a:lnTo>
                    <a:lnTo>
                      <a:pt x="27" y="733"/>
                    </a:lnTo>
                    <a:lnTo>
                      <a:pt x="21" y="714"/>
                    </a:lnTo>
                    <a:lnTo>
                      <a:pt x="10" y="694"/>
                    </a:lnTo>
                    <a:lnTo>
                      <a:pt x="4" y="671"/>
                    </a:lnTo>
                    <a:lnTo>
                      <a:pt x="3" y="644"/>
                    </a:lnTo>
                    <a:lnTo>
                      <a:pt x="7" y="616"/>
                    </a:lnTo>
                    <a:lnTo>
                      <a:pt x="13" y="587"/>
                    </a:lnTo>
                    <a:lnTo>
                      <a:pt x="23" y="561"/>
                    </a:lnTo>
                    <a:lnTo>
                      <a:pt x="35" y="537"/>
                    </a:lnTo>
                    <a:lnTo>
                      <a:pt x="49" y="518"/>
                    </a:lnTo>
                    <a:lnTo>
                      <a:pt x="62" y="510"/>
                    </a:lnTo>
                    <a:lnTo>
                      <a:pt x="75" y="504"/>
                    </a:lnTo>
                    <a:lnTo>
                      <a:pt x="86" y="501"/>
                    </a:lnTo>
                    <a:lnTo>
                      <a:pt x="97" y="500"/>
                    </a:lnTo>
                    <a:lnTo>
                      <a:pt x="106" y="502"/>
                    </a:lnTo>
                    <a:lnTo>
                      <a:pt x="115" y="505"/>
                    </a:lnTo>
                    <a:lnTo>
                      <a:pt x="122" y="510"/>
                    </a:lnTo>
                    <a:lnTo>
                      <a:pt x="130" y="517"/>
                    </a:lnTo>
                    <a:lnTo>
                      <a:pt x="136" y="524"/>
                    </a:lnTo>
                    <a:lnTo>
                      <a:pt x="142" y="533"/>
                    </a:lnTo>
                    <a:lnTo>
                      <a:pt x="148" y="543"/>
                    </a:lnTo>
                    <a:lnTo>
                      <a:pt x="153" y="552"/>
                    </a:lnTo>
                    <a:lnTo>
                      <a:pt x="157" y="562"/>
                    </a:lnTo>
                    <a:lnTo>
                      <a:pt x="161" y="571"/>
                    </a:lnTo>
                    <a:lnTo>
                      <a:pt x="165" y="581"/>
                    </a:lnTo>
                    <a:lnTo>
                      <a:pt x="169" y="590"/>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43" name="Freeform 106"/>
              <p:cNvSpPr>
                <a:spLocks noChangeAspect="1"/>
              </p:cNvSpPr>
              <p:nvPr/>
            </p:nvSpPr>
            <p:spPr bwMode="auto">
              <a:xfrm>
                <a:off x="4557" y="1808"/>
                <a:ext cx="644" cy="1794"/>
              </a:xfrm>
              <a:custGeom>
                <a:gdLst>
                  <a:gd name="T0" fmla="*/ 156 w 644"/>
                  <a:gd name="T1" fmla="*/ 533 h 1794"/>
                  <a:gd name="T2" fmla="*/ 150 w 644"/>
                  <a:gd name="T3" fmla="*/ 452 h 1794"/>
                  <a:gd name="T4" fmla="*/ 120 w 644"/>
                  <a:gd name="T5" fmla="*/ 386 h 1794"/>
                  <a:gd name="T6" fmla="*/ 94 w 644"/>
                  <a:gd name="T7" fmla="*/ 301 h 1794"/>
                  <a:gd name="T8" fmla="*/ 36 w 644"/>
                  <a:gd name="T9" fmla="*/ 223 h 1794"/>
                  <a:gd name="T10" fmla="*/ 4 w 644"/>
                  <a:gd name="T11" fmla="*/ 159 h 1794"/>
                  <a:gd name="T12" fmla="*/ 5 w 644"/>
                  <a:gd name="T13" fmla="*/ 106 h 1794"/>
                  <a:gd name="T14" fmla="*/ 28 w 644"/>
                  <a:gd name="T15" fmla="*/ 69 h 1794"/>
                  <a:gd name="T16" fmla="*/ 53 w 644"/>
                  <a:gd name="T17" fmla="*/ 59 h 1794"/>
                  <a:gd name="T18" fmla="*/ 81 w 644"/>
                  <a:gd name="T19" fmla="*/ 63 h 1794"/>
                  <a:gd name="T20" fmla="*/ 55 w 644"/>
                  <a:gd name="T21" fmla="*/ 59 h 1794"/>
                  <a:gd name="T22" fmla="*/ 10 w 644"/>
                  <a:gd name="T23" fmla="*/ 92 h 1794"/>
                  <a:gd name="T24" fmla="*/ 0 w 644"/>
                  <a:gd name="T25" fmla="*/ 53 h 1794"/>
                  <a:gd name="T26" fmla="*/ 27 w 644"/>
                  <a:gd name="T27" fmla="*/ 1 h 1794"/>
                  <a:gd name="T28" fmla="*/ 74 w 644"/>
                  <a:gd name="T29" fmla="*/ 13 h 1794"/>
                  <a:gd name="T30" fmla="*/ 126 w 644"/>
                  <a:gd name="T31" fmla="*/ 54 h 1794"/>
                  <a:gd name="T32" fmla="*/ 171 w 644"/>
                  <a:gd name="T33" fmla="*/ 98 h 1794"/>
                  <a:gd name="T34" fmla="*/ 195 w 644"/>
                  <a:gd name="T35" fmla="*/ 125 h 1794"/>
                  <a:gd name="T36" fmla="*/ 223 w 644"/>
                  <a:gd name="T37" fmla="*/ 151 h 1794"/>
                  <a:gd name="T38" fmla="*/ 270 w 644"/>
                  <a:gd name="T39" fmla="*/ 208 h 1794"/>
                  <a:gd name="T40" fmla="*/ 310 w 644"/>
                  <a:gd name="T41" fmla="*/ 257 h 1794"/>
                  <a:gd name="T42" fmla="*/ 340 w 644"/>
                  <a:gd name="T43" fmla="*/ 309 h 1794"/>
                  <a:gd name="T44" fmla="*/ 374 w 644"/>
                  <a:gd name="T45" fmla="*/ 385 h 1794"/>
                  <a:gd name="T46" fmla="*/ 411 w 644"/>
                  <a:gd name="T47" fmla="*/ 476 h 1794"/>
                  <a:gd name="T48" fmla="*/ 452 w 644"/>
                  <a:gd name="T49" fmla="*/ 570 h 1794"/>
                  <a:gd name="T50" fmla="*/ 496 w 644"/>
                  <a:gd name="T51" fmla="*/ 744 h 1794"/>
                  <a:gd name="T52" fmla="*/ 508 w 644"/>
                  <a:gd name="T53" fmla="*/ 953 h 1794"/>
                  <a:gd name="T54" fmla="*/ 526 w 644"/>
                  <a:gd name="T55" fmla="*/ 1136 h 1794"/>
                  <a:gd name="T56" fmla="*/ 525 w 644"/>
                  <a:gd name="T57" fmla="*/ 1360 h 1794"/>
                  <a:gd name="T58" fmla="*/ 561 w 644"/>
                  <a:gd name="T59" fmla="*/ 1495 h 1794"/>
                  <a:gd name="T60" fmla="*/ 586 w 644"/>
                  <a:gd name="T61" fmla="*/ 1581 h 1794"/>
                  <a:gd name="T62" fmla="*/ 606 w 644"/>
                  <a:gd name="T63" fmla="*/ 1647 h 1794"/>
                  <a:gd name="T64" fmla="*/ 633 w 644"/>
                  <a:gd name="T65" fmla="*/ 1717 h 1794"/>
                  <a:gd name="T66" fmla="*/ 567 w 644"/>
                  <a:gd name="T67" fmla="*/ 1762 h 1794"/>
                  <a:gd name="T68" fmla="*/ 486 w 644"/>
                  <a:gd name="T69" fmla="*/ 1785 h 1794"/>
                  <a:gd name="T70" fmla="*/ 410 w 644"/>
                  <a:gd name="T71" fmla="*/ 1793 h 1794"/>
                  <a:gd name="T72" fmla="*/ 320 w 644"/>
                  <a:gd name="T73" fmla="*/ 1784 h 1794"/>
                  <a:gd name="T74" fmla="*/ 280 w 644"/>
                  <a:gd name="T75" fmla="*/ 1695 h 1794"/>
                  <a:gd name="T76" fmla="*/ 274 w 644"/>
                  <a:gd name="T77" fmla="*/ 1548 h 1794"/>
                  <a:gd name="T78" fmla="*/ 259 w 644"/>
                  <a:gd name="T79" fmla="*/ 1433 h 1794"/>
                  <a:gd name="T80" fmla="*/ 208 w 644"/>
                  <a:gd name="T81" fmla="*/ 1345 h 1794"/>
                  <a:gd name="T82" fmla="*/ 100 w 644"/>
                  <a:gd name="T83" fmla="*/ 1240 h 1794"/>
                  <a:gd name="T84" fmla="*/ 23 w 644"/>
                  <a:gd name="T85" fmla="*/ 1119 h 1794"/>
                  <a:gd name="T86" fmla="*/ 3 w 644"/>
                  <a:gd name="T87" fmla="*/ 1001 h 1794"/>
                  <a:gd name="T88" fmla="*/ 39 w 644"/>
                  <a:gd name="T89" fmla="*/ 891 h 1794"/>
                  <a:gd name="T90" fmla="*/ 46 w 644"/>
                  <a:gd name="T91" fmla="*/ 808 h 1794"/>
                  <a:gd name="T92" fmla="*/ 27 w 644"/>
                  <a:gd name="T93" fmla="*/ 733 h 1794"/>
                  <a:gd name="T94" fmla="*/ 3 w 644"/>
                  <a:gd name="T95" fmla="*/ 644 h 1794"/>
                  <a:gd name="T96" fmla="*/ 35 w 644"/>
                  <a:gd name="T97" fmla="*/ 537 h 1794"/>
                  <a:gd name="T98" fmla="*/ 86 w 644"/>
                  <a:gd name="T99" fmla="*/ 501 h 1794"/>
                  <a:gd name="T100" fmla="*/ 122 w 644"/>
                  <a:gd name="T101" fmla="*/ 510 h 1794"/>
                  <a:gd name="T102" fmla="*/ 148 w 644"/>
                  <a:gd name="T103" fmla="*/ 543 h 1794"/>
                  <a:gd name="T104" fmla="*/ 165 w 644"/>
                  <a:gd name="T105" fmla="*/ 581 h 17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44" h="1794">
                    <a:moveTo>
                      <a:pt x="169" y="590"/>
                    </a:moveTo>
                    <a:lnTo>
                      <a:pt x="162" y="571"/>
                    </a:lnTo>
                    <a:lnTo>
                      <a:pt x="158" y="552"/>
                    </a:lnTo>
                    <a:lnTo>
                      <a:pt x="156" y="533"/>
                    </a:lnTo>
                    <a:lnTo>
                      <a:pt x="155" y="514"/>
                    </a:lnTo>
                    <a:lnTo>
                      <a:pt x="155" y="494"/>
                    </a:lnTo>
                    <a:lnTo>
                      <a:pt x="153" y="473"/>
                    </a:lnTo>
                    <a:lnTo>
                      <a:pt x="150" y="452"/>
                    </a:lnTo>
                    <a:lnTo>
                      <a:pt x="145" y="428"/>
                    </a:lnTo>
                    <a:lnTo>
                      <a:pt x="134" y="416"/>
                    </a:lnTo>
                    <a:lnTo>
                      <a:pt x="126" y="402"/>
                    </a:lnTo>
                    <a:lnTo>
                      <a:pt x="120" y="386"/>
                    </a:lnTo>
                    <a:lnTo>
                      <a:pt x="113" y="367"/>
                    </a:lnTo>
                    <a:lnTo>
                      <a:pt x="107" y="347"/>
                    </a:lnTo>
                    <a:lnTo>
                      <a:pt x="101" y="326"/>
                    </a:lnTo>
                    <a:lnTo>
                      <a:pt x="94" y="301"/>
                    </a:lnTo>
                    <a:lnTo>
                      <a:pt x="85" y="275"/>
                    </a:lnTo>
                    <a:lnTo>
                      <a:pt x="66" y="258"/>
                    </a:lnTo>
                    <a:lnTo>
                      <a:pt x="50" y="241"/>
                    </a:lnTo>
                    <a:lnTo>
                      <a:pt x="36" y="223"/>
                    </a:lnTo>
                    <a:lnTo>
                      <a:pt x="24" y="207"/>
                    </a:lnTo>
                    <a:lnTo>
                      <a:pt x="15" y="191"/>
                    </a:lnTo>
                    <a:lnTo>
                      <a:pt x="9" y="174"/>
                    </a:lnTo>
                    <a:lnTo>
                      <a:pt x="4" y="159"/>
                    </a:lnTo>
                    <a:lnTo>
                      <a:pt x="2" y="144"/>
                    </a:lnTo>
                    <a:lnTo>
                      <a:pt x="1" y="130"/>
                    </a:lnTo>
                    <a:lnTo>
                      <a:pt x="3" y="118"/>
                    </a:lnTo>
                    <a:lnTo>
                      <a:pt x="5" y="106"/>
                    </a:lnTo>
                    <a:lnTo>
                      <a:pt x="9" y="95"/>
                    </a:lnTo>
                    <a:lnTo>
                      <a:pt x="15" y="85"/>
                    </a:lnTo>
                    <a:lnTo>
                      <a:pt x="21" y="76"/>
                    </a:lnTo>
                    <a:lnTo>
                      <a:pt x="28" y="69"/>
                    </a:lnTo>
                    <a:lnTo>
                      <a:pt x="37" y="64"/>
                    </a:lnTo>
                    <a:lnTo>
                      <a:pt x="42" y="61"/>
                    </a:lnTo>
                    <a:lnTo>
                      <a:pt x="47" y="60"/>
                    </a:lnTo>
                    <a:lnTo>
                      <a:pt x="53" y="59"/>
                    </a:lnTo>
                    <a:lnTo>
                      <a:pt x="59" y="59"/>
                    </a:lnTo>
                    <a:lnTo>
                      <a:pt x="66" y="60"/>
                    </a:lnTo>
                    <a:lnTo>
                      <a:pt x="72" y="61"/>
                    </a:lnTo>
                    <a:lnTo>
                      <a:pt x="81" y="63"/>
                    </a:lnTo>
                    <a:lnTo>
                      <a:pt x="89" y="65"/>
                    </a:lnTo>
                    <a:lnTo>
                      <a:pt x="79" y="61"/>
                    </a:lnTo>
                    <a:lnTo>
                      <a:pt x="67" y="59"/>
                    </a:lnTo>
                    <a:lnTo>
                      <a:pt x="55" y="59"/>
                    </a:lnTo>
                    <a:lnTo>
                      <a:pt x="43" y="61"/>
                    </a:lnTo>
                    <a:lnTo>
                      <a:pt x="31" y="68"/>
                    </a:lnTo>
                    <a:lnTo>
                      <a:pt x="20" y="77"/>
                    </a:lnTo>
                    <a:lnTo>
                      <a:pt x="10" y="92"/>
                    </a:lnTo>
                    <a:lnTo>
                      <a:pt x="3" y="111"/>
                    </a:lnTo>
                    <a:lnTo>
                      <a:pt x="2" y="99"/>
                    </a:lnTo>
                    <a:lnTo>
                      <a:pt x="0" y="79"/>
                    </a:lnTo>
                    <a:lnTo>
                      <a:pt x="0" y="53"/>
                    </a:lnTo>
                    <a:lnTo>
                      <a:pt x="2" y="29"/>
                    </a:lnTo>
                    <a:lnTo>
                      <a:pt x="9" y="15"/>
                    </a:lnTo>
                    <a:lnTo>
                      <a:pt x="17" y="6"/>
                    </a:lnTo>
                    <a:lnTo>
                      <a:pt x="27" y="1"/>
                    </a:lnTo>
                    <a:lnTo>
                      <a:pt x="37" y="0"/>
                    </a:lnTo>
                    <a:lnTo>
                      <a:pt x="49" y="2"/>
                    </a:lnTo>
                    <a:lnTo>
                      <a:pt x="61" y="6"/>
                    </a:lnTo>
                    <a:lnTo>
                      <a:pt x="74" y="13"/>
                    </a:lnTo>
                    <a:lnTo>
                      <a:pt x="87" y="21"/>
                    </a:lnTo>
                    <a:lnTo>
                      <a:pt x="99" y="31"/>
                    </a:lnTo>
                    <a:lnTo>
                      <a:pt x="113" y="42"/>
                    </a:lnTo>
                    <a:lnTo>
                      <a:pt x="126" y="54"/>
                    </a:lnTo>
                    <a:lnTo>
                      <a:pt x="138" y="65"/>
                    </a:lnTo>
                    <a:lnTo>
                      <a:pt x="150" y="77"/>
                    </a:lnTo>
                    <a:lnTo>
                      <a:pt x="161" y="88"/>
                    </a:lnTo>
                    <a:lnTo>
                      <a:pt x="171" y="98"/>
                    </a:lnTo>
                    <a:lnTo>
                      <a:pt x="180" y="106"/>
                    </a:lnTo>
                    <a:lnTo>
                      <a:pt x="184" y="112"/>
                    </a:lnTo>
                    <a:lnTo>
                      <a:pt x="189" y="119"/>
                    </a:lnTo>
                    <a:lnTo>
                      <a:pt x="195" y="125"/>
                    </a:lnTo>
                    <a:lnTo>
                      <a:pt x="202" y="131"/>
                    </a:lnTo>
                    <a:lnTo>
                      <a:pt x="209" y="138"/>
                    </a:lnTo>
                    <a:lnTo>
                      <a:pt x="216" y="144"/>
                    </a:lnTo>
                    <a:lnTo>
                      <a:pt x="223" y="151"/>
                    </a:lnTo>
                    <a:lnTo>
                      <a:pt x="230" y="159"/>
                    </a:lnTo>
                    <a:lnTo>
                      <a:pt x="245" y="179"/>
                    </a:lnTo>
                    <a:lnTo>
                      <a:pt x="258" y="194"/>
                    </a:lnTo>
                    <a:lnTo>
                      <a:pt x="270" y="208"/>
                    </a:lnTo>
                    <a:lnTo>
                      <a:pt x="281" y="219"/>
                    </a:lnTo>
                    <a:lnTo>
                      <a:pt x="290" y="231"/>
                    </a:lnTo>
                    <a:lnTo>
                      <a:pt x="300" y="243"/>
                    </a:lnTo>
                    <a:lnTo>
                      <a:pt x="310" y="257"/>
                    </a:lnTo>
                    <a:lnTo>
                      <a:pt x="321" y="273"/>
                    </a:lnTo>
                    <a:lnTo>
                      <a:pt x="327" y="283"/>
                    </a:lnTo>
                    <a:lnTo>
                      <a:pt x="333" y="295"/>
                    </a:lnTo>
                    <a:lnTo>
                      <a:pt x="340" y="309"/>
                    </a:lnTo>
                    <a:lnTo>
                      <a:pt x="348" y="326"/>
                    </a:lnTo>
                    <a:lnTo>
                      <a:pt x="356" y="344"/>
                    </a:lnTo>
                    <a:lnTo>
                      <a:pt x="364" y="363"/>
                    </a:lnTo>
                    <a:lnTo>
                      <a:pt x="374" y="385"/>
                    </a:lnTo>
                    <a:lnTo>
                      <a:pt x="383" y="406"/>
                    </a:lnTo>
                    <a:lnTo>
                      <a:pt x="392" y="429"/>
                    </a:lnTo>
                    <a:lnTo>
                      <a:pt x="402" y="452"/>
                    </a:lnTo>
                    <a:lnTo>
                      <a:pt x="411" y="476"/>
                    </a:lnTo>
                    <a:lnTo>
                      <a:pt x="422" y="500"/>
                    </a:lnTo>
                    <a:lnTo>
                      <a:pt x="432" y="524"/>
                    </a:lnTo>
                    <a:lnTo>
                      <a:pt x="442" y="547"/>
                    </a:lnTo>
                    <a:lnTo>
                      <a:pt x="452" y="570"/>
                    </a:lnTo>
                    <a:lnTo>
                      <a:pt x="462" y="591"/>
                    </a:lnTo>
                    <a:lnTo>
                      <a:pt x="480" y="643"/>
                    </a:lnTo>
                    <a:lnTo>
                      <a:pt x="491" y="694"/>
                    </a:lnTo>
                    <a:lnTo>
                      <a:pt x="496" y="744"/>
                    </a:lnTo>
                    <a:lnTo>
                      <a:pt x="498" y="794"/>
                    </a:lnTo>
                    <a:lnTo>
                      <a:pt x="499" y="845"/>
                    </a:lnTo>
                    <a:lnTo>
                      <a:pt x="501" y="898"/>
                    </a:lnTo>
                    <a:lnTo>
                      <a:pt x="508" y="953"/>
                    </a:lnTo>
                    <a:lnTo>
                      <a:pt x="520" y="1011"/>
                    </a:lnTo>
                    <a:lnTo>
                      <a:pt x="524" y="1041"/>
                    </a:lnTo>
                    <a:lnTo>
                      <a:pt x="526" y="1084"/>
                    </a:lnTo>
                    <a:lnTo>
                      <a:pt x="526" y="1136"/>
                    </a:lnTo>
                    <a:lnTo>
                      <a:pt x="524" y="1194"/>
                    </a:lnTo>
                    <a:lnTo>
                      <a:pt x="523" y="1253"/>
                    </a:lnTo>
                    <a:lnTo>
                      <a:pt x="523" y="1310"/>
                    </a:lnTo>
                    <a:lnTo>
                      <a:pt x="525" y="1360"/>
                    </a:lnTo>
                    <a:lnTo>
                      <a:pt x="530" y="1401"/>
                    </a:lnTo>
                    <a:lnTo>
                      <a:pt x="542" y="1436"/>
                    </a:lnTo>
                    <a:lnTo>
                      <a:pt x="552" y="1467"/>
                    </a:lnTo>
                    <a:lnTo>
                      <a:pt x="561" y="1495"/>
                    </a:lnTo>
                    <a:lnTo>
                      <a:pt x="568" y="1520"/>
                    </a:lnTo>
                    <a:lnTo>
                      <a:pt x="574" y="1542"/>
                    </a:lnTo>
                    <a:lnTo>
                      <a:pt x="581" y="1562"/>
                    </a:lnTo>
                    <a:lnTo>
                      <a:pt x="586" y="1581"/>
                    </a:lnTo>
                    <a:lnTo>
                      <a:pt x="591" y="1599"/>
                    </a:lnTo>
                    <a:lnTo>
                      <a:pt x="596" y="1615"/>
                    </a:lnTo>
                    <a:lnTo>
                      <a:pt x="601" y="1631"/>
                    </a:lnTo>
                    <a:lnTo>
                      <a:pt x="606" y="1647"/>
                    </a:lnTo>
                    <a:lnTo>
                      <a:pt x="612" y="1663"/>
                    </a:lnTo>
                    <a:lnTo>
                      <a:pt x="618" y="1680"/>
                    </a:lnTo>
                    <a:lnTo>
                      <a:pt x="625" y="1698"/>
                    </a:lnTo>
                    <a:lnTo>
                      <a:pt x="633" y="1717"/>
                    </a:lnTo>
                    <a:lnTo>
                      <a:pt x="643" y="1739"/>
                    </a:lnTo>
                    <a:lnTo>
                      <a:pt x="616" y="1747"/>
                    </a:lnTo>
                    <a:lnTo>
                      <a:pt x="590" y="1755"/>
                    </a:lnTo>
                    <a:lnTo>
                      <a:pt x="567" y="1762"/>
                    </a:lnTo>
                    <a:lnTo>
                      <a:pt x="545" y="1769"/>
                    </a:lnTo>
                    <a:lnTo>
                      <a:pt x="525" y="1775"/>
                    </a:lnTo>
                    <a:lnTo>
                      <a:pt x="505" y="1780"/>
                    </a:lnTo>
                    <a:lnTo>
                      <a:pt x="486" y="1785"/>
                    </a:lnTo>
                    <a:lnTo>
                      <a:pt x="468" y="1788"/>
                    </a:lnTo>
                    <a:lnTo>
                      <a:pt x="449" y="1791"/>
                    </a:lnTo>
                    <a:lnTo>
                      <a:pt x="430" y="1792"/>
                    </a:lnTo>
                    <a:lnTo>
                      <a:pt x="410" y="1793"/>
                    </a:lnTo>
                    <a:lnTo>
                      <a:pt x="390" y="1792"/>
                    </a:lnTo>
                    <a:lnTo>
                      <a:pt x="368" y="1790"/>
                    </a:lnTo>
                    <a:lnTo>
                      <a:pt x="344" y="1788"/>
                    </a:lnTo>
                    <a:lnTo>
                      <a:pt x="320" y="1784"/>
                    </a:lnTo>
                    <a:lnTo>
                      <a:pt x="292" y="1778"/>
                    </a:lnTo>
                    <a:lnTo>
                      <a:pt x="287" y="1752"/>
                    </a:lnTo>
                    <a:lnTo>
                      <a:pt x="283" y="1724"/>
                    </a:lnTo>
                    <a:lnTo>
                      <a:pt x="280" y="1695"/>
                    </a:lnTo>
                    <a:lnTo>
                      <a:pt x="277" y="1663"/>
                    </a:lnTo>
                    <a:lnTo>
                      <a:pt x="276" y="1628"/>
                    </a:lnTo>
                    <a:lnTo>
                      <a:pt x="274" y="1590"/>
                    </a:lnTo>
                    <a:lnTo>
                      <a:pt x="274" y="1548"/>
                    </a:lnTo>
                    <a:lnTo>
                      <a:pt x="274" y="1502"/>
                    </a:lnTo>
                    <a:lnTo>
                      <a:pt x="273" y="1480"/>
                    </a:lnTo>
                    <a:lnTo>
                      <a:pt x="267" y="1457"/>
                    </a:lnTo>
                    <a:lnTo>
                      <a:pt x="259" y="1433"/>
                    </a:lnTo>
                    <a:lnTo>
                      <a:pt x="249" y="1409"/>
                    </a:lnTo>
                    <a:lnTo>
                      <a:pt x="236" y="1385"/>
                    </a:lnTo>
                    <a:lnTo>
                      <a:pt x="223" y="1364"/>
                    </a:lnTo>
                    <a:lnTo>
                      <a:pt x="208" y="1345"/>
                    </a:lnTo>
                    <a:lnTo>
                      <a:pt x="194" y="1329"/>
                    </a:lnTo>
                    <a:lnTo>
                      <a:pt x="159" y="1299"/>
                    </a:lnTo>
                    <a:lnTo>
                      <a:pt x="128" y="1270"/>
                    </a:lnTo>
                    <a:lnTo>
                      <a:pt x="100" y="1240"/>
                    </a:lnTo>
                    <a:lnTo>
                      <a:pt x="75" y="1209"/>
                    </a:lnTo>
                    <a:lnTo>
                      <a:pt x="55" y="1179"/>
                    </a:lnTo>
                    <a:lnTo>
                      <a:pt x="37" y="1149"/>
                    </a:lnTo>
                    <a:lnTo>
                      <a:pt x="23" y="1119"/>
                    </a:lnTo>
                    <a:lnTo>
                      <a:pt x="13" y="1089"/>
                    </a:lnTo>
                    <a:lnTo>
                      <a:pt x="6" y="1059"/>
                    </a:lnTo>
                    <a:lnTo>
                      <a:pt x="3" y="1030"/>
                    </a:lnTo>
                    <a:lnTo>
                      <a:pt x="3" y="1001"/>
                    </a:lnTo>
                    <a:lnTo>
                      <a:pt x="7" y="972"/>
                    </a:lnTo>
                    <a:lnTo>
                      <a:pt x="14" y="945"/>
                    </a:lnTo>
                    <a:lnTo>
                      <a:pt x="25" y="918"/>
                    </a:lnTo>
                    <a:lnTo>
                      <a:pt x="39" y="891"/>
                    </a:lnTo>
                    <a:lnTo>
                      <a:pt x="57" y="865"/>
                    </a:lnTo>
                    <a:lnTo>
                      <a:pt x="54" y="846"/>
                    </a:lnTo>
                    <a:lnTo>
                      <a:pt x="50" y="827"/>
                    </a:lnTo>
                    <a:lnTo>
                      <a:pt x="46" y="808"/>
                    </a:lnTo>
                    <a:lnTo>
                      <a:pt x="42" y="790"/>
                    </a:lnTo>
                    <a:lnTo>
                      <a:pt x="37" y="771"/>
                    </a:lnTo>
                    <a:lnTo>
                      <a:pt x="32" y="752"/>
                    </a:lnTo>
                    <a:lnTo>
                      <a:pt x="27" y="733"/>
                    </a:lnTo>
                    <a:lnTo>
                      <a:pt x="21" y="714"/>
                    </a:lnTo>
                    <a:lnTo>
                      <a:pt x="10" y="694"/>
                    </a:lnTo>
                    <a:lnTo>
                      <a:pt x="4" y="671"/>
                    </a:lnTo>
                    <a:lnTo>
                      <a:pt x="3" y="644"/>
                    </a:lnTo>
                    <a:lnTo>
                      <a:pt x="7" y="616"/>
                    </a:lnTo>
                    <a:lnTo>
                      <a:pt x="13" y="587"/>
                    </a:lnTo>
                    <a:lnTo>
                      <a:pt x="23" y="561"/>
                    </a:lnTo>
                    <a:lnTo>
                      <a:pt x="35" y="537"/>
                    </a:lnTo>
                    <a:lnTo>
                      <a:pt x="49" y="518"/>
                    </a:lnTo>
                    <a:lnTo>
                      <a:pt x="62" y="510"/>
                    </a:lnTo>
                    <a:lnTo>
                      <a:pt x="75" y="504"/>
                    </a:lnTo>
                    <a:lnTo>
                      <a:pt x="86" y="501"/>
                    </a:lnTo>
                    <a:lnTo>
                      <a:pt x="97" y="500"/>
                    </a:lnTo>
                    <a:lnTo>
                      <a:pt x="106" y="502"/>
                    </a:lnTo>
                    <a:lnTo>
                      <a:pt x="115" y="505"/>
                    </a:lnTo>
                    <a:lnTo>
                      <a:pt x="122" y="510"/>
                    </a:lnTo>
                    <a:lnTo>
                      <a:pt x="130" y="517"/>
                    </a:lnTo>
                    <a:lnTo>
                      <a:pt x="136" y="524"/>
                    </a:lnTo>
                    <a:lnTo>
                      <a:pt x="142" y="533"/>
                    </a:lnTo>
                    <a:lnTo>
                      <a:pt x="148" y="543"/>
                    </a:lnTo>
                    <a:lnTo>
                      <a:pt x="153" y="552"/>
                    </a:lnTo>
                    <a:lnTo>
                      <a:pt x="157" y="562"/>
                    </a:lnTo>
                    <a:lnTo>
                      <a:pt x="161" y="571"/>
                    </a:lnTo>
                    <a:lnTo>
                      <a:pt x="165" y="581"/>
                    </a:lnTo>
                    <a:lnTo>
                      <a:pt x="169" y="590"/>
                    </a:lnTo>
                  </a:path>
                </a:pathLst>
              </a:custGeom>
              <a:solidFill>
                <a:schemeClr val="bg2">
                  <a:lumMod val="75000"/>
                </a:schemeClr>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44" name="Freeform 107"/>
              <p:cNvSpPr>
                <a:spLocks noChangeAspect="1"/>
              </p:cNvSpPr>
              <p:nvPr/>
            </p:nvSpPr>
            <p:spPr bwMode="auto">
              <a:xfrm>
                <a:off x="4616" y="2325"/>
                <a:ext cx="94" cy="126"/>
              </a:xfrm>
              <a:custGeom>
                <a:gdLst>
                  <a:gd name="T0" fmla="*/ 3 w 94"/>
                  <a:gd name="T1" fmla="*/ 11 h 126"/>
                  <a:gd name="T2" fmla="*/ 32 w 94"/>
                  <a:gd name="T3" fmla="*/ 0 h 126"/>
                  <a:gd name="T4" fmla="*/ 54 w 94"/>
                  <a:gd name="T5" fmla="*/ 1 h 126"/>
                  <a:gd name="T6" fmla="*/ 70 w 94"/>
                  <a:gd name="T7" fmla="*/ 11 h 126"/>
                  <a:gd name="T8" fmla="*/ 81 w 94"/>
                  <a:gd name="T9" fmla="*/ 26 h 126"/>
                  <a:gd name="T10" fmla="*/ 87 w 94"/>
                  <a:gd name="T11" fmla="*/ 46 h 126"/>
                  <a:gd name="T12" fmla="*/ 90 w 94"/>
                  <a:gd name="T13" fmla="*/ 67 h 126"/>
                  <a:gd name="T14" fmla="*/ 92 w 94"/>
                  <a:gd name="T15" fmla="*/ 88 h 126"/>
                  <a:gd name="T16" fmla="*/ 93 w 94"/>
                  <a:gd name="T17" fmla="*/ 105 h 126"/>
                  <a:gd name="T18" fmla="*/ 90 w 94"/>
                  <a:gd name="T19" fmla="*/ 109 h 126"/>
                  <a:gd name="T20" fmla="*/ 84 w 94"/>
                  <a:gd name="T21" fmla="*/ 114 h 126"/>
                  <a:gd name="T22" fmla="*/ 77 w 94"/>
                  <a:gd name="T23" fmla="*/ 117 h 126"/>
                  <a:gd name="T24" fmla="*/ 69 w 94"/>
                  <a:gd name="T25" fmla="*/ 120 h 126"/>
                  <a:gd name="T26" fmla="*/ 60 w 94"/>
                  <a:gd name="T27" fmla="*/ 123 h 126"/>
                  <a:gd name="T28" fmla="*/ 51 w 94"/>
                  <a:gd name="T29" fmla="*/ 124 h 126"/>
                  <a:gd name="T30" fmla="*/ 41 w 94"/>
                  <a:gd name="T31" fmla="*/ 125 h 126"/>
                  <a:gd name="T32" fmla="*/ 32 w 94"/>
                  <a:gd name="T33" fmla="*/ 125 h 126"/>
                  <a:gd name="T34" fmla="*/ 27 w 94"/>
                  <a:gd name="T35" fmla="*/ 117 h 126"/>
                  <a:gd name="T36" fmla="*/ 20 w 94"/>
                  <a:gd name="T37" fmla="*/ 104 h 126"/>
                  <a:gd name="T38" fmla="*/ 14 w 94"/>
                  <a:gd name="T39" fmla="*/ 88 h 126"/>
                  <a:gd name="T40" fmla="*/ 8 w 94"/>
                  <a:gd name="T41" fmla="*/ 69 h 126"/>
                  <a:gd name="T42" fmla="*/ 4 w 94"/>
                  <a:gd name="T43" fmla="*/ 50 h 126"/>
                  <a:gd name="T44" fmla="*/ 1 w 94"/>
                  <a:gd name="T45" fmla="*/ 32 h 126"/>
                  <a:gd name="T46" fmla="*/ 0 w 94"/>
                  <a:gd name="T47" fmla="*/ 19 h 126"/>
                  <a:gd name="T48" fmla="*/ 3 w 94"/>
                  <a:gd name="T49" fmla="*/ 11 h 1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4" h="125">
                    <a:moveTo>
                      <a:pt x="3" y="11"/>
                    </a:moveTo>
                    <a:lnTo>
                      <a:pt x="32" y="0"/>
                    </a:lnTo>
                    <a:lnTo>
                      <a:pt x="54" y="1"/>
                    </a:lnTo>
                    <a:lnTo>
                      <a:pt x="70" y="11"/>
                    </a:lnTo>
                    <a:lnTo>
                      <a:pt x="81" y="26"/>
                    </a:lnTo>
                    <a:lnTo>
                      <a:pt x="87" y="46"/>
                    </a:lnTo>
                    <a:lnTo>
                      <a:pt x="90" y="67"/>
                    </a:lnTo>
                    <a:lnTo>
                      <a:pt x="92" y="88"/>
                    </a:lnTo>
                    <a:lnTo>
                      <a:pt x="93" y="105"/>
                    </a:lnTo>
                    <a:lnTo>
                      <a:pt x="90" y="109"/>
                    </a:lnTo>
                    <a:lnTo>
                      <a:pt x="84" y="114"/>
                    </a:lnTo>
                    <a:lnTo>
                      <a:pt x="77" y="117"/>
                    </a:lnTo>
                    <a:lnTo>
                      <a:pt x="69" y="120"/>
                    </a:lnTo>
                    <a:lnTo>
                      <a:pt x="60" y="123"/>
                    </a:lnTo>
                    <a:lnTo>
                      <a:pt x="51" y="124"/>
                    </a:lnTo>
                    <a:lnTo>
                      <a:pt x="41" y="125"/>
                    </a:lnTo>
                    <a:lnTo>
                      <a:pt x="32" y="125"/>
                    </a:lnTo>
                    <a:lnTo>
                      <a:pt x="27" y="117"/>
                    </a:lnTo>
                    <a:lnTo>
                      <a:pt x="20" y="104"/>
                    </a:lnTo>
                    <a:lnTo>
                      <a:pt x="14" y="88"/>
                    </a:lnTo>
                    <a:lnTo>
                      <a:pt x="8" y="69"/>
                    </a:lnTo>
                    <a:lnTo>
                      <a:pt x="4" y="50"/>
                    </a:lnTo>
                    <a:lnTo>
                      <a:pt x="1" y="32"/>
                    </a:lnTo>
                    <a:lnTo>
                      <a:pt x="0" y="19"/>
                    </a:lnTo>
                    <a:lnTo>
                      <a:pt x="3" y="11"/>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45" name="Freeform 108"/>
              <p:cNvSpPr>
                <a:spLocks noChangeAspect="1"/>
              </p:cNvSpPr>
              <p:nvPr/>
            </p:nvSpPr>
            <p:spPr bwMode="auto">
              <a:xfrm>
                <a:off x="4616" y="2325"/>
                <a:ext cx="94" cy="126"/>
              </a:xfrm>
              <a:custGeom>
                <a:gdLst>
                  <a:gd name="T0" fmla="*/ 3 w 94"/>
                  <a:gd name="T1" fmla="*/ 11 h 126"/>
                  <a:gd name="T2" fmla="*/ 32 w 94"/>
                  <a:gd name="T3" fmla="*/ 0 h 126"/>
                  <a:gd name="T4" fmla="*/ 54 w 94"/>
                  <a:gd name="T5" fmla="*/ 1 h 126"/>
                  <a:gd name="T6" fmla="*/ 70 w 94"/>
                  <a:gd name="T7" fmla="*/ 11 h 126"/>
                  <a:gd name="T8" fmla="*/ 81 w 94"/>
                  <a:gd name="T9" fmla="*/ 26 h 126"/>
                  <a:gd name="T10" fmla="*/ 87 w 94"/>
                  <a:gd name="T11" fmla="*/ 46 h 126"/>
                  <a:gd name="T12" fmla="*/ 90 w 94"/>
                  <a:gd name="T13" fmla="*/ 67 h 126"/>
                  <a:gd name="T14" fmla="*/ 92 w 94"/>
                  <a:gd name="T15" fmla="*/ 88 h 126"/>
                  <a:gd name="T16" fmla="*/ 93 w 94"/>
                  <a:gd name="T17" fmla="*/ 105 h 126"/>
                  <a:gd name="T18" fmla="*/ 90 w 94"/>
                  <a:gd name="T19" fmla="*/ 109 h 126"/>
                  <a:gd name="T20" fmla="*/ 84 w 94"/>
                  <a:gd name="T21" fmla="*/ 114 h 126"/>
                  <a:gd name="T22" fmla="*/ 77 w 94"/>
                  <a:gd name="T23" fmla="*/ 117 h 126"/>
                  <a:gd name="T24" fmla="*/ 69 w 94"/>
                  <a:gd name="T25" fmla="*/ 120 h 126"/>
                  <a:gd name="T26" fmla="*/ 60 w 94"/>
                  <a:gd name="T27" fmla="*/ 123 h 126"/>
                  <a:gd name="T28" fmla="*/ 51 w 94"/>
                  <a:gd name="T29" fmla="*/ 124 h 126"/>
                  <a:gd name="T30" fmla="*/ 41 w 94"/>
                  <a:gd name="T31" fmla="*/ 125 h 126"/>
                  <a:gd name="T32" fmla="*/ 32 w 94"/>
                  <a:gd name="T33" fmla="*/ 125 h 126"/>
                  <a:gd name="T34" fmla="*/ 27 w 94"/>
                  <a:gd name="T35" fmla="*/ 117 h 126"/>
                  <a:gd name="T36" fmla="*/ 20 w 94"/>
                  <a:gd name="T37" fmla="*/ 104 h 126"/>
                  <a:gd name="T38" fmla="*/ 14 w 94"/>
                  <a:gd name="T39" fmla="*/ 88 h 126"/>
                  <a:gd name="T40" fmla="*/ 8 w 94"/>
                  <a:gd name="T41" fmla="*/ 69 h 126"/>
                  <a:gd name="T42" fmla="*/ 4 w 94"/>
                  <a:gd name="T43" fmla="*/ 50 h 126"/>
                  <a:gd name="T44" fmla="*/ 1 w 94"/>
                  <a:gd name="T45" fmla="*/ 32 h 126"/>
                  <a:gd name="T46" fmla="*/ 0 w 94"/>
                  <a:gd name="T47" fmla="*/ 19 h 126"/>
                  <a:gd name="T48" fmla="*/ 3 w 94"/>
                  <a:gd name="T49" fmla="*/ 11 h 1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4" h="125">
                    <a:moveTo>
                      <a:pt x="3" y="11"/>
                    </a:moveTo>
                    <a:lnTo>
                      <a:pt x="32" y="0"/>
                    </a:lnTo>
                    <a:lnTo>
                      <a:pt x="54" y="1"/>
                    </a:lnTo>
                    <a:lnTo>
                      <a:pt x="70" y="11"/>
                    </a:lnTo>
                    <a:lnTo>
                      <a:pt x="81" y="26"/>
                    </a:lnTo>
                    <a:lnTo>
                      <a:pt x="87" y="46"/>
                    </a:lnTo>
                    <a:lnTo>
                      <a:pt x="90" y="67"/>
                    </a:lnTo>
                    <a:lnTo>
                      <a:pt x="92" y="88"/>
                    </a:lnTo>
                    <a:lnTo>
                      <a:pt x="93" y="105"/>
                    </a:lnTo>
                    <a:lnTo>
                      <a:pt x="90" y="109"/>
                    </a:lnTo>
                    <a:lnTo>
                      <a:pt x="84" y="114"/>
                    </a:lnTo>
                    <a:lnTo>
                      <a:pt x="77" y="117"/>
                    </a:lnTo>
                    <a:lnTo>
                      <a:pt x="69" y="120"/>
                    </a:lnTo>
                    <a:lnTo>
                      <a:pt x="60" y="123"/>
                    </a:lnTo>
                    <a:lnTo>
                      <a:pt x="51" y="124"/>
                    </a:lnTo>
                    <a:lnTo>
                      <a:pt x="41" y="125"/>
                    </a:lnTo>
                    <a:lnTo>
                      <a:pt x="32" y="125"/>
                    </a:lnTo>
                    <a:lnTo>
                      <a:pt x="27" y="117"/>
                    </a:lnTo>
                    <a:lnTo>
                      <a:pt x="20" y="104"/>
                    </a:lnTo>
                    <a:lnTo>
                      <a:pt x="14" y="88"/>
                    </a:lnTo>
                    <a:lnTo>
                      <a:pt x="8" y="69"/>
                    </a:lnTo>
                    <a:lnTo>
                      <a:pt x="4" y="50"/>
                    </a:lnTo>
                    <a:lnTo>
                      <a:pt x="1" y="32"/>
                    </a:lnTo>
                    <a:lnTo>
                      <a:pt x="0" y="19"/>
                    </a:lnTo>
                    <a:lnTo>
                      <a:pt x="3" y="11"/>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46" name="Freeform 109"/>
              <p:cNvSpPr>
                <a:spLocks noChangeAspect="1"/>
              </p:cNvSpPr>
              <p:nvPr/>
            </p:nvSpPr>
            <p:spPr bwMode="auto">
              <a:xfrm>
                <a:off x="4591" y="1802"/>
                <a:ext cx="100" cy="84"/>
              </a:xfrm>
              <a:custGeom>
                <a:gdLst>
                  <a:gd name="T0" fmla="*/ 0 w 100"/>
                  <a:gd name="T1" fmla="*/ 3 h 84"/>
                  <a:gd name="T2" fmla="*/ 0 w 100"/>
                  <a:gd name="T3" fmla="*/ 8 h 84"/>
                  <a:gd name="T4" fmla="*/ 5 w 100"/>
                  <a:gd name="T5" fmla="*/ 15 h 84"/>
                  <a:gd name="T6" fmla="*/ 14 w 100"/>
                  <a:gd name="T7" fmla="*/ 23 h 84"/>
                  <a:gd name="T8" fmla="*/ 25 w 100"/>
                  <a:gd name="T9" fmla="*/ 33 h 84"/>
                  <a:gd name="T10" fmla="*/ 38 w 100"/>
                  <a:gd name="T11" fmla="*/ 43 h 84"/>
                  <a:gd name="T12" fmla="*/ 52 w 100"/>
                  <a:gd name="T13" fmla="*/ 54 h 84"/>
                  <a:gd name="T14" fmla="*/ 64 w 100"/>
                  <a:gd name="T15" fmla="*/ 65 h 84"/>
                  <a:gd name="T16" fmla="*/ 75 w 100"/>
                  <a:gd name="T17" fmla="*/ 75 h 84"/>
                  <a:gd name="T18" fmla="*/ 79 w 100"/>
                  <a:gd name="T19" fmla="*/ 79 h 84"/>
                  <a:gd name="T20" fmla="*/ 83 w 100"/>
                  <a:gd name="T21" fmla="*/ 82 h 84"/>
                  <a:gd name="T22" fmla="*/ 86 w 100"/>
                  <a:gd name="T23" fmla="*/ 83 h 84"/>
                  <a:gd name="T24" fmla="*/ 88 w 100"/>
                  <a:gd name="T25" fmla="*/ 83 h 84"/>
                  <a:gd name="T26" fmla="*/ 91 w 100"/>
                  <a:gd name="T27" fmla="*/ 83 h 84"/>
                  <a:gd name="T28" fmla="*/ 94 w 100"/>
                  <a:gd name="T29" fmla="*/ 81 h 84"/>
                  <a:gd name="T30" fmla="*/ 96 w 100"/>
                  <a:gd name="T31" fmla="*/ 78 h 84"/>
                  <a:gd name="T32" fmla="*/ 99 w 100"/>
                  <a:gd name="T33" fmla="*/ 74 h 84"/>
                  <a:gd name="T34" fmla="*/ 96 w 100"/>
                  <a:gd name="T35" fmla="*/ 65 h 84"/>
                  <a:gd name="T36" fmla="*/ 92 w 100"/>
                  <a:gd name="T37" fmla="*/ 57 h 84"/>
                  <a:gd name="T38" fmla="*/ 86 w 100"/>
                  <a:gd name="T39" fmla="*/ 50 h 84"/>
                  <a:gd name="T40" fmla="*/ 79 w 100"/>
                  <a:gd name="T41" fmla="*/ 43 h 84"/>
                  <a:gd name="T42" fmla="*/ 69 w 100"/>
                  <a:gd name="T43" fmla="*/ 36 h 84"/>
                  <a:gd name="T44" fmla="*/ 60 w 100"/>
                  <a:gd name="T45" fmla="*/ 29 h 84"/>
                  <a:gd name="T46" fmla="*/ 49 w 100"/>
                  <a:gd name="T47" fmla="*/ 21 h 84"/>
                  <a:gd name="T48" fmla="*/ 38 w 100"/>
                  <a:gd name="T49" fmla="*/ 13 h 84"/>
                  <a:gd name="T50" fmla="*/ 35 w 100"/>
                  <a:gd name="T51" fmla="*/ 11 h 84"/>
                  <a:gd name="T52" fmla="*/ 30 w 100"/>
                  <a:gd name="T53" fmla="*/ 8 h 84"/>
                  <a:gd name="T54" fmla="*/ 25 w 100"/>
                  <a:gd name="T55" fmla="*/ 5 h 84"/>
                  <a:gd name="T56" fmla="*/ 20 w 100"/>
                  <a:gd name="T57" fmla="*/ 2 h 84"/>
                  <a:gd name="T58" fmla="*/ 14 w 100"/>
                  <a:gd name="T59" fmla="*/ 1 h 84"/>
                  <a:gd name="T60" fmla="*/ 9 w 100"/>
                  <a:gd name="T61" fmla="*/ 0 h 84"/>
                  <a:gd name="T62" fmla="*/ 4 w 100"/>
                  <a:gd name="T63" fmla="*/ 1 h 84"/>
                  <a:gd name="T64" fmla="*/ 0 w 100"/>
                  <a:gd name="T65" fmla="*/ 3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0" h="84">
                    <a:moveTo>
                      <a:pt x="0" y="3"/>
                    </a:moveTo>
                    <a:lnTo>
                      <a:pt x="0" y="8"/>
                    </a:lnTo>
                    <a:lnTo>
                      <a:pt x="5" y="15"/>
                    </a:lnTo>
                    <a:lnTo>
                      <a:pt x="14" y="23"/>
                    </a:lnTo>
                    <a:lnTo>
                      <a:pt x="25" y="33"/>
                    </a:lnTo>
                    <a:lnTo>
                      <a:pt x="38" y="43"/>
                    </a:lnTo>
                    <a:lnTo>
                      <a:pt x="52" y="54"/>
                    </a:lnTo>
                    <a:lnTo>
                      <a:pt x="64" y="65"/>
                    </a:lnTo>
                    <a:lnTo>
                      <a:pt x="75" y="75"/>
                    </a:lnTo>
                    <a:lnTo>
                      <a:pt x="79" y="79"/>
                    </a:lnTo>
                    <a:lnTo>
                      <a:pt x="83" y="82"/>
                    </a:lnTo>
                    <a:lnTo>
                      <a:pt x="86" y="83"/>
                    </a:lnTo>
                    <a:lnTo>
                      <a:pt x="88" y="83"/>
                    </a:lnTo>
                    <a:lnTo>
                      <a:pt x="91" y="83"/>
                    </a:lnTo>
                    <a:lnTo>
                      <a:pt x="94" y="81"/>
                    </a:lnTo>
                    <a:lnTo>
                      <a:pt x="96" y="78"/>
                    </a:lnTo>
                    <a:lnTo>
                      <a:pt x="99" y="74"/>
                    </a:lnTo>
                    <a:lnTo>
                      <a:pt x="96" y="65"/>
                    </a:lnTo>
                    <a:lnTo>
                      <a:pt x="92" y="57"/>
                    </a:lnTo>
                    <a:lnTo>
                      <a:pt x="86" y="50"/>
                    </a:lnTo>
                    <a:lnTo>
                      <a:pt x="79" y="43"/>
                    </a:lnTo>
                    <a:lnTo>
                      <a:pt x="69" y="36"/>
                    </a:lnTo>
                    <a:lnTo>
                      <a:pt x="60" y="29"/>
                    </a:lnTo>
                    <a:lnTo>
                      <a:pt x="49" y="21"/>
                    </a:lnTo>
                    <a:lnTo>
                      <a:pt x="38" y="13"/>
                    </a:lnTo>
                    <a:lnTo>
                      <a:pt x="35" y="11"/>
                    </a:lnTo>
                    <a:lnTo>
                      <a:pt x="30" y="8"/>
                    </a:lnTo>
                    <a:lnTo>
                      <a:pt x="25" y="5"/>
                    </a:lnTo>
                    <a:lnTo>
                      <a:pt x="20" y="2"/>
                    </a:lnTo>
                    <a:lnTo>
                      <a:pt x="14" y="1"/>
                    </a:lnTo>
                    <a:lnTo>
                      <a:pt x="9" y="0"/>
                    </a:lnTo>
                    <a:lnTo>
                      <a:pt x="4" y="1"/>
                    </a:lnTo>
                    <a:lnTo>
                      <a:pt x="0" y="3"/>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47" name="Freeform 110"/>
              <p:cNvSpPr>
                <a:spLocks noChangeAspect="1"/>
              </p:cNvSpPr>
              <p:nvPr/>
            </p:nvSpPr>
            <p:spPr bwMode="auto">
              <a:xfrm>
                <a:off x="4591" y="1802"/>
                <a:ext cx="100" cy="84"/>
              </a:xfrm>
              <a:custGeom>
                <a:gdLst>
                  <a:gd name="T0" fmla="*/ 0 w 100"/>
                  <a:gd name="T1" fmla="*/ 3 h 84"/>
                  <a:gd name="T2" fmla="*/ 0 w 100"/>
                  <a:gd name="T3" fmla="*/ 8 h 84"/>
                  <a:gd name="T4" fmla="*/ 5 w 100"/>
                  <a:gd name="T5" fmla="*/ 15 h 84"/>
                  <a:gd name="T6" fmla="*/ 14 w 100"/>
                  <a:gd name="T7" fmla="*/ 23 h 84"/>
                  <a:gd name="T8" fmla="*/ 25 w 100"/>
                  <a:gd name="T9" fmla="*/ 33 h 84"/>
                  <a:gd name="T10" fmla="*/ 38 w 100"/>
                  <a:gd name="T11" fmla="*/ 43 h 84"/>
                  <a:gd name="T12" fmla="*/ 52 w 100"/>
                  <a:gd name="T13" fmla="*/ 54 h 84"/>
                  <a:gd name="T14" fmla="*/ 64 w 100"/>
                  <a:gd name="T15" fmla="*/ 65 h 84"/>
                  <a:gd name="T16" fmla="*/ 75 w 100"/>
                  <a:gd name="T17" fmla="*/ 75 h 84"/>
                  <a:gd name="T18" fmla="*/ 79 w 100"/>
                  <a:gd name="T19" fmla="*/ 79 h 84"/>
                  <a:gd name="T20" fmla="*/ 83 w 100"/>
                  <a:gd name="T21" fmla="*/ 82 h 84"/>
                  <a:gd name="T22" fmla="*/ 86 w 100"/>
                  <a:gd name="T23" fmla="*/ 83 h 84"/>
                  <a:gd name="T24" fmla="*/ 88 w 100"/>
                  <a:gd name="T25" fmla="*/ 83 h 84"/>
                  <a:gd name="T26" fmla="*/ 91 w 100"/>
                  <a:gd name="T27" fmla="*/ 83 h 84"/>
                  <a:gd name="T28" fmla="*/ 94 w 100"/>
                  <a:gd name="T29" fmla="*/ 81 h 84"/>
                  <a:gd name="T30" fmla="*/ 96 w 100"/>
                  <a:gd name="T31" fmla="*/ 78 h 84"/>
                  <a:gd name="T32" fmla="*/ 99 w 100"/>
                  <a:gd name="T33" fmla="*/ 74 h 84"/>
                  <a:gd name="T34" fmla="*/ 96 w 100"/>
                  <a:gd name="T35" fmla="*/ 65 h 84"/>
                  <a:gd name="T36" fmla="*/ 92 w 100"/>
                  <a:gd name="T37" fmla="*/ 57 h 84"/>
                  <a:gd name="T38" fmla="*/ 86 w 100"/>
                  <a:gd name="T39" fmla="*/ 50 h 84"/>
                  <a:gd name="T40" fmla="*/ 79 w 100"/>
                  <a:gd name="T41" fmla="*/ 43 h 84"/>
                  <a:gd name="T42" fmla="*/ 69 w 100"/>
                  <a:gd name="T43" fmla="*/ 36 h 84"/>
                  <a:gd name="T44" fmla="*/ 60 w 100"/>
                  <a:gd name="T45" fmla="*/ 29 h 84"/>
                  <a:gd name="T46" fmla="*/ 49 w 100"/>
                  <a:gd name="T47" fmla="*/ 21 h 84"/>
                  <a:gd name="T48" fmla="*/ 38 w 100"/>
                  <a:gd name="T49" fmla="*/ 13 h 84"/>
                  <a:gd name="T50" fmla="*/ 35 w 100"/>
                  <a:gd name="T51" fmla="*/ 11 h 84"/>
                  <a:gd name="T52" fmla="*/ 30 w 100"/>
                  <a:gd name="T53" fmla="*/ 8 h 84"/>
                  <a:gd name="T54" fmla="*/ 25 w 100"/>
                  <a:gd name="T55" fmla="*/ 5 h 84"/>
                  <a:gd name="T56" fmla="*/ 20 w 100"/>
                  <a:gd name="T57" fmla="*/ 2 h 84"/>
                  <a:gd name="T58" fmla="*/ 14 w 100"/>
                  <a:gd name="T59" fmla="*/ 1 h 84"/>
                  <a:gd name="T60" fmla="*/ 9 w 100"/>
                  <a:gd name="T61" fmla="*/ 0 h 84"/>
                  <a:gd name="T62" fmla="*/ 4 w 100"/>
                  <a:gd name="T63" fmla="*/ 1 h 84"/>
                  <a:gd name="T64" fmla="*/ 0 w 100"/>
                  <a:gd name="T65" fmla="*/ 3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0" h="84">
                    <a:moveTo>
                      <a:pt x="0" y="3"/>
                    </a:moveTo>
                    <a:lnTo>
                      <a:pt x="0" y="8"/>
                    </a:lnTo>
                    <a:lnTo>
                      <a:pt x="5" y="15"/>
                    </a:lnTo>
                    <a:lnTo>
                      <a:pt x="14" y="23"/>
                    </a:lnTo>
                    <a:lnTo>
                      <a:pt x="25" y="33"/>
                    </a:lnTo>
                    <a:lnTo>
                      <a:pt x="38" y="43"/>
                    </a:lnTo>
                    <a:lnTo>
                      <a:pt x="52" y="54"/>
                    </a:lnTo>
                    <a:lnTo>
                      <a:pt x="64" y="65"/>
                    </a:lnTo>
                    <a:lnTo>
                      <a:pt x="75" y="75"/>
                    </a:lnTo>
                    <a:lnTo>
                      <a:pt x="79" y="79"/>
                    </a:lnTo>
                    <a:lnTo>
                      <a:pt x="83" y="82"/>
                    </a:lnTo>
                    <a:lnTo>
                      <a:pt x="86" y="83"/>
                    </a:lnTo>
                    <a:lnTo>
                      <a:pt x="88" y="83"/>
                    </a:lnTo>
                    <a:lnTo>
                      <a:pt x="91" y="83"/>
                    </a:lnTo>
                    <a:lnTo>
                      <a:pt x="94" y="81"/>
                    </a:lnTo>
                    <a:lnTo>
                      <a:pt x="96" y="78"/>
                    </a:lnTo>
                    <a:lnTo>
                      <a:pt x="99" y="74"/>
                    </a:lnTo>
                    <a:lnTo>
                      <a:pt x="96" y="65"/>
                    </a:lnTo>
                    <a:lnTo>
                      <a:pt x="92" y="57"/>
                    </a:lnTo>
                    <a:lnTo>
                      <a:pt x="86" y="50"/>
                    </a:lnTo>
                    <a:lnTo>
                      <a:pt x="79" y="43"/>
                    </a:lnTo>
                    <a:lnTo>
                      <a:pt x="69" y="36"/>
                    </a:lnTo>
                    <a:lnTo>
                      <a:pt x="60" y="29"/>
                    </a:lnTo>
                    <a:lnTo>
                      <a:pt x="49" y="21"/>
                    </a:lnTo>
                    <a:lnTo>
                      <a:pt x="38" y="13"/>
                    </a:lnTo>
                    <a:lnTo>
                      <a:pt x="35" y="11"/>
                    </a:lnTo>
                    <a:lnTo>
                      <a:pt x="30" y="8"/>
                    </a:lnTo>
                    <a:lnTo>
                      <a:pt x="25" y="5"/>
                    </a:lnTo>
                    <a:lnTo>
                      <a:pt x="20" y="2"/>
                    </a:lnTo>
                    <a:lnTo>
                      <a:pt x="14" y="1"/>
                    </a:lnTo>
                    <a:lnTo>
                      <a:pt x="9" y="0"/>
                    </a:lnTo>
                    <a:lnTo>
                      <a:pt x="4" y="1"/>
                    </a:lnTo>
                    <a:lnTo>
                      <a:pt x="0" y="3"/>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48" name="Freeform 111"/>
              <p:cNvSpPr>
                <a:spLocks noChangeAspect="1"/>
              </p:cNvSpPr>
              <p:nvPr/>
            </p:nvSpPr>
            <p:spPr bwMode="auto">
              <a:xfrm>
                <a:off x="4609" y="1860"/>
                <a:ext cx="88" cy="82"/>
              </a:xfrm>
              <a:custGeom>
                <a:gdLst>
                  <a:gd name="T0" fmla="*/ 7 w 88"/>
                  <a:gd name="T1" fmla="*/ 1 h 82"/>
                  <a:gd name="T2" fmla="*/ 15 w 88"/>
                  <a:gd name="T3" fmla="*/ 0 h 82"/>
                  <a:gd name="T4" fmla="*/ 23 w 88"/>
                  <a:gd name="T5" fmla="*/ 2 h 82"/>
                  <a:gd name="T6" fmla="*/ 31 w 88"/>
                  <a:gd name="T7" fmla="*/ 5 h 82"/>
                  <a:gd name="T8" fmla="*/ 38 w 88"/>
                  <a:gd name="T9" fmla="*/ 10 h 82"/>
                  <a:gd name="T10" fmla="*/ 45 w 88"/>
                  <a:gd name="T11" fmla="*/ 15 h 82"/>
                  <a:gd name="T12" fmla="*/ 50 w 88"/>
                  <a:gd name="T13" fmla="*/ 19 h 82"/>
                  <a:gd name="T14" fmla="*/ 54 w 88"/>
                  <a:gd name="T15" fmla="*/ 24 h 82"/>
                  <a:gd name="T16" fmla="*/ 57 w 88"/>
                  <a:gd name="T17" fmla="*/ 27 h 82"/>
                  <a:gd name="T18" fmla="*/ 62 w 88"/>
                  <a:gd name="T19" fmla="*/ 32 h 82"/>
                  <a:gd name="T20" fmla="*/ 67 w 88"/>
                  <a:gd name="T21" fmla="*/ 37 h 82"/>
                  <a:gd name="T22" fmla="*/ 71 w 88"/>
                  <a:gd name="T23" fmla="*/ 42 h 82"/>
                  <a:gd name="T24" fmla="*/ 74 w 88"/>
                  <a:gd name="T25" fmla="*/ 47 h 82"/>
                  <a:gd name="T26" fmla="*/ 78 w 88"/>
                  <a:gd name="T27" fmla="*/ 51 h 82"/>
                  <a:gd name="T28" fmla="*/ 81 w 88"/>
                  <a:gd name="T29" fmla="*/ 55 h 82"/>
                  <a:gd name="T30" fmla="*/ 84 w 88"/>
                  <a:gd name="T31" fmla="*/ 59 h 82"/>
                  <a:gd name="T32" fmla="*/ 87 w 88"/>
                  <a:gd name="T33" fmla="*/ 62 h 82"/>
                  <a:gd name="T34" fmla="*/ 87 w 88"/>
                  <a:gd name="T35" fmla="*/ 64 h 82"/>
                  <a:gd name="T36" fmla="*/ 86 w 88"/>
                  <a:gd name="T37" fmla="*/ 66 h 82"/>
                  <a:gd name="T38" fmla="*/ 86 w 88"/>
                  <a:gd name="T39" fmla="*/ 69 h 82"/>
                  <a:gd name="T40" fmla="*/ 85 w 88"/>
                  <a:gd name="T41" fmla="*/ 73 h 82"/>
                  <a:gd name="T42" fmla="*/ 82 w 88"/>
                  <a:gd name="T43" fmla="*/ 76 h 82"/>
                  <a:gd name="T44" fmla="*/ 79 w 88"/>
                  <a:gd name="T45" fmla="*/ 78 h 82"/>
                  <a:gd name="T46" fmla="*/ 74 w 88"/>
                  <a:gd name="T47" fmla="*/ 81 h 82"/>
                  <a:gd name="T48" fmla="*/ 68 w 88"/>
                  <a:gd name="T49" fmla="*/ 81 h 82"/>
                  <a:gd name="T50" fmla="*/ 63 w 88"/>
                  <a:gd name="T51" fmla="*/ 75 h 82"/>
                  <a:gd name="T52" fmla="*/ 59 w 88"/>
                  <a:gd name="T53" fmla="*/ 70 h 82"/>
                  <a:gd name="T54" fmla="*/ 55 w 88"/>
                  <a:gd name="T55" fmla="*/ 64 h 82"/>
                  <a:gd name="T56" fmla="*/ 50 w 88"/>
                  <a:gd name="T57" fmla="*/ 59 h 82"/>
                  <a:gd name="T58" fmla="*/ 46 w 88"/>
                  <a:gd name="T59" fmla="*/ 55 h 82"/>
                  <a:gd name="T60" fmla="*/ 41 w 88"/>
                  <a:gd name="T61" fmla="*/ 50 h 82"/>
                  <a:gd name="T62" fmla="*/ 35 w 88"/>
                  <a:gd name="T63" fmla="*/ 46 h 82"/>
                  <a:gd name="T64" fmla="*/ 30 w 88"/>
                  <a:gd name="T65" fmla="*/ 42 h 82"/>
                  <a:gd name="T66" fmla="*/ 24 w 88"/>
                  <a:gd name="T67" fmla="*/ 35 h 82"/>
                  <a:gd name="T68" fmla="*/ 18 w 88"/>
                  <a:gd name="T69" fmla="*/ 28 h 82"/>
                  <a:gd name="T70" fmla="*/ 11 w 88"/>
                  <a:gd name="T71" fmla="*/ 22 h 82"/>
                  <a:gd name="T72" fmla="*/ 6 w 88"/>
                  <a:gd name="T73" fmla="*/ 16 h 82"/>
                  <a:gd name="T74" fmla="*/ 2 w 88"/>
                  <a:gd name="T75" fmla="*/ 11 h 82"/>
                  <a:gd name="T76" fmla="*/ 0 w 88"/>
                  <a:gd name="T77" fmla="*/ 6 h 82"/>
                  <a:gd name="T78" fmla="*/ 2 w 88"/>
                  <a:gd name="T79" fmla="*/ 3 h 82"/>
                  <a:gd name="T80" fmla="*/ 7 w 88"/>
                  <a:gd name="T81" fmla="*/ 1 h 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8" h="82">
                    <a:moveTo>
                      <a:pt x="7" y="1"/>
                    </a:moveTo>
                    <a:lnTo>
                      <a:pt x="15" y="0"/>
                    </a:lnTo>
                    <a:lnTo>
                      <a:pt x="23" y="2"/>
                    </a:lnTo>
                    <a:lnTo>
                      <a:pt x="31" y="5"/>
                    </a:lnTo>
                    <a:lnTo>
                      <a:pt x="38" y="10"/>
                    </a:lnTo>
                    <a:lnTo>
                      <a:pt x="45" y="15"/>
                    </a:lnTo>
                    <a:lnTo>
                      <a:pt x="50" y="19"/>
                    </a:lnTo>
                    <a:lnTo>
                      <a:pt x="54" y="24"/>
                    </a:lnTo>
                    <a:lnTo>
                      <a:pt x="57" y="27"/>
                    </a:lnTo>
                    <a:lnTo>
                      <a:pt x="62" y="32"/>
                    </a:lnTo>
                    <a:lnTo>
                      <a:pt x="67" y="37"/>
                    </a:lnTo>
                    <a:lnTo>
                      <a:pt x="71" y="42"/>
                    </a:lnTo>
                    <a:lnTo>
                      <a:pt x="74" y="47"/>
                    </a:lnTo>
                    <a:lnTo>
                      <a:pt x="78" y="51"/>
                    </a:lnTo>
                    <a:lnTo>
                      <a:pt x="81" y="55"/>
                    </a:lnTo>
                    <a:lnTo>
                      <a:pt x="84" y="59"/>
                    </a:lnTo>
                    <a:lnTo>
                      <a:pt x="87" y="62"/>
                    </a:lnTo>
                    <a:lnTo>
                      <a:pt x="87" y="64"/>
                    </a:lnTo>
                    <a:lnTo>
                      <a:pt x="86" y="66"/>
                    </a:lnTo>
                    <a:lnTo>
                      <a:pt x="86" y="69"/>
                    </a:lnTo>
                    <a:lnTo>
                      <a:pt x="85" y="73"/>
                    </a:lnTo>
                    <a:lnTo>
                      <a:pt x="82" y="76"/>
                    </a:lnTo>
                    <a:lnTo>
                      <a:pt x="79" y="78"/>
                    </a:lnTo>
                    <a:lnTo>
                      <a:pt x="74" y="81"/>
                    </a:lnTo>
                    <a:lnTo>
                      <a:pt x="68" y="81"/>
                    </a:lnTo>
                    <a:lnTo>
                      <a:pt x="63" y="75"/>
                    </a:lnTo>
                    <a:lnTo>
                      <a:pt x="59" y="70"/>
                    </a:lnTo>
                    <a:lnTo>
                      <a:pt x="55" y="64"/>
                    </a:lnTo>
                    <a:lnTo>
                      <a:pt x="50" y="59"/>
                    </a:lnTo>
                    <a:lnTo>
                      <a:pt x="46" y="55"/>
                    </a:lnTo>
                    <a:lnTo>
                      <a:pt x="41" y="50"/>
                    </a:lnTo>
                    <a:lnTo>
                      <a:pt x="35" y="46"/>
                    </a:lnTo>
                    <a:lnTo>
                      <a:pt x="30" y="42"/>
                    </a:lnTo>
                    <a:lnTo>
                      <a:pt x="24" y="35"/>
                    </a:lnTo>
                    <a:lnTo>
                      <a:pt x="18" y="28"/>
                    </a:lnTo>
                    <a:lnTo>
                      <a:pt x="11" y="22"/>
                    </a:lnTo>
                    <a:lnTo>
                      <a:pt x="6" y="16"/>
                    </a:lnTo>
                    <a:lnTo>
                      <a:pt x="2" y="11"/>
                    </a:lnTo>
                    <a:lnTo>
                      <a:pt x="0" y="6"/>
                    </a:lnTo>
                    <a:lnTo>
                      <a:pt x="2" y="3"/>
                    </a:lnTo>
                    <a:lnTo>
                      <a:pt x="7" y="1"/>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49" name="Freeform 112"/>
              <p:cNvSpPr>
                <a:spLocks noChangeAspect="1"/>
              </p:cNvSpPr>
              <p:nvPr/>
            </p:nvSpPr>
            <p:spPr bwMode="auto">
              <a:xfrm>
                <a:off x="4609" y="1860"/>
                <a:ext cx="88" cy="82"/>
              </a:xfrm>
              <a:custGeom>
                <a:gdLst>
                  <a:gd name="T0" fmla="*/ 7 w 88"/>
                  <a:gd name="T1" fmla="*/ 1 h 82"/>
                  <a:gd name="T2" fmla="*/ 15 w 88"/>
                  <a:gd name="T3" fmla="*/ 0 h 82"/>
                  <a:gd name="T4" fmla="*/ 23 w 88"/>
                  <a:gd name="T5" fmla="*/ 2 h 82"/>
                  <a:gd name="T6" fmla="*/ 31 w 88"/>
                  <a:gd name="T7" fmla="*/ 5 h 82"/>
                  <a:gd name="T8" fmla="*/ 38 w 88"/>
                  <a:gd name="T9" fmla="*/ 10 h 82"/>
                  <a:gd name="T10" fmla="*/ 45 w 88"/>
                  <a:gd name="T11" fmla="*/ 15 h 82"/>
                  <a:gd name="T12" fmla="*/ 50 w 88"/>
                  <a:gd name="T13" fmla="*/ 19 h 82"/>
                  <a:gd name="T14" fmla="*/ 54 w 88"/>
                  <a:gd name="T15" fmla="*/ 24 h 82"/>
                  <a:gd name="T16" fmla="*/ 57 w 88"/>
                  <a:gd name="T17" fmla="*/ 27 h 82"/>
                  <a:gd name="T18" fmla="*/ 62 w 88"/>
                  <a:gd name="T19" fmla="*/ 32 h 82"/>
                  <a:gd name="T20" fmla="*/ 67 w 88"/>
                  <a:gd name="T21" fmla="*/ 37 h 82"/>
                  <a:gd name="T22" fmla="*/ 71 w 88"/>
                  <a:gd name="T23" fmla="*/ 42 h 82"/>
                  <a:gd name="T24" fmla="*/ 74 w 88"/>
                  <a:gd name="T25" fmla="*/ 47 h 82"/>
                  <a:gd name="T26" fmla="*/ 78 w 88"/>
                  <a:gd name="T27" fmla="*/ 51 h 82"/>
                  <a:gd name="T28" fmla="*/ 81 w 88"/>
                  <a:gd name="T29" fmla="*/ 55 h 82"/>
                  <a:gd name="T30" fmla="*/ 84 w 88"/>
                  <a:gd name="T31" fmla="*/ 59 h 82"/>
                  <a:gd name="T32" fmla="*/ 87 w 88"/>
                  <a:gd name="T33" fmla="*/ 62 h 82"/>
                  <a:gd name="T34" fmla="*/ 87 w 88"/>
                  <a:gd name="T35" fmla="*/ 64 h 82"/>
                  <a:gd name="T36" fmla="*/ 86 w 88"/>
                  <a:gd name="T37" fmla="*/ 66 h 82"/>
                  <a:gd name="T38" fmla="*/ 86 w 88"/>
                  <a:gd name="T39" fmla="*/ 69 h 82"/>
                  <a:gd name="T40" fmla="*/ 85 w 88"/>
                  <a:gd name="T41" fmla="*/ 73 h 82"/>
                  <a:gd name="T42" fmla="*/ 82 w 88"/>
                  <a:gd name="T43" fmla="*/ 76 h 82"/>
                  <a:gd name="T44" fmla="*/ 79 w 88"/>
                  <a:gd name="T45" fmla="*/ 78 h 82"/>
                  <a:gd name="T46" fmla="*/ 74 w 88"/>
                  <a:gd name="T47" fmla="*/ 81 h 82"/>
                  <a:gd name="T48" fmla="*/ 68 w 88"/>
                  <a:gd name="T49" fmla="*/ 81 h 82"/>
                  <a:gd name="T50" fmla="*/ 63 w 88"/>
                  <a:gd name="T51" fmla="*/ 75 h 82"/>
                  <a:gd name="T52" fmla="*/ 59 w 88"/>
                  <a:gd name="T53" fmla="*/ 70 h 82"/>
                  <a:gd name="T54" fmla="*/ 55 w 88"/>
                  <a:gd name="T55" fmla="*/ 64 h 82"/>
                  <a:gd name="T56" fmla="*/ 50 w 88"/>
                  <a:gd name="T57" fmla="*/ 59 h 82"/>
                  <a:gd name="T58" fmla="*/ 46 w 88"/>
                  <a:gd name="T59" fmla="*/ 55 h 82"/>
                  <a:gd name="T60" fmla="*/ 41 w 88"/>
                  <a:gd name="T61" fmla="*/ 50 h 82"/>
                  <a:gd name="T62" fmla="*/ 35 w 88"/>
                  <a:gd name="T63" fmla="*/ 46 h 82"/>
                  <a:gd name="T64" fmla="*/ 30 w 88"/>
                  <a:gd name="T65" fmla="*/ 42 h 82"/>
                  <a:gd name="T66" fmla="*/ 24 w 88"/>
                  <a:gd name="T67" fmla="*/ 35 h 82"/>
                  <a:gd name="T68" fmla="*/ 18 w 88"/>
                  <a:gd name="T69" fmla="*/ 28 h 82"/>
                  <a:gd name="T70" fmla="*/ 11 w 88"/>
                  <a:gd name="T71" fmla="*/ 22 h 82"/>
                  <a:gd name="T72" fmla="*/ 6 w 88"/>
                  <a:gd name="T73" fmla="*/ 16 h 82"/>
                  <a:gd name="T74" fmla="*/ 2 w 88"/>
                  <a:gd name="T75" fmla="*/ 11 h 82"/>
                  <a:gd name="T76" fmla="*/ 0 w 88"/>
                  <a:gd name="T77" fmla="*/ 6 h 82"/>
                  <a:gd name="T78" fmla="*/ 2 w 88"/>
                  <a:gd name="T79" fmla="*/ 3 h 82"/>
                  <a:gd name="T80" fmla="*/ 7 w 88"/>
                  <a:gd name="T81" fmla="*/ 1 h 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8" h="82">
                    <a:moveTo>
                      <a:pt x="7" y="1"/>
                    </a:moveTo>
                    <a:lnTo>
                      <a:pt x="15" y="0"/>
                    </a:lnTo>
                    <a:lnTo>
                      <a:pt x="23" y="2"/>
                    </a:lnTo>
                    <a:lnTo>
                      <a:pt x="31" y="5"/>
                    </a:lnTo>
                    <a:lnTo>
                      <a:pt x="38" y="10"/>
                    </a:lnTo>
                    <a:lnTo>
                      <a:pt x="45" y="15"/>
                    </a:lnTo>
                    <a:lnTo>
                      <a:pt x="50" y="19"/>
                    </a:lnTo>
                    <a:lnTo>
                      <a:pt x="54" y="24"/>
                    </a:lnTo>
                    <a:lnTo>
                      <a:pt x="57" y="27"/>
                    </a:lnTo>
                    <a:lnTo>
                      <a:pt x="62" y="32"/>
                    </a:lnTo>
                    <a:lnTo>
                      <a:pt x="67" y="37"/>
                    </a:lnTo>
                    <a:lnTo>
                      <a:pt x="71" y="42"/>
                    </a:lnTo>
                    <a:lnTo>
                      <a:pt x="74" y="47"/>
                    </a:lnTo>
                    <a:lnTo>
                      <a:pt x="78" y="51"/>
                    </a:lnTo>
                    <a:lnTo>
                      <a:pt x="81" y="55"/>
                    </a:lnTo>
                    <a:lnTo>
                      <a:pt x="84" y="59"/>
                    </a:lnTo>
                    <a:lnTo>
                      <a:pt x="87" y="62"/>
                    </a:lnTo>
                    <a:lnTo>
                      <a:pt x="87" y="64"/>
                    </a:lnTo>
                    <a:lnTo>
                      <a:pt x="86" y="66"/>
                    </a:lnTo>
                    <a:lnTo>
                      <a:pt x="86" y="69"/>
                    </a:lnTo>
                    <a:lnTo>
                      <a:pt x="85" y="73"/>
                    </a:lnTo>
                    <a:lnTo>
                      <a:pt x="82" y="76"/>
                    </a:lnTo>
                    <a:lnTo>
                      <a:pt x="79" y="78"/>
                    </a:lnTo>
                    <a:lnTo>
                      <a:pt x="74" y="81"/>
                    </a:lnTo>
                    <a:lnTo>
                      <a:pt x="68" y="81"/>
                    </a:lnTo>
                    <a:lnTo>
                      <a:pt x="63" y="75"/>
                    </a:lnTo>
                    <a:lnTo>
                      <a:pt x="59" y="70"/>
                    </a:lnTo>
                    <a:lnTo>
                      <a:pt x="55" y="64"/>
                    </a:lnTo>
                    <a:lnTo>
                      <a:pt x="50" y="59"/>
                    </a:lnTo>
                    <a:lnTo>
                      <a:pt x="46" y="55"/>
                    </a:lnTo>
                    <a:lnTo>
                      <a:pt x="41" y="50"/>
                    </a:lnTo>
                    <a:lnTo>
                      <a:pt x="35" y="46"/>
                    </a:lnTo>
                    <a:lnTo>
                      <a:pt x="30" y="42"/>
                    </a:lnTo>
                    <a:lnTo>
                      <a:pt x="24" y="35"/>
                    </a:lnTo>
                    <a:lnTo>
                      <a:pt x="18" y="28"/>
                    </a:lnTo>
                    <a:lnTo>
                      <a:pt x="11" y="22"/>
                    </a:lnTo>
                    <a:lnTo>
                      <a:pt x="6" y="16"/>
                    </a:lnTo>
                    <a:lnTo>
                      <a:pt x="2" y="11"/>
                    </a:lnTo>
                    <a:lnTo>
                      <a:pt x="0" y="6"/>
                    </a:lnTo>
                    <a:lnTo>
                      <a:pt x="2" y="3"/>
                    </a:lnTo>
                    <a:lnTo>
                      <a:pt x="7" y="1"/>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50" name="Freeform 113"/>
              <p:cNvSpPr>
                <a:spLocks noChangeAspect="1"/>
              </p:cNvSpPr>
              <p:nvPr/>
            </p:nvSpPr>
            <p:spPr bwMode="auto">
              <a:xfrm>
                <a:off x="4726" y="2398"/>
                <a:ext cx="153" cy="297"/>
              </a:xfrm>
              <a:custGeom>
                <a:gdLst>
                  <a:gd name="T0" fmla="*/ 0 w 153"/>
                  <a:gd name="T1" fmla="*/ 0 h 297"/>
                  <a:gd name="T2" fmla="*/ 6 w 153"/>
                  <a:gd name="T3" fmla="*/ 21 h 297"/>
                  <a:gd name="T4" fmla="*/ 10 w 153"/>
                  <a:gd name="T5" fmla="*/ 42 h 297"/>
                  <a:gd name="T6" fmla="*/ 13 w 153"/>
                  <a:gd name="T7" fmla="*/ 63 h 297"/>
                  <a:gd name="T8" fmla="*/ 15 w 153"/>
                  <a:gd name="T9" fmla="*/ 85 h 297"/>
                  <a:gd name="T10" fmla="*/ 18 w 153"/>
                  <a:gd name="T11" fmla="*/ 106 h 297"/>
                  <a:gd name="T12" fmla="*/ 22 w 153"/>
                  <a:gd name="T13" fmla="*/ 127 h 297"/>
                  <a:gd name="T14" fmla="*/ 27 w 153"/>
                  <a:gd name="T15" fmla="*/ 147 h 297"/>
                  <a:gd name="T16" fmla="*/ 35 w 153"/>
                  <a:gd name="T17" fmla="*/ 168 h 297"/>
                  <a:gd name="T18" fmla="*/ 38 w 153"/>
                  <a:gd name="T19" fmla="*/ 172 h 297"/>
                  <a:gd name="T20" fmla="*/ 41 w 153"/>
                  <a:gd name="T21" fmla="*/ 177 h 297"/>
                  <a:gd name="T22" fmla="*/ 46 w 153"/>
                  <a:gd name="T23" fmla="*/ 182 h 297"/>
                  <a:gd name="T24" fmla="*/ 51 w 153"/>
                  <a:gd name="T25" fmla="*/ 189 h 297"/>
                  <a:gd name="T26" fmla="*/ 58 w 153"/>
                  <a:gd name="T27" fmla="*/ 196 h 297"/>
                  <a:gd name="T28" fmla="*/ 65 w 153"/>
                  <a:gd name="T29" fmla="*/ 204 h 297"/>
                  <a:gd name="T30" fmla="*/ 72 w 153"/>
                  <a:gd name="T31" fmla="*/ 213 h 297"/>
                  <a:gd name="T32" fmla="*/ 81 w 153"/>
                  <a:gd name="T33" fmla="*/ 221 h 297"/>
                  <a:gd name="T34" fmla="*/ 89 w 153"/>
                  <a:gd name="T35" fmla="*/ 231 h 297"/>
                  <a:gd name="T36" fmla="*/ 98 w 153"/>
                  <a:gd name="T37" fmla="*/ 240 h 297"/>
                  <a:gd name="T38" fmla="*/ 107 w 153"/>
                  <a:gd name="T39" fmla="*/ 249 h 297"/>
                  <a:gd name="T40" fmla="*/ 116 w 153"/>
                  <a:gd name="T41" fmla="*/ 259 h 297"/>
                  <a:gd name="T42" fmla="*/ 126 w 153"/>
                  <a:gd name="T43" fmla="*/ 268 h 297"/>
                  <a:gd name="T44" fmla="*/ 135 w 153"/>
                  <a:gd name="T45" fmla="*/ 278 h 297"/>
                  <a:gd name="T46" fmla="*/ 144 w 153"/>
                  <a:gd name="T47" fmla="*/ 287 h 297"/>
                  <a:gd name="T48" fmla="*/ 152 w 153"/>
                  <a:gd name="T49" fmla="*/ 296 h 2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53" h="297">
                    <a:moveTo>
                      <a:pt x="0" y="0"/>
                    </a:moveTo>
                    <a:lnTo>
                      <a:pt x="6" y="21"/>
                    </a:lnTo>
                    <a:lnTo>
                      <a:pt x="10" y="42"/>
                    </a:lnTo>
                    <a:lnTo>
                      <a:pt x="13" y="63"/>
                    </a:lnTo>
                    <a:lnTo>
                      <a:pt x="15" y="85"/>
                    </a:lnTo>
                    <a:lnTo>
                      <a:pt x="18" y="106"/>
                    </a:lnTo>
                    <a:lnTo>
                      <a:pt x="22" y="127"/>
                    </a:lnTo>
                    <a:lnTo>
                      <a:pt x="27" y="147"/>
                    </a:lnTo>
                    <a:lnTo>
                      <a:pt x="35" y="168"/>
                    </a:lnTo>
                    <a:lnTo>
                      <a:pt x="38" y="172"/>
                    </a:lnTo>
                    <a:lnTo>
                      <a:pt x="41" y="177"/>
                    </a:lnTo>
                    <a:lnTo>
                      <a:pt x="46" y="182"/>
                    </a:lnTo>
                    <a:lnTo>
                      <a:pt x="51" y="189"/>
                    </a:lnTo>
                    <a:lnTo>
                      <a:pt x="58" y="196"/>
                    </a:lnTo>
                    <a:lnTo>
                      <a:pt x="65" y="204"/>
                    </a:lnTo>
                    <a:lnTo>
                      <a:pt x="72" y="213"/>
                    </a:lnTo>
                    <a:lnTo>
                      <a:pt x="81" y="221"/>
                    </a:lnTo>
                    <a:lnTo>
                      <a:pt x="89" y="231"/>
                    </a:lnTo>
                    <a:lnTo>
                      <a:pt x="98" y="240"/>
                    </a:lnTo>
                    <a:lnTo>
                      <a:pt x="107" y="249"/>
                    </a:lnTo>
                    <a:lnTo>
                      <a:pt x="116" y="259"/>
                    </a:lnTo>
                    <a:lnTo>
                      <a:pt x="126" y="268"/>
                    </a:lnTo>
                    <a:lnTo>
                      <a:pt x="135" y="278"/>
                    </a:lnTo>
                    <a:lnTo>
                      <a:pt x="144" y="287"/>
                    </a:lnTo>
                    <a:lnTo>
                      <a:pt x="152" y="296"/>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51" name="Freeform 114"/>
              <p:cNvSpPr>
                <a:spLocks noChangeAspect="1"/>
              </p:cNvSpPr>
              <p:nvPr/>
            </p:nvSpPr>
            <p:spPr bwMode="auto">
              <a:xfrm>
                <a:off x="4646" y="1873"/>
                <a:ext cx="323" cy="578"/>
              </a:xfrm>
              <a:custGeom>
                <a:gdLst>
                  <a:gd name="T0" fmla="*/ 0 w 323"/>
                  <a:gd name="T1" fmla="*/ 0 h 578"/>
                  <a:gd name="T2" fmla="*/ 13 w 323"/>
                  <a:gd name="T3" fmla="*/ 10 h 578"/>
                  <a:gd name="T4" fmla="*/ 25 w 323"/>
                  <a:gd name="T5" fmla="*/ 22 h 578"/>
                  <a:gd name="T6" fmla="*/ 37 w 323"/>
                  <a:gd name="T7" fmla="*/ 34 h 578"/>
                  <a:gd name="T8" fmla="*/ 49 w 323"/>
                  <a:gd name="T9" fmla="*/ 47 h 578"/>
                  <a:gd name="T10" fmla="*/ 59 w 323"/>
                  <a:gd name="T11" fmla="*/ 60 h 578"/>
                  <a:gd name="T12" fmla="*/ 67 w 323"/>
                  <a:gd name="T13" fmla="*/ 70 h 578"/>
                  <a:gd name="T14" fmla="*/ 74 w 323"/>
                  <a:gd name="T15" fmla="*/ 78 h 578"/>
                  <a:gd name="T16" fmla="*/ 76 w 323"/>
                  <a:gd name="T17" fmla="*/ 83 h 578"/>
                  <a:gd name="T18" fmla="*/ 86 w 323"/>
                  <a:gd name="T19" fmla="*/ 98 h 578"/>
                  <a:gd name="T20" fmla="*/ 98 w 323"/>
                  <a:gd name="T21" fmla="*/ 112 h 578"/>
                  <a:gd name="T22" fmla="*/ 110 w 323"/>
                  <a:gd name="T23" fmla="*/ 127 h 578"/>
                  <a:gd name="T24" fmla="*/ 124 w 323"/>
                  <a:gd name="T25" fmla="*/ 142 h 578"/>
                  <a:gd name="T26" fmla="*/ 137 w 323"/>
                  <a:gd name="T27" fmla="*/ 158 h 578"/>
                  <a:gd name="T28" fmla="*/ 148 w 323"/>
                  <a:gd name="T29" fmla="*/ 173 h 578"/>
                  <a:gd name="T30" fmla="*/ 156 w 323"/>
                  <a:gd name="T31" fmla="*/ 188 h 578"/>
                  <a:gd name="T32" fmla="*/ 161 w 323"/>
                  <a:gd name="T33" fmla="*/ 203 h 578"/>
                  <a:gd name="T34" fmla="*/ 164 w 323"/>
                  <a:gd name="T35" fmla="*/ 215 h 578"/>
                  <a:gd name="T36" fmla="*/ 169 w 323"/>
                  <a:gd name="T37" fmla="*/ 225 h 578"/>
                  <a:gd name="T38" fmla="*/ 173 w 323"/>
                  <a:gd name="T39" fmla="*/ 235 h 578"/>
                  <a:gd name="T40" fmla="*/ 179 w 323"/>
                  <a:gd name="T41" fmla="*/ 244 h 578"/>
                  <a:gd name="T42" fmla="*/ 185 w 323"/>
                  <a:gd name="T43" fmla="*/ 254 h 578"/>
                  <a:gd name="T44" fmla="*/ 190 w 323"/>
                  <a:gd name="T45" fmla="*/ 263 h 578"/>
                  <a:gd name="T46" fmla="*/ 195 w 323"/>
                  <a:gd name="T47" fmla="*/ 272 h 578"/>
                  <a:gd name="T48" fmla="*/ 199 w 323"/>
                  <a:gd name="T49" fmla="*/ 282 h 578"/>
                  <a:gd name="T50" fmla="*/ 208 w 323"/>
                  <a:gd name="T51" fmla="*/ 303 h 578"/>
                  <a:gd name="T52" fmla="*/ 217 w 323"/>
                  <a:gd name="T53" fmla="*/ 321 h 578"/>
                  <a:gd name="T54" fmla="*/ 227 w 323"/>
                  <a:gd name="T55" fmla="*/ 337 h 578"/>
                  <a:gd name="T56" fmla="*/ 236 w 323"/>
                  <a:gd name="T57" fmla="*/ 351 h 578"/>
                  <a:gd name="T58" fmla="*/ 247 w 323"/>
                  <a:gd name="T59" fmla="*/ 366 h 578"/>
                  <a:gd name="T60" fmla="*/ 256 w 323"/>
                  <a:gd name="T61" fmla="*/ 381 h 578"/>
                  <a:gd name="T62" fmla="*/ 266 w 323"/>
                  <a:gd name="T63" fmla="*/ 398 h 578"/>
                  <a:gd name="T64" fmla="*/ 275 w 323"/>
                  <a:gd name="T65" fmla="*/ 417 h 578"/>
                  <a:gd name="T66" fmla="*/ 279 w 323"/>
                  <a:gd name="T67" fmla="*/ 430 h 578"/>
                  <a:gd name="T68" fmla="*/ 285 w 323"/>
                  <a:gd name="T69" fmla="*/ 448 h 578"/>
                  <a:gd name="T70" fmla="*/ 291 w 323"/>
                  <a:gd name="T71" fmla="*/ 472 h 578"/>
                  <a:gd name="T72" fmla="*/ 299 w 323"/>
                  <a:gd name="T73" fmla="*/ 497 h 578"/>
                  <a:gd name="T74" fmla="*/ 306 w 323"/>
                  <a:gd name="T75" fmla="*/ 522 h 578"/>
                  <a:gd name="T76" fmla="*/ 313 w 323"/>
                  <a:gd name="T77" fmla="*/ 546 h 578"/>
                  <a:gd name="T78" fmla="*/ 318 w 323"/>
                  <a:gd name="T79" fmla="*/ 564 h 578"/>
                  <a:gd name="T80" fmla="*/ 322 w 323"/>
                  <a:gd name="T81" fmla="*/ 577 h 5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3" h="578">
                    <a:moveTo>
                      <a:pt x="0" y="0"/>
                    </a:moveTo>
                    <a:lnTo>
                      <a:pt x="13" y="10"/>
                    </a:lnTo>
                    <a:lnTo>
                      <a:pt x="25" y="22"/>
                    </a:lnTo>
                    <a:lnTo>
                      <a:pt x="37" y="34"/>
                    </a:lnTo>
                    <a:lnTo>
                      <a:pt x="49" y="47"/>
                    </a:lnTo>
                    <a:lnTo>
                      <a:pt x="59" y="60"/>
                    </a:lnTo>
                    <a:lnTo>
                      <a:pt x="67" y="70"/>
                    </a:lnTo>
                    <a:lnTo>
                      <a:pt x="74" y="78"/>
                    </a:lnTo>
                    <a:lnTo>
                      <a:pt x="76" y="83"/>
                    </a:lnTo>
                    <a:lnTo>
                      <a:pt x="86" y="98"/>
                    </a:lnTo>
                    <a:lnTo>
                      <a:pt x="98" y="112"/>
                    </a:lnTo>
                    <a:lnTo>
                      <a:pt x="110" y="127"/>
                    </a:lnTo>
                    <a:lnTo>
                      <a:pt x="124" y="142"/>
                    </a:lnTo>
                    <a:lnTo>
                      <a:pt x="137" y="158"/>
                    </a:lnTo>
                    <a:lnTo>
                      <a:pt x="148" y="173"/>
                    </a:lnTo>
                    <a:lnTo>
                      <a:pt x="156" y="188"/>
                    </a:lnTo>
                    <a:lnTo>
                      <a:pt x="161" y="203"/>
                    </a:lnTo>
                    <a:lnTo>
                      <a:pt x="164" y="215"/>
                    </a:lnTo>
                    <a:lnTo>
                      <a:pt x="169" y="225"/>
                    </a:lnTo>
                    <a:lnTo>
                      <a:pt x="173" y="235"/>
                    </a:lnTo>
                    <a:lnTo>
                      <a:pt x="179" y="244"/>
                    </a:lnTo>
                    <a:lnTo>
                      <a:pt x="185" y="254"/>
                    </a:lnTo>
                    <a:lnTo>
                      <a:pt x="190" y="263"/>
                    </a:lnTo>
                    <a:lnTo>
                      <a:pt x="195" y="272"/>
                    </a:lnTo>
                    <a:lnTo>
                      <a:pt x="199" y="282"/>
                    </a:lnTo>
                    <a:lnTo>
                      <a:pt x="208" y="303"/>
                    </a:lnTo>
                    <a:lnTo>
                      <a:pt x="217" y="321"/>
                    </a:lnTo>
                    <a:lnTo>
                      <a:pt x="227" y="337"/>
                    </a:lnTo>
                    <a:lnTo>
                      <a:pt x="236" y="351"/>
                    </a:lnTo>
                    <a:lnTo>
                      <a:pt x="247" y="366"/>
                    </a:lnTo>
                    <a:lnTo>
                      <a:pt x="256" y="381"/>
                    </a:lnTo>
                    <a:lnTo>
                      <a:pt x="266" y="398"/>
                    </a:lnTo>
                    <a:lnTo>
                      <a:pt x="275" y="417"/>
                    </a:lnTo>
                    <a:lnTo>
                      <a:pt x="279" y="430"/>
                    </a:lnTo>
                    <a:lnTo>
                      <a:pt x="285" y="448"/>
                    </a:lnTo>
                    <a:lnTo>
                      <a:pt x="291" y="472"/>
                    </a:lnTo>
                    <a:lnTo>
                      <a:pt x="299" y="497"/>
                    </a:lnTo>
                    <a:lnTo>
                      <a:pt x="306" y="522"/>
                    </a:lnTo>
                    <a:lnTo>
                      <a:pt x="313" y="546"/>
                    </a:lnTo>
                    <a:lnTo>
                      <a:pt x="318" y="564"/>
                    </a:lnTo>
                    <a:lnTo>
                      <a:pt x="322" y="577"/>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52" name="Freeform 115"/>
              <p:cNvSpPr>
                <a:spLocks noChangeAspect="1"/>
              </p:cNvSpPr>
              <p:nvPr/>
            </p:nvSpPr>
            <p:spPr bwMode="auto">
              <a:xfrm>
                <a:off x="4643" y="2074"/>
                <a:ext cx="45" cy="17"/>
              </a:xfrm>
              <a:custGeom>
                <a:gdLst>
                  <a:gd name="T0" fmla="*/ 0 w 45"/>
                  <a:gd name="T1" fmla="*/ 8 h 17"/>
                  <a:gd name="T2" fmla="*/ 5 w 45"/>
                  <a:gd name="T3" fmla="*/ 13 h 17"/>
                  <a:gd name="T4" fmla="*/ 11 w 45"/>
                  <a:gd name="T5" fmla="*/ 16 h 17"/>
                  <a:gd name="T6" fmla="*/ 16 w 45"/>
                  <a:gd name="T7" fmla="*/ 16 h 17"/>
                  <a:gd name="T8" fmla="*/ 20 w 45"/>
                  <a:gd name="T9" fmla="*/ 13 h 17"/>
                  <a:gd name="T10" fmla="*/ 25 w 45"/>
                  <a:gd name="T11" fmla="*/ 10 h 17"/>
                  <a:gd name="T12" fmla="*/ 31 w 45"/>
                  <a:gd name="T13" fmla="*/ 6 h 17"/>
                  <a:gd name="T14" fmla="*/ 37 w 45"/>
                  <a:gd name="T15" fmla="*/ 4 h 17"/>
                  <a:gd name="T16" fmla="*/ 44 w 45"/>
                  <a:gd name="T17" fmla="*/ 0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 h="17">
                    <a:moveTo>
                      <a:pt x="0" y="8"/>
                    </a:moveTo>
                    <a:lnTo>
                      <a:pt x="5" y="13"/>
                    </a:lnTo>
                    <a:lnTo>
                      <a:pt x="11" y="16"/>
                    </a:lnTo>
                    <a:lnTo>
                      <a:pt x="16" y="16"/>
                    </a:lnTo>
                    <a:lnTo>
                      <a:pt x="20" y="13"/>
                    </a:lnTo>
                    <a:lnTo>
                      <a:pt x="25" y="10"/>
                    </a:lnTo>
                    <a:lnTo>
                      <a:pt x="31" y="6"/>
                    </a:lnTo>
                    <a:lnTo>
                      <a:pt x="37" y="4"/>
                    </a:lnTo>
                    <a:lnTo>
                      <a:pt x="44" y="0"/>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53" name="Freeform 116"/>
              <p:cNvSpPr>
                <a:spLocks noChangeAspect="1"/>
              </p:cNvSpPr>
              <p:nvPr/>
            </p:nvSpPr>
            <p:spPr bwMode="auto">
              <a:xfrm>
                <a:off x="4704" y="2233"/>
                <a:ext cx="46" cy="17"/>
              </a:xfrm>
              <a:custGeom>
                <a:gdLst>
                  <a:gd name="T0" fmla="*/ 0 w 46"/>
                  <a:gd name="T1" fmla="*/ 5 h 17"/>
                  <a:gd name="T2" fmla="*/ 6 w 46"/>
                  <a:gd name="T3" fmla="*/ 11 h 17"/>
                  <a:gd name="T4" fmla="*/ 11 w 46"/>
                  <a:gd name="T5" fmla="*/ 16 h 17"/>
                  <a:gd name="T6" fmla="*/ 16 w 46"/>
                  <a:gd name="T7" fmla="*/ 16 h 17"/>
                  <a:gd name="T8" fmla="*/ 21 w 46"/>
                  <a:gd name="T9" fmla="*/ 14 h 17"/>
                  <a:gd name="T10" fmla="*/ 26 w 46"/>
                  <a:gd name="T11" fmla="*/ 10 h 17"/>
                  <a:gd name="T12" fmla="*/ 31 w 46"/>
                  <a:gd name="T13" fmla="*/ 5 h 17"/>
                  <a:gd name="T14" fmla="*/ 37 w 46"/>
                  <a:gd name="T15" fmla="*/ 2 h 17"/>
                  <a:gd name="T16" fmla="*/ 45 w 46"/>
                  <a:gd name="T17" fmla="*/ 0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6" h="17">
                    <a:moveTo>
                      <a:pt x="0" y="5"/>
                    </a:moveTo>
                    <a:lnTo>
                      <a:pt x="6" y="11"/>
                    </a:lnTo>
                    <a:lnTo>
                      <a:pt x="11" y="16"/>
                    </a:lnTo>
                    <a:lnTo>
                      <a:pt x="16" y="16"/>
                    </a:lnTo>
                    <a:lnTo>
                      <a:pt x="21" y="14"/>
                    </a:lnTo>
                    <a:lnTo>
                      <a:pt x="26" y="10"/>
                    </a:lnTo>
                    <a:lnTo>
                      <a:pt x="31" y="5"/>
                    </a:lnTo>
                    <a:lnTo>
                      <a:pt x="37" y="2"/>
                    </a:lnTo>
                    <a:lnTo>
                      <a:pt x="45" y="0"/>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154" name="Freeform 117"/>
              <p:cNvSpPr>
                <a:spLocks noChangeAspect="1"/>
              </p:cNvSpPr>
              <p:nvPr/>
            </p:nvSpPr>
            <p:spPr bwMode="auto">
              <a:xfrm>
                <a:off x="4849" y="3543"/>
                <a:ext cx="353" cy="63"/>
              </a:xfrm>
              <a:custGeom>
                <a:gdLst>
                  <a:gd name="T0" fmla="*/ 0 w 353"/>
                  <a:gd name="T1" fmla="*/ 46 h 63"/>
                  <a:gd name="T2" fmla="*/ 27 w 353"/>
                  <a:gd name="T3" fmla="*/ 52 h 63"/>
                  <a:gd name="T4" fmla="*/ 52 w 353"/>
                  <a:gd name="T5" fmla="*/ 56 h 63"/>
                  <a:gd name="T6" fmla="*/ 76 w 353"/>
                  <a:gd name="T7" fmla="*/ 59 h 63"/>
                  <a:gd name="T8" fmla="*/ 98 w 353"/>
                  <a:gd name="T9" fmla="*/ 61 h 63"/>
                  <a:gd name="T10" fmla="*/ 118 w 353"/>
                  <a:gd name="T11" fmla="*/ 62 h 63"/>
                  <a:gd name="T12" fmla="*/ 138 w 353"/>
                  <a:gd name="T13" fmla="*/ 61 h 63"/>
                  <a:gd name="T14" fmla="*/ 157 w 353"/>
                  <a:gd name="T15" fmla="*/ 59 h 63"/>
                  <a:gd name="T16" fmla="*/ 176 w 353"/>
                  <a:gd name="T17" fmla="*/ 57 h 63"/>
                  <a:gd name="T18" fmla="*/ 195 w 353"/>
                  <a:gd name="T19" fmla="*/ 53 h 63"/>
                  <a:gd name="T20" fmla="*/ 214 w 353"/>
                  <a:gd name="T21" fmla="*/ 49 h 63"/>
                  <a:gd name="T22" fmla="*/ 234 w 353"/>
                  <a:gd name="T23" fmla="*/ 43 h 63"/>
                  <a:gd name="T24" fmla="*/ 254 w 353"/>
                  <a:gd name="T25" fmla="*/ 38 h 63"/>
                  <a:gd name="T26" fmla="*/ 276 w 353"/>
                  <a:gd name="T27" fmla="*/ 31 h 63"/>
                  <a:gd name="T28" fmla="*/ 300 w 353"/>
                  <a:gd name="T29" fmla="*/ 24 h 63"/>
                  <a:gd name="T30" fmla="*/ 325 w 353"/>
                  <a:gd name="T31" fmla="*/ 16 h 63"/>
                  <a:gd name="T32" fmla="*/ 352 w 353"/>
                  <a:gd name="T33" fmla="*/ 7 h 63"/>
                  <a:gd name="T34" fmla="*/ 350 w 353"/>
                  <a:gd name="T35" fmla="*/ 0 h 63"/>
                  <a:gd name="T36" fmla="*/ 322 w 353"/>
                  <a:gd name="T37" fmla="*/ 9 h 63"/>
                  <a:gd name="T38" fmla="*/ 297 w 353"/>
                  <a:gd name="T39" fmla="*/ 17 h 63"/>
                  <a:gd name="T40" fmla="*/ 274 w 353"/>
                  <a:gd name="T41" fmla="*/ 24 h 63"/>
                  <a:gd name="T42" fmla="*/ 253 w 353"/>
                  <a:gd name="T43" fmla="*/ 31 h 63"/>
                  <a:gd name="T44" fmla="*/ 232 w 353"/>
                  <a:gd name="T45" fmla="*/ 36 h 63"/>
                  <a:gd name="T46" fmla="*/ 212 w 353"/>
                  <a:gd name="T47" fmla="*/ 42 h 63"/>
                  <a:gd name="T48" fmla="*/ 193 w 353"/>
                  <a:gd name="T49" fmla="*/ 46 h 63"/>
                  <a:gd name="T50" fmla="*/ 175 w 353"/>
                  <a:gd name="T51" fmla="*/ 50 h 63"/>
                  <a:gd name="T52" fmla="*/ 157 w 353"/>
                  <a:gd name="T53" fmla="*/ 53 h 63"/>
                  <a:gd name="T54" fmla="*/ 138 w 353"/>
                  <a:gd name="T55" fmla="*/ 54 h 63"/>
                  <a:gd name="T56" fmla="*/ 118 w 353"/>
                  <a:gd name="T57" fmla="*/ 54 h 63"/>
                  <a:gd name="T58" fmla="*/ 98 w 353"/>
                  <a:gd name="T59" fmla="*/ 54 h 63"/>
                  <a:gd name="T60" fmla="*/ 76 w 353"/>
                  <a:gd name="T61" fmla="*/ 52 h 63"/>
                  <a:gd name="T62" fmla="*/ 52 w 353"/>
                  <a:gd name="T63" fmla="*/ 49 h 63"/>
                  <a:gd name="T64" fmla="*/ 28 w 353"/>
                  <a:gd name="T65" fmla="*/ 45 h 63"/>
                  <a:gd name="T66" fmla="*/ 1 w 353"/>
                  <a:gd name="T67" fmla="*/ 39 h 63"/>
                  <a:gd name="T68" fmla="*/ 0 w 353"/>
                  <a:gd name="T69" fmla="*/ 46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53" h="62">
                    <a:moveTo>
                      <a:pt x="0" y="46"/>
                    </a:moveTo>
                    <a:lnTo>
                      <a:pt x="27" y="52"/>
                    </a:lnTo>
                    <a:lnTo>
                      <a:pt x="52" y="56"/>
                    </a:lnTo>
                    <a:lnTo>
                      <a:pt x="76" y="59"/>
                    </a:lnTo>
                    <a:lnTo>
                      <a:pt x="98" y="61"/>
                    </a:lnTo>
                    <a:lnTo>
                      <a:pt x="118" y="62"/>
                    </a:lnTo>
                    <a:lnTo>
                      <a:pt x="138" y="61"/>
                    </a:lnTo>
                    <a:lnTo>
                      <a:pt x="157" y="59"/>
                    </a:lnTo>
                    <a:lnTo>
                      <a:pt x="176" y="57"/>
                    </a:lnTo>
                    <a:lnTo>
                      <a:pt x="195" y="53"/>
                    </a:lnTo>
                    <a:lnTo>
                      <a:pt x="214" y="49"/>
                    </a:lnTo>
                    <a:lnTo>
                      <a:pt x="234" y="43"/>
                    </a:lnTo>
                    <a:lnTo>
                      <a:pt x="254" y="38"/>
                    </a:lnTo>
                    <a:lnTo>
                      <a:pt x="276" y="31"/>
                    </a:lnTo>
                    <a:lnTo>
                      <a:pt x="300" y="24"/>
                    </a:lnTo>
                    <a:lnTo>
                      <a:pt x="325" y="16"/>
                    </a:lnTo>
                    <a:lnTo>
                      <a:pt x="352" y="7"/>
                    </a:lnTo>
                    <a:lnTo>
                      <a:pt x="350" y="0"/>
                    </a:lnTo>
                    <a:lnTo>
                      <a:pt x="322" y="9"/>
                    </a:lnTo>
                    <a:lnTo>
                      <a:pt x="297" y="17"/>
                    </a:lnTo>
                    <a:lnTo>
                      <a:pt x="274" y="24"/>
                    </a:lnTo>
                    <a:lnTo>
                      <a:pt x="253" y="31"/>
                    </a:lnTo>
                    <a:lnTo>
                      <a:pt x="232" y="36"/>
                    </a:lnTo>
                    <a:lnTo>
                      <a:pt x="212" y="42"/>
                    </a:lnTo>
                    <a:lnTo>
                      <a:pt x="193" y="46"/>
                    </a:lnTo>
                    <a:lnTo>
                      <a:pt x="175" y="50"/>
                    </a:lnTo>
                    <a:lnTo>
                      <a:pt x="157" y="53"/>
                    </a:lnTo>
                    <a:lnTo>
                      <a:pt x="138" y="54"/>
                    </a:lnTo>
                    <a:lnTo>
                      <a:pt x="118" y="54"/>
                    </a:lnTo>
                    <a:lnTo>
                      <a:pt x="98" y="54"/>
                    </a:lnTo>
                    <a:lnTo>
                      <a:pt x="76" y="52"/>
                    </a:lnTo>
                    <a:lnTo>
                      <a:pt x="52" y="49"/>
                    </a:lnTo>
                    <a:lnTo>
                      <a:pt x="28" y="45"/>
                    </a:lnTo>
                    <a:lnTo>
                      <a:pt x="1" y="39"/>
                    </a:lnTo>
                    <a:lnTo>
                      <a:pt x="0" y="46"/>
                    </a:lnTo>
                  </a:path>
                </a:pathLst>
              </a:custGeom>
              <a:solidFill>
                <a:srgbClr val="FFFFFF"/>
              </a:solidFill>
              <a:ln w="12700" cap="rnd" cmpd="sng">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grpSp>
      </p:grpSp>
      <p:sp>
        <p:nvSpPr>
          <p:cNvPr id="170" name="Rectangle 118"/>
          <p:cNvSpPr>
            <a:spLocks noChangeArrowheads="1"/>
          </p:cNvSpPr>
          <p:nvPr/>
        </p:nvSpPr>
        <p:spPr bwMode="gray">
          <a:xfrm>
            <a:off x="1923355" y="2404236"/>
            <a:ext cx="3208338" cy="4290276"/>
          </a:xfrm>
          <a:prstGeom prst="rect">
            <a:avLst/>
          </a:prstGeom>
          <a:solidFill>
            <a:schemeClr val="accent1">
              <a:lumMod val="40000"/>
              <a:lumOff val="60000"/>
            </a:schemeClr>
          </a:solidFill>
          <a:ln>
            <a:noFill/>
          </a:ln>
          <a:effectLst/>
        </p:spPr>
        <p:txBody>
          <a:bodyPr lIns="71438" tIns="36512" rIns="71438" bIns="36512">
            <a:spAutoFit/>
          </a:bodyPr>
          <a:lstStyle>
            <a:defPPr>
              <a:defRPr lang="en-US"/>
            </a:defPPr>
            <a:lvl1pPr marL="0" algn="l" defTabSz="708025" rtl="0" eaLnBrk="1" latinLnBrk="0" hangingPunct="1">
              <a:tabLst>
                <a:tab pos="2286000"/>
              </a:tabLst>
              <a:defRPr sz="2400" kern="1200">
                <a:solidFill>
                  <a:schemeClr val="tx1"/>
                </a:solidFill>
                <a:latin typeface="Arial" pitchFamily="34" charset="0"/>
                <a:ea typeface="新細明體" panose="02020500000000000000" pitchFamily="18" charset="-120"/>
                <a:cs typeface="+mn-cs"/>
              </a:defRPr>
            </a:lvl1pPr>
            <a:lvl2pPr marL="246063" indent="-244475" algn="l" defTabSz="708025" rtl="0" eaLnBrk="1" latinLnBrk="0" hangingPunct="1">
              <a:tabLst>
                <a:tab pos="2286000"/>
              </a:tabLst>
              <a:defRPr sz="2400" kern="1200">
                <a:solidFill>
                  <a:schemeClr val="tx1"/>
                </a:solidFill>
                <a:latin typeface="Arial" pitchFamily="34" charset="0"/>
                <a:ea typeface="新細明體" panose="02020500000000000000" pitchFamily="18" charset="-120"/>
                <a:cs typeface="+mn-cs"/>
              </a:defRPr>
            </a:lvl2pPr>
            <a:lvl3pPr marL="815975" indent="-177800" algn="l" defTabSz="708025" rtl="0" eaLnBrk="1" latinLnBrk="0" hangingPunct="1">
              <a:tabLst>
                <a:tab pos="2286000"/>
              </a:tabLst>
              <a:defRPr sz="2400" kern="1200">
                <a:solidFill>
                  <a:schemeClr val="tx1"/>
                </a:solidFill>
                <a:latin typeface="Arial" pitchFamily="34" charset="0"/>
                <a:ea typeface="新細明體" panose="02020500000000000000" pitchFamily="18" charset="-120"/>
                <a:cs typeface="+mn-cs"/>
              </a:defRPr>
            </a:lvl3pPr>
            <a:lvl4pPr marL="1108075" indent="-177800" algn="l" defTabSz="708025" rtl="0" eaLnBrk="1" latinLnBrk="0" hangingPunct="1">
              <a:tabLst>
                <a:tab pos="2286000"/>
              </a:tabLst>
              <a:defRPr sz="2400" kern="1200">
                <a:solidFill>
                  <a:schemeClr val="tx1"/>
                </a:solidFill>
                <a:latin typeface="Arial" pitchFamily="34" charset="0"/>
                <a:ea typeface="新細明體" panose="02020500000000000000" pitchFamily="18" charset="-120"/>
                <a:cs typeface="+mn-cs"/>
              </a:defRPr>
            </a:lvl4pPr>
            <a:lvl5pPr marL="2057400" indent="-685800" algn="l" defTabSz="708025" rtl="0" eaLnBrk="1" latinLnBrk="0" hangingPunct="1">
              <a:tabLst>
                <a:tab pos="2286000"/>
              </a:tabLst>
              <a:defRPr sz="2400" kern="1200">
                <a:solidFill>
                  <a:schemeClr val="tx1"/>
                </a:solidFill>
                <a:latin typeface="Arial" pitchFamily="34" charset="0"/>
                <a:ea typeface="新細明體" panose="02020500000000000000" pitchFamily="18" charset="-120"/>
                <a:cs typeface="+mn-cs"/>
              </a:defRPr>
            </a:lvl5pPr>
            <a:lvl6pPr marL="2514600" indent="-685800" algn="l" defTabSz="708025" rtl="0" eaLnBrk="0" fontAlgn="base" latinLnBrk="0" hangingPunct="0">
              <a:spcBef>
                <a:spcPct val="0"/>
              </a:spcBef>
              <a:spcAft>
                <a:spcPct val="0"/>
              </a:spcAft>
              <a:tabLst>
                <a:tab pos="2286000"/>
              </a:tabLst>
              <a:defRPr sz="2400" kern="1200">
                <a:solidFill>
                  <a:schemeClr val="tx1"/>
                </a:solidFill>
                <a:latin typeface="Arial" pitchFamily="34" charset="0"/>
                <a:ea typeface="新細明體" panose="02020500000000000000" pitchFamily="18" charset="-120"/>
                <a:cs typeface="+mn-cs"/>
              </a:defRPr>
            </a:lvl6pPr>
            <a:lvl7pPr marL="2971800" indent="-685800" algn="l" defTabSz="708025" rtl="0" eaLnBrk="0" fontAlgn="base" latinLnBrk="0" hangingPunct="0">
              <a:spcBef>
                <a:spcPct val="0"/>
              </a:spcBef>
              <a:spcAft>
                <a:spcPct val="0"/>
              </a:spcAft>
              <a:tabLst>
                <a:tab pos="2286000"/>
              </a:tabLst>
              <a:defRPr sz="2400" kern="1200">
                <a:solidFill>
                  <a:schemeClr val="tx1"/>
                </a:solidFill>
                <a:latin typeface="Arial" pitchFamily="34" charset="0"/>
                <a:ea typeface="新細明體" panose="02020500000000000000" pitchFamily="18" charset="-120"/>
                <a:cs typeface="+mn-cs"/>
              </a:defRPr>
            </a:lvl7pPr>
            <a:lvl8pPr marL="3429000" indent="-685800" algn="l" defTabSz="708025" rtl="0" eaLnBrk="0" fontAlgn="base" latinLnBrk="0" hangingPunct="0">
              <a:spcBef>
                <a:spcPct val="0"/>
              </a:spcBef>
              <a:spcAft>
                <a:spcPct val="0"/>
              </a:spcAft>
              <a:tabLst>
                <a:tab pos="2286000"/>
              </a:tabLst>
              <a:defRPr sz="2400" kern="1200">
                <a:solidFill>
                  <a:schemeClr val="tx1"/>
                </a:solidFill>
                <a:latin typeface="Arial" pitchFamily="34" charset="0"/>
                <a:ea typeface="新細明體" panose="02020500000000000000" pitchFamily="18" charset="-120"/>
                <a:cs typeface="+mn-cs"/>
              </a:defRPr>
            </a:lvl8pPr>
            <a:lvl9pPr marL="3886200" indent="-685800" algn="l" defTabSz="708025" rtl="0" eaLnBrk="0" fontAlgn="base" latinLnBrk="0" hangingPunct="0">
              <a:spcBef>
                <a:spcPct val="0"/>
              </a:spcBef>
              <a:spcAft>
                <a:spcPct val="0"/>
              </a:spcAft>
              <a:tabLst>
                <a:tab pos="2286000"/>
              </a:tabLst>
              <a:defRPr sz="2400" kern="1200">
                <a:solidFill>
                  <a:schemeClr val="tx1"/>
                </a:solidFill>
                <a:latin typeface="Arial" pitchFamily="34" charset="0"/>
                <a:ea typeface="新細明體" panose="02020500000000000000" pitchFamily="18" charset="-120"/>
                <a:cs typeface="+mn-cs"/>
              </a:defRPr>
            </a:lvl9pPr>
          </a:lstStyle>
          <a:p>
            <a:pPr lvl="1">
              <a:buClr>
                <a:srgbClr val="FFCC00"/>
              </a:buClr>
              <a:buSzPct val="60000"/>
              <a:buFont typeface="Monotype Sorts" pitchFamily="2" charset="2"/>
              <a:buChar char="n"/>
            </a:pPr>
            <a:endParaRPr lang="zh-CN" altLang="en-US" sz="1800" smtClean="0">
              <a:latin typeface="华文楷体" panose="02010600040101010101" pitchFamily="2" charset="-122"/>
              <a:ea typeface="华文楷体" panose="02010600040101010101" pitchFamily="2" charset="-122"/>
            </a:endParaRP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产品</a:t>
            </a:r>
            <a:r>
              <a:rPr lang="en-US" altLang="zh-CN" sz="1600" smtClean="0">
                <a:latin typeface="华文楷体" panose="02010600040101010101" pitchFamily="2" charset="-122"/>
                <a:ea typeface="华文楷体" panose="02010600040101010101" pitchFamily="2" charset="-122"/>
              </a:rPr>
              <a:t>\</a:t>
            </a:r>
            <a:r>
              <a:rPr lang="zh-CN" altLang="en-US" sz="1600" smtClean="0">
                <a:latin typeface="华文楷体" panose="02010600040101010101" pitchFamily="2" charset="-122"/>
                <a:ea typeface="华文楷体" panose="02010600040101010101" pitchFamily="2" charset="-122"/>
              </a:rPr>
              <a:t>服务供应能力 </a:t>
            </a: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交付周期</a:t>
            </a: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根据客户特殊要求定制的能力</a:t>
            </a:r>
          </a:p>
          <a:p>
            <a:pPr>
              <a:buClr>
                <a:srgbClr val="FFCC00"/>
              </a:buClr>
              <a:buSzPct val="60000"/>
              <a:buFont typeface="Monotype Sorts" pitchFamily="2" charset="2"/>
              <a:buChar char="n"/>
            </a:pPr>
            <a:endParaRPr lang="zh-CN" altLang="en-US" sz="1600" smtClean="0">
              <a:latin typeface="华文楷体" panose="02010600040101010101" pitchFamily="2" charset="-122"/>
              <a:ea typeface="华文楷体" panose="02010600040101010101" pitchFamily="2" charset="-122"/>
            </a:endParaRPr>
          </a:p>
          <a:p>
            <a:pPr>
              <a:buClr>
                <a:srgbClr val="FFCC00"/>
              </a:buClr>
              <a:buSzPct val="60000"/>
            </a:pPr>
            <a:endParaRPr lang="zh-CN" altLang="en-US" sz="1600" smtClean="0">
              <a:latin typeface="华文楷体" panose="02010600040101010101" pitchFamily="2" charset="-122"/>
              <a:ea typeface="华文楷体" panose="02010600040101010101" pitchFamily="2" charset="-122"/>
            </a:endParaRP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固定成本</a:t>
            </a: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采购成本</a:t>
            </a: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可变成本</a:t>
            </a: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运输</a:t>
            </a:r>
            <a:r>
              <a:rPr lang="en-US" altLang="zh-CN" sz="1600" smtClean="0">
                <a:latin typeface="华文楷体" panose="02010600040101010101" pitchFamily="2" charset="-122"/>
                <a:ea typeface="华文楷体" panose="02010600040101010101" pitchFamily="2" charset="-122"/>
              </a:rPr>
              <a:t>/</a:t>
            </a:r>
            <a:r>
              <a:rPr lang="zh-CN" altLang="en-US" sz="1600" smtClean="0">
                <a:latin typeface="华文楷体" panose="02010600040101010101" pitchFamily="2" charset="-122"/>
                <a:ea typeface="华文楷体" panose="02010600040101010101" pitchFamily="2" charset="-122"/>
              </a:rPr>
              <a:t>发行成本</a:t>
            </a: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无形磨损费</a:t>
            </a:r>
            <a:r>
              <a:rPr lang="en-US" altLang="zh-CN" sz="1600" smtClean="0">
                <a:latin typeface="华文楷体" panose="02010600040101010101" pitchFamily="2" charset="-122"/>
                <a:ea typeface="华文楷体" panose="02010600040101010101" pitchFamily="2" charset="-122"/>
              </a:rPr>
              <a:t>/</a:t>
            </a:r>
            <a:r>
              <a:rPr lang="zh-CN" altLang="en-US" sz="1600" smtClean="0">
                <a:latin typeface="华文楷体" panose="02010600040101010101" pitchFamily="2" charset="-122"/>
                <a:ea typeface="华文楷体" panose="02010600040101010101" pitchFamily="2" charset="-122"/>
              </a:rPr>
              <a:t>减价</a:t>
            </a: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管理</a:t>
            </a:r>
            <a:r>
              <a:rPr lang="en-US" altLang="zh-CN" sz="1600" smtClean="0">
                <a:latin typeface="华文楷体" panose="02010600040101010101" pitchFamily="2" charset="-122"/>
                <a:ea typeface="华文楷体" panose="02010600040101010101" pitchFamily="2" charset="-122"/>
              </a:rPr>
              <a:t>/</a:t>
            </a:r>
            <a:r>
              <a:rPr lang="zh-CN" altLang="en-US" sz="1600" smtClean="0">
                <a:latin typeface="华文楷体" panose="02010600040101010101" pitchFamily="2" charset="-122"/>
                <a:ea typeface="华文楷体" panose="02010600040101010101" pitchFamily="2" charset="-122"/>
              </a:rPr>
              <a:t>交易成本</a:t>
            </a:r>
          </a:p>
          <a:p>
            <a:pPr>
              <a:buClr>
                <a:srgbClr val="FFCC00"/>
              </a:buClr>
              <a:buSzPct val="60000"/>
            </a:pPr>
            <a:endParaRPr lang="zh-CN" altLang="en-US" sz="1600" smtClean="0">
              <a:latin typeface="华文楷体" panose="02010600040101010101" pitchFamily="2" charset="-122"/>
              <a:ea typeface="华文楷体" panose="02010600040101010101" pitchFamily="2" charset="-122"/>
            </a:endParaRPr>
          </a:p>
          <a:p>
            <a:pPr lvl="1">
              <a:buClr>
                <a:srgbClr val="FFCC00"/>
              </a:buClr>
              <a:buSzPct val="60000"/>
              <a:buFont typeface="Monotype Sorts" pitchFamily="2" charset="2"/>
              <a:buChar char="n"/>
            </a:pPr>
            <a:endParaRPr lang="zh-CN" altLang="en-US" sz="1600" smtClean="0">
              <a:latin typeface="华文楷体" panose="02010600040101010101" pitchFamily="2" charset="-122"/>
              <a:ea typeface="华文楷体" panose="02010600040101010101" pitchFamily="2" charset="-122"/>
            </a:endParaRP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企业资产</a:t>
            </a: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各业务条线或分支机构</a:t>
            </a:r>
          </a:p>
          <a:p>
            <a:pPr lvl="1">
              <a:buClr>
                <a:srgbClr val="FFCC00"/>
              </a:buClr>
              <a:buSzPct val="60000"/>
              <a:buFont typeface="Monotype Sorts" pitchFamily="2" charset="2"/>
              <a:buChar char="n"/>
            </a:pPr>
            <a:r>
              <a:rPr lang="zh-CN" altLang="en-US" sz="1600" smtClean="0">
                <a:latin typeface="华文楷体" panose="02010600040101010101" pitchFamily="2" charset="-122"/>
                <a:ea typeface="华文楷体" panose="02010600040101010101" pitchFamily="2" charset="-122"/>
              </a:rPr>
              <a:t>库存占有</a:t>
            </a:r>
            <a:endParaRPr lang="zh-CN" altLang="en-US" sz="1600">
              <a:latin typeface="华文楷体" panose="02010600040101010101" pitchFamily="2" charset="-122"/>
              <a:ea typeface="华文楷体" panose="02010600040101010101" pitchFamily="2" charset="-122"/>
            </a:endParaRPr>
          </a:p>
        </p:txBody>
      </p:sp>
      <p:sp>
        <p:nvSpPr>
          <p:cNvPr id="171" name="Rectangle 4"/>
          <p:cNvSpPr>
            <a:spLocks noChangeArrowheads="1"/>
          </p:cNvSpPr>
          <p:nvPr/>
        </p:nvSpPr>
        <p:spPr bwMode="auto">
          <a:xfrm>
            <a:off x="2523629" y="2053039"/>
            <a:ext cx="1641475"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zh-CN" altLang="en-US" sz="1600" smtClean="0">
                <a:latin typeface="华文楷体" panose="02010600040101010101" pitchFamily="2" charset="-122"/>
                <a:ea typeface="华文楷体" panose="02010600040101010101" pitchFamily="2" charset="-122"/>
              </a:rPr>
              <a:t>战略及财务的影响</a:t>
            </a:r>
            <a:endParaRPr lang="zh-CN" altLang="en-US" sz="1600">
              <a:latin typeface="华文楷体" panose="02010600040101010101" pitchFamily="2" charset="-122"/>
              <a:ea typeface="华文楷体" panose="02010600040101010101" pitchFamily="2" charset="-122"/>
            </a:endParaRPr>
          </a:p>
        </p:txBody>
      </p:sp>
      <p:sp>
        <p:nvSpPr>
          <p:cNvPr id="172" name="Rectangle 4"/>
          <p:cNvSpPr>
            <a:spLocks noChangeArrowheads="1"/>
          </p:cNvSpPr>
          <p:nvPr/>
        </p:nvSpPr>
        <p:spPr bwMode="auto">
          <a:xfrm>
            <a:off x="6802106" y="2053039"/>
            <a:ext cx="820738"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zh-CN" altLang="en-US" sz="1600" smtClean="0">
                <a:latin typeface="华文楷体" panose="02010600040101010101" pitchFamily="2" charset="-122"/>
                <a:ea typeface="华文楷体" panose="02010600040101010101" pitchFamily="2" charset="-122"/>
              </a:rPr>
              <a:t>财务衡量</a:t>
            </a:r>
            <a:endParaRPr lang="zh-CN" altLang="en-US" sz="1600">
              <a:latin typeface="华文楷体" panose="02010600040101010101" pitchFamily="2" charset="-122"/>
              <a:ea typeface="华文楷体" panose="02010600040101010101" pitchFamily="2" charset="-122"/>
            </a:endParaRPr>
          </a:p>
        </p:txBody>
      </p:sp>
    </p:spTree>
    <p:extLst>
      <p:ext uri="{BB962C8B-B14F-4D97-AF65-F5344CB8AC3E}">
        <p14:creationId xmlns:p14="http://schemas.microsoft.com/office/powerpoint/2010/main" val="3916124718"/>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3"/>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latin typeface="华文楷体" panose="02010600040101010101" pitchFamily="2" charset="-122"/>
                <a:ea typeface="华文楷体" panose="02010600040101010101" pitchFamily="2" charset="-122"/>
              </a:rPr>
              <a:t>供应链管理提升企业竞争</a:t>
            </a:r>
            <a:r>
              <a:rPr lang="zh-CN" altLang="en-US">
                <a:latin typeface="华文楷体" panose="02010600040101010101" pitchFamily="2" charset="-122"/>
                <a:ea typeface="华文楷体" panose="02010600040101010101" pitchFamily="2" charset="-122"/>
              </a:rPr>
              <a:t>优势</a:t>
            </a:r>
          </a:p>
        </p:txBody>
      </p:sp>
      <p:sp>
        <p:nvSpPr>
          <p:cNvPr id="51" name="Page Number"/>
          <p:cNvSpPr txBox="1"/>
          <p:nvPr>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8</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1.2 – </a:t>
            </a:r>
            <a:r>
              <a:rPr lang="zh-CN" altLang="en-US" sz="900" noProof="1" smtClean="0">
                <a:solidFill>
                  <a:schemeClr val="tx1"/>
                </a:solidFill>
                <a:latin typeface="华文楷体" panose="02010600040101010101" pitchFamily="2" charset="-122"/>
                <a:ea typeface="华文楷体" panose="02010600040101010101" pitchFamily="2" charset="-122"/>
              </a:rPr>
              <a:t>供应链管理的价值</a:t>
            </a:r>
          </a:p>
        </p:txBody>
      </p:sp>
      <p:grpSp>
        <p:nvGrpSpPr>
          <p:cNvPr id="55" name="Group 2"/>
          <p:cNvGrpSpPr/>
          <p:nvPr/>
        </p:nvGrpSpPr>
        <p:grpSpPr>
          <a:xfrm>
            <a:off x="705485" y="2499607"/>
            <a:ext cx="3787617" cy="4122897"/>
            <a:chOff x="455" y="1293"/>
            <a:chExt cx="2440" cy="2361"/>
          </a:xfrm>
        </p:grpSpPr>
        <p:sp>
          <p:nvSpPr>
            <p:cNvPr id="56" name="Rectangle 3"/>
            <p:cNvSpPr>
              <a:spLocks noChangeArrowheads="1"/>
            </p:cNvSpPr>
            <p:nvPr/>
          </p:nvSpPr>
          <p:spPr bwMode="auto">
            <a:xfrm>
              <a:off x="923" y="1361"/>
              <a:ext cx="1972" cy="2065"/>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57" name="Line 4"/>
            <p:cNvSpPr>
              <a:spLocks noChangeShapeType="1"/>
            </p:cNvSpPr>
            <p:nvPr/>
          </p:nvSpPr>
          <p:spPr bwMode="auto">
            <a:xfrm>
              <a:off x="926" y="3222"/>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58" name="Line 5"/>
            <p:cNvSpPr>
              <a:spLocks noChangeShapeType="1"/>
            </p:cNvSpPr>
            <p:nvPr/>
          </p:nvSpPr>
          <p:spPr bwMode="auto">
            <a:xfrm>
              <a:off x="926" y="3010"/>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59" name="Line 6"/>
            <p:cNvSpPr>
              <a:spLocks noChangeShapeType="1"/>
            </p:cNvSpPr>
            <p:nvPr/>
          </p:nvSpPr>
          <p:spPr bwMode="auto">
            <a:xfrm>
              <a:off x="926" y="2806"/>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60" name="Line 7"/>
            <p:cNvSpPr>
              <a:spLocks noChangeShapeType="1"/>
            </p:cNvSpPr>
            <p:nvPr/>
          </p:nvSpPr>
          <p:spPr bwMode="auto">
            <a:xfrm>
              <a:off x="926" y="2601"/>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61" name="Line 8"/>
            <p:cNvSpPr>
              <a:spLocks noChangeShapeType="1"/>
            </p:cNvSpPr>
            <p:nvPr/>
          </p:nvSpPr>
          <p:spPr bwMode="auto">
            <a:xfrm>
              <a:off x="926" y="2397"/>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62" name="Line 9"/>
            <p:cNvSpPr>
              <a:spLocks noChangeShapeType="1"/>
            </p:cNvSpPr>
            <p:nvPr/>
          </p:nvSpPr>
          <p:spPr bwMode="auto">
            <a:xfrm>
              <a:off x="926" y="2185"/>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63" name="Line 10"/>
            <p:cNvSpPr>
              <a:spLocks noChangeShapeType="1"/>
            </p:cNvSpPr>
            <p:nvPr/>
          </p:nvSpPr>
          <p:spPr bwMode="auto">
            <a:xfrm>
              <a:off x="926" y="1981"/>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64" name="Line 11"/>
            <p:cNvSpPr>
              <a:spLocks noChangeShapeType="1"/>
            </p:cNvSpPr>
            <p:nvPr/>
          </p:nvSpPr>
          <p:spPr bwMode="auto">
            <a:xfrm>
              <a:off x="926" y="1777"/>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65" name="Line 12"/>
            <p:cNvSpPr>
              <a:spLocks noChangeShapeType="1"/>
            </p:cNvSpPr>
            <p:nvPr/>
          </p:nvSpPr>
          <p:spPr bwMode="auto">
            <a:xfrm>
              <a:off x="926" y="1565"/>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66" name="Line 13"/>
            <p:cNvSpPr>
              <a:spLocks noChangeShapeType="1"/>
            </p:cNvSpPr>
            <p:nvPr/>
          </p:nvSpPr>
          <p:spPr bwMode="auto">
            <a:xfrm>
              <a:off x="926" y="1361"/>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67" name="Rectangle 14"/>
            <p:cNvSpPr>
              <a:spLocks noChangeArrowheads="1"/>
            </p:cNvSpPr>
            <p:nvPr/>
          </p:nvSpPr>
          <p:spPr bwMode="auto">
            <a:xfrm>
              <a:off x="924" y="1362"/>
              <a:ext cx="1970" cy="2063"/>
            </a:xfrm>
            <a:prstGeom prst="rect">
              <a:avLst/>
            </a:prstGeom>
            <a:noFill/>
            <a:ln w="12700">
              <a:solidFill>
                <a:srgbClr val="808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68" name="Rectangle 15"/>
            <p:cNvSpPr>
              <a:spLocks noChangeArrowheads="1"/>
            </p:cNvSpPr>
            <p:nvPr/>
          </p:nvSpPr>
          <p:spPr bwMode="auto">
            <a:xfrm>
              <a:off x="1134" y="2701"/>
              <a:ext cx="282" cy="724"/>
            </a:xfrm>
            <a:prstGeom prst="rect">
              <a:avLst/>
            </a:prstGeom>
            <a:gradFill rotWithShape="0">
              <a:gsLst>
                <a:gs pos="0">
                  <a:schemeClr val="bg1">
                    <a:gamma/>
                    <a:shade val="49804"/>
                    <a:invGamma/>
                  </a:schemeClr>
                </a:gs>
                <a:gs pos="50000">
                  <a:schemeClr val="bg1"/>
                </a:gs>
                <a:gs pos="100000">
                  <a:schemeClr val="bg1">
                    <a:gamma/>
                    <a:shade val="49804"/>
                    <a:invGamma/>
                  </a:scheme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35</a:t>
              </a:r>
              <a:endParaRPr lang="zh-CN" altLang="en-US" sz="1540" b="1">
                <a:latin typeface="华文楷体" panose="02010600040101010101" pitchFamily="2" charset="-122"/>
                <a:ea typeface="华文楷体" panose="02010600040101010101" pitchFamily="2" charset="-122"/>
              </a:endParaRPr>
            </a:p>
          </p:txBody>
        </p:sp>
        <p:sp>
          <p:nvSpPr>
            <p:cNvPr id="69" name="Rectangle 16"/>
            <p:cNvSpPr>
              <a:spLocks noChangeArrowheads="1"/>
            </p:cNvSpPr>
            <p:nvPr/>
          </p:nvSpPr>
          <p:spPr bwMode="auto">
            <a:xfrm>
              <a:off x="2124" y="2723"/>
              <a:ext cx="282" cy="702"/>
            </a:xfrm>
            <a:prstGeom prst="rect">
              <a:avLst/>
            </a:prstGeom>
            <a:gradFill rotWithShape="0">
              <a:gsLst>
                <a:gs pos="0">
                  <a:schemeClr val="bg1">
                    <a:gamma/>
                    <a:shade val="49804"/>
                    <a:invGamma/>
                  </a:schemeClr>
                </a:gs>
                <a:gs pos="50000">
                  <a:schemeClr val="bg1"/>
                </a:gs>
                <a:gs pos="100000">
                  <a:schemeClr val="bg1">
                    <a:gamma/>
                    <a:shade val="49804"/>
                    <a:invGamma/>
                  </a:scheme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34</a:t>
              </a:r>
              <a:endParaRPr lang="zh-CN" altLang="en-US" sz="1540" b="1">
                <a:latin typeface="华文楷体" panose="02010600040101010101" pitchFamily="2" charset="-122"/>
                <a:ea typeface="华文楷体" panose="02010600040101010101" pitchFamily="2" charset="-122"/>
              </a:endParaRPr>
            </a:p>
          </p:txBody>
        </p:sp>
        <p:sp>
          <p:nvSpPr>
            <p:cNvPr id="70" name="Rectangle 17"/>
            <p:cNvSpPr>
              <a:spLocks noChangeArrowheads="1"/>
            </p:cNvSpPr>
            <p:nvPr/>
          </p:nvSpPr>
          <p:spPr bwMode="auto">
            <a:xfrm>
              <a:off x="1419" y="1816"/>
              <a:ext cx="282" cy="1609"/>
            </a:xfrm>
            <a:prstGeom prst="rect">
              <a:avLst/>
            </a:prstGeom>
            <a:gradFill rotWithShape="0">
              <a:gsLst>
                <a:gs pos="0">
                  <a:srgbClr val="FF3300">
                    <a:gamma/>
                    <a:shade val="49804"/>
                    <a:invGamma/>
                  </a:srgbClr>
                </a:gs>
                <a:gs pos="50000">
                  <a:srgbClr val="FF3300"/>
                </a:gs>
                <a:gs pos="100000">
                  <a:srgbClr val="FF3300">
                    <a:gamma/>
                    <a:shade val="49804"/>
                    <a:invGamma/>
                  </a:srgb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78</a:t>
              </a:r>
              <a:endParaRPr lang="zh-CN" altLang="en-US" sz="1540" b="1">
                <a:latin typeface="华文楷体" panose="02010600040101010101" pitchFamily="2" charset="-122"/>
                <a:ea typeface="华文楷体" panose="02010600040101010101" pitchFamily="2" charset="-122"/>
              </a:endParaRPr>
            </a:p>
          </p:txBody>
        </p:sp>
        <p:sp>
          <p:nvSpPr>
            <p:cNvPr id="71" name="Rectangle 18"/>
            <p:cNvSpPr>
              <a:spLocks noChangeArrowheads="1"/>
            </p:cNvSpPr>
            <p:nvPr/>
          </p:nvSpPr>
          <p:spPr bwMode="auto">
            <a:xfrm>
              <a:off x="2409" y="2065"/>
              <a:ext cx="297" cy="1360"/>
            </a:xfrm>
            <a:prstGeom prst="rect">
              <a:avLst/>
            </a:prstGeom>
            <a:gradFill rotWithShape="0">
              <a:gsLst>
                <a:gs pos="0">
                  <a:srgbClr val="FF3300">
                    <a:gamma/>
                    <a:shade val="49804"/>
                    <a:invGamma/>
                  </a:srgbClr>
                </a:gs>
                <a:gs pos="50000">
                  <a:srgbClr val="FF3300"/>
                </a:gs>
                <a:gs pos="100000">
                  <a:srgbClr val="FF3300">
                    <a:gamma/>
                    <a:shade val="49804"/>
                    <a:invGamma/>
                  </a:srgb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66</a:t>
              </a:r>
              <a:endParaRPr lang="zh-CN" altLang="en-US" sz="1540" b="1">
                <a:latin typeface="华文楷体" panose="02010600040101010101" pitchFamily="2" charset="-122"/>
                <a:ea typeface="华文楷体" panose="02010600040101010101" pitchFamily="2" charset="-122"/>
              </a:endParaRPr>
            </a:p>
          </p:txBody>
        </p:sp>
        <p:sp>
          <p:nvSpPr>
            <p:cNvPr id="72" name="Line 19"/>
            <p:cNvSpPr>
              <a:spLocks noChangeShapeType="1"/>
            </p:cNvSpPr>
            <p:nvPr/>
          </p:nvSpPr>
          <p:spPr bwMode="auto">
            <a:xfrm>
              <a:off x="923" y="1364"/>
              <a:ext cx="1" cy="2062"/>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73" name="Line 20"/>
            <p:cNvSpPr>
              <a:spLocks noChangeShapeType="1"/>
            </p:cNvSpPr>
            <p:nvPr/>
          </p:nvSpPr>
          <p:spPr bwMode="auto">
            <a:xfrm>
              <a:off x="892" y="3426"/>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74" name="Line 21"/>
            <p:cNvSpPr>
              <a:spLocks noChangeShapeType="1"/>
            </p:cNvSpPr>
            <p:nvPr/>
          </p:nvSpPr>
          <p:spPr bwMode="auto">
            <a:xfrm>
              <a:off x="892" y="3222"/>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75" name="Line 22"/>
            <p:cNvSpPr>
              <a:spLocks noChangeShapeType="1"/>
            </p:cNvSpPr>
            <p:nvPr/>
          </p:nvSpPr>
          <p:spPr bwMode="auto">
            <a:xfrm>
              <a:off x="892" y="3010"/>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76" name="Line 23"/>
            <p:cNvSpPr>
              <a:spLocks noChangeShapeType="1"/>
            </p:cNvSpPr>
            <p:nvPr/>
          </p:nvSpPr>
          <p:spPr bwMode="auto">
            <a:xfrm>
              <a:off x="892" y="2806"/>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77" name="Line 24"/>
            <p:cNvSpPr>
              <a:spLocks noChangeShapeType="1"/>
            </p:cNvSpPr>
            <p:nvPr/>
          </p:nvSpPr>
          <p:spPr bwMode="auto">
            <a:xfrm>
              <a:off x="892" y="2601"/>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78" name="Line 25"/>
            <p:cNvSpPr>
              <a:spLocks noChangeShapeType="1"/>
            </p:cNvSpPr>
            <p:nvPr/>
          </p:nvSpPr>
          <p:spPr bwMode="auto">
            <a:xfrm>
              <a:off x="892" y="2397"/>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79" name="Line 26"/>
            <p:cNvSpPr>
              <a:spLocks noChangeShapeType="1"/>
            </p:cNvSpPr>
            <p:nvPr/>
          </p:nvSpPr>
          <p:spPr bwMode="auto">
            <a:xfrm>
              <a:off x="892" y="2185"/>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80" name="Line 27"/>
            <p:cNvSpPr>
              <a:spLocks noChangeShapeType="1"/>
            </p:cNvSpPr>
            <p:nvPr/>
          </p:nvSpPr>
          <p:spPr bwMode="auto">
            <a:xfrm>
              <a:off x="892" y="1981"/>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81" name="Line 28"/>
            <p:cNvSpPr>
              <a:spLocks noChangeShapeType="1"/>
            </p:cNvSpPr>
            <p:nvPr/>
          </p:nvSpPr>
          <p:spPr bwMode="auto">
            <a:xfrm>
              <a:off x="892" y="1777"/>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82" name="Line 29"/>
            <p:cNvSpPr>
              <a:spLocks noChangeShapeType="1"/>
            </p:cNvSpPr>
            <p:nvPr/>
          </p:nvSpPr>
          <p:spPr bwMode="auto">
            <a:xfrm>
              <a:off x="892" y="1565"/>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83" name="Line 30"/>
            <p:cNvSpPr>
              <a:spLocks noChangeShapeType="1"/>
            </p:cNvSpPr>
            <p:nvPr/>
          </p:nvSpPr>
          <p:spPr bwMode="auto">
            <a:xfrm>
              <a:off x="892" y="1361"/>
              <a:ext cx="31"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84" name="Line 31"/>
            <p:cNvSpPr>
              <a:spLocks noChangeShapeType="1"/>
            </p:cNvSpPr>
            <p:nvPr/>
          </p:nvSpPr>
          <p:spPr bwMode="auto">
            <a:xfrm>
              <a:off x="926" y="3426"/>
              <a:ext cx="1969"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85" name="Line 32"/>
            <p:cNvSpPr>
              <a:spLocks noChangeShapeType="1"/>
            </p:cNvSpPr>
            <p:nvPr/>
          </p:nvSpPr>
          <p:spPr bwMode="auto">
            <a:xfrm flipH="1" flipV="1">
              <a:off x="923" y="3428"/>
              <a:ext cx="0" cy="35"/>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86" name="Line 33"/>
            <p:cNvSpPr>
              <a:spLocks noChangeShapeType="1"/>
            </p:cNvSpPr>
            <p:nvPr/>
          </p:nvSpPr>
          <p:spPr bwMode="auto">
            <a:xfrm flipH="1" flipV="1">
              <a:off x="1913" y="3428"/>
              <a:ext cx="0" cy="35"/>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87" name="Line 34"/>
            <p:cNvSpPr>
              <a:spLocks noChangeShapeType="1"/>
            </p:cNvSpPr>
            <p:nvPr/>
          </p:nvSpPr>
          <p:spPr bwMode="auto">
            <a:xfrm flipH="1" flipV="1">
              <a:off x="2895" y="3428"/>
              <a:ext cx="0" cy="35"/>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88" name="Rectangle 35"/>
            <p:cNvSpPr>
              <a:spLocks noChangeArrowheads="1"/>
            </p:cNvSpPr>
            <p:nvPr/>
          </p:nvSpPr>
          <p:spPr bwMode="auto">
            <a:xfrm>
              <a:off x="774" y="3358"/>
              <a:ext cx="68"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0</a:t>
              </a:r>
              <a:endParaRPr lang="zh-CN" altLang="en-US" sz="1760">
                <a:latin typeface="华文楷体" panose="02010600040101010101" pitchFamily="2" charset="-122"/>
                <a:ea typeface="华文楷体" panose="02010600040101010101" pitchFamily="2" charset="-122"/>
              </a:endParaRPr>
            </a:p>
          </p:txBody>
        </p:sp>
        <p:sp>
          <p:nvSpPr>
            <p:cNvPr id="89" name="Rectangle 36"/>
            <p:cNvSpPr>
              <a:spLocks noChangeArrowheads="1"/>
            </p:cNvSpPr>
            <p:nvPr/>
          </p:nvSpPr>
          <p:spPr bwMode="auto">
            <a:xfrm>
              <a:off x="712" y="3153"/>
              <a:ext cx="13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10</a:t>
              </a:r>
              <a:endParaRPr lang="zh-CN" altLang="en-US" sz="1760">
                <a:latin typeface="华文楷体" panose="02010600040101010101" pitchFamily="2" charset="-122"/>
                <a:ea typeface="华文楷体" panose="02010600040101010101" pitchFamily="2" charset="-122"/>
              </a:endParaRPr>
            </a:p>
          </p:txBody>
        </p:sp>
        <p:sp>
          <p:nvSpPr>
            <p:cNvPr id="90" name="Rectangle 37"/>
            <p:cNvSpPr>
              <a:spLocks noChangeArrowheads="1"/>
            </p:cNvSpPr>
            <p:nvPr/>
          </p:nvSpPr>
          <p:spPr bwMode="auto">
            <a:xfrm>
              <a:off x="712" y="2942"/>
              <a:ext cx="13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20</a:t>
              </a:r>
              <a:endParaRPr lang="zh-CN" altLang="en-US" sz="1760">
                <a:latin typeface="华文楷体" panose="02010600040101010101" pitchFamily="2" charset="-122"/>
                <a:ea typeface="华文楷体" panose="02010600040101010101" pitchFamily="2" charset="-122"/>
              </a:endParaRPr>
            </a:p>
          </p:txBody>
        </p:sp>
        <p:sp>
          <p:nvSpPr>
            <p:cNvPr id="91" name="Rectangle 38"/>
            <p:cNvSpPr>
              <a:spLocks noChangeArrowheads="1"/>
            </p:cNvSpPr>
            <p:nvPr/>
          </p:nvSpPr>
          <p:spPr bwMode="auto">
            <a:xfrm>
              <a:off x="712" y="2737"/>
              <a:ext cx="13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30</a:t>
              </a:r>
              <a:endParaRPr lang="zh-CN" altLang="en-US" sz="1760">
                <a:latin typeface="华文楷体" panose="02010600040101010101" pitchFamily="2" charset="-122"/>
                <a:ea typeface="华文楷体" panose="02010600040101010101" pitchFamily="2" charset="-122"/>
              </a:endParaRPr>
            </a:p>
          </p:txBody>
        </p:sp>
        <p:sp>
          <p:nvSpPr>
            <p:cNvPr id="92" name="Rectangle 39"/>
            <p:cNvSpPr>
              <a:spLocks noChangeArrowheads="1"/>
            </p:cNvSpPr>
            <p:nvPr/>
          </p:nvSpPr>
          <p:spPr bwMode="auto">
            <a:xfrm>
              <a:off x="712" y="2533"/>
              <a:ext cx="13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40</a:t>
              </a:r>
              <a:endParaRPr lang="zh-CN" altLang="en-US" sz="1760">
                <a:latin typeface="华文楷体" panose="02010600040101010101" pitchFamily="2" charset="-122"/>
                <a:ea typeface="华文楷体" panose="02010600040101010101" pitchFamily="2" charset="-122"/>
              </a:endParaRPr>
            </a:p>
          </p:txBody>
        </p:sp>
        <p:sp>
          <p:nvSpPr>
            <p:cNvPr id="93" name="Rectangle 40"/>
            <p:cNvSpPr>
              <a:spLocks noChangeArrowheads="1"/>
            </p:cNvSpPr>
            <p:nvPr/>
          </p:nvSpPr>
          <p:spPr bwMode="auto">
            <a:xfrm>
              <a:off x="712" y="2329"/>
              <a:ext cx="13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50</a:t>
              </a:r>
              <a:endParaRPr lang="zh-CN" altLang="en-US" sz="1760">
                <a:latin typeface="华文楷体" panose="02010600040101010101" pitchFamily="2" charset="-122"/>
                <a:ea typeface="华文楷体" panose="02010600040101010101" pitchFamily="2" charset="-122"/>
              </a:endParaRPr>
            </a:p>
          </p:txBody>
        </p:sp>
        <p:sp>
          <p:nvSpPr>
            <p:cNvPr id="94" name="Rectangle 41"/>
            <p:cNvSpPr>
              <a:spLocks noChangeArrowheads="1"/>
            </p:cNvSpPr>
            <p:nvPr/>
          </p:nvSpPr>
          <p:spPr bwMode="auto">
            <a:xfrm>
              <a:off x="712" y="2117"/>
              <a:ext cx="13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60</a:t>
              </a:r>
              <a:endParaRPr lang="zh-CN" altLang="en-US" sz="1760">
                <a:latin typeface="华文楷体" panose="02010600040101010101" pitchFamily="2" charset="-122"/>
                <a:ea typeface="华文楷体" panose="02010600040101010101" pitchFamily="2" charset="-122"/>
              </a:endParaRPr>
            </a:p>
          </p:txBody>
        </p:sp>
        <p:sp>
          <p:nvSpPr>
            <p:cNvPr id="95" name="Rectangle 42"/>
            <p:cNvSpPr>
              <a:spLocks noChangeArrowheads="1"/>
            </p:cNvSpPr>
            <p:nvPr/>
          </p:nvSpPr>
          <p:spPr bwMode="auto">
            <a:xfrm>
              <a:off x="712" y="1913"/>
              <a:ext cx="13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70</a:t>
              </a:r>
              <a:endParaRPr lang="zh-CN" altLang="en-US" sz="1760">
                <a:latin typeface="华文楷体" panose="02010600040101010101" pitchFamily="2" charset="-122"/>
                <a:ea typeface="华文楷体" panose="02010600040101010101" pitchFamily="2" charset="-122"/>
              </a:endParaRPr>
            </a:p>
          </p:txBody>
        </p:sp>
        <p:sp>
          <p:nvSpPr>
            <p:cNvPr id="96" name="Rectangle 43"/>
            <p:cNvSpPr>
              <a:spLocks noChangeArrowheads="1"/>
            </p:cNvSpPr>
            <p:nvPr/>
          </p:nvSpPr>
          <p:spPr bwMode="auto">
            <a:xfrm>
              <a:off x="712" y="1709"/>
              <a:ext cx="13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80</a:t>
              </a:r>
              <a:endParaRPr lang="zh-CN" altLang="en-US" sz="1760">
                <a:latin typeface="华文楷体" panose="02010600040101010101" pitchFamily="2" charset="-122"/>
                <a:ea typeface="华文楷体" panose="02010600040101010101" pitchFamily="2" charset="-122"/>
              </a:endParaRPr>
            </a:p>
          </p:txBody>
        </p:sp>
        <p:sp>
          <p:nvSpPr>
            <p:cNvPr id="97" name="Rectangle 44"/>
            <p:cNvSpPr>
              <a:spLocks noChangeArrowheads="1"/>
            </p:cNvSpPr>
            <p:nvPr/>
          </p:nvSpPr>
          <p:spPr bwMode="auto">
            <a:xfrm>
              <a:off x="712" y="1497"/>
              <a:ext cx="13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90</a:t>
              </a:r>
              <a:endParaRPr lang="zh-CN" altLang="en-US" sz="1760">
                <a:latin typeface="华文楷体" panose="02010600040101010101" pitchFamily="2" charset="-122"/>
                <a:ea typeface="华文楷体" panose="02010600040101010101" pitchFamily="2" charset="-122"/>
              </a:endParaRPr>
            </a:p>
          </p:txBody>
        </p:sp>
        <p:sp>
          <p:nvSpPr>
            <p:cNvPr id="98" name="Rectangle 45"/>
            <p:cNvSpPr>
              <a:spLocks noChangeArrowheads="1"/>
            </p:cNvSpPr>
            <p:nvPr/>
          </p:nvSpPr>
          <p:spPr bwMode="auto">
            <a:xfrm>
              <a:off x="651" y="1293"/>
              <a:ext cx="204"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100</a:t>
              </a:r>
              <a:endParaRPr lang="zh-CN" altLang="en-US" sz="1760">
                <a:latin typeface="华文楷体" panose="02010600040101010101" pitchFamily="2" charset="-122"/>
                <a:ea typeface="华文楷体" panose="02010600040101010101" pitchFamily="2" charset="-122"/>
              </a:endParaRPr>
            </a:p>
          </p:txBody>
        </p:sp>
        <p:sp>
          <p:nvSpPr>
            <p:cNvPr id="99" name="Rectangle 46"/>
            <p:cNvSpPr>
              <a:spLocks noChangeArrowheads="1"/>
            </p:cNvSpPr>
            <p:nvPr/>
          </p:nvSpPr>
          <p:spPr bwMode="auto">
            <a:xfrm>
              <a:off x="1296" y="3499"/>
              <a:ext cx="273"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b="1" smtClean="0">
                  <a:latin typeface="华文楷体" panose="02010600040101010101" pitchFamily="2" charset="-122"/>
                  <a:ea typeface="华文楷体" panose="02010600040101010101" pitchFamily="2" charset="-122"/>
                </a:rPr>
                <a:t>1996</a:t>
              </a:r>
              <a:endParaRPr lang="zh-CN" altLang="en-US" sz="1760" b="1">
                <a:latin typeface="华文楷体" panose="02010600040101010101" pitchFamily="2" charset="-122"/>
                <a:ea typeface="华文楷体" panose="02010600040101010101" pitchFamily="2" charset="-122"/>
              </a:endParaRPr>
            </a:p>
          </p:txBody>
        </p:sp>
        <p:sp>
          <p:nvSpPr>
            <p:cNvPr id="100" name="Rectangle 47"/>
            <p:cNvSpPr>
              <a:spLocks noChangeArrowheads="1"/>
            </p:cNvSpPr>
            <p:nvPr/>
          </p:nvSpPr>
          <p:spPr bwMode="auto">
            <a:xfrm>
              <a:off x="2278" y="3499"/>
              <a:ext cx="273"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b="1" smtClean="0">
                  <a:latin typeface="华文楷体" panose="02010600040101010101" pitchFamily="2" charset="-122"/>
                  <a:ea typeface="华文楷体" panose="02010600040101010101" pitchFamily="2" charset="-122"/>
                </a:rPr>
                <a:t>1997</a:t>
              </a:r>
              <a:endParaRPr lang="zh-CN" altLang="en-US" sz="1760" b="1">
                <a:latin typeface="华文楷体" panose="02010600040101010101" pitchFamily="2" charset="-122"/>
                <a:ea typeface="华文楷体" panose="02010600040101010101" pitchFamily="2" charset="-122"/>
              </a:endParaRPr>
            </a:p>
          </p:txBody>
        </p:sp>
        <p:sp>
          <p:nvSpPr>
            <p:cNvPr id="101" name="Rectangle 48"/>
            <p:cNvSpPr>
              <a:spLocks noChangeArrowheads="1"/>
            </p:cNvSpPr>
            <p:nvPr/>
          </p:nvSpPr>
          <p:spPr bwMode="auto">
            <a:xfrm rot="16200000">
              <a:off x="283" y="2487"/>
              <a:ext cx="518" cy="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zh-CN" altLang="en-US" sz="1760" b="1" smtClean="0">
                  <a:latin typeface="华文楷体" panose="02010600040101010101" pitchFamily="2" charset="-122"/>
                  <a:ea typeface="华文楷体" panose="02010600040101010101" pitchFamily="2" charset="-122"/>
                </a:rPr>
                <a:t>供应天数</a:t>
              </a:r>
              <a:endParaRPr lang="zh-CN" altLang="en-US" sz="1760" b="1">
                <a:latin typeface="华文楷体" panose="02010600040101010101" pitchFamily="2" charset="-122"/>
                <a:ea typeface="华文楷体" panose="02010600040101010101" pitchFamily="2" charset="-122"/>
              </a:endParaRPr>
            </a:p>
          </p:txBody>
        </p:sp>
      </p:grpSp>
      <p:grpSp>
        <p:nvGrpSpPr>
          <p:cNvPr id="102" name="Group 49"/>
          <p:cNvGrpSpPr/>
          <p:nvPr/>
        </p:nvGrpSpPr>
        <p:grpSpPr>
          <a:xfrm>
            <a:off x="5628165" y="2499607"/>
            <a:ext cx="3696811" cy="4108927"/>
            <a:chOff x="3626" y="1293"/>
            <a:chExt cx="2382" cy="2353"/>
          </a:xfrm>
        </p:grpSpPr>
        <p:sp>
          <p:nvSpPr>
            <p:cNvPr id="103" name="Rectangle 50"/>
            <p:cNvSpPr>
              <a:spLocks noChangeArrowheads="1"/>
            </p:cNvSpPr>
            <p:nvPr/>
          </p:nvSpPr>
          <p:spPr bwMode="auto">
            <a:xfrm>
              <a:off x="4002" y="1361"/>
              <a:ext cx="2006" cy="2057"/>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04" name="Line 51"/>
            <p:cNvSpPr>
              <a:spLocks noChangeShapeType="1"/>
            </p:cNvSpPr>
            <p:nvPr/>
          </p:nvSpPr>
          <p:spPr bwMode="auto">
            <a:xfrm>
              <a:off x="4006" y="3215"/>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05" name="Line 52"/>
            <p:cNvSpPr>
              <a:spLocks noChangeShapeType="1"/>
            </p:cNvSpPr>
            <p:nvPr/>
          </p:nvSpPr>
          <p:spPr bwMode="auto">
            <a:xfrm>
              <a:off x="4006" y="3004"/>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06" name="Line 53"/>
            <p:cNvSpPr>
              <a:spLocks noChangeShapeType="1"/>
            </p:cNvSpPr>
            <p:nvPr/>
          </p:nvSpPr>
          <p:spPr bwMode="auto">
            <a:xfrm>
              <a:off x="4006" y="2800"/>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07" name="Line 54"/>
            <p:cNvSpPr>
              <a:spLocks noChangeShapeType="1"/>
            </p:cNvSpPr>
            <p:nvPr/>
          </p:nvSpPr>
          <p:spPr bwMode="auto">
            <a:xfrm>
              <a:off x="4006" y="2597"/>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08" name="Line 55"/>
            <p:cNvSpPr>
              <a:spLocks noChangeShapeType="1"/>
            </p:cNvSpPr>
            <p:nvPr/>
          </p:nvSpPr>
          <p:spPr bwMode="auto">
            <a:xfrm>
              <a:off x="4006" y="2393"/>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09" name="Line 56"/>
            <p:cNvSpPr>
              <a:spLocks noChangeShapeType="1"/>
            </p:cNvSpPr>
            <p:nvPr/>
          </p:nvSpPr>
          <p:spPr bwMode="auto">
            <a:xfrm>
              <a:off x="4006" y="2182"/>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10" name="Line 57"/>
            <p:cNvSpPr>
              <a:spLocks noChangeShapeType="1"/>
            </p:cNvSpPr>
            <p:nvPr/>
          </p:nvSpPr>
          <p:spPr bwMode="auto">
            <a:xfrm>
              <a:off x="4006" y="1979"/>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11" name="Line 58"/>
            <p:cNvSpPr>
              <a:spLocks noChangeShapeType="1"/>
            </p:cNvSpPr>
            <p:nvPr/>
          </p:nvSpPr>
          <p:spPr bwMode="auto">
            <a:xfrm>
              <a:off x="4006" y="1775"/>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12" name="Line 59"/>
            <p:cNvSpPr>
              <a:spLocks noChangeShapeType="1"/>
            </p:cNvSpPr>
            <p:nvPr/>
          </p:nvSpPr>
          <p:spPr bwMode="auto">
            <a:xfrm>
              <a:off x="4006" y="1564"/>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13" name="Line 60"/>
            <p:cNvSpPr>
              <a:spLocks noChangeShapeType="1"/>
            </p:cNvSpPr>
            <p:nvPr/>
          </p:nvSpPr>
          <p:spPr bwMode="auto">
            <a:xfrm>
              <a:off x="4006" y="1361"/>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14" name="Rectangle 61"/>
            <p:cNvSpPr>
              <a:spLocks noChangeArrowheads="1"/>
            </p:cNvSpPr>
            <p:nvPr/>
          </p:nvSpPr>
          <p:spPr bwMode="auto">
            <a:xfrm>
              <a:off x="4004" y="1362"/>
              <a:ext cx="2003" cy="2055"/>
            </a:xfrm>
            <a:prstGeom prst="rect">
              <a:avLst/>
            </a:prstGeom>
            <a:noFill/>
            <a:ln w="12700">
              <a:solidFill>
                <a:srgbClr val="808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15" name="Rectangle 62"/>
            <p:cNvSpPr>
              <a:spLocks noChangeArrowheads="1"/>
            </p:cNvSpPr>
            <p:nvPr/>
          </p:nvSpPr>
          <p:spPr bwMode="auto">
            <a:xfrm>
              <a:off x="4220" y="1482"/>
              <a:ext cx="286" cy="1935"/>
            </a:xfrm>
            <a:prstGeom prst="rect">
              <a:avLst/>
            </a:prstGeom>
            <a:gradFill rotWithShape="0">
              <a:gsLst>
                <a:gs pos="0">
                  <a:schemeClr val="bg1">
                    <a:gamma/>
                    <a:shade val="49804"/>
                    <a:invGamma/>
                  </a:schemeClr>
                </a:gs>
                <a:gs pos="50000">
                  <a:schemeClr val="bg1"/>
                </a:gs>
                <a:gs pos="100000">
                  <a:schemeClr val="bg1">
                    <a:gamma/>
                    <a:shade val="49804"/>
                    <a:invGamma/>
                  </a:scheme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94</a:t>
              </a:r>
              <a:endParaRPr lang="zh-CN" altLang="en-US" sz="1540" b="1">
                <a:latin typeface="华文楷体" panose="02010600040101010101" pitchFamily="2" charset="-122"/>
                <a:ea typeface="华文楷体" panose="02010600040101010101" pitchFamily="2" charset="-122"/>
              </a:endParaRPr>
            </a:p>
          </p:txBody>
        </p:sp>
        <p:sp>
          <p:nvSpPr>
            <p:cNvPr id="116" name="Rectangle 63"/>
            <p:cNvSpPr>
              <a:spLocks noChangeArrowheads="1"/>
            </p:cNvSpPr>
            <p:nvPr/>
          </p:nvSpPr>
          <p:spPr bwMode="auto">
            <a:xfrm>
              <a:off x="5223" y="1482"/>
              <a:ext cx="286" cy="1935"/>
            </a:xfrm>
            <a:prstGeom prst="rect">
              <a:avLst/>
            </a:prstGeom>
            <a:gradFill rotWithShape="0">
              <a:gsLst>
                <a:gs pos="0">
                  <a:schemeClr val="bg1">
                    <a:gamma/>
                    <a:shade val="49804"/>
                    <a:invGamma/>
                  </a:schemeClr>
                </a:gs>
                <a:gs pos="50000">
                  <a:schemeClr val="bg1"/>
                </a:gs>
                <a:gs pos="100000">
                  <a:schemeClr val="bg1">
                    <a:gamma/>
                    <a:shade val="49804"/>
                    <a:invGamma/>
                  </a:scheme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94</a:t>
              </a:r>
              <a:endParaRPr lang="zh-CN" altLang="en-US" sz="1540" b="1">
                <a:latin typeface="华文楷体" panose="02010600040101010101" pitchFamily="2" charset="-122"/>
                <a:ea typeface="华文楷体" panose="02010600040101010101" pitchFamily="2" charset="-122"/>
              </a:endParaRPr>
            </a:p>
          </p:txBody>
        </p:sp>
        <p:sp>
          <p:nvSpPr>
            <p:cNvPr id="117" name="Rectangle 64"/>
            <p:cNvSpPr>
              <a:spLocks noChangeArrowheads="1"/>
            </p:cNvSpPr>
            <p:nvPr/>
          </p:nvSpPr>
          <p:spPr bwMode="auto">
            <a:xfrm>
              <a:off x="4509" y="1957"/>
              <a:ext cx="279" cy="1460"/>
            </a:xfrm>
            <a:prstGeom prst="rect">
              <a:avLst/>
            </a:prstGeom>
            <a:gradFill rotWithShape="0">
              <a:gsLst>
                <a:gs pos="0">
                  <a:srgbClr val="FF3300">
                    <a:gamma/>
                    <a:shade val="49804"/>
                    <a:invGamma/>
                  </a:srgbClr>
                </a:gs>
                <a:gs pos="50000">
                  <a:srgbClr val="FF3300"/>
                </a:gs>
                <a:gs pos="100000">
                  <a:srgbClr val="FF3300">
                    <a:gamma/>
                    <a:shade val="49804"/>
                    <a:invGamma/>
                  </a:srgb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71</a:t>
              </a:r>
              <a:endParaRPr lang="zh-CN" altLang="en-US" sz="1540" b="1">
                <a:latin typeface="华文楷体" panose="02010600040101010101" pitchFamily="2" charset="-122"/>
                <a:ea typeface="华文楷体" panose="02010600040101010101" pitchFamily="2" charset="-122"/>
              </a:endParaRPr>
            </a:p>
          </p:txBody>
        </p:sp>
        <p:sp>
          <p:nvSpPr>
            <p:cNvPr id="118" name="Rectangle 65"/>
            <p:cNvSpPr>
              <a:spLocks noChangeArrowheads="1"/>
            </p:cNvSpPr>
            <p:nvPr/>
          </p:nvSpPr>
          <p:spPr bwMode="auto">
            <a:xfrm>
              <a:off x="5511" y="1754"/>
              <a:ext cx="280" cy="1663"/>
            </a:xfrm>
            <a:prstGeom prst="rect">
              <a:avLst/>
            </a:prstGeom>
            <a:gradFill rotWithShape="0">
              <a:gsLst>
                <a:gs pos="0">
                  <a:srgbClr val="FF3300">
                    <a:gamma/>
                    <a:shade val="49804"/>
                    <a:invGamma/>
                  </a:srgbClr>
                </a:gs>
                <a:gs pos="50000">
                  <a:srgbClr val="FF3300"/>
                </a:gs>
                <a:gs pos="100000">
                  <a:srgbClr val="FF3300">
                    <a:gamma/>
                    <a:shade val="49804"/>
                    <a:invGamma/>
                  </a:srgb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81</a:t>
              </a:r>
              <a:endParaRPr lang="zh-CN" altLang="en-US" sz="1540" b="1">
                <a:latin typeface="华文楷体" panose="02010600040101010101" pitchFamily="2" charset="-122"/>
                <a:ea typeface="华文楷体" panose="02010600040101010101" pitchFamily="2" charset="-122"/>
              </a:endParaRPr>
            </a:p>
          </p:txBody>
        </p:sp>
        <p:sp>
          <p:nvSpPr>
            <p:cNvPr id="119" name="Line 66"/>
            <p:cNvSpPr>
              <a:spLocks noChangeShapeType="1"/>
            </p:cNvSpPr>
            <p:nvPr/>
          </p:nvSpPr>
          <p:spPr bwMode="auto">
            <a:xfrm>
              <a:off x="3987" y="1364"/>
              <a:ext cx="1" cy="2054"/>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20" name="Line 67"/>
            <p:cNvSpPr>
              <a:spLocks noChangeShapeType="1"/>
            </p:cNvSpPr>
            <p:nvPr/>
          </p:nvSpPr>
          <p:spPr bwMode="auto">
            <a:xfrm>
              <a:off x="3957" y="3418"/>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21" name="Line 68"/>
            <p:cNvSpPr>
              <a:spLocks noChangeShapeType="1"/>
            </p:cNvSpPr>
            <p:nvPr/>
          </p:nvSpPr>
          <p:spPr bwMode="auto">
            <a:xfrm>
              <a:off x="3957" y="3215"/>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22" name="Line 69"/>
            <p:cNvSpPr>
              <a:spLocks noChangeShapeType="1"/>
            </p:cNvSpPr>
            <p:nvPr/>
          </p:nvSpPr>
          <p:spPr bwMode="auto">
            <a:xfrm>
              <a:off x="3957" y="3004"/>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23" name="Line 70"/>
            <p:cNvSpPr>
              <a:spLocks noChangeShapeType="1"/>
            </p:cNvSpPr>
            <p:nvPr/>
          </p:nvSpPr>
          <p:spPr bwMode="auto">
            <a:xfrm>
              <a:off x="3957" y="2800"/>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24" name="Line 71"/>
            <p:cNvSpPr>
              <a:spLocks noChangeShapeType="1"/>
            </p:cNvSpPr>
            <p:nvPr/>
          </p:nvSpPr>
          <p:spPr bwMode="auto">
            <a:xfrm>
              <a:off x="3957" y="2597"/>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25" name="Line 72"/>
            <p:cNvSpPr>
              <a:spLocks noChangeShapeType="1"/>
            </p:cNvSpPr>
            <p:nvPr/>
          </p:nvSpPr>
          <p:spPr bwMode="auto">
            <a:xfrm>
              <a:off x="3957" y="2393"/>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26" name="Line 73"/>
            <p:cNvSpPr>
              <a:spLocks noChangeShapeType="1"/>
            </p:cNvSpPr>
            <p:nvPr/>
          </p:nvSpPr>
          <p:spPr bwMode="auto">
            <a:xfrm>
              <a:off x="3957" y="2182"/>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27" name="Line 74"/>
            <p:cNvSpPr>
              <a:spLocks noChangeShapeType="1"/>
            </p:cNvSpPr>
            <p:nvPr/>
          </p:nvSpPr>
          <p:spPr bwMode="auto">
            <a:xfrm>
              <a:off x="3957" y="1979"/>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28" name="Line 75"/>
            <p:cNvSpPr>
              <a:spLocks noChangeShapeType="1"/>
            </p:cNvSpPr>
            <p:nvPr/>
          </p:nvSpPr>
          <p:spPr bwMode="auto">
            <a:xfrm>
              <a:off x="3957" y="1775"/>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29" name="Line 76"/>
            <p:cNvSpPr>
              <a:spLocks noChangeShapeType="1"/>
            </p:cNvSpPr>
            <p:nvPr/>
          </p:nvSpPr>
          <p:spPr bwMode="auto">
            <a:xfrm>
              <a:off x="3957" y="1564"/>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30" name="Line 77"/>
            <p:cNvSpPr>
              <a:spLocks noChangeShapeType="1"/>
            </p:cNvSpPr>
            <p:nvPr/>
          </p:nvSpPr>
          <p:spPr bwMode="auto">
            <a:xfrm>
              <a:off x="3957" y="1361"/>
              <a:ext cx="30"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31" name="Line 78"/>
            <p:cNvSpPr>
              <a:spLocks noChangeShapeType="1"/>
            </p:cNvSpPr>
            <p:nvPr/>
          </p:nvSpPr>
          <p:spPr bwMode="auto">
            <a:xfrm>
              <a:off x="4006" y="3418"/>
              <a:ext cx="2002" cy="1"/>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32" name="Line 79"/>
            <p:cNvSpPr>
              <a:spLocks noChangeShapeType="1"/>
            </p:cNvSpPr>
            <p:nvPr/>
          </p:nvSpPr>
          <p:spPr bwMode="auto">
            <a:xfrm flipH="1" flipV="1">
              <a:off x="3987" y="3420"/>
              <a:ext cx="0" cy="35"/>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33" name="Line 80"/>
            <p:cNvSpPr>
              <a:spLocks noChangeShapeType="1"/>
            </p:cNvSpPr>
            <p:nvPr/>
          </p:nvSpPr>
          <p:spPr bwMode="auto">
            <a:xfrm flipH="1" flipV="1">
              <a:off x="5005" y="3420"/>
              <a:ext cx="0" cy="35"/>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34" name="Line 81"/>
            <p:cNvSpPr>
              <a:spLocks noChangeShapeType="1"/>
            </p:cNvSpPr>
            <p:nvPr/>
          </p:nvSpPr>
          <p:spPr bwMode="auto">
            <a:xfrm flipH="1" flipV="1">
              <a:off x="6008" y="3420"/>
              <a:ext cx="0" cy="35"/>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35" name="Rectangle 82"/>
            <p:cNvSpPr>
              <a:spLocks noChangeArrowheads="1"/>
            </p:cNvSpPr>
            <p:nvPr/>
          </p:nvSpPr>
          <p:spPr bwMode="auto">
            <a:xfrm>
              <a:off x="3744" y="3351"/>
              <a:ext cx="188"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0%</a:t>
              </a:r>
              <a:endParaRPr lang="zh-CN" altLang="en-US" sz="1760">
                <a:latin typeface="华文楷体" panose="02010600040101010101" pitchFamily="2" charset="-122"/>
                <a:ea typeface="华文楷体" panose="02010600040101010101" pitchFamily="2" charset="-122"/>
              </a:endParaRPr>
            </a:p>
          </p:txBody>
        </p:sp>
        <p:sp>
          <p:nvSpPr>
            <p:cNvPr id="136" name="Rectangle 83"/>
            <p:cNvSpPr>
              <a:spLocks noChangeArrowheads="1"/>
            </p:cNvSpPr>
            <p:nvPr/>
          </p:nvSpPr>
          <p:spPr bwMode="auto">
            <a:xfrm>
              <a:off x="3685" y="3147"/>
              <a:ext cx="25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10%</a:t>
              </a:r>
              <a:endParaRPr lang="zh-CN" altLang="en-US" sz="1760">
                <a:latin typeface="华文楷体" panose="02010600040101010101" pitchFamily="2" charset="-122"/>
                <a:ea typeface="华文楷体" panose="02010600040101010101" pitchFamily="2" charset="-122"/>
              </a:endParaRPr>
            </a:p>
          </p:txBody>
        </p:sp>
        <p:sp>
          <p:nvSpPr>
            <p:cNvPr id="137" name="Rectangle 84"/>
            <p:cNvSpPr>
              <a:spLocks noChangeArrowheads="1"/>
            </p:cNvSpPr>
            <p:nvPr/>
          </p:nvSpPr>
          <p:spPr bwMode="auto">
            <a:xfrm>
              <a:off x="3685" y="2936"/>
              <a:ext cx="25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20%</a:t>
              </a:r>
              <a:endParaRPr lang="zh-CN" altLang="en-US" sz="1760">
                <a:latin typeface="华文楷体" panose="02010600040101010101" pitchFamily="2" charset="-122"/>
                <a:ea typeface="华文楷体" panose="02010600040101010101" pitchFamily="2" charset="-122"/>
              </a:endParaRPr>
            </a:p>
          </p:txBody>
        </p:sp>
        <p:sp>
          <p:nvSpPr>
            <p:cNvPr id="138" name="Rectangle 85"/>
            <p:cNvSpPr>
              <a:spLocks noChangeArrowheads="1"/>
            </p:cNvSpPr>
            <p:nvPr/>
          </p:nvSpPr>
          <p:spPr bwMode="auto">
            <a:xfrm>
              <a:off x="3685" y="2732"/>
              <a:ext cx="25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30%</a:t>
              </a:r>
              <a:endParaRPr lang="zh-CN" altLang="en-US" sz="1760">
                <a:latin typeface="华文楷体" panose="02010600040101010101" pitchFamily="2" charset="-122"/>
                <a:ea typeface="华文楷体" panose="02010600040101010101" pitchFamily="2" charset="-122"/>
              </a:endParaRPr>
            </a:p>
          </p:txBody>
        </p:sp>
        <p:sp>
          <p:nvSpPr>
            <p:cNvPr id="139" name="Rectangle 86"/>
            <p:cNvSpPr>
              <a:spLocks noChangeArrowheads="1"/>
            </p:cNvSpPr>
            <p:nvPr/>
          </p:nvSpPr>
          <p:spPr bwMode="auto">
            <a:xfrm>
              <a:off x="3685" y="2529"/>
              <a:ext cx="25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40%</a:t>
              </a:r>
              <a:endParaRPr lang="zh-CN" altLang="en-US" sz="1760">
                <a:latin typeface="华文楷体" panose="02010600040101010101" pitchFamily="2" charset="-122"/>
                <a:ea typeface="华文楷体" panose="02010600040101010101" pitchFamily="2" charset="-122"/>
              </a:endParaRPr>
            </a:p>
          </p:txBody>
        </p:sp>
        <p:sp>
          <p:nvSpPr>
            <p:cNvPr id="140" name="Rectangle 87"/>
            <p:cNvSpPr>
              <a:spLocks noChangeArrowheads="1"/>
            </p:cNvSpPr>
            <p:nvPr/>
          </p:nvSpPr>
          <p:spPr bwMode="auto">
            <a:xfrm>
              <a:off x="3685" y="2325"/>
              <a:ext cx="25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50%</a:t>
              </a:r>
              <a:endParaRPr lang="zh-CN" altLang="en-US" sz="1760">
                <a:latin typeface="华文楷体" panose="02010600040101010101" pitchFamily="2" charset="-122"/>
                <a:ea typeface="华文楷体" panose="02010600040101010101" pitchFamily="2" charset="-122"/>
              </a:endParaRPr>
            </a:p>
          </p:txBody>
        </p:sp>
        <p:sp>
          <p:nvSpPr>
            <p:cNvPr id="141" name="Rectangle 88"/>
            <p:cNvSpPr>
              <a:spLocks noChangeArrowheads="1"/>
            </p:cNvSpPr>
            <p:nvPr/>
          </p:nvSpPr>
          <p:spPr bwMode="auto">
            <a:xfrm>
              <a:off x="3685" y="2114"/>
              <a:ext cx="25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60%</a:t>
              </a:r>
              <a:endParaRPr lang="zh-CN" altLang="en-US" sz="1760">
                <a:latin typeface="华文楷体" panose="02010600040101010101" pitchFamily="2" charset="-122"/>
                <a:ea typeface="华文楷体" panose="02010600040101010101" pitchFamily="2" charset="-122"/>
              </a:endParaRPr>
            </a:p>
          </p:txBody>
        </p:sp>
        <p:sp>
          <p:nvSpPr>
            <p:cNvPr id="142" name="Rectangle 89"/>
            <p:cNvSpPr>
              <a:spLocks noChangeArrowheads="1"/>
            </p:cNvSpPr>
            <p:nvPr/>
          </p:nvSpPr>
          <p:spPr bwMode="auto">
            <a:xfrm>
              <a:off x="3685" y="1911"/>
              <a:ext cx="25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70%</a:t>
              </a:r>
              <a:endParaRPr lang="zh-CN" altLang="en-US" sz="1760">
                <a:latin typeface="华文楷体" panose="02010600040101010101" pitchFamily="2" charset="-122"/>
                <a:ea typeface="华文楷体" panose="02010600040101010101" pitchFamily="2" charset="-122"/>
              </a:endParaRPr>
            </a:p>
          </p:txBody>
        </p:sp>
        <p:sp>
          <p:nvSpPr>
            <p:cNvPr id="143" name="Rectangle 90"/>
            <p:cNvSpPr>
              <a:spLocks noChangeArrowheads="1"/>
            </p:cNvSpPr>
            <p:nvPr/>
          </p:nvSpPr>
          <p:spPr bwMode="auto">
            <a:xfrm>
              <a:off x="3685" y="1707"/>
              <a:ext cx="25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80%</a:t>
              </a:r>
              <a:endParaRPr lang="zh-CN" altLang="en-US" sz="1760">
                <a:latin typeface="华文楷体" panose="02010600040101010101" pitchFamily="2" charset="-122"/>
                <a:ea typeface="华文楷体" panose="02010600040101010101" pitchFamily="2" charset="-122"/>
              </a:endParaRPr>
            </a:p>
          </p:txBody>
        </p:sp>
        <p:sp>
          <p:nvSpPr>
            <p:cNvPr id="144" name="Rectangle 91"/>
            <p:cNvSpPr>
              <a:spLocks noChangeArrowheads="1"/>
            </p:cNvSpPr>
            <p:nvPr/>
          </p:nvSpPr>
          <p:spPr bwMode="auto">
            <a:xfrm>
              <a:off x="3685" y="1496"/>
              <a:ext cx="256"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90%</a:t>
              </a:r>
              <a:endParaRPr lang="zh-CN" altLang="en-US" sz="1760">
                <a:latin typeface="华文楷体" panose="02010600040101010101" pitchFamily="2" charset="-122"/>
                <a:ea typeface="华文楷体" panose="02010600040101010101" pitchFamily="2" charset="-122"/>
              </a:endParaRPr>
            </a:p>
          </p:txBody>
        </p:sp>
        <p:sp>
          <p:nvSpPr>
            <p:cNvPr id="145" name="Rectangle 92"/>
            <p:cNvSpPr>
              <a:spLocks noChangeArrowheads="1"/>
            </p:cNvSpPr>
            <p:nvPr/>
          </p:nvSpPr>
          <p:spPr bwMode="auto">
            <a:xfrm>
              <a:off x="3626" y="1293"/>
              <a:ext cx="324"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smtClean="0">
                  <a:latin typeface="华文楷体" panose="02010600040101010101" pitchFamily="2" charset="-122"/>
                  <a:ea typeface="华文楷体" panose="02010600040101010101" pitchFamily="2" charset="-122"/>
                </a:rPr>
                <a:t>100%</a:t>
              </a:r>
              <a:endParaRPr lang="zh-CN" altLang="en-US" sz="1760">
                <a:latin typeface="华文楷体" panose="02010600040101010101" pitchFamily="2" charset="-122"/>
                <a:ea typeface="华文楷体" panose="02010600040101010101" pitchFamily="2" charset="-122"/>
              </a:endParaRPr>
            </a:p>
          </p:txBody>
        </p:sp>
        <p:sp>
          <p:nvSpPr>
            <p:cNvPr id="146" name="Rectangle 93"/>
            <p:cNvSpPr>
              <a:spLocks noChangeArrowheads="1"/>
            </p:cNvSpPr>
            <p:nvPr/>
          </p:nvSpPr>
          <p:spPr bwMode="auto">
            <a:xfrm>
              <a:off x="4389" y="3491"/>
              <a:ext cx="273"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b="1" smtClean="0">
                  <a:latin typeface="华文楷体" panose="02010600040101010101" pitchFamily="2" charset="-122"/>
                  <a:ea typeface="华文楷体" panose="02010600040101010101" pitchFamily="2" charset="-122"/>
                </a:rPr>
                <a:t>1996</a:t>
              </a:r>
              <a:endParaRPr lang="zh-CN" altLang="en-US" sz="1760" b="1">
                <a:latin typeface="华文楷体" panose="02010600040101010101" pitchFamily="2" charset="-122"/>
                <a:ea typeface="华文楷体" panose="02010600040101010101" pitchFamily="2" charset="-122"/>
              </a:endParaRPr>
            </a:p>
          </p:txBody>
        </p:sp>
        <p:sp>
          <p:nvSpPr>
            <p:cNvPr id="147" name="Rectangle 94"/>
            <p:cNvSpPr>
              <a:spLocks noChangeArrowheads="1"/>
            </p:cNvSpPr>
            <p:nvPr/>
          </p:nvSpPr>
          <p:spPr bwMode="auto">
            <a:xfrm>
              <a:off x="5392" y="3491"/>
              <a:ext cx="273" cy="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760" b="1" smtClean="0">
                  <a:latin typeface="华文楷体" panose="02010600040101010101" pitchFamily="2" charset="-122"/>
                  <a:ea typeface="华文楷体" panose="02010600040101010101" pitchFamily="2" charset="-122"/>
                </a:rPr>
                <a:t>1997</a:t>
              </a:r>
              <a:endParaRPr lang="zh-CN" altLang="en-US" sz="1760" b="1">
                <a:latin typeface="华文楷体" panose="02010600040101010101" pitchFamily="2" charset="-122"/>
                <a:ea typeface="华文楷体" panose="02010600040101010101" pitchFamily="2" charset="-122"/>
              </a:endParaRPr>
            </a:p>
          </p:txBody>
        </p:sp>
      </p:grpSp>
      <p:sp>
        <p:nvSpPr>
          <p:cNvPr id="148" name="Rectangle 95"/>
          <p:cNvSpPr>
            <a:spLocks noChangeArrowheads="1"/>
          </p:cNvSpPr>
          <p:nvPr/>
        </p:nvSpPr>
        <p:spPr bwMode="auto">
          <a:xfrm>
            <a:off x="1473836" y="1605597"/>
            <a:ext cx="204609" cy="508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1283" tIns="50642" rIns="101283" bIns="50642">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endParaRPr lang="zh-CN" altLang="en-US" sz="2640">
              <a:latin typeface="华文楷体" panose="02010600040101010101" pitchFamily="2" charset="-122"/>
              <a:ea typeface="华文楷体" panose="02010600040101010101" pitchFamily="2" charset="-122"/>
            </a:endParaRPr>
          </a:p>
        </p:txBody>
      </p:sp>
      <p:sp>
        <p:nvSpPr>
          <p:cNvPr id="149" name="Rectangle 96"/>
          <p:cNvSpPr>
            <a:spLocks noChangeArrowheads="1"/>
          </p:cNvSpPr>
          <p:nvPr/>
        </p:nvSpPr>
        <p:spPr bwMode="auto">
          <a:xfrm>
            <a:off x="2126692" y="2247546"/>
            <a:ext cx="1025922"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zh-CN" altLang="en-US" sz="1600" smtClean="0">
                <a:latin typeface="华文楷体" panose="02010600040101010101" pitchFamily="2" charset="-122"/>
                <a:ea typeface="华文楷体" panose="02010600040101010101" pitchFamily="2" charset="-122"/>
              </a:rPr>
              <a:t>总供应天数</a:t>
            </a:r>
            <a:endParaRPr lang="zh-CN" altLang="en-US" sz="1600">
              <a:latin typeface="华文楷体" panose="02010600040101010101" pitchFamily="2" charset="-122"/>
              <a:ea typeface="华文楷体" panose="02010600040101010101" pitchFamily="2" charset="-122"/>
            </a:endParaRPr>
          </a:p>
        </p:txBody>
      </p:sp>
      <p:sp>
        <p:nvSpPr>
          <p:cNvPr id="150" name="Rectangle 97"/>
          <p:cNvSpPr>
            <a:spLocks noChangeArrowheads="1"/>
          </p:cNvSpPr>
          <p:nvPr/>
        </p:nvSpPr>
        <p:spPr bwMode="auto">
          <a:xfrm>
            <a:off x="7285935" y="2224979"/>
            <a:ext cx="820738"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zh-CN" altLang="en-US" sz="1600" smtClean="0">
                <a:latin typeface="华文楷体" panose="02010600040101010101" pitchFamily="2" charset="-122"/>
                <a:ea typeface="华文楷体" panose="02010600040101010101" pitchFamily="2" charset="-122"/>
              </a:rPr>
              <a:t>按时供货</a:t>
            </a:r>
            <a:endParaRPr lang="zh-CN" altLang="en-US" sz="1600">
              <a:latin typeface="华文楷体" panose="02010600040101010101" pitchFamily="2" charset="-122"/>
              <a:ea typeface="华文楷体" panose="02010600040101010101" pitchFamily="2" charset="-122"/>
            </a:endParaRPr>
          </a:p>
        </p:txBody>
      </p:sp>
      <p:grpSp>
        <p:nvGrpSpPr>
          <p:cNvPr id="160" name="Group 159"/>
          <p:cNvGrpSpPr/>
          <p:nvPr/>
        </p:nvGrpSpPr>
        <p:grpSpPr>
          <a:xfrm>
            <a:off x="820737" y="6550496"/>
            <a:ext cx="8707311" cy="576064"/>
            <a:chOff x="820737" y="6435885"/>
            <a:chExt cx="9237663" cy="576064"/>
          </a:xfrm>
        </p:grpSpPr>
        <p:sp>
          <p:nvSpPr>
            <p:cNvPr id="157" name="Rectangle 104"/>
            <p:cNvSpPr>
              <a:spLocks noChangeArrowheads="1"/>
            </p:cNvSpPr>
            <p:nvPr/>
          </p:nvSpPr>
          <p:spPr bwMode="auto">
            <a:xfrm>
              <a:off x="820737" y="6435885"/>
              <a:ext cx="9237663" cy="348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15888" indent="-115888">
                <a:spcBef>
                  <a:spcPct val="50000"/>
                </a:spcBef>
              </a:pPr>
              <a:r>
                <a:rPr lang="zh-CN" altLang="en-US" sz="1600" b="1" smtClean="0">
                  <a:latin typeface="华文楷体" panose="02010600040101010101" pitchFamily="2" charset="-122"/>
                  <a:ea typeface="华文楷体" panose="02010600040101010101" pitchFamily="2" charset="-122"/>
                </a:rPr>
                <a:t>美国商业部门估计，企业在</a:t>
              </a:r>
              <a:r>
                <a:rPr lang="en-US" altLang="zh-CN" sz="1600" b="1" smtClean="0">
                  <a:latin typeface="华文楷体" panose="02010600040101010101" pitchFamily="2" charset="-122"/>
                  <a:ea typeface="华文楷体" panose="02010600040101010101" pitchFamily="2" charset="-122"/>
                </a:rPr>
                <a:t>20</a:t>
              </a:r>
              <a:r>
                <a:rPr lang="zh-CN" altLang="en-US" sz="1600" b="1" smtClean="0">
                  <a:latin typeface="华文楷体" panose="02010600040101010101" pitchFamily="2" charset="-122"/>
                  <a:ea typeface="华文楷体" panose="02010600040101010101" pitchFamily="2" charset="-122"/>
                </a:rPr>
                <a:t>世纪</a:t>
              </a:r>
              <a:r>
                <a:rPr lang="en-US" altLang="zh-CN" sz="1600" b="1" smtClean="0">
                  <a:latin typeface="华文楷体" panose="02010600040101010101" pitchFamily="2" charset="-122"/>
                  <a:ea typeface="华文楷体" panose="02010600040101010101" pitchFamily="2" charset="-122"/>
                </a:rPr>
                <a:t>90</a:t>
              </a:r>
              <a:r>
                <a:rPr lang="zh-CN" altLang="en-US" sz="1600" b="1" smtClean="0">
                  <a:latin typeface="华文楷体" panose="02010600040101010101" pitchFamily="2" charset="-122"/>
                  <a:ea typeface="华文楷体" panose="02010600040101010101" pitchFamily="2" charset="-122"/>
                </a:rPr>
                <a:t>年代降低了</a:t>
              </a:r>
              <a:r>
                <a:rPr lang="en-US" altLang="zh-CN" sz="1600" b="1" smtClean="0">
                  <a:latin typeface="华文楷体" panose="02010600040101010101" pitchFamily="2" charset="-122"/>
                  <a:ea typeface="华文楷体" panose="02010600040101010101" pitchFamily="2" charset="-122"/>
                </a:rPr>
                <a:t>9%</a:t>
              </a:r>
              <a:r>
                <a:rPr lang="zh-CN" altLang="en-US" sz="1600" b="1" smtClean="0">
                  <a:latin typeface="华文楷体" panose="02010600040101010101" pitchFamily="2" charset="-122"/>
                  <a:ea typeface="华文楷体" panose="02010600040101010101" pitchFamily="2" charset="-122"/>
                </a:rPr>
                <a:t>的库存，节省了</a:t>
              </a:r>
              <a:r>
                <a:rPr lang="en-US" altLang="zh-CN" sz="1600" b="1" smtClean="0">
                  <a:latin typeface="华文楷体" panose="02010600040101010101" pitchFamily="2" charset="-122"/>
                  <a:ea typeface="华文楷体" panose="02010600040101010101" pitchFamily="2" charset="-122"/>
                </a:rPr>
                <a:t>820</a:t>
              </a:r>
              <a:r>
                <a:rPr lang="zh-CN" altLang="en-US" sz="1600" b="1" smtClean="0">
                  <a:latin typeface="华文楷体" panose="02010600040101010101" pitchFamily="2" charset="-122"/>
                  <a:ea typeface="华文楷体" panose="02010600040101010101" pitchFamily="2" charset="-122"/>
                </a:rPr>
                <a:t>亿美 </a:t>
              </a:r>
              <a:r>
                <a:rPr lang="en-US" altLang="zh-CN" sz="1600" b="1" smtClean="0">
                  <a:latin typeface="华文楷体" panose="02010600040101010101" pitchFamily="2" charset="-122"/>
                  <a:ea typeface="华文楷体" panose="02010600040101010101" pitchFamily="2" charset="-122"/>
                </a:rPr>
                <a:t>[</a:t>
              </a:r>
              <a:r>
                <a:rPr lang="zh-CN" altLang="en-US" sz="1600" b="1" smtClean="0">
                  <a:latin typeface="华文楷体" panose="02010600040101010101" pitchFamily="2" charset="-122"/>
                  <a:ea typeface="华文楷体" panose="02010600040101010101" pitchFamily="2" charset="-122"/>
                </a:rPr>
                <a:t>财富 </a:t>
              </a:r>
              <a:r>
                <a:rPr lang="en-US" altLang="zh-CN" sz="1600" b="1" smtClean="0">
                  <a:latin typeface="华文楷体" panose="02010600040101010101" pitchFamily="2" charset="-122"/>
                  <a:ea typeface="华文楷体" panose="02010600040101010101" pitchFamily="2" charset="-122"/>
                </a:rPr>
                <a:t>3/3/97].</a:t>
              </a:r>
              <a:endParaRPr lang="zh-CN" altLang="en-US" sz="1600" b="1">
                <a:latin typeface="华文楷体" panose="02010600040101010101" pitchFamily="2" charset="-122"/>
                <a:ea typeface="华文楷体" panose="02010600040101010101" pitchFamily="2" charset="-122"/>
              </a:endParaRPr>
            </a:p>
          </p:txBody>
        </p:sp>
        <p:sp>
          <p:nvSpPr>
            <p:cNvPr id="159" name="Text Box 85"/>
            <p:cNvSpPr txBox="1">
              <a:spLocks noChangeArrowheads="1"/>
            </p:cNvSpPr>
            <p:nvPr/>
          </p:nvSpPr>
          <p:spPr bwMode="auto">
            <a:xfrm>
              <a:off x="8253489" y="6734950"/>
              <a:ext cx="1462891"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accent2"/>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200" smtClean="0">
                  <a:latin typeface="华文楷体" panose="02010600040101010101" pitchFamily="2" charset="-122"/>
                  <a:ea typeface="华文楷体" panose="02010600040101010101" pitchFamily="2" charset="-122"/>
                </a:rPr>
                <a:t>1997 PRTM</a:t>
              </a:r>
              <a:r>
                <a:rPr lang="zh-CN" altLang="en-US" sz="1200" smtClean="0">
                  <a:latin typeface="华文楷体" panose="02010600040101010101" pitchFamily="2" charset="-122"/>
                  <a:ea typeface="华文楷体" panose="02010600040101010101" pitchFamily="2" charset="-122"/>
                </a:rPr>
                <a:t>的研究</a:t>
              </a:r>
              <a:endParaRPr lang="zh-CN" altLang="en-US" sz="1200" b="1">
                <a:latin typeface="华文楷体" panose="02010600040101010101" pitchFamily="2" charset="-122"/>
                <a:ea typeface="华文楷体" panose="02010600040101010101" pitchFamily="2" charset="-122"/>
              </a:endParaRPr>
            </a:p>
          </p:txBody>
        </p:sp>
      </p:grpSp>
      <p:grpSp>
        <p:nvGrpSpPr>
          <p:cNvPr id="162" name="Group 161"/>
          <p:cNvGrpSpPr/>
          <p:nvPr/>
        </p:nvGrpSpPr>
        <p:grpSpPr>
          <a:xfrm>
            <a:off x="4634689" y="2478107"/>
            <a:ext cx="894080" cy="649605"/>
            <a:chOff x="4805680" y="2800252"/>
            <a:chExt cx="894080" cy="649605"/>
          </a:xfrm>
        </p:grpSpPr>
        <p:sp>
          <p:nvSpPr>
            <p:cNvPr id="163" name="Rectangle 3"/>
            <p:cNvSpPr>
              <a:spLocks noChangeArrowheads="1"/>
            </p:cNvSpPr>
            <p:nvPr/>
          </p:nvSpPr>
          <p:spPr bwMode="auto">
            <a:xfrm>
              <a:off x="4805680" y="2800252"/>
              <a:ext cx="894080" cy="649605"/>
            </a:xfrm>
            <a:prstGeom prst="rect">
              <a:avLst/>
            </a:prstGeom>
            <a:solidFill>
              <a:schemeClr val="bg1"/>
            </a:solidFill>
            <a:ln w="12700">
              <a:solidFill>
                <a:srgbClr val="000000"/>
              </a:solidFill>
              <a:miter lim="800000"/>
              <a:headEnd type="none" w="sm" len="sm"/>
              <a:tailEnd type="none" w="sm" len="sm"/>
            </a:ln>
            <a:effec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00">
                <a:latin typeface="华文楷体" panose="02010600040101010101" pitchFamily="2" charset="-122"/>
                <a:ea typeface="华文楷体" panose="02010600040101010101" pitchFamily="2" charset="-122"/>
              </a:endParaRPr>
            </a:p>
          </p:txBody>
        </p:sp>
        <p:sp>
          <p:nvSpPr>
            <p:cNvPr id="164" name="Rectangle 43"/>
            <p:cNvSpPr>
              <a:spLocks noChangeArrowheads="1"/>
            </p:cNvSpPr>
            <p:nvPr/>
          </p:nvSpPr>
          <p:spPr bwMode="auto">
            <a:xfrm>
              <a:off x="4892992" y="2946937"/>
              <a:ext cx="85567" cy="113507"/>
            </a:xfrm>
            <a:prstGeom prst="rect">
              <a:avLst/>
            </a:prstGeom>
            <a:gradFill rotWithShape="0">
              <a:gsLst>
                <a:gs pos="0">
                  <a:schemeClr val="bg1">
                    <a:gamma/>
                    <a:shade val="49804"/>
                    <a:invGamma/>
                  </a:schemeClr>
                </a:gs>
                <a:gs pos="50000">
                  <a:schemeClr val="bg1"/>
                </a:gs>
                <a:gs pos="100000">
                  <a:schemeClr val="bg1">
                    <a:gamma/>
                    <a:shade val="49804"/>
                    <a:invGamma/>
                  </a:scheme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endParaRPr lang="zh-CN" altLang="en-US" sz="1540" b="1">
                <a:latin typeface="华文楷体" panose="02010600040101010101" pitchFamily="2" charset="-122"/>
                <a:ea typeface="华文楷体" panose="02010600040101010101" pitchFamily="2" charset="-122"/>
              </a:endParaRPr>
            </a:p>
          </p:txBody>
        </p:sp>
        <p:sp>
          <p:nvSpPr>
            <p:cNvPr id="165" name="Rectangle 44"/>
            <p:cNvSpPr>
              <a:spLocks noChangeArrowheads="1"/>
            </p:cNvSpPr>
            <p:nvPr/>
          </p:nvSpPr>
          <p:spPr bwMode="auto">
            <a:xfrm>
              <a:off x="5029200" y="2884072"/>
              <a:ext cx="307777"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zh-CN" altLang="en-US" sz="1200" b="1" smtClean="0">
                  <a:solidFill>
                    <a:srgbClr val="000000"/>
                  </a:solidFill>
                  <a:latin typeface="华文楷体" panose="02010600040101010101" pitchFamily="2" charset="-122"/>
                  <a:ea typeface="华文楷体" panose="02010600040101010101" pitchFamily="2" charset="-122"/>
                </a:rPr>
                <a:t>最好</a:t>
              </a:r>
              <a:endParaRPr lang="zh-CN" altLang="en-US" sz="1200" b="1">
                <a:solidFill>
                  <a:srgbClr val="000000"/>
                </a:solidFill>
                <a:latin typeface="华文楷体" panose="02010600040101010101" pitchFamily="2" charset="-122"/>
                <a:ea typeface="华文楷体" panose="02010600040101010101" pitchFamily="2" charset="-122"/>
              </a:endParaRPr>
            </a:p>
          </p:txBody>
        </p:sp>
        <p:sp>
          <p:nvSpPr>
            <p:cNvPr id="166" name="Rectangle 45"/>
            <p:cNvSpPr>
              <a:spLocks noChangeArrowheads="1"/>
            </p:cNvSpPr>
            <p:nvPr/>
          </p:nvSpPr>
          <p:spPr bwMode="auto">
            <a:xfrm>
              <a:off x="4892992" y="3226337"/>
              <a:ext cx="85567" cy="113507"/>
            </a:xfrm>
            <a:prstGeom prst="rect">
              <a:avLst/>
            </a:prstGeom>
            <a:gradFill rotWithShape="0">
              <a:gsLst>
                <a:gs pos="0">
                  <a:srgbClr val="FF3300">
                    <a:gamma/>
                    <a:shade val="46275"/>
                    <a:invGamma/>
                  </a:srgbClr>
                </a:gs>
                <a:gs pos="50000">
                  <a:srgbClr val="FF3300"/>
                </a:gs>
                <a:gs pos="100000">
                  <a:srgbClr val="FF3300">
                    <a:gamma/>
                    <a:shade val="46275"/>
                    <a:invGamma/>
                  </a:srgb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67" name="Rectangle 46"/>
            <p:cNvSpPr>
              <a:spLocks noChangeArrowheads="1"/>
            </p:cNvSpPr>
            <p:nvPr/>
          </p:nvSpPr>
          <p:spPr bwMode="auto">
            <a:xfrm>
              <a:off x="5029200" y="3163472"/>
              <a:ext cx="307777"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zh-CN" altLang="en-US" sz="1200" b="1" smtClean="0">
                  <a:solidFill>
                    <a:srgbClr val="000000"/>
                  </a:solidFill>
                  <a:latin typeface="华文楷体" panose="02010600040101010101" pitchFamily="2" charset="-122"/>
                  <a:ea typeface="华文楷体" panose="02010600040101010101" pitchFamily="2" charset="-122"/>
                </a:rPr>
                <a:t>中等</a:t>
              </a:r>
              <a:endParaRPr lang="zh-CN" altLang="en-US" sz="1200" b="1">
                <a:solidFill>
                  <a:srgbClr val="000000"/>
                </a:solidFill>
                <a:latin typeface="华文楷体" panose="02010600040101010101" pitchFamily="2" charset="-122"/>
                <a:ea typeface="华文楷体" panose="02010600040101010101" pitchFamily="2" charset="-122"/>
              </a:endParaRPr>
            </a:p>
          </p:txBody>
        </p:sp>
      </p:grpSp>
    </p:spTree>
    <p:extLst>
      <p:ext uri="{BB962C8B-B14F-4D97-AF65-F5344CB8AC3E}">
        <p14:creationId xmlns:p14="http://schemas.microsoft.com/office/powerpoint/2010/main" val="2714821598"/>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3"/>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a:latin typeface="华文楷体" panose="02010600040101010101" pitchFamily="2" charset="-122"/>
                <a:ea typeface="华文楷体" panose="02010600040101010101" pitchFamily="2" charset="-122"/>
              </a:rPr>
              <a:t>供应链管理提升企业竞争优势</a:t>
            </a:r>
          </a:p>
        </p:txBody>
      </p:sp>
      <p:sp>
        <p:nvSpPr>
          <p:cNvPr id="51" name="Page Number"/>
          <p:cNvSpPr txBox="1"/>
          <p:nvPr>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9</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1.2 – </a:t>
            </a:r>
            <a:r>
              <a:rPr lang="zh-CN" altLang="en-US" sz="900" noProof="1" smtClean="0">
                <a:solidFill>
                  <a:schemeClr val="tx1"/>
                </a:solidFill>
                <a:latin typeface="华文楷体" panose="02010600040101010101" pitchFamily="2" charset="-122"/>
                <a:ea typeface="华文楷体" panose="02010600040101010101" pitchFamily="2" charset="-122"/>
              </a:rPr>
              <a:t>供应链管理的价值</a:t>
            </a:r>
          </a:p>
        </p:txBody>
      </p:sp>
      <p:sp>
        <p:nvSpPr>
          <p:cNvPr id="56" name="Rectangle 4"/>
          <p:cNvSpPr>
            <a:spLocks noChangeArrowheads="1"/>
          </p:cNvSpPr>
          <p:nvPr/>
        </p:nvSpPr>
        <p:spPr bwMode="auto">
          <a:xfrm>
            <a:off x="1997710" y="2272885"/>
            <a:ext cx="1641475"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zh-CN" altLang="en-US" sz="1600" smtClean="0">
                <a:latin typeface="华文楷体" panose="02010600040101010101" pitchFamily="2" charset="-122"/>
                <a:ea typeface="华文楷体" panose="02010600040101010101" pitchFamily="2" charset="-122"/>
              </a:rPr>
              <a:t>总供应链管理成本</a:t>
            </a:r>
            <a:endParaRPr lang="zh-CN" altLang="en-US" sz="1600">
              <a:latin typeface="华文楷体" panose="02010600040101010101" pitchFamily="2" charset="-122"/>
              <a:ea typeface="华文楷体" panose="02010600040101010101" pitchFamily="2" charset="-122"/>
            </a:endParaRPr>
          </a:p>
        </p:txBody>
      </p:sp>
      <p:sp>
        <p:nvSpPr>
          <p:cNvPr id="57" name="Rectangle 6"/>
          <p:cNvSpPr>
            <a:spLocks noChangeArrowheads="1"/>
          </p:cNvSpPr>
          <p:nvPr/>
        </p:nvSpPr>
        <p:spPr bwMode="auto">
          <a:xfrm>
            <a:off x="1463358" y="2950430"/>
            <a:ext cx="3160713" cy="2617629"/>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58" name="Line 7"/>
          <p:cNvSpPr>
            <a:spLocks noChangeShapeType="1"/>
          </p:cNvSpPr>
          <p:nvPr/>
        </p:nvSpPr>
        <p:spPr bwMode="auto">
          <a:xfrm>
            <a:off x="1468597" y="5197854"/>
            <a:ext cx="315547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59" name="Line 8"/>
          <p:cNvSpPr>
            <a:spLocks noChangeShapeType="1"/>
          </p:cNvSpPr>
          <p:nvPr/>
        </p:nvSpPr>
        <p:spPr bwMode="auto">
          <a:xfrm>
            <a:off x="1468597" y="4818917"/>
            <a:ext cx="3155473" cy="174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60" name="Line 9"/>
          <p:cNvSpPr>
            <a:spLocks noChangeShapeType="1"/>
          </p:cNvSpPr>
          <p:nvPr/>
        </p:nvSpPr>
        <p:spPr bwMode="auto">
          <a:xfrm>
            <a:off x="1468597" y="4448712"/>
            <a:ext cx="3155473" cy="174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61" name="Line 10"/>
          <p:cNvSpPr>
            <a:spLocks noChangeShapeType="1"/>
          </p:cNvSpPr>
          <p:nvPr/>
        </p:nvSpPr>
        <p:spPr bwMode="auto">
          <a:xfrm>
            <a:off x="1468597" y="4069777"/>
            <a:ext cx="315547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62" name="Line 11"/>
          <p:cNvSpPr>
            <a:spLocks noChangeShapeType="1"/>
          </p:cNvSpPr>
          <p:nvPr/>
        </p:nvSpPr>
        <p:spPr bwMode="auto">
          <a:xfrm>
            <a:off x="1468597" y="3699572"/>
            <a:ext cx="315547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63" name="Line 12"/>
          <p:cNvSpPr>
            <a:spLocks noChangeShapeType="1"/>
          </p:cNvSpPr>
          <p:nvPr/>
        </p:nvSpPr>
        <p:spPr bwMode="auto">
          <a:xfrm>
            <a:off x="1468597" y="3320634"/>
            <a:ext cx="3155473" cy="174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64" name="Line 13"/>
          <p:cNvSpPr>
            <a:spLocks noChangeShapeType="1"/>
          </p:cNvSpPr>
          <p:nvPr/>
        </p:nvSpPr>
        <p:spPr bwMode="auto">
          <a:xfrm>
            <a:off x="1468597" y="2950429"/>
            <a:ext cx="3155473" cy="174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65" name="Rectangle 14"/>
          <p:cNvSpPr>
            <a:spLocks noChangeArrowheads="1"/>
          </p:cNvSpPr>
          <p:nvPr/>
        </p:nvSpPr>
        <p:spPr bwMode="auto">
          <a:xfrm>
            <a:off x="1466850" y="2953923"/>
            <a:ext cx="3153728" cy="2610644"/>
          </a:xfrm>
          <a:prstGeom prst="rect">
            <a:avLst/>
          </a:prstGeom>
          <a:noFill/>
          <a:ln w="12700">
            <a:solidFill>
              <a:srgbClr val="808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66" name="Rectangle 15"/>
          <p:cNvSpPr>
            <a:spLocks noChangeArrowheads="1"/>
          </p:cNvSpPr>
          <p:nvPr/>
        </p:nvSpPr>
        <p:spPr bwMode="auto">
          <a:xfrm>
            <a:off x="1800384" y="4263609"/>
            <a:ext cx="515143" cy="1300957"/>
          </a:xfrm>
          <a:prstGeom prst="rect">
            <a:avLst/>
          </a:prstGeom>
          <a:gradFill rotWithShape="0">
            <a:gsLst>
              <a:gs pos="0">
                <a:schemeClr val="bg1">
                  <a:gamma/>
                  <a:shade val="49804"/>
                  <a:invGamma/>
                </a:schemeClr>
              </a:gs>
              <a:gs pos="50000">
                <a:schemeClr val="bg1"/>
              </a:gs>
              <a:gs pos="100000">
                <a:schemeClr val="bg1">
                  <a:gamma/>
                  <a:shade val="49804"/>
                  <a:invGamma/>
                </a:scheme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en-US" altLang="zh-CN" sz="1540" b="1" smtClean="0">
                <a:latin typeface="华文楷体" panose="02010600040101010101" pitchFamily="2" charset="-122"/>
                <a:ea typeface="华文楷体" panose="02010600040101010101" pitchFamily="2" charset="-122"/>
              </a:rPr>
              <a:t>7.0</a:t>
            </a:r>
            <a:endParaRPr lang="en-US" altLang="zh-CN" sz="1540" b="1">
              <a:latin typeface="华文楷体" panose="02010600040101010101" pitchFamily="2" charset="-122"/>
              <a:ea typeface="华文楷体" panose="02010600040101010101" pitchFamily="2" charset="-122"/>
            </a:endParaRPr>
          </a:p>
        </p:txBody>
      </p:sp>
      <p:sp>
        <p:nvSpPr>
          <p:cNvPr id="67" name="Rectangle 16"/>
          <p:cNvSpPr>
            <a:spLocks noChangeArrowheads="1"/>
          </p:cNvSpPr>
          <p:nvPr/>
        </p:nvSpPr>
        <p:spPr bwMode="auto">
          <a:xfrm>
            <a:off x="3384233" y="4392833"/>
            <a:ext cx="506413" cy="1171734"/>
          </a:xfrm>
          <a:prstGeom prst="rect">
            <a:avLst/>
          </a:prstGeom>
          <a:gradFill rotWithShape="0">
            <a:gsLst>
              <a:gs pos="0">
                <a:schemeClr val="bg1">
                  <a:gamma/>
                  <a:shade val="49804"/>
                  <a:invGamma/>
                </a:schemeClr>
              </a:gs>
              <a:gs pos="50000">
                <a:schemeClr val="bg1"/>
              </a:gs>
              <a:gs pos="100000">
                <a:schemeClr val="bg1">
                  <a:gamma/>
                  <a:shade val="49804"/>
                  <a:invGamma/>
                </a:scheme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en-US" altLang="zh-CN" sz="1540" b="1" smtClean="0">
                <a:latin typeface="华文楷体" panose="02010600040101010101" pitchFamily="2" charset="-122"/>
                <a:ea typeface="华文楷体" panose="02010600040101010101" pitchFamily="2" charset="-122"/>
              </a:rPr>
              <a:t>6.3</a:t>
            </a:r>
            <a:endParaRPr lang="en-US" altLang="zh-CN" sz="1540" b="1">
              <a:latin typeface="华文楷体" panose="02010600040101010101" pitchFamily="2" charset="-122"/>
              <a:ea typeface="华文楷体" panose="02010600040101010101" pitchFamily="2" charset="-122"/>
            </a:endParaRPr>
          </a:p>
        </p:txBody>
      </p:sp>
      <p:sp>
        <p:nvSpPr>
          <p:cNvPr id="68" name="Rectangle 17"/>
          <p:cNvSpPr>
            <a:spLocks noChangeArrowheads="1"/>
          </p:cNvSpPr>
          <p:nvPr/>
        </p:nvSpPr>
        <p:spPr bwMode="auto">
          <a:xfrm>
            <a:off x="2257902" y="3125054"/>
            <a:ext cx="506413" cy="2439512"/>
          </a:xfrm>
          <a:prstGeom prst="rect">
            <a:avLst/>
          </a:prstGeom>
          <a:gradFill rotWithShape="0">
            <a:gsLst>
              <a:gs pos="0">
                <a:srgbClr val="FF3300">
                  <a:gamma/>
                  <a:shade val="46275"/>
                  <a:invGamma/>
                </a:srgbClr>
              </a:gs>
              <a:gs pos="50000">
                <a:srgbClr val="FF3300"/>
              </a:gs>
              <a:gs pos="100000">
                <a:srgbClr val="FF3300">
                  <a:gamma/>
                  <a:shade val="46275"/>
                  <a:invGamma/>
                </a:srgb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endParaRPr lang="zh-CN" altLang="en-US" sz="2640">
              <a:latin typeface="华文楷体" panose="02010600040101010101" pitchFamily="2" charset="-122"/>
              <a:ea typeface="华文楷体" panose="02010600040101010101" pitchFamily="2" charset="-122"/>
            </a:endParaRPr>
          </a:p>
        </p:txBody>
      </p:sp>
      <p:sp>
        <p:nvSpPr>
          <p:cNvPr id="69" name="Rectangle 18"/>
          <p:cNvSpPr>
            <a:spLocks noChangeArrowheads="1"/>
          </p:cNvSpPr>
          <p:nvPr/>
        </p:nvSpPr>
        <p:spPr bwMode="auto">
          <a:xfrm>
            <a:off x="3834765" y="3404454"/>
            <a:ext cx="506413" cy="2160112"/>
          </a:xfrm>
          <a:prstGeom prst="rect">
            <a:avLst/>
          </a:prstGeom>
          <a:gradFill rotWithShape="0">
            <a:gsLst>
              <a:gs pos="0">
                <a:srgbClr val="FF3300">
                  <a:gamma/>
                  <a:shade val="46275"/>
                  <a:invGamma/>
                </a:srgbClr>
              </a:gs>
              <a:gs pos="50000">
                <a:srgbClr val="FF3300"/>
              </a:gs>
              <a:gs pos="100000">
                <a:srgbClr val="FF3300">
                  <a:gamma/>
                  <a:shade val="46275"/>
                  <a:invGamma/>
                </a:srgb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endParaRPr lang="zh-CN" altLang="en-US" sz="2640">
              <a:latin typeface="华文楷体" panose="02010600040101010101" pitchFamily="2" charset="-122"/>
              <a:ea typeface="华文楷体" panose="02010600040101010101" pitchFamily="2" charset="-122"/>
            </a:endParaRPr>
          </a:p>
        </p:txBody>
      </p:sp>
      <p:sp>
        <p:nvSpPr>
          <p:cNvPr id="70" name="Line 19"/>
          <p:cNvSpPr>
            <a:spLocks noChangeShapeType="1"/>
          </p:cNvSpPr>
          <p:nvPr/>
        </p:nvSpPr>
        <p:spPr bwMode="auto">
          <a:xfrm>
            <a:off x="1463357" y="2955669"/>
            <a:ext cx="1747" cy="2612390"/>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71" name="Line 20"/>
          <p:cNvSpPr>
            <a:spLocks noChangeShapeType="1"/>
          </p:cNvSpPr>
          <p:nvPr/>
        </p:nvSpPr>
        <p:spPr bwMode="auto">
          <a:xfrm>
            <a:off x="1421447" y="5568059"/>
            <a:ext cx="41910"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72" name="Line 21"/>
          <p:cNvSpPr>
            <a:spLocks noChangeShapeType="1"/>
          </p:cNvSpPr>
          <p:nvPr/>
        </p:nvSpPr>
        <p:spPr bwMode="auto">
          <a:xfrm>
            <a:off x="1421447" y="5197854"/>
            <a:ext cx="41910"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73" name="Line 22"/>
          <p:cNvSpPr>
            <a:spLocks noChangeShapeType="1"/>
          </p:cNvSpPr>
          <p:nvPr/>
        </p:nvSpPr>
        <p:spPr bwMode="auto">
          <a:xfrm>
            <a:off x="1421447" y="4818917"/>
            <a:ext cx="41910" cy="174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74" name="Line 23"/>
          <p:cNvSpPr>
            <a:spLocks noChangeShapeType="1"/>
          </p:cNvSpPr>
          <p:nvPr/>
        </p:nvSpPr>
        <p:spPr bwMode="auto">
          <a:xfrm>
            <a:off x="1421447" y="4448712"/>
            <a:ext cx="41910" cy="174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75" name="Line 24"/>
          <p:cNvSpPr>
            <a:spLocks noChangeShapeType="1"/>
          </p:cNvSpPr>
          <p:nvPr/>
        </p:nvSpPr>
        <p:spPr bwMode="auto">
          <a:xfrm>
            <a:off x="1421447" y="4069777"/>
            <a:ext cx="41910"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76" name="Line 25"/>
          <p:cNvSpPr>
            <a:spLocks noChangeShapeType="1"/>
          </p:cNvSpPr>
          <p:nvPr/>
        </p:nvSpPr>
        <p:spPr bwMode="auto">
          <a:xfrm>
            <a:off x="1421447" y="3699572"/>
            <a:ext cx="41910"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77" name="Line 26"/>
          <p:cNvSpPr>
            <a:spLocks noChangeShapeType="1"/>
          </p:cNvSpPr>
          <p:nvPr/>
        </p:nvSpPr>
        <p:spPr bwMode="auto">
          <a:xfrm>
            <a:off x="1421447" y="3320634"/>
            <a:ext cx="41910" cy="174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78" name="Line 27"/>
          <p:cNvSpPr>
            <a:spLocks noChangeShapeType="1"/>
          </p:cNvSpPr>
          <p:nvPr/>
        </p:nvSpPr>
        <p:spPr bwMode="auto">
          <a:xfrm>
            <a:off x="1421447" y="2950429"/>
            <a:ext cx="41910" cy="174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79" name="Line 28"/>
          <p:cNvSpPr>
            <a:spLocks noChangeShapeType="1"/>
          </p:cNvSpPr>
          <p:nvPr/>
        </p:nvSpPr>
        <p:spPr bwMode="auto">
          <a:xfrm>
            <a:off x="1468597" y="5568059"/>
            <a:ext cx="315547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80" name="Line 29"/>
          <p:cNvSpPr>
            <a:spLocks noChangeShapeType="1"/>
          </p:cNvSpPr>
          <p:nvPr/>
        </p:nvSpPr>
        <p:spPr bwMode="auto">
          <a:xfrm flipH="1" flipV="1">
            <a:off x="1463357" y="5571551"/>
            <a:ext cx="0" cy="54133"/>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81" name="Line 30"/>
          <p:cNvSpPr>
            <a:spLocks noChangeShapeType="1"/>
          </p:cNvSpPr>
          <p:nvPr/>
        </p:nvSpPr>
        <p:spPr bwMode="auto">
          <a:xfrm flipH="1" flipV="1">
            <a:off x="3047207" y="5571551"/>
            <a:ext cx="0" cy="54133"/>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82" name="Line 31"/>
          <p:cNvSpPr>
            <a:spLocks noChangeShapeType="1"/>
          </p:cNvSpPr>
          <p:nvPr/>
        </p:nvSpPr>
        <p:spPr bwMode="auto">
          <a:xfrm flipH="1" flipV="1">
            <a:off x="4624070" y="5571551"/>
            <a:ext cx="0" cy="54133"/>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83" name="Rectangle 32"/>
          <p:cNvSpPr>
            <a:spLocks noChangeArrowheads="1"/>
          </p:cNvSpPr>
          <p:nvPr/>
        </p:nvSpPr>
        <p:spPr bwMode="auto">
          <a:xfrm>
            <a:off x="1121092" y="5458044"/>
            <a:ext cx="256480"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0%</a:t>
            </a:r>
            <a:endParaRPr lang="en-US" altLang="zh-CN" sz="1540" b="1">
              <a:latin typeface="华文楷体" panose="02010600040101010101" pitchFamily="2" charset="-122"/>
              <a:ea typeface="华文楷体" panose="02010600040101010101" pitchFamily="2" charset="-122"/>
            </a:endParaRPr>
          </a:p>
        </p:txBody>
      </p:sp>
      <p:sp>
        <p:nvSpPr>
          <p:cNvPr id="84" name="Rectangle 33"/>
          <p:cNvSpPr>
            <a:spLocks noChangeArrowheads="1"/>
          </p:cNvSpPr>
          <p:nvPr/>
        </p:nvSpPr>
        <p:spPr bwMode="auto">
          <a:xfrm>
            <a:off x="1121092" y="5087839"/>
            <a:ext cx="256480"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2%</a:t>
            </a:r>
            <a:endParaRPr lang="en-US" altLang="zh-CN" sz="1540" b="1">
              <a:latin typeface="华文楷体" panose="02010600040101010101" pitchFamily="2" charset="-122"/>
              <a:ea typeface="华文楷体" panose="02010600040101010101" pitchFamily="2" charset="-122"/>
            </a:endParaRPr>
          </a:p>
        </p:txBody>
      </p:sp>
      <p:sp>
        <p:nvSpPr>
          <p:cNvPr id="85" name="Rectangle 34"/>
          <p:cNvSpPr>
            <a:spLocks noChangeArrowheads="1"/>
          </p:cNvSpPr>
          <p:nvPr/>
        </p:nvSpPr>
        <p:spPr bwMode="auto">
          <a:xfrm>
            <a:off x="1121092" y="4708904"/>
            <a:ext cx="256480"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4%</a:t>
            </a:r>
            <a:endParaRPr lang="en-US" altLang="zh-CN" sz="1540" b="1">
              <a:latin typeface="华文楷体" panose="02010600040101010101" pitchFamily="2" charset="-122"/>
              <a:ea typeface="华文楷体" panose="02010600040101010101" pitchFamily="2" charset="-122"/>
            </a:endParaRPr>
          </a:p>
        </p:txBody>
      </p:sp>
      <p:sp>
        <p:nvSpPr>
          <p:cNvPr id="86" name="Rectangle 35"/>
          <p:cNvSpPr>
            <a:spLocks noChangeArrowheads="1"/>
          </p:cNvSpPr>
          <p:nvPr/>
        </p:nvSpPr>
        <p:spPr bwMode="auto">
          <a:xfrm>
            <a:off x="1121092" y="4338699"/>
            <a:ext cx="256480"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6%</a:t>
            </a:r>
            <a:endParaRPr lang="en-US" altLang="zh-CN" sz="1540" b="1">
              <a:latin typeface="华文楷体" panose="02010600040101010101" pitchFamily="2" charset="-122"/>
              <a:ea typeface="华文楷体" panose="02010600040101010101" pitchFamily="2" charset="-122"/>
            </a:endParaRPr>
          </a:p>
        </p:txBody>
      </p:sp>
      <p:sp>
        <p:nvSpPr>
          <p:cNvPr id="87" name="Rectangle 36"/>
          <p:cNvSpPr>
            <a:spLocks noChangeArrowheads="1"/>
          </p:cNvSpPr>
          <p:nvPr/>
        </p:nvSpPr>
        <p:spPr bwMode="auto">
          <a:xfrm>
            <a:off x="1121092" y="3959762"/>
            <a:ext cx="256480"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8%</a:t>
            </a:r>
            <a:endParaRPr lang="en-US" altLang="zh-CN" sz="1540" b="1">
              <a:latin typeface="华文楷体" panose="02010600040101010101" pitchFamily="2" charset="-122"/>
              <a:ea typeface="华文楷体" panose="02010600040101010101" pitchFamily="2" charset="-122"/>
            </a:endParaRPr>
          </a:p>
        </p:txBody>
      </p:sp>
      <p:sp>
        <p:nvSpPr>
          <p:cNvPr id="88" name="Rectangle 37"/>
          <p:cNvSpPr>
            <a:spLocks noChangeArrowheads="1"/>
          </p:cNvSpPr>
          <p:nvPr/>
        </p:nvSpPr>
        <p:spPr bwMode="auto">
          <a:xfrm>
            <a:off x="1035527" y="3589557"/>
            <a:ext cx="349455"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10%</a:t>
            </a:r>
            <a:endParaRPr lang="en-US" altLang="zh-CN" sz="1540" b="1">
              <a:latin typeface="华文楷体" panose="02010600040101010101" pitchFamily="2" charset="-122"/>
              <a:ea typeface="华文楷体" panose="02010600040101010101" pitchFamily="2" charset="-122"/>
            </a:endParaRPr>
          </a:p>
        </p:txBody>
      </p:sp>
      <p:sp>
        <p:nvSpPr>
          <p:cNvPr id="89" name="Rectangle 38"/>
          <p:cNvSpPr>
            <a:spLocks noChangeArrowheads="1"/>
          </p:cNvSpPr>
          <p:nvPr/>
        </p:nvSpPr>
        <p:spPr bwMode="auto">
          <a:xfrm>
            <a:off x="1035527" y="3210621"/>
            <a:ext cx="349455"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12%</a:t>
            </a:r>
            <a:endParaRPr lang="en-US" altLang="zh-CN" sz="1540" b="1">
              <a:latin typeface="华文楷体" panose="02010600040101010101" pitchFamily="2" charset="-122"/>
              <a:ea typeface="华文楷体" panose="02010600040101010101" pitchFamily="2" charset="-122"/>
            </a:endParaRPr>
          </a:p>
        </p:txBody>
      </p:sp>
      <p:sp>
        <p:nvSpPr>
          <p:cNvPr id="90" name="Rectangle 39"/>
          <p:cNvSpPr>
            <a:spLocks noChangeArrowheads="1"/>
          </p:cNvSpPr>
          <p:nvPr/>
        </p:nvSpPr>
        <p:spPr bwMode="auto">
          <a:xfrm>
            <a:off x="1035527" y="2842162"/>
            <a:ext cx="349455"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14%</a:t>
            </a:r>
            <a:endParaRPr lang="en-US" altLang="zh-CN" sz="1540" b="1">
              <a:latin typeface="华文楷体" panose="02010600040101010101" pitchFamily="2" charset="-122"/>
              <a:ea typeface="华文楷体" panose="02010600040101010101" pitchFamily="2" charset="-122"/>
            </a:endParaRPr>
          </a:p>
        </p:txBody>
      </p:sp>
      <p:sp>
        <p:nvSpPr>
          <p:cNvPr id="91" name="Rectangle 40"/>
          <p:cNvSpPr>
            <a:spLocks noChangeArrowheads="1"/>
          </p:cNvSpPr>
          <p:nvPr/>
        </p:nvSpPr>
        <p:spPr bwMode="auto">
          <a:xfrm>
            <a:off x="2083277" y="5737444"/>
            <a:ext cx="371897"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1996</a:t>
            </a:r>
            <a:endParaRPr lang="en-US" altLang="zh-CN" sz="1540" b="1">
              <a:latin typeface="华文楷体" panose="02010600040101010101" pitchFamily="2" charset="-122"/>
              <a:ea typeface="华文楷体" panose="02010600040101010101" pitchFamily="2" charset="-122"/>
            </a:endParaRPr>
          </a:p>
        </p:txBody>
      </p:sp>
      <p:sp>
        <p:nvSpPr>
          <p:cNvPr id="92" name="Rectangle 41"/>
          <p:cNvSpPr>
            <a:spLocks noChangeArrowheads="1"/>
          </p:cNvSpPr>
          <p:nvPr/>
        </p:nvSpPr>
        <p:spPr bwMode="auto">
          <a:xfrm>
            <a:off x="3660141" y="5737444"/>
            <a:ext cx="371897"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1997</a:t>
            </a:r>
            <a:endParaRPr lang="en-US" altLang="zh-CN" sz="1540" b="1">
              <a:latin typeface="华文楷体" panose="02010600040101010101" pitchFamily="2" charset="-122"/>
              <a:ea typeface="华文楷体" panose="02010600040101010101" pitchFamily="2" charset="-122"/>
            </a:endParaRPr>
          </a:p>
        </p:txBody>
      </p:sp>
      <p:sp>
        <p:nvSpPr>
          <p:cNvPr id="93" name="Rectangle 42"/>
          <p:cNvSpPr>
            <a:spLocks noChangeArrowheads="1"/>
          </p:cNvSpPr>
          <p:nvPr/>
        </p:nvSpPr>
        <p:spPr bwMode="auto">
          <a:xfrm rot="16200000">
            <a:off x="686577" y="4345934"/>
            <a:ext cx="397545"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zh-CN" altLang="en-US" sz="1540" b="1" smtClean="0">
                <a:latin typeface="华文楷体" panose="02010600040101010101" pitchFamily="2" charset="-122"/>
                <a:ea typeface="华文楷体" panose="02010600040101010101" pitchFamily="2" charset="-122"/>
              </a:rPr>
              <a:t>收入</a:t>
            </a:r>
            <a:endParaRPr lang="zh-CN" altLang="en-US" sz="1540" b="1">
              <a:latin typeface="华文楷体" panose="02010600040101010101" pitchFamily="2" charset="-122"/>
              <a:ea typeface="华文楷体" panose="02010600040101010101" pitchFamily="2" charset="-122"/>
            </a:endParaRPr>
          </a:p>
        </p:txBody>
      </p:sp>
      <p:grpSp>
        <p:nvGrpSpPr>
          <p:cNvPr id="139" name="Group 138"/>
          <p:cNvGrpSpPr/>
          <p:nvPr/>
        </p:nvGrpSpPr>
        <p:grpSpPr>
          <a:xfrm>
            <a:off x="4805680" y="2800252"/>
            <a:ext cx="894080" cy="649605"/>
            <a:chOff x="4805680" y="2800252"/>
            <a:chExt cx="894080" cy="649605"/>
          </a:xfrm>
        </p:grpSpPr>
        <p:sp>
          <p:nvSpPr>
            <p:cNvPr id="55" name="Rectangle 3"/>
            <p:cNvSpPr>
              <a:spLocks noChangeArrowheads="1"/>
            </p:cNvSpPr>
            <p:nvPr/>
          </p:nvSpPr>
          <p:spPr bwMode="auto">
            <a:xfrm>
              <a:off x="4805680" y="2800252"/>
              <a:ext cx="894080" cy="649605"/>
            </a:xfrm>
            <a:prstGeom prst="rect">
              <a:avLst/>
            </a:prstGeom>
            <a:solidFill>
              <a:schemeClr val="bg1"/>
            </a:solidFill>
            <a:ln w="12700">
              <a:solidFill>
                <a:srgbClr val="000000"/>
              </a:solidFill>
              <a:miter lim="800000"/>
              <a:headEnd type="none" w="sm" len="sm"/>
              <a:tailEnd type="none" w="sm" len="sm"/>
            </a:ln>
            <a:effec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00">
                <a:latin typeface="华文楷体" panose="02010600040101010101" pitchFamily="2" charset="-122"/>
                <a:ea typeface="华文楷体" panose="02010600040101010101" pitchFamily="2" charset="-122"/>
              </a:endParaRPr>
            </a:p>
          </p:txBody>
        </p:sp>
        <p:sp>
          <p:nvSpPr>
            <p:cNvPr id="94" name="Rectangle 43"/>
            <p:cNvSpPr>
              <a:spLocks noChangeArrowheads="1"/>
            </p:cNvSpPr>
            <p:nvPr/>
          </p:nvSpPr>
          <p:spPr bwMode="auto">
            <a:xfrm>
              <a:off x="4892992" y="2946937"/>
              <a:ext cx="85567" cy="113507"/>
            </a:xfrm>
            <a:prstGeom prst="rect">
              <a:avLst/>
            </a:prstGeom>
            <a:gradFill rotWithShape="0">
              <a:gsLst>
                <a:gs pos="0">
                  <a:schemeClr val="bg1">
                    <a:gamma/>
                    <a:shade val="49804"/>
                    <a:invGamma/>
                  </a:schemeClr>
                </a:gs>
                <a:gs pos="50000">
                  <a:schemeClr val="bg1"/>
                </a:gs>
                <a:gs pos="100000">
                  <a:schemeClr val="bg1">
                    <a:gamma/>
                    <a:shade val="49804"/>
                    <a:invGamma/>
                  </a:scheme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endParaRPr lang="zh-CN" altLang="en-US" sz="1540" b="1">
                <a:latin typeface="华文楷体" panose="02010600040101010101" pitchFamily="2" charset="-122"/>
                <a:ea typeface="华文楷体" panose="02010600040101010101" pitchFamily="2" charset="-122"/>
              </a:endParaRPr>
            </a:p>
          </p:txBody>
        </p:sp>
        <p:sp>
          <p:nvSpPr>
            <p:cNvPr id="95" name="Rectangle 44"/>
            <p:cNvSpPr>
              <a:spLocks noChangeArrowheads="1"/>
            </p:cNvSpPr>
            <p:nvPr/>
          </p:nvSpPr>
          <p:spPr bwMode="auto">
            <a:xfrm>
              <a:off x="5029200" y="2884072"/>
              <a:ext cx="307777"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zh-CN" altLang="en-US" sz="1200" b="1" smtClean="0">
                  <a:solidFill>
                    <a:srgbClr val="000000"/>
                  </a:solidFill>
                  <a:latin typeface="华文楷体" panose="02010600040101010101" pitchFamily="2" charset="-122"/>
                  <a:ea typeface="华文楷体" panose="02010600040101010101" pitchFamily="2" charset="-122"/>
                </a:rPr>
                <a:t>最好</a:t>
              </a:r>
              <a:endParaRPr lang="zh-CN" altLang="en-US" sz="1200" b="1">
                <a:solidFill>
                  <a:srgbClr val="000000"/>
                </a:solidFill>
                <a:latin typeface="华文楷体" panose="02010600040101010101" pitchFamily="2" charset="-122"/>
                <a:ea typeface="华文楷体" panose="02010600040101010101" pitchFamily="2" charset="-122"/>
              </a:endParaRPr>
            </a:p>
          </p:txBody>
        </p:sp>
        <p:sp>
          <p:nvSpPr>
            <p:cNvPr id="96" name="Rectangle 45"/>
            <p:cNvSpPr>
              <a:spLocks noChangeArrowheads="1"/>
            </p:cNvSpPr>
            <p:nvPr/>
          </p:nvSpPr>
          <p:spPr bwMode="auto">
            <a:xfrm>
              <a:off x="4892992" y="3226337"/>
              <a:ext cx="85567" cy="113507"/>
            </a:xfrm>
            <a:prstGeom prst="rect">
              <a:avLst/>
            </a:prstGeom>
            <a:gradFill rotWithShape="0">
              <a:gsLst>
                <a:gs pos="0">
                  <a:srgbClr val="FF3300">
                    <a:gamma/>
                    <a:shade val="46275"/>
                    <a:invGamma/>
                  </a:srgbClr>
                </a:gs>
                <a:gs pos="50000">
                  <a:srgbClr val="FF3300"/>
                </a:gs>
                <a:gs pos="100000">
                  <a:srgbClr val="FF3300">
                    <a:gamma/>
                    <a:shade val="46275"/>
                    <a:invGamma/>
                  </a:srgb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97" name="Rectangle 46"/>
            <p:cNvSpPr>
              <a:spLocks noChangeArrowheads="1"/>
            </p:cNvSpPr>
            <p:nvPr/>
          </p:nvSpPr>
          <p:spPr bwMode="auto">
            <a:xfrm>
              <a:off x="5029200" y="3163472"/>
              <a:ext cx="307777"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zh-CN" altLang="en-US" sz="1200" b="1" smtClean="0">
                  <a:solidFill>
                    <a:srgbClr val="000000"/>
                  </a:solidFill>
                  <a:latin typeface="华文楷体" panose="02010600040101010101" pitchFamily="2" charset="-122"/>
                  <a:ea typeface="华文楷体" panose="02010600040101010101" pitchFamily="2" charset="-122"/>
                </a:rPr>
                <a:t>中等</a:t>
              </a:r>
              <a:endParaRPr lang="zh-CN" altLang="en-US" sz="1200" b="1">
                <a:solidFill>
                  <a:srgbClr val="000000"/>
                </a:solidFill>
                <a:latin typeface="华文楷体" panose="02010600040101010101" pitchFamily="2" charset="-122"/>
                <a:ea typeface="华文楷体" panose="02010600040101010101" pitchFamily="2" charset="-122"/>
              </a:endParaRPr>
            </a:p>
          </p:txBody>
        </p:sp>
      </p:grpSp>
      <p:sp>
        <p:nvSpPr>
          <p:cNvPr id="98" name="Rectangle 47"/>
          <p:cNvSpPr>
            <a:spLocks noChangeArrowheads="1"/>
          </p:cNvSpPr>
          <p:nvPr/>
        </p:nvSpPr>
        <p:spPr bwMode="auto">
          <a:xfrm>
            <a:off x="6356350" y="2960907"/>
            <a:ext cx="3244533" cy="2607152"/>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99" name="Line 48"/>
          <p:cNvSpPr>
            <a:spLocks noChangeShapeType="1"/>
          </p:cNvSpPr>
          <p:nvPr/>
        </p:nvSpPr>
        <p:spPr bwMode="auto">
          <a:xfrm>
            <a:off x="6361589" y="5138482"/>
            <a:ext cx="323929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00" name="Line 49"/>
          <p:cNvSpPr>
            <a:spLocks noChangeShapeType="1"/>
          </p:cNvSpPr>
          <p:nvPr/>
        </p:nvSpPr>
        <p:spPr bwMode="auto">
          <a:xfrm>
            <a:off x="6361589" y="4698427"/>
            <a:ext cx="323929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01" name="Line 50"/>
          <p:cNvSpPr>
            <a:spLocks noChangeShapeType="1"/>
          </p:cNvSpPr>
          <p:nvPr/>
        </p:nvSpPr>
        <p:spPr bwMode="auto">
          <a:xfrm>
            <a:off x="6361589" y="4268849"/>
            <a:ext cx="323929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02" name="Line 51"/>
          <p:cNvSpPr>
            <a:spLocks noChangeShapeType="1"/>
          </p:cNvSpPr>
          <p:nvPr/>
        </p:nvSpPr>
        <p:spPr bwMode="auto">
          <a:xfrm>
            <a:off x="6361589" y="3828794"/>
            <a:ext cx="323929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03" name="Line 52"/>
          <p:cNvSpPr>
            <a:spLocks noChangeShapeType="1"/>
          </p:cNvSpPr>
          <p:nvPr/>
        </p:nvSpPr>
        <p:spPr bwMode="auto">
          <a:xfrm>
            <a:off x="6361589" y="3399217"/>
            <a:ext cx="323929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04" name="Line 53"/>
          <p:cNvSpPr>
            <a:spLocks noChangeShapeType="1"/>
          </p:cNvSpPr>
          <p:nvPr/>
        </p:nvSpPr>
        <p:spPr bwMode="auto">
          <a:xfrm>
            <a:off x="6361589" y="2960907"/>
            <a:ext cx="3239293" cy="174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05" name="Rectangle 54"/>
          <p:cNvSpPr>
            <a:spLocks noChangeArrowheads="1"/>
          </p:cNvSpPr>
          <p:nvPr/>
        </p:nvSpPr>
        <p:spPr bwMode="auto">
          <a:xfrm>
            <a:off x="6359843" y="2964399"/>
            <a:ext cx="3237548" cy="2600167"/>
          </a:xfrm>
          <a:prstGeom prst="rect">
            <a:avLst/>
          </a:prstGeom>
          <a:noFill/>
          <a:ln w="12700">
            <a:solidFill>
              <a:srgbClr val="808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210">
              <a:latin typeface="华文楷体" panose="02010600040101010101" pitchFamily="2" charset="-122"/>
              <a:ea typeface="华文楷体" panose="02010600040101010101" pitchFamily="2" charset="-122"/>
            </a:endParaRPr>
          </a:p>
        </p:txBody>
      </p:sp>
      <p:sp>
        <p:nvSpPr>
          <p:cNvPr id="106" name="Rectangle 55"/>
          <p:cNvSpPr>
            <a:spLocks noChangeArrowheads="1"/>
          </p:cNvSpPr>
          <p:nvPr/>
        </p:nvSpPr>
        <p:spPr bwMode="auto">
          <a:xfrm>
            <a:off x="6702108" y="4771769"/>
            <a:ext cx="461010" cy="792798"/>
          </a:xfrm>
          <a:prstGeom prst="rect">
            <a:avLst/>
          </a:prstGeom>
          <a:gradFill rotWithShape="0">
            <a:gsLst>
              <a:gs pos="0">
                <a:schemeClr val="bg1">
                  <a:gamma/>
                  <a:shade val="49804"/>
                  <a:invGamma/>
                </a:schemeClr>
              </a:gs>
              <a:gs pos="50000">
                <a:schemeClr val="bg1"/>
              </a:gs>
              <a:gs pos="100000">
                <a:schemeClr val="bg1">
                  <a:gamma/>
                  <a:shade val="49804"/>
                  <a:invGamma/>
                </a:scheme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en-US" altLang="zh-CN" sz="1540" b="1" smtClean="0">
                <a:latin typeface="华文楷体" panose="02010600040101010101" pitchFamily="2" charset="-122"/>
                <a:ea typeface="华文楷体" panose="02010600040101010101" pitchFamily="2" charset="-122"/>
              </a:rPr>
              <a:t>37</a:t>
            </a:r>
            <a:endParaRPr lang="en-US" altLang="zh-CN" sz="1540" b="1">
              <a:latin typeface="华文楷体" panose="02010600040101010101" pitchFamily="2" charset="-122"/>
              <a:ea typeface="华文楷体" panose="02010600040101010101" pitchFamily="2" charset="-122"/>
            </a:endParaRPr>
          </a:p>
        </p:txBody>
      </p:sp>
      <p:sp>
        <p:nvSpPr>
          <p:cNvPr id="107" name="Rectangle 56"/>
          <p:cNvSpPr>
            <a:spLocks noChangeArrowheads="1"/>
          </p:cNvSpPr>
          <p:nvPr/>
        </p:nvSpPr>
        <p:spPr bwMode="auto">
          <a:xfrm>
            <a:off x="8329613" y="4900991"/>
            <a:ext cx="459264" cy="663575"/>
          </a:xfrm>
          <a:prstGeom prst="rect">
            <a:avLst/>
          </a:prstGeom>
          <a:gradFill rotWithShape="0">
            <a:gsLst>
              <a:gs pos="0">
                <a:schemeClr val="bg1">
                  <a:gamma/>
                  <a:shade val="49804"/>
                  <a:invGamma/>
                </a:schemeClr>
              </a:gs>
              <a:gs pos="50000">
                <a:schemeClr val="bg1"/>
              </a:gs>
              <a:gs pos="100000">
                <a:schemeClr val="bg1">
                  <a:gamma/>
                  <a:shade val="49804"/>
                  <a:invGamma/>
                </a:scheme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en-US" altLang="zh-CN" sz="1540" b="1" smtClean="0">
                <a:latin typeface="华文楷体" panose="02010600040101010101" pitchFamily="2" charset="-122"/>
                <a:ea typeface="华文楷体" panose="02010600040101010101" pitchFamily="2" charset="-122"/>
              </a:rPr>
              <a:t>31</a:t>
            </a:r>
            <a:endParaRPr lang="en-US" altLang="zh-CN" sz="1540" b="1">
              <a:latin typeface="华文楷体" panose="02010600040101010101" pitchFamily="2" charset="-122"/>
              <a:ea typeface="华文楷体" panose="02010600040101010101" pitchFamily="2" charset="-122"/>
            </a:endParaRPr>
          </a:p>
        </p:txBody>
      </p:sp>
      <p:sp>
        <p:nvSpPr>
          <p:cNvPr id="108" name="Rectangle 57"/>
          <p:cNvSpPr>
            <a:spLocks noChangeArrowheads="1"/>
          </p:cNvSpPr>
          <p:nvPr/>
        </p:nvSpPr>
        <p:spPr bwMode="auto">
          <a:xfrm>
            <a:off x="7170103" y="3292694"/>
            <a:ext cx="459264" cy="2271872"/>
          </a:xfrm>
          <a:prstGeom prst="rect">
            <a:avLst/>
          </a:prstGeom>
          <a:gradFill rotWithShape="0">
            <a:gsLst>
              <a:gs pos="0">
                <a:srgbClr val="FF3300">
                  <a:gamma/>
                  <a:shade val="46275"/>
                  <a:invGamma/>
                </a:srgbClr>
              </a:gs>
              <a:gs pos="50000">
                <a:srgbClr val="FF3300"/>
              </a:gs>
              <a:gs pos="100000">
                <a:srgbClr val="FF3300">
                  <a:gamma/>
                  <a:shade val="46275"/>
                  <a:invGamma/>
                </a:srgb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endParaRPr lang="zh-CN" altLang="en-US" sz="2640">
              <a:latin typeface="华文楷体" panose="02010600040101010101" pitchFamily="2" charset="-122"/>
              <a:ea typeface="华文楷体" panose="02010600040101010101" pitchFamily="2" charset="-122"/>
            </a:endParaRPr>
          </a:p>
        </p:txBody>
      </p:sp>
      <p:sp>
        <p:nvSpPr>
          <p:cNvPr id="109" name="Rectangle 58"/>
          <p:cNvSpPr>
            <a:spLocks noChangeArrowheads="1"/>
          </p:cNvSpPr>
          <p:nvPr/>
        </p:nvSpPr>
        <p:spPr bwMode="auto">
          <a:xfrm>
            <a:off x="8795862" y="3682109"/>
            <a:ext cx="452278" cy="1882458"/>
          </a:xfrm>
          <a:prstGeom prst="rect">
            <a:avLst/>
          </a:prstGeom>
          <a:gradFill rotWithShape="0">
            <a:gsLst>
              <a:gs pos="0">
                <a:srgbClr val="FF3300">
                  <a:gamma/>
                  <a:shade val="46275"/>
                  <a:invGamma/>
                </a:srgbClr>
              </a:gs>
              <a:gs pos="50000">
                <a:srgbClr val="FF3300"/>
              </a:gs>
              <a:gs pos="100000">
                <a:srgbClr val="FF3300">
                  <a:gamma/>
                  <a:shade val="46275"/>
                  <a:invGamma/>
                </a:srgbClr>
              </a:gs>
            </a:gsLst>
            <a:lin ang="0" scaled="1"/>
          </a:gradFill>
          <a:ln w="12700">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en-US" altLang="zh-CN" sz="1540" b="1" smtClean="0">
                <a:latin typeface="华文楷体" panose="02010600040101010101" pitchFamily="2" charset="-122"/>
                <a:ea typeface="华文楷体" panose="02010600040101010101" pitchFamily="2" charset="-122"/>
              </a:rPr>
              <a:t>87</a:t>
            </a:r>
            <a:endParaRPr lang="en-US" altLang="zh-CN" sz="1540" b="1">
              <a:latin typeface="华文楷体" panose="02010600040101010101" pitchFamily="2" charset="-122"/>
              <a:ea typeface="华文楷体" panose="02010600040101010101" pitchFamily="2" charset="-122"/>
            </a:endParaRPr>
          </a:p>
        </p:txBody>
      </p:sp>
      <p:sp>
        <p:nvSpPr>
          <p:cNvPr id="110" name="Line 59"/>
          <p:cNvSpPr>
            <a:spLocks noChangeShapeType="1"/>
          </p:cNvSpPr>
          <p:nvPr/>
        </p:nvSpPr>
        <p:spPr bwMode="auto">
          <a:xfrm>
            <a:off x="6356350" y="2966147"/>
            <a:ext cx="1747" cy="2601913"/>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11" name="Line 60"/>
          <p:cNvSpPr>
            <a:spLocks noChangeShapeType="1"/>
          </p:cNvSpPr>
          <p:nvPr/>
        </p:nvSpPr>
        <p:spPr bwMode="auto">
          <a:xfrm>
            <a:off x="6316187" y="5568059"/>
            <a:ext cx="4016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12" name="Line 61"/>
          <p:cNvSpPr>
            <a:spLocks noChangeShapeType="1"/>
          </p:cNvSpPr>
          <p:nvPr/>
        </p:nvSpPr>
        <p:spPr bwMode="auto">
          <a:xfrm>
            <a:off x="6316187" y="5138482"/>
            <a:ext cx="4016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13" name="Line 62"/>
          <p:cNvSpPr>
            <a:spLocks noChangeShapeType="1"/>
          </p:cNvSpPr>
          <p:nvPr/>
        </p:nvSpPr>
        <p:spPr bwMode="auto">
          <a:xfrm>
            <a:off x="6316187" y="4698427"/>
            <a:ext cx="4016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14" name="Line 63"/>
          <p:cNvSpPr>
            <a:spLocks noChangeShapeType="1"/>
          </p:cNvSpPr>
          <p:nvPr/>
        </p:nvSpPr>
        <p:spPr bwMode="auto">
          <a:xfrm>
            <a:off x="6316187" y="4268849"/>
            <a:ext cx="4016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15" name="Line 64"/>
          <p:cNvSpPr>
            <a:spLocks noChangeShapeType="1"/>
          </p:cNvSpPr>
          <p:nvPr/>
        </p:nvSpPr>
        <p:spPr bwMode="auto">
          <a:xfrm>
            <a:off x="6316187" y="3828794"/>
            <a:ext cx="4016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16" name="Line 65"/>
          <p:cNvSpPr>
            <a:spLocks noChangeShapeType="1"/>
          </p:cNvSpPr>
          <p:nvPr/>
        </p:nvSpPr>
        <p:spPr bwMode="auto">
          <a:xfrm>
            <a:off x="6316187" y="3399217"/>
            <a:ext cx="4016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17" name="Line 66"/>
          <p:cNvSpPr>
            <a:spLocks noChangeShapeType="1"/>
          </p:cNvSpPr>
          <p:nvPr/>
        </p:nvSpPr>
        <p:spPr bwMode="auto">
          <a:xfrm>
            <a:off x="6316187" y="2960907"/>
            <a:ext cx="40163" cy="174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18" name="Line 67"/>
          <p:cNvSpPr>
            <a:spLocks noChangeShapeType="1"/>
          </p:cNvSpPr>
          <p:nvPr/>
        </p:nvSpPr>
        <p:spPr bwMode="auto">
          <a:xfrm>
            <a:off x="6361589" y="5568059"/>
            <a:ext cx="3239293" cy="1746"/>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19" name="Line 68"/>
          <p:cNvSpPr>
            <a:spLocks noChangeShapeType="1"/>
          </p:cNvSpPr>
          <p:nvPr/>
        </p:nvSpPr>
        <p:spPr bwMode="auto">
          <a:xfrm flipH="1" flipV="1">
            <a:off x="6356350" y="5571551"/>
            <a:ext cx="0" cy="54133"/>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20" name="Line 69"/>
          <p:cNvSpPr>
            <a:spLocks noChangeShapeType="1"/>
          </p:cNvSpPr>
          <p:nvPr/>
        </p:nvSpPr>
        <p:spPr bwMode="auto">
          <a:xfrm flipH="1" flipV="1">
            <a:off x="7982109" y="5571551"/>
            <a:ext cx="0" cy="54133"/>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21" name="Line 70"/>
          <p:cNvSpPr>
            <a:spLocks noChangeShapeType="1"/>
          </p:cNvSpPr>
          <p:nvPr/>
        </p:nvSpPr>
        <p:spPr bwMode="auto">
          <a:xfrm flipH="1" flipV="1">
            <a:off x="9600883" y="5571551"/>
            <a:ext cx="0" cy="54133"/>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sz="1210">
              <a:latin typeface="华文楷体" panose="02010600040101010101" pitchFamily="2" charset="-122"/>
              <a:ea typeface="华文楷体" panose="02010600040101010101" pitchFamily="2" charset="-122"/>
            </a:endParaRPr>
          </a:p>
        </p:txBody>
      </p:sp>
      <p:sp>
        <p:nvSpPr>
          <p:cNvPr id="122" name="Rectangle 71"/>
          <p:cNvSpPr>
            <a:spLocks noChangeArrowheads="1"/>
          </p:cNvSpPr>
          <p:nvPr/>
        </p:nvSpPr>
        <p:spPr bwMode="auto">
          <a:xfrm>
            <a:off x="6153785" y="5458044"/>
            <a:ext cx="92974"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0</a:t>
            </a:r>
            <a:endParaRPr lang="en-US" altLang="zh-CN" sz="1540" b="1">
              <a:latin typeface="华文楷体" panose="02010600040101010101" pitchFamily="2" charset="-122"/>
              <a:ea typeface="华文楷体" panose="02010600040101010101" pitchFamily="2" charset="-122"/>
            </a:endParaRPr>
          </a:p>
        </p:txBody>
      </p:sp>
      <p:sp>
        <p:nvSpPr>
          <p:cNvPr id="123" name="Rectangle 72"/>
          <p:cNvSpPr>
            <a:spLocks noChangeArrowheads="1"/>
          </p:cNvSpPr>
          <p:nvPr/>
        </p:nvSpPr>
        <p:spPr bwMode="auto">
          <a:xfrm>
            <a:off x="6068220" y="5028467"/>
            <a:ext cx="185948"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20</a:t>
            </a:r>
            <a:endParaRPr lang="en-US" altLang="zh-CN" sz="1540" b="1">
              <a:latin typeface="华文楷体" panose="02010600040101010101" pitchFamily="2" charset="-122"/>
              <a:ea typeface="华文楷体" panose="02010600040101010101" pitchFamily="2" charset="-122"/>
            </a:endParaRPr>
          </a:p>
        </p:txBody>
      </p:sp>
      <p:sp>
        <p:nvSpPr>
          <p:cNvPr id="124" name="Rectangle 73"/>
          <p:cNvSpPr>
            <a:spLocks noChangeArrowheads="1"/>
          </p:cNvSpPr>
          <p:nvPr/>
        </p:nvSpPr>
        <p:spPr bwMode="auto">
          <a:xfrm>
            <a:off x="6068220" y="4588412"/>
            <a:ext cx="185948"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40</a:t>
            </a:r>
            <a:endParaRPr lang="en-US" altLang="zh-CN" sz="1540" b="1">
              <a:latin typeface="华文楷体" panose="02010600040101010101" pitchFamily="2" charset="-122"/>
              <a:ea typeface="华文楷体" panose="02010600040101010101" pitchFamily="2" charset="-122"/>
            </a:endParaRPr>
          </a:p>
        </p:txBody>
      </p:sp>
      <p:sp>
        <p:nvSpPr>
          <p:cNvPr id="125" name="Rectangle 74"/>
          <p:cNvSpPr>
            <a:spLocks noChangeArrowheads="1"/>
          </p:cNvSpPr>
          <p:nvPr/>
        </p:nvSpPr>
        <p:spPr bwMode="auto">
          <a:xfrm>
            <a:off x="6068220" y="4158834"/>
            <a:ext cx="185948"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60</a:t>
            </a:r>
            <a:endParaRPr lang="en-US" altLang="zh-CN" sz="1540" b="1">
              <a:latin typeface="华文楷体" panose="02010600040101010101" pitchFamily="2" charset="-122"/>
              <a:ea typeface="华文楷体" panose="02010600040101010101" pitchFamily="2" charset="-122"/>
            </a:endParaRPr>
          </a:p>
        </p:txBody>
      </p:sp>
      <p:sp>
        <p:nvSpPr>
          <p:cNvPr id="126" name="Rectangle 75"/>
          <p:cNvSpPr>
            <a:spLocks noChangeArrowheads="1"/>
          </p:cNvSpPr>
          <p:nvPr/>
        </p:nvSpPr>
        <p:spPr bwMode="auto">
          <a:xfrm>
            <a:off x="6068220" y="3718779"/>
            <a:ext cx="185948"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80</a:t>
            </a:r>
            <a:endParaRPr lang="en-US" altLang="zh-CN" sz="1540" b="1">
              <a:latin typeface="华文楷体" panose="02010600040101010101" pitchFamily="2" charset="-122"/>
              <a:ea typeface="华文楷体" panose="02010600040101010101" pitchFamily="2" charset="-122"/>
            </a:endParaRPr>
          </a:p>
        </p:txBody>
      </p:sp>
      <p:sp>
        <p:nvSpPr>
          <p:cNvPr id="127" name="Rectangle 76"/>
          <p:cNvSpPr>
            <a:spLocks noChangeArrowheads="1"/>
          </p:cNvSpPr>
          <p:nvPr/>
        </p:nvSpPr>
        <p:spPr bwMode="auto">
          <a:xfrm>
            <a:off x="5982653" y="3289202"/>
            <a:ext cx="278923"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100</a:t>
            </a:r>
            <a:endParaRPr lang="en-US" altLang="zh-CN" sz="1540" b="1">
              <a:latin typeface="华文楷体" panose="02010600040101010101" pitchFamily="2" charset="-122"/>
              <a:ea typeface="华文楷体" panose="02010600040101010101" pitchFamily="2" charset="-122"/>
            </a:endParaRPr>
          </a:p>
        </p:txBody>
      </p:sp>
      <p:sp>
        <p:nvSpPr>
          <p:cNvPr id="128" name="Rectangle 77"/>
          <p:cNvSpPr>
            <a:spLocks noChangeArrowheads="1"/>
          </p:cNvSpPr>
          <p:nvPr/>
        </p:nvSpPr>
        <p:spPr bwMode="auto">
          <a:xfrm>
            <a:off x="5982653" y="2850894"/>
            <a:ext cx="278923"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120</a:t>
            </a:r>
            <a:endParaRPr lang="en-US" altLang="zh-CN" sz="1540" b="1">
              <a:latin typeface="华文楷体" panose="02010600040101010101" pitchFamily="2" charset="-122"/>
              <a:ea typeface="华文楷体" panose="02010600040101010101" pitchFamily="2" charset="-122"/>
            </a:endParaRPr>
          </a:p>
        </p:txBody>
      </p:sp>
      <p:sp>
        <p:nvSpPr>
          <p:cNvPr id="129" name="Rectangle 78"/>
          <p:cNvSpPr>
            <a:spLocks noChangeArrowheads="1"/>
          </p:cNvSpPr>
          <p:nvPr/>
        </p:nvSpPr>
        <p:spPr bwMode="auto">
          <a:xfrm>
            <a:off x="6995478" y="5737444"/>
            <a:ext cx="371897"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1996</a:t>
            </a:r>
            <a:endParaRPr lang="en-US" altLang="zh-CN" sz="1540" b="1">
              <a:latin typeface="华文楷体" panose="02010600040101010101" pitchFamily="2" charset="-122"/>
              <a:ea typeface="华文楷体" panose="02010600040101010101" pitchFamily="2" charset="-122"/>
            </a:endParaRPr>
          </a:p>
        </p:txBody>
      </p:sp>
      <p:sp>
        <p:nvSpPr>
          <p:cNvPr id="130" name="Rectangle 79"/>
          <p:cNvSpPr>
            <a:spLocks noChangeArrowheads="1"/>
          </p:cNvSpPr>
          <p:nvPr/>
        </p:nvSpPr>
        <p:spPr bwMode="auto">
          <a:xfrm>
            <a:off x="8621237" y="5737444"/>
            <a:ext cx="371897"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1997</a:t>
            </a:r>
            <a:endParaRPr lang="en-US" altLang="zh-CN" sz="1540" b="1">
              <a:latin typeface="华文楷体" panose="02010600040101010101" pitchFamily="2" charset="-122"/>
              <a:ea typeface="华文楷体" panose="02010600040101010101" pitchFamily="2" charset="-122"/>
            </a:endParaRPr>
          </a:p>
        </p:txBody>
      </p:sp>
      <p:sp>
        <p:nvSpPr>
          <p:cNvPr id="131" name="Rectangle 80"/>
          <p:cNvSpPr>
            <a:spLocks noChangeArrowheads="1"/>
          </p:cNvSpPr>
          <p:nvPr/>
        </p:nvSpPr>
        <p:spPr bwMode="auto">
          <a:xfrm rot="16200000">
            <a:off x="5633704" y="4625334"/>
            <a:ext cx="397545" cy="23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zh-CN" altLang="en-US" sz="1540" b="1" smtClean="0">
                <a:latin typeface="华文楷体" panose="02010600040101010101" pitchFamily="2" charset="-122"/>
                <a:ea typeface="华文楷体" panose="02010600040101010101" pitchFamily="2" charset="-122"/>
              </a:rPr>
              <a:t>天数</a:t>
            </a:r>
            <a:endParaRPr lang="zh-CN" altLang="en-US" sz="1540" b="1">
              <a:latin typeface="华文楷体" panose="02010600040101010101" pitchFamily="2" charset="-122"/>
              <a:ea typeface="华文楷体" panose="02010600040101010101" pitchFamily="2" charset="-122"/>
            </a:endParaRPr>
          </a:p>
        </p:txBody>
      </p:sp>
      <p:sp>
        <p:nvSpPr>
          <p:cNvPr id="132" name="Rectangle 81"/>
          <p:cNvSpPr>
            <a:spLocks noChangeArrowheads="1"/>
          </p:cNvSpPr>
          <p:nvPr/>
        </p:nvSpPr>
        <p:spPr bwMode="auto">
          <a:xfrm>
            <a:off x="7138670" y="2272885"/>
            <a:ext cx="123110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50000"/>
              </a:spcBef>
            </a:pPr>
            <a:r>
              <a:rPr lang="zh-CN" altLang="en-US" sz="1600" smtClean="0">
                <a:latin typeface="华文楷体" panose="02010600040101010101" pitchFamily="2" charset="-122"/>
                <a:ea typeface="华文楷体" panose="02010600040101010101" pitchFamily="2" charset="-122"/>
              </a:rPr>
              <a:t>现金周转周期</a:t>
            </a:r>
            <a:endParaRPr lang="zh-CN" altLang="en-US" sz="1600">
              <a:latin typeface="华文楷体" panose="02010600040101010101" pitchFamily="2" charset="-122"/>
              <a:ea typeface="华文楷体" panose="02010600040101010101" pitchFamily="2" charset="-122"/>
            </a:endParaRPr>
          </a:p>
        </p:txBody>
      </p:sp>
      <p:sp>
        <p:nvSpPr>
          <p:cNvPr id="133" name="Rectangle 82"/>
          <p:cNvSpPr>
            <a:spLocks noChangeArrowheads="1"/>
          </p:cNvSpPr>
          <p:nvPr/>
        </p:nvSpPr>
        <p:spPr bwMode="auto">
          <a:xfrm>
            <a:off x="2209008" y="3111085"/>
            <a:ext cx="526748" cy="339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1283" tIns="50642" rIns="101283" bIns="50642">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13.1</a:t>
            </a:r>
            <a:endParaRPr lang="en-US" altLang="zh-CN" sz="1540" b="1">
              <a:latin typeface="华文楷体" panose="02010600040101010101" pitchFamily="2" charset="-122"/>
              <a:ea typeface="华文楷体" panose="02010600040101010101" pitchFamily="2" charset="-122"/>
            </a:endParaRPr>
          </a:p>
        </p:txBody>
      </p:sp>
      <p:sp>
        <p:nvSpPr>
          <p:cNvPr id="134" name="Rectangle 83"/>
          <p:cNvSpPr>
            <a:spLocks noChangeArrowheads="1"/>
          </p:cNvSpPr>
          <p:nvPr/>
        </p:nvSpPr>
        <p:spPr bwMode="auto">
          <a:xfrm>
            <a:off x="3799840" y="3418425"/>
            <a:ext cx="526748" cy="339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1283" tIns="50642" rIns="101283" bIns="50642">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11.6</a:t>
            </a:r>
            <a:endParaRPr lang="en-US" altLang="zh-CN" sz="1540" b="1">
              <a:latin typeface="华文楷体" panose="02010600040101010101" pitchFamily="2" charset="-122"/>
              <a:ea typeface="华文楷体" panose="02010600040101010101" pitchFamily="2" charset="-122"/>
            </a:endParaRPr>
          </a:p>
        </p:txBody>
      </p:sp>
      <p:sp>
        <p:nvSpPr>
          <p:cNvPr id="135" name="Rectangle 84"/>
          <p:cNvSpPr>
            <a:spLocks noChangeArrowheads="1"/>
          </p:cNvSpPr>
          <p:nvPr/>
        </p:nvSpPr>
        <p:spPr bwMode="auto">
          <a:xfrm>
            <a:off x="7138670" y="3292695"/>
            <a:ext cx="483467" cy="339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1283" tIns="50642" rIns="101283" bIns="50642">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spcBef>
                <a:spcPct val="50000"/>
              </a:spcBef>
            </a:pPr>
            <a:r>
              <a:rPr lang="en-US" altLang="zh-CN" sz="1540" b="1" smtClean="0">
                <a:latin typeface="华文楷体" panose="02010600040101010101" pitchFamily="2" charset="-122"/>
                <a:ea typeface="华文楷体" panose="02010600040101010101" pitchFamily="2" charset="-122"/>
              </a:rPr>
              <a:t>105</a:t>
            </a:r>
            <a:endParaRPr lang="en-US" altLang="zh-CN" sz="1540" b="1">
              <a:latin typeface="华文楷体" panose="02010600040101010101" pitchFamily="2" charset="-122"/>
              <a:ea typeface="华文楷体" panose="02010600040101010101" pitchFamily="2" charset="-122"/>
            </a:endParaRPr>
          </a:p>
        </p:txBody>
      </p:sp>
      <p:sp>
        <p:nvSpPr>
          <p:cNvPr id="136" name="Rectangle 5"/>
          <p:cNvSpPr>
            <a:spLocks noChangeArrowheads="1"/>
          </p:cNvSpPr>
          <p:nvPr/>
        </p:nvSpPr>
        <p:spPr bwMode="auto">
          <a:xfrm>
            <a:off x="1008155" y="6074891"/>
            <a:ext cx="8530432" cy="5947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1283" tIns="50642" rIns="101283" bIns="50642">
            <a:spAutoFit/>
          </a:bodyPr>
          <a:lstStyle>
            <a:defPPr>
              <a:defRPr lang="en-US"/>
            </a:defPPr>
            <a:lvl1pPr marL="115888" indent="-115888" algn="l" defTabSz="1018824" rtl="0" eaLnBrk="1" latinLnBrk="0" hangingPunct="1">
              <a:defRPr sz="2400" kern="1200">
                <a:solidFill>
                  <a:schemeClr val="tx1"/>
                </a:solidFill>
                <a:latin typeface="Arial" pitchFamily="34" charset="0"/>
                <a:ea typeface="新細明體" panose="02020500000000000000" pitchFamily="18" charset="-120"/>
                <a:cs typeface="+mn-cs"/>
              </a:defRPr>
            </a:lvl1pPr>
            <a:lvl2pPr marL="509412" algn="l" defTabSz="1018824" rtl="0" eaLnBrk="1" latinLnBrk="0" hangingPunct="1">
              <a:defRPr sz="2400" kern="1200">
                <a:solidFill>
                  <a:schemeClr val="tx1"/>
                </a:solidFill>
                <a:latin typeface="Arial" pitchFamily="34" charset="0"/>
                <a:ea typeface="新細明體" panose="02020500000000000000" pitchFamily="18" charset="-120"/>
                <a:cs typeface="+mn-cs"/>
              </a:defRPr>
            </a:lvl2pPr>
            <a:lvl3pPr marL="1018824" algn="l" defTabSz="1018824" rtl="0" eaLnBrk="1" latinLnBrk="0" hangingPunct="1">
              <a:defRPr sz="2400" kern="1200">
                <a:solidFill>
                  <a:schemeClr val="tx1"/>
                </a:solidFill>
                <a:latin typeface="Arial" pitchFamily="34" charset="0"/>
                <a:ea typeface="新細明體" panose="02020500000000000000" pitchFamily="18" charset="-120"/>
                <a:cs typeface="+mn-cs"/>
              </a:defRPr>
            </a:lvl3pPr>
            <a:lvl4pPr marL="1528237" algn="l" defTabSz="1018824" rtl="0" eaLnBrk="1" latinLnBrk="0" hangingPunct="1">
              <a:defRPr sz="2400" kern="1200">
                <a:solidFill>
                  <a:schemeClr val="tx1"/>
                </a:solidFill>
                <a:latin typeface="Arial" pitchFamily="34" charset="0"/>
                <a:ea typeface="新細明體" panose="02020500000000000000" pitchFamily="18" charset="-120"/>
                <a:cs typeface="+mn-cs"/>
              </a:defRPr>
            </a:lvl4pPr>
            <a:lvl5pPr marL="2037649" algn="l" defTabSz="1018824" rtl="0" eaLnBrk="1" latinLnBrk="0" hangingPunct="1">
              <a:defRPr sz="2400" kern="1200">
                <a:solidFill>
                  <a:schemeClr val="tx1"/>
                </a:solidFill>
                <a:latin typeface="Arial" pitchFamily="34" charset="0"/>
                <a:ea typeface="新細明體" panose="02020500000000000000" pitchFamily="18" charset="-120"/>
                <a:cs typeface="+mn-cs"/>
              </a:defRPr>
            </a:lvl5pPr>
            <a:lvl6pPr marL="2547061"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6pPr>
            <a:lvl7pPr marL="3056473"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7pPr>
            <a:lvl8pPr marL="3565886"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8pPr>
            <a:lvl9pPr marL="4075298"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9pPr>
          </a:lstStyle>
          <a:p>
            <a:pPr>
              <a:spcBef>
                <a:spcPct val="50000"/>
              </a:spcBef>
            </a:pPr>
            <a:r>
              <a:rPr lang="zh-CN" altLang="en-US" sz="1600" b="1" smtClean="0">
                <a:latin typeface="华文楷体" panose="02010600040101010101" pitchFamily="2" charset="-122"/>
                <a:ea typeface="华文楷体" panose="02010600040101010101" pitchFamily="2" charset="-122"/>
              </a:rPr>
              <a:t>“对于年销售收入为</a:t>
            </a:r>
            <a:r>
              <a:rPr lang="en-US" altLang="zh-CN" sz="1600" b="1" smtClean="0">
                <a:latin typeface="华文楷体" panose="02010600040101010101" pitchFamily="2" charset="-122"/>
                <a:ea typeface="华文楷体" panose="02010600040101010101" pitchFamily="2" charset="-122"/>
              </a:rPr>
              <a:t>20</a:t>
            </a:r>
            <a:r>
              <a:rPr lang="zh-CN" altLang="en-US" sz="1600" b="1" smtClean="0">
                <a:latin typeface="华文楷体" panose="02010600040101010101" pitchFamily="2" charset="-122"/>
                <a:ea typeface="华文楷体" panose="02010600040101010101" pitchFamily="2" charset="-122"/>
              </a:rPr>
              <a:t>亿及</a:t>
            </a:r>
            <a:r>
              <a:rPr lang="en-US" altLang="zh-CN" sz="1600" b="1" smtClean="0">
                <a:latin typeface="华文楷体" panose="02010600040101010101" pitchFamily="2" charset="-122"/>
                <a:ea typeface="华文楷体" panose="02010600040101010101" pitchFamily="2" charset="-122"/>
              </a:rPr>
              <a:t>60%</a:t>
            </a:r>
            <a:r>
              <a:rPr lang="zh-CN" altLang="en-US" sz="1600" b="1" smtClean="0">
                <a:latin typeface="华文楷体" panose="02010600040101010101" pitchFamily="2" charset="-122"/>
                <a:ea typeface="华文楷体" panose="02010600040101010101" pitchFamily="2" charset="-122"/>
              </a:rPr>
              <a:t>的销售成本的企业，中等层次的企业与前</a:t>
            </a:r>
            <a:r>
              <a:rPr lang="en-US" altLang="zh-CN" sz="1600" b="1" smtClean="0">
                <a:latin typeface="华文楷体" panose="02010600040101010101" pitchFamily="2" charset="-122"/>
                <a:ea typeface="华文楷体" panose="02010600040101010101" pitchFamily="2" charset="-122"/>
              </a:rPr>
              <a:t>20%</a:t>
            </a:r>
            <a:r>
              <a:rPr lang="zh-CN" altLang="en-US" sz="1600" b="1" smtClean="0">
                <a:latin typeface="华文楷体" panose="02010600040101010101" pitchFamily="2" charset="-122"/>
                <a:ea typeface="华文楷体" panose="02010600040101010101" pitchFamily="2" charset="-122"/>
              </a:rPr>
              <a:t>的企业之间的运营资本的差异为</a:t>
            </a:r>
            <a:r>
              <a:rPr lang="en-US" altLang="zh-CN" sz="1600" b="1" smtClean="0">
                <a:latin typeface="华文楷体" panose="02010600040101010101" pitchFamily="2" charset="-122"/>
                <a:ea typeface="华文楷体" panose="02010600040101010101" pitchFamily="2" charset="-122"/>
              </a:rPr>
              <a:t>1.76</a:t>
            </a:r>
            <a:r>
              <a:rPr lang="zh-CN" altLang="en-US" sz="1600" b="1" smtClean="0">
                <a:latin typeface="华文楷体" panose="02010600040101010101" pitchFamily="2" charset="-122"/>
                <a:ea typeface="华文楷体" panose="02010600040101010101" pitchFamily="2" charset="-122"/>
              </a:rPr>
              <a:t>亿美圆。</a:t>
            </a:r>
            <a:endParaRPr lang="zh-CN" altLang="en-US" sz="1600" b="1">
              <a:latin typeface="华文楷体" panose="02010600040101010101" pitchFamily="2" charset="-122"/>
              <a:ea typeface="华文楷体" panose="02010600040101010101" pitchFamily="2" charset="-122"/>
            </a:endParaRPr>
          </a:p>
        </p:txBody>
      </p:sp>
      <p:sp>
        <p:nvSpPr>
          <p:cNvPr id="137" name="Text Box 85"/>
          <p:cNvSpPr txBox="1">
            <a:spLocks noChangeArrowheads="1"/>
          </p:cNvSpPr>
          <p:nvPr/>
        </p:nvSpPr>
        <p:spPr bwMode="auto">
          <a:xfrm>
            <a:off x="8138480" y="6561849"/>
            <a:ext cx="1378904"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accent2"/>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200" smtClean="0">
                <a:latin typeface="华文楷体" panose="02010600040101010101" pitchFamily="2" charset="-122"/>
                <a:ea typeface="华文楷体" panose="02010600040101010101" pitchFamily="2" charset="-122"/>
              </a:rPr>
              <a:t>1997 PRTM</a:t>
            </a:r>
            <a:r>
              <a:rPr lang="zh-CN" altLang="en-US" sz="1200" smtClean="0">
                <a:latin typeface="华文楷体" panose="02010600040101010101" pitchFamily="2" charset="-122"/>
                <a:ea typeface="华文楷体" panose="02010600040101010101" pitchFamily="2" charset="-122"/>
              </a:rPr>
              <a:t>的研究</a:t>
            </a:r>
            <a:endParaRPr lang="zh-CN" altLang="en-US" sz="1200" b="1">
              <a:latin typeface="华文楷体" panose="02010600040101010101" pitchFamily="2" charset="-122"/>
              <a:ea typeface="华文楷体" panose="02010600040101010101" pitchFamily="2" charset="-122"/>
            </a:endParaRPr>
          </a:p>
        </p:txBody>
      </p:sp>
    </p:spTree>
    <p:extLst>
      <p:ext uri="{BB962C8B-B14F-4D97-AF65-F5344CB8AC3E}">
        <p14:creationId xmlns:p14="http://schemas.microsoft.com/office/powerpoint/2010/main" val="3293493311"/>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2"/>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latin typeface="华文楷体" panose="02010600040101010101" pitchFamily="2" charset="-122"/>
                <a:ea typeface="华文楷体" panose="02010600040101010101" pitchFamily="2" charset="-122"/>
              </a:rPr>
              <a:t>良好的供应链管理实现企业巨大价值</a:t>
            </a:r>
            <a:endParaRPr lang="zh-CN" altLang="en-US">
              <a:latin typeface="华文楷体" panose="02010600040101010101" pitchFamily="2" charset="-122"/>
              <a:ea typeface="华文楷体" panose="02010600040101010101" pitchFamily="2" charset="-122"/>
            </a:endParaRPr>
          </a:p>
        </p:txBody>
      </p:sp>
      <p:sp>
        <p:nvSpPr>
          <p:cNvPr id="51" name="Page Number"/>
          <p:cNvSpPr txBox="1"/>
          <p:nvPr>
            <p:custDataLst>
              <p:tags r:id="rId3"/>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10</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4"/>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5"/>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6"/>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1.2 – </a:t>
            </a:r>
            <a:r>
              <a:rPr lang="zh-CN" altLang="en-US" sz="900" noProof="1" smtClean="0">
                <a:solidFill>
                  <a:schemeClr val="tx1"/>
                </a:solidFill>
                <a:latin typeface="华文楷体" panose="02010600040101010101" pitchFamily="2" charset="-122"/>
                <a:ea typeface="华文楷体" panose="02010600040101010101" pitchFamily="2" charset="-122"/>
              </a:rPr>
              <a:t>供应链管理的价值</a:t>
            </a:r>
          </a:p>
        </p:txBody>
      </p:sp>
      <p:sp>
        <p:nvSpPr>
          <p:cNvPr id="55" name="Rectangle 3"/>
          <p:cNvSpPr txBox="1">
            <a:spLocks noChangeArrowheads="1"/>
          </p:cNvSpPr>
          <p:nvPr/>
        </p:nvSpPr>
        <p:spPr>
          <a:xfrm>
            <a:off x="4698628" y="3081238"/>
            <a:ext cx="4191000" cy="312738"/>
          </a:xfrm>
          <a:prstGeom prst="rect">
            <a:avLst/>
          </a:prstGeom>
          <a:noFill/>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defPPr>
              <a:defRPr lang="en-US"/>
            </a:defPPr>
            <a:lvl1pPr marL="0" marR="0" indent="0" algn="l" defTabSz="1019175" rtl="0" eaLnBrk="1" fontAlgn="base" latinLnBrk="0" hangingPunct="1">
              <a:lnSpc>
                <a:spcPct val="100000"/>
              </a:lnSpc>
              <a:spcBef>
                <a:spcPct val="0"/>
              </a:spcBef>
              <a:spcAft>
                <a:spcPts val="600"/>
              </a:spcAft>
              <a:buClr>
                <a:srgbClr val="000000"/>
              </a:buClr>
              <a:buSzTx/>
              <a:buFont typeface="Wingdings" pitchFamily="2" charset="2"/>
              <a:buNone/>
              <a:defRPr sz="1100" kern="1200">
                <a:solidFill>
                  <a:schemeClr val="tx1"/>
                </a:solidFill>
                <a:latin typeface="Georgia" pitchFamily="18" charset="0"/>
                <a:ea typeface="+mn-ea"/>
                <a:cs typeface="+mn-cs"/>
              </a:defRPr>
            </a:lvl1pPr>
            <a:lvl2pPr marL="234950" marR="0" indent="-228600" algn="l" defTabSz="1019175" rtl="0" eaLnBrk="1" fontAlgn="base" latinLnBrk="0" hangingPunct="1">
              <a:lnSpc>
                <a:spcPct val="100000"/>
              </a:lnSpc>
              <a:spcBef>
                <a:spcPct val="0"/>
              </a:spcBef>
              <a:spcAft>
                <a:spcPts val="600"/>
              </a:spcAft>
              <a:buClr>
                <a:srgbClr val="000000"/>
              </a:buClr>
              <a:buSzTx/>
              <a:buFont typeface="Times New Roman" pitchFamily="18" charset="0"/>
              <a:buChar char="•"/>
              <a:defRPr sz="1100" kern="1200">
                <a:solidFill>
                  <a:schemeClr val="tx1"/>
                </a:solidFill>
                <a:latin typeface="Georgia" pitchFamily="18" charset="0"/>
                <a:ea typeface="+mn-ea"/>
                <a:cs typeface="+mn-cs"/>
              </a:defRPr>
            </a:lvl2pPr>
            <a:lvl3pPr marL="468000" marR="0" indent="-230400" algn="l" defTabSz="1019175" rtl="0" eaLnBrk="1" fontAlgn="base" latinLnBrk="0" hangingPunct="1">
              <a:lnSpc>
                <a:spcPct val="100000"/>
              </a:lnSpc>
              <a:spcBef>
                <a:spcPct val="0"/>
              </a:spcBef>
              <a:spcAft>
                <a:spcPts val="600"/>
              </a:spcAft>
              <a:buClr>
                <a:srgbClr val="000000"/>
              </a:buClr>
              <a:buSzTx/>
              <a:buFont typeface="Arial" pitchFamily="34" charset="0"/>
              <a:buChar char="-"/>
              <a:defRPr sz="1100" kern="1200">
                <a:solidFill>
                  <a:schemeClr val="tx1"/>
                </a:solidFill>
                <a:latin typeface="Georgia" pitchFamily="18" charset="0"/>
                <a:ea typeface="+mn-ea"/>
                <a:cs typeface="+mn-cs"/>
              </a:defRPr>
            </a:lvl3pPr>
            <a:lvl4pPr marL="694800" marR="0" indent="-230400" algn="l" defTabSz="1019175" rtl="0" eaLnBrk="1" fontAlgn="base" latinLnBrk="0" hangingPunct="1">
              <a:lnSpc>
                <a:spcPct val="100000"/>
              </a:lnSpc>
              <a:spcBef>
                <a:spcPct val="0"/>
              </a:spcBef>
              <a:spcAft>
                <a:spcPts val="600"/>
              </a:spcAft>
              <a:buClr>
                <a:srgbClr val="000000"/>
              </a:buClr>
              <a:buSzTx/>
              <a:buFont typeface="Georgia" pitchFamily="18" charset="0"/>
              <a:buChar char="◦"/>
              <a:defRPr sz="1100" kern="1200">
                <a:solidFill>
                  <a:schemeClr val="tx1"/>
                </a:solidFill>
                <a:latin typeface="Georgia" pitchFamily="18" charset="0"/>
                <a:ea typeface="+mn-ea"/>
                <a:cs typeface="+mn-cs"/>
              </a:defRPr>
            </a:lvl4pPr>
            <a:lvl5pPr marL="914400" marR="0" indent="-228600" algn="l" defTabSz="1019175" rtl="0" eaLnBrk="1" fontAlgn="base" latinLnBrk="0" hangingPunct="1">
              <a:lnSpc>
                <a:spcPct val="100000"/>
              </a:lnSpc>
              <a:spcBef>
                <a:spcPct val="0"/>
              </a:spcBef>
              <a:spcAft>
                <a:spcPts val="600"/>
              </a:spcAft>
              <a:buClr>
                <a:srgbClr val="000000"/>
              </a:buClr>
              <a:buSzTx/>
              <a:buFont typeface="Georgia" pitchFamily="18" charset="0"/>
              <a:buChar char="›"/>
              <a:defRPr sz="1100" kern="1200" baseline="0">
                <a:solidFill>
                  <a:schemeClr val="tx1"/>
                </a:solidFill>
                <a:latin typeface="Georgia" pitchFamily="18" charset="0"/>
                <a:ea typeface="+mn-ea"/>
                <a:cs typeface="+mn-cs"/>
              </a:defRPr>
            </a:lvl5pPr>
            <a:lvl6pPr marL="234000" indent="-230400" algn="l" defTabSz="1018824" rtl="0" eaLnBrk="1" latinLnBrk="0" hangingPunct="1">
              <a:lnSpc>
                <a:spcPct val="100000"/>
              </a:lnSpc>
              <a:spcBef>
                <a:spcPct val="0"/>
              </a:spcBef>
              <a:spcAft>
                <a:spcPct val="0"/>
              </a:spcAft>
              <a:buFont typeface="+mj-lt"/>
              <a:buAutoNum type="arabicPeriod"/>
              <a:defRPr lang="en-GB" sz="1100" kern="1200" baseline="0" noProof="0">
                <a:solidFill>
                  <a:schemeClr val="tx1"/>
                </a:solidFill>
                <a:latin typeface="Georgia" pitchFamily="18" charset="0"/>
                <a:ea typeface="+mn-ea"/>
                <a:cs typeface="+mn-cs"/>
              </a:defRPr>
            </a:lvl6pPr>
            <a:lvl7pPr marL="468000" indent="-228600" algn="l" defTabSz="1018824" rtl="0" eaLnBrk="1" latinLnBrk="0" hangingPunct="1">
              <a:lnSpc>
                <a:spcPct val="100000"/>
              </a:lnSpc>
              <a:spcBef>
                <a:spcPct val="0"/>
              </a:spcBef>
              <a:spcAft>
                <a:spcPct val="0"/>
              </a:spcAft>
              <a:buFont typeface="+mj-lt"/>
              <a:buAutoNum type="alphaLcPeriod"/>
              <a:defRPr lang="en-GB" sz="1100" kern="1200" baseline="0" noProof="0">
                <a:solidFill>
                  <a:schemeClr val="tx1"/>
                </a:solidFill>
                <a:latin typeface="Georgia" pitchFamily="18" charset="0"/>
                <a:ea typeface="+mn-ea"/>
                <a:cs typeface="+mn-cs"/>
              </a:defRPr>
            </a:lvl7pPr>
            <a:lvl8pPr marL="694800" indent="-228600" algn="l" defTabSz="1018824" rtl="0" eaLnBrk="1" latinLnBrk="0" hangingPunct="1">
              <a:lnSpc>
                <a:spcPct val="100000"/>
              </a:lnSpc>
              <a:spcBef>
                <a:spcPct val="0"/>
              </a:spcBef>
              <a:spcAft>
                <a:spcPct val="0"/>
              </a:spcAft>
              <a:buFont typeface="+mj-lt"/>
              <a:buAutoNum type="romanLcPeriod"/>
              <a:defRPr lang="en-GB" sz="1100" kern="1200" baseline="0" noProof="0">
                <a:solidFill>
                  <a:schemeClr val="tx1"/>
                </a:solidFill>
                <a:latin typeface="Georgia" pitchFamily="18" charset="0"/>
                <a:ea typeface="+mn-ea"/>
                <a:cs typeface="+mn-cs"/>
              </a:defRPr>
            </a:lvl8pPr>
            <a:lvl9pPr marL="0" indent="0" algn="l" defTabSz="1018824" rtl="0" eaLnBrk="1" latinLnBrk="0" hangingPunct="1">
              <a:lnSpc>
                <a:spcPct val="100000"/>
              </a:lnSpc>
              <a:spcBef>
                <a:spcPct val="0"/>
              </a:spcBef>
              <a:spcAft>
                <a:spcPts val="600"/>
              </a:spcAft>
              <a:buFont typeface="Arial" pitchFamily="34" charset="0"/>
              <a:buNone/>
              <a:defRPr lang="en-GB" sz="1100" b="1" kern="1200" baseline="0" noProof="0">
                <a:solidFill>
                  <a:schemeClr val="tx2"/>
                </a:solidFill>
                <a:latin typeface="Georgia" pitchFamily="18" charset="0"/>
                <a:ea typeface="+mn-ea"/>
                <a:cs typeface="+mn-cs"/>
              </a:defRPr>
            </a:lvl9pPr>
          </a:lstStyle>
          <a:p>
            <a:pPr marL="187325" indent="-187325" algn="ctr">
              <a:lnSpc>
                <a:spcPct val="90000"/>
              </a:lnSpc>
            </a:pPr>
            <a:r>
              <a:rPr lang="zh-CN" altLang="en-US" sz="1600" smtClean="0">
                <a:latin typeface="华文楷体" panose="02010600040101010101" pitchFamily="2" charset="-122"/>
                <a:ea typeface="华文楷体" panose="02010600040101010101" pitchFamily="2" charset="-122"/>
              </a:rPr>
              <a:t>供应链的典型收益</a:t>
            </a:r>
            <a:r>
              <a:rPr lang="en-US" altLang="zh-CN" sz="1600" smtClean="0">
                <a:latin typeface="华文楷体" panose="02010600040101010101" pitchFamily="2" charset="-122"/>
                <a:ea typeface="华文楷体" panose="02010600040101010101" pitchFamily="2" charset="-122"/>
              </a:rPr>
              <a:t>:</a:t>
            </a:r>
            <a:endParaRPr lang="zh-CN" altLang="en-US" sz="1600">
              <a:latin typeface="华文楷体" panose="02010600040101010101" pitchFamily="2" charset="-122"/>
              <a:ea typeface="华文楷体" panose="02010600040101010101" pitchFamily="2" charset="-122"/>
            </a:endParaRPr>
          </a:p>
        </p:txBody>
      </p:sp>
      <p:grpSp>
        <p:nvGrpSpPr>
          <p:cNvPr id="56" name="Group 4"/>
          <p:cNvGrpSpPr/>
          <p:nvPr/>
        </p:nvGrpSpPr>
        <p:grpSpPr>
          <a:xfrm>
            <a:off x="4622428" y="3489226"/>
            <a:ext cx="4367212" cy="2989262"/>
            <a:chOff x="2721" y="1803"/>
            <a:chExt cx="2751" cy="1883"/>
          </a:xfrm>
        </p:grpSpPr>
        <p:sp>
          <p:nvSpPr>
            <p:cNvPr id="57" name="Rectangle 5"/>
            <p:cNvSpPr>
              <a:spLocks noChangeArrowheads="1"/>
            </p:cNvSpPr>
            <p:nvPr/>
          </p:nvSpPr>
          <p:spPr bwMode="auto">
            <a:xfrm>
              <a:off x="2844" y="1958"/>
              <a:ext cx="2609" cy="15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600" i="1" u="sng" smtClean="0">
                  <a:solidFill>
                    <a:schemeClr val="tx1"/>
                  </a:solidFill>
                  <a:latin typeface="华文楷体" panose="02010600040101010101" pitchFamily="2" charset="-122"/>
                  <a:ea typeface="华文楷体" panose="02010600040101010101" pitchFamily="2" charset="-122"/>
                </a:rPr>
                <a:t>项目              		    改善    </a:t>
              </a:r>
              <a:r>
                <a:rPr lang="zh-CN" altLang="en-US" sz="1600" i="1" smtClean="0">
                  <a:solidFill>
                    <a:schemeClr val="tx1"/>
                  </a:solidFill>
                  <a:latin typeface="华文楷体" panose="02010600040101010101" pitchFamily="2" charset="-122"/>
                  <a:ea typeface="华文楷体" panose="02010600040101010101" pitchFamily="2" charset="-122"/>
                </a:rPr>
                <a:t> </a:t>
              </a:r>
            </a:p>
            <a:p>
              <a:pPr algn="l"/>
              <a:r>
                <a:rPr lang="zh-CN" altLang="en-US" sz="1600" smtClean="0">
                  <a:solidFill>
                    <a:schemeClr val="tx1"/>
                  </a:solidFill>
                  <a:latin typeface="华文楷体" panose="02010600040101010101" pitchFamily="2" charset="-122"/>
                  <a:ea typeface="华文楷体" panose="02010600040101010101" pitchFamily="2" charset="-122"/>
                </a:rPr>
                <a:t>交货能力			</a:t>
              </a:r>
              <a:r>
                <a:rPr lang="en-US" altLang="zh-CN" sz="1600" smtClean="0">
                  <a:solidFill>
                    <a:schemeClr val="tx1"/>
                  </a:solidFill>
                  <a:latin typeface="华文楷体" panose="02010600040101010101" pitchFamily="2" charset="-122"/>
                  <a:ea typeface="华文楷体" panose="02010600040101010101" pitchFamily="2" charset="-122"/>
                </a:rPr>
                <a:t>16 - 28%</a:t>
              </a:r>
            </a:p>
            <a:p>
              <a:pPr algn="l"/>
              <a:r>
                <a:rPr lang="zh-CN" altLang="en-US" sz="1600" smtClean="0">
                  <a:solidFill>
                    <a:schemeClr val="tx1"/>
                  </a:solidFill>
                  <a:latin typeface="华文楷体" panose="02010600040101010101" pitchFamily="2" charset="-122"/>
                  <a:ea typeface="华文楷体" panose="02010600040101010101" pitchFamily="2" charset="-122"/>
                </a:rPr>
                <a:t>库存减少			</a:t>
              </a:r>
              <a:r>
                <a:rPr lang="en-US" altLang="zh-CN" sz="1600" smtClean="0">
                  <a:solidFill>
                    <a:schemeClr val="tx1"/>
                  </a:solidFill>
                  <a:latin typeface="华文楷体" panose="02010600040101010101" pitchFamily="2" charset="-122"/>
                  <a:ea typeface="华文楷体" panose="02010600040101010101" pitchFamily="2" charset="-122"/>
                </a:rPr>
                <a:t>25 - 60%</a:t>
              </a:r>
            </a:p>
            <a:p>
              <a:pPr algn="l"/>
              <a:r>
                <a:rPr lang="zh-CN" altLang="en-US" sz="1600" smtClean="0">
                  <a:solidFill>
                    <a:schemeClr val="tx1"/>
                  </a:solidFill>
                  <a:latin typeface="华文楷体" panose="02010600040101010101" pitchFamily="2" charset="-122"/>
                  <a:ea typeface="华文楷体" panose="02010600040101010101" pitchFamily="2" charset="-122"/>
                </a:rPr>
                <a:t>实现周期			</a:t>
              </a:r>
              <a:r>
                <a:rPr lang="en-US" altLang="zh-CN" sz="1600" smtClean="0">
                  <a:solidFill>
                    <a:schemeClr val="tx1"/>
                  </a:solidFill>
                  <a:latin typeface="华文楷体" panose="02010600040101010101" pitchFamily="2" charset="-122"/>
                  <a:ea typeface="华文楷体" panose="02010600040101010101" pitchFamily="2" charset="-122"/>
                </a:rPr>
                <a:t>30 - 50%</a:t>
              </a:r>
            </a:p>
            <a:p>
              <a:pPr algn="l"/>
              <a:r>
                <a:rPr lang="zh-CN" altLang="en-US" sz="1600" smtClean="0">
                  <a:solidFill>
                    <a:schemeClr val="tx1"/>
                  </a:solidFill>
                  <a:latin typeface="华文楷体" panose="02010600040101010101" pitchFamily="2" charset="-122"/>
                  <a:ea typeface="华文楷体" panose="02010600040101010101" pitchFamily="2" charset="-122"/>
                </a:rPr>
                <a:t>预测的准确性		</a:t>
              </a:r>
              <a:r>
                <a:rPr lang="en-US" altLang="zh-CN" sz="1600" smtClean="0">
                  <a:solidFill>
                    <a:schemeClr val="tx1"/>
                  </a:solidFill>
                  <a:latin typeface="华文楷体" panose="02010600040101010101" pitchFamily="2" charset="-122"/>
                  <a:ea typeface="华文楷体" panose="02010600040101010101" pitchFamily="2" charset="-122"/>
                </a:rPr>
                <a:t>25 - 80%</a:t>
              </a:r>
            </a:p>
            <a:p>
              <a:pPr algn="l"/>
              <a:r>
                <a:rPr lang="zh-CN" altLang="en-US" sz="1600" smtClean="0">
                  <a:solidFill>
                    <a:schemeClr val="tx1"/>
                  </a:solidFill>
                  <a:latin typeface="华文楷体" panose="02010600040101010101" pitchFamily="2" charset="-122"/>
                  <a:ea typeface="华文楷体" panose="02010600040101010101" pitchFamily="2" charset="-122"/>
                </a:rPr>
                <a:t>总生产率			</a:t>
              </a:r>
              <a:r>
                <a:rPr lang="en-US" altLang="zh-CN" sz="1600" smtClean="0">
                  <a:solidFill>
                    <a:schemeClr val="tx1"/>
                  </a:solidFill>
                  <a:latin typeface="华文楷体" panose="02010600040101010101" pitchFamily="2" charset="-122"/>
                  <a:ea typeface="华文楷体" panose="02010600040101010101" pitchFamily="2" charset="-122"/>
                </a:rPr>
                <a:t>10 - 16%</a:t>
              </a:r>
            </a:p>
            <a:p>
              <a:pPr algn="l"/>
              <a:r>
                <a:rPr lang="zh-CN" altLang="en-US" sz="1600" smtClean="0">
                  <a:solidFill>
                    <a:schemeClr val="tx1"/>
                  </a:solidFill>
                  <a:latin typeface="华文楷体" panose="02010600040101010101" pitchFamily="2" charset="-122"/>
                  <a:ea typeface="华文楷体" panose="02010600040101010101" pitchFamily="2" charset="-122"/>
                </a:rPr>
                <a:t>降低供应链成本	 	</a:t>
              </a:r>
              <a:r>
                <a:rPr lang="en-US" altLang="zh-CN" sz="1600" smtClean="0">
                  <a:solidFill>
                    <a:schemeClr val="tx1"/>
                  </a:solidFill>
                  <a:latin typeface="华文楷体" panose="02010600040101010101" pitchFamily="2" charset="-122"/>
                  <a:ea typeface="华文楷体" panose="02010600040101010101" pitchFamily="2" charset="-122"/>
                </a:rPr>
                <a:t>25 - 50%</a:t>
              </a:r>
            </a:p>
            <a:p>
              <a:pPr algn="l"/>
              <a:r>
                <a:rPr lang="zh-CN" altLang="en-US" sz="1600" smtClean="0">
                  <a:solidFill>
                    <a:schemeClr val="tx1"/>
                  </a:solidFill>
                  <a:latin typeface="华文楷体" panose="02010600040101010101" pitchFamily="2" charset="-122"/>
                  <a:ea typeface="华文楷体" panose="02010600040101010101" pitchFamily="2" charset="-122"/>
                </a:rPr>
                <a:t>能力提高			</a:t>
              </a:r>
              <a:r>
                <a:rPr lang="en-US" altLang="zh-CN" sz="1600" smtClean="0">
                  <a:solidFill>
                    <a:schemeClr val="tx1"/>
                  </a:solidFill>
                  <a:latin typeface="华文楷体" panose="02010600040101010101" pitchFamily="2" charset="-122"/>
                  <a:ea typeface="华文楷体" panose="02010600040101010101" pitchFamily="2" charset="-122"/>
                </a:rPr>
                <a:t>10 - 20%</a:t>
              </a:r>
            </a:p>
            <a:p>
              <a:pPr algn="l"/>
              <a:endParaRPr lang="zh-CN" altLang="en-US" sz="1600" smtClean="0">
                <a:solidFill>
                  <a:schemeClr val="tx1"/>
                </a:solidFill>
                <a:latin typeface="华文楷体" panose="02010600040101010101" pitchFamily="2" charset="-122"/>
                <a:ea typeface="华文楷体" panose="02010600040101010101" pitchFamily="2" charset="-122"/>
              </a:endParaRPr>
            </a:p>
            <a:p>
              <a:pPr algn="l"/>
              <a:r>
                <a:rPr lang="zh-CN" altLang="en-US" sz="1200" smtClean="0">
                  <a:solidFill>
                    <a:schemeClr val="tx1"/>
                  </a:solidFill>
                  <a:latin typeface="华文楷体" panose="02010600040101010101" pitchFamily="2" charset="-122"/>
                  <a:ea typeface="华文楷体" panose="02010600040101010101" pitchFamily="2" charset="-122"/>
                </a:rPr>
                <a:t>源自</a:t>
              </a:r>
              <a:r>
                <a:rPr lang="en-US" altLang="zh-CN" sz="1200" smtClean="0">
                  <a:solidFill>
                    <a:schemeClr val="tx1"/>
                  </a:solidFill>
                  <a:latin typeface="华文楷体" panose="02010600040101010101" pitchFamily="2" charset="-122"/>
                  <a:ea typeface="华文楷体" panose="02010600040101010101" pitchFamily="2" charset="-122"/>
                </a:rPr>
                <a:t>:AMR &amp; PRTM</a:t>
              </a:r>
              <a:endParaRPr lang="zh-CN" altLang="en-US" sz="1200">
                <a:solidFill>
                  <a:schemeClr val="tx1"/>
                </a:solidFill>
                <a:latin typeface="华文楷体" panose="02010600040101010101" pitchFamily="2" charset="-122"/>
                <a:ea typeface="华文楷体" panose="02010600040101010101" pitchFamily="2" charset="-122"/>
              </a:endParaRPr>
            </a:p>
          </p:txBody>
        </p:sp>
        <p:sp>
          <p:nvSpPr>
            <p:cNvPr id="58" name="Rectangle 6"/>
            <p:cNvSpPr>
              <a:spLocks noChangeArrowheads="1"/>
            </p:cNvSpPr>
            <p:nvPr/>
          </p:nvSpPr>
          <p:spPr bwMode="auto">
            <a:xfrm>
              <a:off x="2721" y="1803"/>
              <a:ext cx="2751" cy="1883"/>
            </a:xfrm>
            <a:prstGeom prst="rect">
              <a:avLst/>
            </a:prstGeom>
            <a:noFill/>
            <a:ln w="12700">
              <a:solidFill>
                <a:schemeClr val="tx1"/>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grpSp>
      <p:pic>
        <p:nvPicPr>
          <p:cNvPr id="59" name="Picture 7" descr="D:\Jpegs\Relationships &amp; Alliances.jpg"/>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599703" y="2389088"/>
            <a:ext cx="2603500" cy="1914525"/>
          </a:xfrm>
          <a:prstGeom prst="rect">
            <a:avLst/>
          </a:prstGeom>
          <a:noFill/>
          <a:extLst>
            <a:ext uri="{909E8E84-426E-40DD-AFC4-6F175D3DCCD1}">
              <a14:hiddenFill xmlns:a14="http://schemas.microsoft.com/office/drawing/2010/main">
                <a:solidFill>
                  <a:srgbClr val="FFFFFF"/>
                </a:solidFill>
              </a14:hiddenFill>
            </a:ext>
          </a:extLst>
        </p:spPr>
      </p:pic>
      <p:sp>
        <p:nvSpPr>
          <p:cNvPr id="60" name="Rectangle 8"/>
          <p:cNvSpPr>
            <a:spLocks noChangeArrowheads="1"/>
          </p:cNvSpPr>
          <p:nvPr/>
        </p:nvSpPr>
        <p:spPr bwMode="auto">
          <a:xfrm>
            <a:off x="561603" y="4544913"/>
            <a:ext cx="3965575" cy="1462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en-US"/>
            </a:defPPr>
            <a:lvl1pPr marL="190500" indent="-190500" algn="l" defTabSz="1018824" rtl="0" eaLnBrk="1" latinLnBrk="0" hangingPunct="1">
              <a:defRPr sz="2400" kern="1200">
                <a:solidFill>
                  <a:schemeClr val="tx1"/>
                </a:solidFill>
                <a:latin typeface="Arial" pitchFamily="34" charset="0"/>
                <a:ea typeface="新細明體" panose="02020500000000000000" pitchFamily="18" charset="-120"/>
                <a:cs typeface="+mn-cs"/>
              </a:defRPr>
            </a:lvl1pPr>
            <a:lvl2pPr marL="509412" algn="l" defTabSz="1018824" rtl="0" eaLnBrk="1" latinLnBrk="0" hangingPunct="1">
              <a:defRPr sz="2400" kern="1200">
                <a:solidFill>
                  <a:schemeClr val="tx1"/>
                </a:solidFill>
                <a:latin typeface="Arial" pitchFamily="34" charset="0"/>
                <a:ea typeface="新細明體" panose="02020500000000000000" pitchFamily="18" charset="-120"/>
                <a:cs typeface="+mn-cs"/>
              </a:defRPr>
            </a:lvl2pPr>
            <a:lvl3pPr marL="1018824" algn="l" defTabSz="1018824" rtl="0" eaLnBrk="1" latinLnBrk="0" hangingPunct="1">
              <a:defRPr sz="2400" kern="1200">
                <a:solidFill>
                  <a:schemeClr val="tx1"/>
                </a:solidFill>
                <a:latin typeface="Arial" pitchFamily="34" charset="0"/>
                <a:ea typeface="新細明體" panose="02020500000000000000" pitchFamily="18" charset="-120"/>
                <a:cs typeface="+mn-cs"/>
              </a:defRPr>
            </a:lvl3pPr>
            <a:lvl4pPr marL="1528237" algn="l" defTabSz="1018824" rtl="0" eaLnBrk="1" latinLnBrk="0" hangingPunct="1">
              <a:defRPr sz="2400" kern="1200">
                <a:solidFill>
                  <a:schemeClr val="tx1"/>
                </a:solidFill>
                <a:latin typeface="Arial" pitchFamily="34" charset="0"/>
                <a:ea typeface="新細明體" panose="02020500000000000000" pitchFamily="18" charset="-120"/>
                <a:cs typeface="+mn-cs"/>
              </a:defRPr>
            </a:lvl4pPr>
            <a:lvl5pPr marL="2037649" algn="l" defTabSz="1018824" rtl="0" eaLnBrk="1" latinLnBrk="0" hangingPunct="1">
              <a:defRPr sz="2400" kern="1200">
                <a:solidFill>
                  <a:schemeClr val="tx1"/>
                </a:solidFill>
                <a:latin typeface="Arial" pitchFamily="34" charset="0"/>
                <a:ea typeface="新細明體" panose="02020500000000000000" pitchFamily="18" charset="-120"/>
                <a:cs typeface="+mn-cs"/>
              </a:defRPr>
            </a:lvl5pPr>
            <a:lvl6pPr marL="2547061"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6pPr>
            <a:lvl7pPr marL="3056473"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7pPr>
            <a:lvl8pPr marL="3565886"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8pPr>
            <a:lvl9pPr marL="4075298" algn="l" defTabSz="1018824" rtl="0" eaLnBrk="0" fontAlgn="base" latinLnBrk="0" hangingPunct="0">
              <a:spcBef>
                <a:spcPct val="0"/>
              </a:spcBef>
              <a:spcAft>
                <a:spcPct val="0"/>
              </a:spcAft>
              <a:defRPr sz="2400" kern="1200">
                <a:solidFill>
                  <a:schemeClr val="tx1"/>
                </a:solidFill>
                <a:latin typeface="Arial" pitchFamily="34" charset="0"/>
                <a:ea typeface="新細明體" panose="02020500000000000000" pitchFamily="18" charset="-120"/>
                <a:cs typeface="+mn-cs"/>
              </a:defRPr>
            </a:lvl9pPr>
          </a:lstStyle>
          <a:p>
            <a:pPr>
              <a:spcBef>
                <a:spcPct val="20000"/>
              </a:spcBef>
            </a:pPr>
            <a:r>
              <a:rPr lang="zh-CN" altLang="en-US" sz="1600" u="sng" smtClean="0">
                <a:latin typeface="华文楷体" panose="02010600040101010101" pitchFamily="2" charset="-122"/>
                <a:ea typeface="华文楷体" panose="02010600040101010101" pitchFamily="2" charset="-122"/>
              </a:rPr>
              <a:t>成功的领域</a:t>
            </a:r>
            <a:r>
              <a:rPr lang="en-US" altLang="zh-CN" sz="1600" u="sng" smtClean="0">
                <a:latin typeface="华文楷体" panose="02010600040101010101" pitchFamily="2" charset="-122"/>
                <a:ea typeface="华文楷体" panose="02010600040101010101" pitchFamily="2" charset="-122"/>
              </a:rPr>
              <a:t>:</a:t>
            </a:r>
            <a:endParaRPr lang="zh-CN" altLang="en-US" sz="1600" smtClean="0">
              <a:latin typeface="华文楷体" panose="02010600040101010101" pitchFamily="2" charset="-122"/>
              <a:ea typeface="华文楷体" panose="02010600040101010101" pitchFamily="2" charset="-122"/>
            </a:endParaRPr>
          </a:p>
          <a:p>
            <a:pPr>
              <a:spcBef>
                <a:spcPct val="20000"/>
              </a:spcBef>
              <a:buFontTx/>
              <a:buChar char="•"/>
            </a:pPr>
            <a:r>
              <a:rPr lang="zh-CN" altLang="en-US" sz="1600" smtClean="0">
                <a:latin typeface="华文楷体" panose="02010600040101010101" pitchFamily="2" charset="-122"/>
                <a:ea typeface="华文楷体" panose="02010600040101010101" pitchFamily="2" charset="-122"/>
              </a:rPr>
              <a:t>集成的需求与供应计划</a:t>
            </a:r>
          </a:p>
          <a:p>
            <a:pPr>
              <a:spcBef>
                <a:spcPct val="20000"/>
              </a:spcBef>
              <a:buFontTx/>
              <a:buChar char="•"/>
            </a:pPr>
            <a:r>
              <a:rPr lang="zh-CN" altLang="en-US" sz="1600" smtClean="0">
                <a:latin typeface="华文楷体" panose="02010600040101010101" pitchFamily="2" charset="-122"/>
                <a:ea typeface="华文楷体" panose="02010600040101010101" pitchFamily="2" charset="-122"/>
              </a:rPr>
              <a:t>新商业模型及最佳关系组合</a:t>
            </a:r>
          </a:p>
          <a:p>
            <a:pPr>
              <a:spcBef>
                <a:spcPct val="20000"/>
              </a:spcBef>
              <a:buFontTx/>
              <a:buChar char="•"/>
            </a:pPr>
            <a:r>
              <a:rPr lang="zh-CN" altLang="en-US" sz="1600" smtClean="0">
                <a:latin typeface="华文楷体" panose="02010600040101010101" pitchFamily="2" charset="-122"/>
                <a:ea typeface="华文楷体" panose="02010600040101010101" pitchFamily="2" charset="-122"/>
              </a:rPr>
              <a:t>战略资源及电子采购、电子客户被需求链联系起来</a:t>
            </a:r>
            <a:endParaRPr lang="zh-CN" altLang="en-US" sz="1600">
              <a:latin typeface="华文楷体" panose="02010600040101010101" pitchFamily="2" charset="-122"/>
              <a:ea typeface="华文楷体" panose="02010600040101010101" pitchFamily="2" charset="-122"/>
            </a:endParaRPr>
          </a:p>
        </p:txBody>
      </p:sp>
    </p:spTree>
    <p:extLst>
      <p:ext uri="{BB962C8B-B14F-4D97-AF65-F5344CB8AC3E}">
        <p14:creationId xmlns:p14="http://schemas.microsoft.com/office/powerpoint/2010/main" val="3410557253"/>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85800"/>
            <a:ext cx="8997696" cy="6711696"/>
            <a:chOff x="530352" y="685800"/>
            <a:chExt cx="8997696" cy="6711696"/>
          </a:xfrm>
        </p:grpSpPr>
        <p:sp>
          <p:nvSpPr>
            <p:cNvPr id="52"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 name="Group 600" hidden="1"/>
            <p:cNvGrpSpPr/>
            <p:nvPr/>
          </p:nvGrpSpPr>
          <p:grpSpPr>
            <a:xfrm>
              <a:off x="530352" y="6016752"/>
              <a:ext cx="8997696" cy="609600"/>
              <a:chOff x="530352" y="6016752"/>
              <a:chExt cx="8997696" cy="609600"/>
            </a:xfrm>
          </p:grpSpPr>
          <p:sp>
            <p:nvSpPr>
              <p:cNvPr id="91"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00" hidden="1"/>
            <p:cNvGrpSpPr/>
            <p:nvPr/>
          </p:nvGrpSpPr>
          <p:grpSpPr>
            <a:xfrm>
              <a:off x="530352" y="5257800"/>
              <a:ext cx="8997696" cy="609600"/>
              <a:chOff x="530352" y="5257800"/>
              <a:chExt cx="8997696" cy="609600"/>
            </a:xfrm>
          </p:grpSpPr>
          <p:sp>
            <p:nvSpPr>
              <p:cNvPr id="85"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 name="Group 400" hidden="1"/>
            <p:cNvGrpSpPr/>
            <p:nvPr/>
          </p:nvGrpSpPr>
          <p:grpSpPr>
            <a:xfrm>
              <a:off x="530352" y="4498848"/>
              <a:ext cx="8997696" cy="609600"/>
              <a:chOff x="530352" y="4498848"/>
              <a:chExt cx="8997696" cy="609600"/>
            </a:xfrm>
          </p:grpSpPr>
          <p:sp>
            <p:nvSpPr>
              <p:cNvPr id="79"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 name="Group 300" hidden="1"/>
            <p:cNvGrpSpPr/>
            <p:nvPr/>
          </p:nvGrpSpPr>
          <p:grpSpPr>
            <a:xfrm>
              <a:off x="530352" y="3730752"/>
              <a:ext cx="8997696" cy="609600"/>
              <a:chOff x="530352" y="3730752"/>
              <a:chExt cx="8997696" cy="609600"/>
            </a:xfrm>
          </p:grpSpPr>
          <p:sp>
            <p:nvSpPr>
              <p:cNvPr id="73"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200" hidden="1"/>
            <p:cNvGrpSpPr/>
            <p:nvPr/>
          </p:nvGrpSpPr>
          <p:grpSpPr>
            <a:xfrm>
              <a:off x="530352" y="2971800"/>
              <a:ext cx="8997696" cy="609600"/>
              <a:chOff x="530352" y="2971800"/>
              <a:chExt cx="8997696" cy="609600"/>
            </a:xfrm>
          </p:grpSpPr>
          <p:sp>
            <p:nvSpPr>
              <p:cNvPr id="67"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100" hidden="1"/>
            <p:cNvGrpSpPr/>
            <p:nvPr/>
          </p:nvGrpSpPr>
          <p:grpSpPr>
            <a:xfrm>
              <a:off x="530352" y="2212848"/>
              <a:ext cx="8997696" cy="609600"/>
              <a:chOff x="530352" y="2212848"/>
              <a:chExt cx="8997696" cy="609600"/>
            </a:xfrm>
          </p:grpSpPr>
          <p:sp>
            <p:nvSpPr>
              <p:cNvPr id="61"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custDataLst>
              <p:tags r:id="rId3"/>
            </p:custDataLst>
          </p:nvPr>
        </p:nvSpPr>
        <p:spPr>
          <a:xfrm>
            <a:off x="530352" y="1609344"/>
            <a:ext cx="8997696" cy="492443"/>
          </a:xfrm>
        </p:spPr>
        <p:txBody>
          <a:bodyPr vert="horz" wrap="square" lIns="0" tIns="0" rIns="0" bIns="0" rtlCol="0" anchor="t" anchorCtr="0">
            <a:spAutoFit/>
          </a:bodyPr>
          <a:lstStyle/>
          <a:p>
            <a:r>
              <a:rPr lang="zh-CN" altLang="en-US">
                <a:latin typeface="华文楷体" panose="02010600040101010101" pitchFamily="2" charset="-122"/>
                <a:ea typeface="华文楷体" panose="02010600040101010101" pitchFamily="2" charset="-122"/>
              </a:rPr>
              <a:t>供应链管理战略理念和方法</a:t>
            </a:r>
          </a:p>
        </p:txBody>
      </p:sp>
      <p:sp>
        <p:nvSpPr>
          <p:cNvPr id="3" name="Text Placeholder 2"/>
          <p:cNvSpPr>
            <a:spLocks noGrp="1"/>
          </p:cNvSpPr>
          <p:nvPr>
            <p:ph type="body" idx="1"/>
            <p:custDataLst>
              <p:tags r:id="rId4"/>
            </p:custDataLst>
          </p:nvPr>
        </p:nvSpPr>
        <p:spPr/>
        <p:txBody>
          <a:bodyPr/>
          <a:lstStyle/>
          <a:p>
            <a:r>
              <a:rPr lang="zh-CN" altLang="en-US" smtClean="0"/>
              <a:t>章节 </a:t>
            </a:r>
            <a:r>
              <a:rPr lang="en-US" altLang="zh-CN" smtClean="0"/>
              <a:t>2</a:t>
            </a:r>
            <a:endParaRPr lang="zh-CN" altLang="en-US"/>
          </a:p>
        </p:txBody>
      </p:sp>
      <p:sp>
        <p:nvSpPr>
          <p:cNvPr id="97" name="Page Number"/>
          <p:cNvSpPr txBox="1"/>
          <p:nvPr>
            <p:custDataLst>
              <p:tags r:id="rId5"/>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0" smtClean="0"/>
              <a:t>11</a:t>
            </a:r>
            <a:endParaRPr lang="zh-CN" altLang="en-US" sz="900" noProof="0" smtClean="0"/>
          </a:p>
        </p:txBody>
      </p:sp>
      <p:sp>
        <p:nvSpPr>
          <p:cNvPr id="98" name="Section Footer"/>
          <p:cNvSpPr txBox="1"/>
          <p:nvPr>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0" smtClean="0">
                <a:solidFill>
                  <a:schemeClr val="tx1"/>
                </a:solidFill>
              </a:rPr>
              <a:t>泰康之家供应链管理 </a:t>
            </a:r>
            <a:r>
              <a:rPr lang="en-US" altLang="zh-CN" sz="900" noProof="0" smtClean="0">
                <a:solidFill>
                  <a:schemeClr val="tx1"/>
                </a:solidFill>
              </a:rPr>
              <a:t>• </a:t>
            </a:r>
            <a:r>
              <a:rPr lang="zh-CN" altLang="en-US" sz="900" noProof="0" smtClean="0">
                <a:solidFill>
                  <a:schemeClr val="tx1"/>
                </a:solidFill>
              </a:rPr>
              <a:t>培训材料</a:t>
            </a:r>
          </a:p>
        </p:txBody>
      </p:sp>
    </p:spTree>
    <p:custDataLst>
      <p:tags r:id="rId7"/>
    </p:custDataLst>
    <p:extLst>
      <p:ext uri="{BB962C8B-B14F-4D97-AF65-F5344CB8AC3E}">
        <p14:creationId xmlns:p14="http://schemas.microsoft.com/office/powerpoint/2010/main" val="4035625106"/>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85800"/>
            <a:ext cx="8997696" cy="6711696"/>
            <a:chOff x="530352" y="685800"/>
            <a:chExt cx="8997696" cy="6711696"/>
          </a:xfrm>
        </p:grpSpPr>
        <p:sp>
          <p:nvSpPr>
            <p:cNvPr id="5"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p:nvGrpSpPr>
          <p:grpSpPr>
            <a:xfrm>
              <a:off x="530352" y="6016752"/>
              <a:ext cx="8997696" cy="609600"/>
              <a:chOff x="530352" y="6016752"/>
              <a:chExt cx="8997696" cy="609600"/>
            </a:xfrm>
          </p:grpSpPr>
          <p:sp>
            <p:nvSpPr>
              <p:cNvPr id="44"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p:nvGrpSpPr>
          <p:grpSpPr>
            <a:xfrm>
              <a:off x="530352" y="5257800"/>
              <a:ext cx="8997696" cy="609600"/>
              <a:chOff x="530352" y="5257800"/>
              <a:chExt cx="8997696" cy="609600"/>
            </a:xfrm>
          </p:grpSpPr>
          <p:sp>
            <p:nvSpPr>
              <p:cNvPr id="38"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p:nvGrpSpPr>
          <p:grpSpPr>
            <a:xfrm>
              <a:off x="530352" y="4498848"/>
              <a:ext cx="8997696" cy="609600"/>
              <a:chOff x="530352" y="4498848"/>
              <a:chExt cx="8997696" cy="609600"/>
            </a:xfrm>
          </p:grpSpPr>
          <p:sp>
            <p:nvSpPr>
              <p:cNvPr id="32"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p:nvGrpSpPr>
          <p:grpSpPr>
            <a:xfrm>
              <a:off x="530352" y="3730752"/>
              <a:ext cx="8997696" cy="609600"/>
              <a:chOff x="530352" y="3730752"/>
              <a:chExt cx="8997696" cy="609600"/>
            </a:xfrm>
          </p:grpSpPr>
          <p:sp>
            <p:nvSpPr>
              <p:cNvPr id="26"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p:nvGrpSpPr>
          <p:grpSpPr>
            <a:xfrm>
              <a:off x="530352" y="2971800"/>
              <a:ext cx="8997696" cy="609600"/>
              <a:chOff x="530352" y="2971800"/>
              <a:chExt cx="8997696" cy="609600"/>
            </a:xfrm>
          </p:grpSpPr>
          <p:sp>
            <p:nvSpPr>
              <p:cNvPr id="20"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p:nvGrpSpPr>
          <p:grpSpPr>
            <a:xfrm>
              <a:off x="530352" y="2212848"/>
              <a:ext cx="8997696" cy="609600"/>
              <a:chOff x="530352" y="2212848"/>
              <a:chExt cx="8997696" cy="609600"/>
            </a:xfrm>
          </p:grpSpPr>
          <p:sp>
            <p:nvSpPr>
              <p:cNvPr id="14"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ext Placeholder 1"/>
          <p:cNvSpPr>
            <a:spLocks noGrp="1"/>
          </p:cNvSpPr>
          <p:nvPr>
            <p:ph type="body" idx="1"/>
            <p:custDataLst>
              <p:tags r:id="rId3"/>
            </p:custDataLst>
          </p:nvPr>
        </p:nvSpPr>
        <p:spPr/>
        <p:txBody>
          <a:bodyPr/>
          <a:lstStyle/>
          <a:p>
            <a:r>
              <a:rPr lang="zh-CN" altLang="en-US" smtClean="0">
                <a:ea typeface="SimSun" pitchFamily="2" charset="-122"/>
              </a:rPr>
              <a:t>章节 </a:t>
            </a:r>
            <a:r>
              <a:rPr lang="en-US" altLang="zh-CN" smtClean="0">
                <a:ea typeface="SimSun" pitchFamily="2" charset="-122"/>
              </a:rPr>
              <a:t>2.1</a:t>
            </a:r>
            <a:endParaRPr lang="zh-CN" altLang="en-US">
              <a:ea typeface="SimSun" pitchFamily="2" charset="-122"/>
            </a:endParaRPr>
          </a:p>
        </p:txBody>
      </p:sp>
      <p:sp>
        <p:nvSpPr>
          <p:cNvPr id="3" name="Title 2"/>
          <p:cNvSpPr>
            <a:spLocks noGrp="1"/>
          </p:cNvSpPr>
          <p:nvPr>
            <p:ph type="title"/>
            <p:custDataLst>
              <p:tags r:id="rId4"/>
            </p:custDataLst>
          </p:nvPr>
        </p:nvSpPr>
        <p:spPr>
          <a:xfrm>
            <a:off x="530352" y="1609344"/>
            <a:ext cx="8997696" cy="492443"/>
          </a:xfrm>
        </p:spPr>
        <p:txBody>
          <a:bodyPr vert="horz" wrap="square" lIns="0" tIns="0" rIns="0" bIns="0" rtlCol="0" anchor="t" anchorCtr="0">
            <a:spAutoFit/>
          </a:bodyPr>
          <a:lstStyle/>
          <a:p>
            <a:r>
              <a:rPr lang="zh-CN" altLang="en-US">
                <a:latin typeface="华文楷体" panose="02010600040101010101" pitchFamily="2" charset="-122"/>
                <a:ea typeface="华文楷体" panose="02010600040101010101" pitchFamily="2" charset="-122"/>
              </a:rPr>
              <a:t>集团供应链管理框架战略和方法论</a:t>
            </a:r>
          </a:p>
        </p:txBody>
      </p:sp>
      <p:sp>
        <p:nvSpPr>
          <p:cNvPr id="50" name="Page Number"/>
          <p:cNvSpPr txBox="1"/>
          <p:nvPr>
            <p:custDataLst>
              <p:tags r:id="rId5"/>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0" smtClean="0"/>
              <a:t>12</a:t>
            </a:r>
            <a:endParaRPr lang="zh-CN" altLang="en-US" sz="900" noProof="0" smtClean="0"/>
          </a:p>
        </p:txBody>
      </p:sp>
      <p:sp>
        <p:nvSpPr>
          <p:cNvPr id="51" name="Section Footer"/>
          <p:cNvSpPr txBox="1"/>
          <p:nvPr>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smtClean="0"/>
              <a:t>泰康之家供应链管理 </a:t>
            </a:r>
            <a:r>
              <a:rPr lang="en-US" altLang="zh-CN" sz="900" smtClean="0"/>
              <a:t>• </a:t>
            </a:r>
            <a:r>
              <a:rPr lang="zh-CN" altLang="en-US" sz="900" smtClean="0"/>
              <a:t>培训材料</a:t>
            </a:r>
          </a:p>
        </p:txBody>
      </p:sp>
    </p:spTree>
    <p:custDataLst>
      <p:tags r:id="rId7"/>
    </p:custDataLst>
    <p:extLst>
      <p:ext uri="{BB962C8B-B14F-4D97-AF65-F5344CB8AC3E}">
        <p14:creationId xmlns:p14="http://schemas.microsoft.com/office/powerpoint/2010/main" val="2284892298"/>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3"/>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pPr>
              <a:lnSpc>
                <a:spcPct val="100000"/>
              </a:lnSpc>
              <a:spcBef>
                <a:spcPct val="50000"/>
              </a:spcBef>
              <a:spcAft>
                <a:spcPct val="0"/>
              </a:spcAft>
            </a:pPr>
            <a:r>
              <a:rPr lang="zh-CN" altLang="en-US" smtClean="0">
                <a:latin typeface="华文楷体" panose="02010600040101010101" pitchFamily="2" charset="-122"/>
                <a:ea typeface="华文楷体" panose="02010600040101010101" pitchFamily="2" charset="-122"/>
              </a:rPr>
              <a:t>集团化企业供应链管理框架</a:t>
            </a:r>
            <a:br>
              <a:rPr lang="zh-CN" altLang="en-US" smtClean="0">
                <a:solidFill>
                  <a:srgbClr val="FF3300"/>
                </a:solidFill>
                <a:latin typeface="华文楷体" panose="02010600040101010101" pitchFamily="2" charset="-122"/>
                <a:ea typeface="华文楷体" panose="02010600040101010101" pitchFamily="2" charset="-122"/>
              </a:rPr>
            </a:br>
            <a:endParaRPr lang="zh-CN" altLang="en-US" b="0">
              <a:latin typeface="华文楷体" panose="02010600040101010101" pitchFamily="2" charset="-122"/>
              <a:ea typeface="华文楷体" panose="02010600040101010101" pitchFamily="2" charset="-122"/>
            </a:endParaRPr>
          </a:p>
        </p:txBody>
      </p:sp>
      <p:sp>
        <p:nvSpPr>
          <p:cNvPr id="51" name="Page Number"/>
          <p:cNvSpPr txBox="1"/>
          <p:nvPr>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13</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2.1 – </a:t>
            </a:r>
            <a:r>
              <a:rPr lang="zh-CN" altLang="en-US" sz="900" noProof="1" smtClean="0">
                <a:solidFill>
                  <a:schemeClr val="tx1"/>
                </a:solidFill>
                <a:latin typeface="华文楷体" panose="02010600040101010101" pitchFamily="2" charset="-122"/>
                <a:ea typeface="华文楷体" panose="02010600040101010101" pitchFamily="2" charset="-122"/>
              </a:rPr>
              <a:t>集团供应链管理框架战略和方法论</a:t>
            </a:r>
          </a:p>
        </p:txBody>
      </p:sp>
      <p:grpSp>
        <p:nvGrpSpPr>
          <p:cNvPr id="79" name="Group 78"/>
          <p:cNvGrpSpPr/>
          <p:nvPr/>
        </p:nvGrpSpPr>
        <p:grpSpPr>
          <a:xfrm>
            <a:off x="1066800" y="1869976"/>
            <a:ext cx="7924800" cy="3886200"/>
            <a:chOff x="624" y="960"/>
            <a:chExt cx="4608" cy="2448"/>
          </a:xfrm>
          <a:solidFill>
            <a:srgbClr val="C00000"/>
          </a:solidFill>
        </p:grpSpPr>
        <p:sp>
          <p:nvSpPr>
            <p:cNvPr id="80" name="Rectangle 79"/>
            <p:cNvSpPr>
              <a:spLocks noChangeArrowheads="1"/>
            </p:cNvSpPr>
            <p:nvPr/>
          </p:nvSpPr>
          <p:spPr bwMode="auto">
            <a:xfrm>
              <a:off x="2160" y="960"/>
              <a:ext cx="1536" cy="336"/>
            </a:xfrm>
            <a:prstGeom prst="rect">
              <a:avLst/>
            </a:prstGeom>
            <a:grpFill/>
            <a:ln w="6350">
              <a:solidFill>
                <a:schemeClr val="tx1"/>
              </a:solidFill>
              <a:miter lim="800000"/>
            </a:ln>
          </p:spPr>
          <p:txBody>
            <a:bodyPr wrap="none" anchor="ctr"/>
            <a:lstStyle>
              <a:defPPr>
                <a:defRPr lang="zh-CN"/>
              </a:defPPr>
              <a:lvl1pPr marL="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1pPr>
              <a:lvl2pPr marL="4572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2pPr>
              <a:lvl3pPr marL="9144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3pPr>
              <a:lvl4pPr marL="13716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4pPr>
              <a:lvl5pPr marL="18288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2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smtClean="0">
                  <a:solidFill>
                    <a:schemeClr val="bg1"/>
                  </a:solidFill>
                  <a:latin typeface="华文楷体" panose="02010600040101010101" pitchFamily="2" charset="-122"/>
                  <a:ea typeface="华文楷体" panose="02010600040101010101" pitchFamily="2" charset="-122"/>
                </a:rPr>
                <a:t>企业战略</a:t>
              </a:r>
              <a:endParaRPr lang="zh-CN" altLang="en-US" sz="1400">
                <a:solidFill>
                  <a:schemeClr val="bg1"/>
                </a:solidFill>
                <a:latin typeface="华文楷体" panose="02010600040101010101" pitchFamily="2" charset="-122"/>
                <a:ea typeface="华文楷体" panose="02010600040101010101" pitchFamily="2" charset="-122"/>
              </a:endParaRPr>
            </a:p>
          </p:txBody>
        </p:sp>
        <p:sp>
          <p:nvSpPr>
            <p:cNvPr id="81" name="Rectangle 80"/>
            <p:cNvSpPr>
              <a:spLocks noChangeArrowheads="1"/>
            </p:cNvSpPr>
            <p:nvPr/>
          </p:nvSpPr>
          <p:spPr bwMode="auto">
            <a:xfrm>
              <a:off x="2160" y="1488"/>
              <a:ext cx="1536" cy="336"/>
            </a:xfrm>
            <a:prstGeom prst="rect">
              <a:avLst/>
            </a:prstGeom>
            <a:grpFill/>
            <a:ln w="6350">
              <a:solidFill>
                <a:schemeClr val="tx1"/>
              </a:solidFill>
              <a:miter lim="800000"/>
            </a:ln>
          </p:spPr>
          <p:txBody>
            <a:bodyPr wrap="none" anchor="ctr"/>
            <a:lstStyle>
              <a:defPPr>
                <a:defRPr lang="zh-CN"/>
              </a:defPPr>
              <a:lvl1pPr marL="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1pPr>
              <a:lvl2pPr marL="4572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2pPr>
              <a:lvl3pPr marL="9144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3pPr>
              <a:lvl4pPr marL="13716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4pPr>
              <a:lvl5pPr marL="18288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2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smtClean="0">
                  <a:solidFill>
                    <a:schemeClr val="bg1"/>
                  </a:solidFill>
                  <a:latin typeface="华文楷体" panose="02010600040101010101" pitchFamily="2" charset="-122"/>
                  <a:ea typeface="华文楷体" panose="02010600040101010101" pitchFamily="2" charset="-122"/>
                </a:rPr>
                <a:t>竞争</a:t>
              </a:r>
              <a:r>
                <a:rPr lang="zh-CN" altLang="en-US" sz="1400">
                  <a:solidFill>
                    <a:schemeClr val="bg1"/>
                  </a:solidFill>
                  <a:latin typeface="华文楷体" panose="02010600040101010101" pitchFamily="2" charset="-122"/>
                  <a:ea typeface="华文楷体" panose="02010600040101010101" pitchFamily="2" charset="-122"/>
                </a:rPr>
                <a:t>战略</a:t>
              </a:r>
            </a:p>
          </p:txBody>
        </p:sp>
        <p:sp>
          <p:nvSpPr>
            <p:cNvPr id="82" name="Rectangle 81"/>
            <p:cNvSpPr>
              <a:spLocks noChangeArrowheads="1"/>
            </p:cNvSpPr>
            <p:nvPr/>
          </p:nvSpPr>
          <p:spPr bwMode="auto">
            <a:xfrm>
              <a:off x="2160" y="2016"/>
              <a:ext cx="1536" cy="336"/>
            </a:xfrm>
            <a:prstGeom prst="rect">
              <a:avLst/>
            </a:prstGeom>
            <a:grpFill/>
            <a:ln w="6350">
              <a:solidFill>
                <a:schemeClr val="tx1"/>
              </a:solidFill>
              <a:miter lim="800000"/>
            </a:ln>
          </p:spPr>
          <p:txBody>
            <a:bodyPr wrap="none" anchor="ctr"/>
            <a:lstStyle>
              <a:defPPr>
                <a:defRPr lang="zh-CN"/>
              </a:defPPr>
              <a:lvl1pPr marL="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1pPr>
              <a:lvl2pPr marL="4572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2pPr>
              <a:lvl3pPr marL="9144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3pPr>
              <a:lvl4pPr marL="13716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4pPr>
              <a:lvl5pPr marL="18288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2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smtClean="0">
                  <a:solidFill>
                    <a:schemeClr val="bg1"/>
                  </a:solidFill>
                  <a:latin typeface="华文楷体" panose="02010600040101010101" pitchFamily="2" charset="-122"/>
                  <a:ea typeface="华文楷体" panose="02010600040101010101" pitchFamily="2" charset="-122"/>
                </a:rPr>
                <a:t>运营</a:t>
              </a:r>
              <a:r>
                <a:rPr lang="zh-CN" altLang="en-US" sz="1400">
                  <a:solidFill>
                    <a:schemeClr val="bg1"/>
                  </a:solidFill>
                  <a:latin typeface="华文楷体" panose="02010600040101010101" pitchFamily="2" charset="-122"/>
                  <a:ea typeface="华文楷体" panose="02010600040101010101" pitchFamily="2" charset="-122"/>
                </a:rPr>
                <a:t>战略</a:t>
              </a:r>
            </a:p>
          </p:txBody>
        </p:sp>
        <p:sp>
          <p:nvSpPr>
            <p:cNvPr id="83" name="Rectangle 82"/>
            <p:cNvSpPr>
              <a:spLocks noChangeArrowheads="1"/>
            </p:cNvSpPr>
            <p:nvPr/>
          </p:nvSpPr>
          <p:spPr bwMode="auto">
            <a:xfrm>
              <a:off x="624" y="2544"/>
              <a:ext cx="1536" cy="336"/>
            </a:xfrm>
            <a:prstGeom prst="rect">
              <a:avLst/>
            </a:prstGeom>
            <a:grpFill/>
            <a:ln w="6350">
              <a:solidFill>
                <a:schemeClr val="tx1"/>
              </a:solidFill>
              <a:miter lim="800000"/>
            </a:ln>
          </p:spPr>
          <p:txBody>
            <a:bodyPr wrap="none" anchor="ctr"/>
            <a:lstStyle>
              <a:defPPr>
                <a:defRPr lang="zh-CN"/>
              </a:defPPr>
              <a:lvl1pPr marL="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1pPr>
              <a:lvl2pPr marL="4572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2pPr>
              <a:lvl3pPr marL="9144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3pPr>
              <a:lvl4pPr marL="13716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4pPr>
              <a:lvl5pPr marL="18288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2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smtClean="0">
                  <a:solidFill>
                    <a:schemeClr val="bg1"/>
                  </a:solidFill>
                  <a:latin typeface="华文楷体" panose="02010600040101010101" pitchFamily="2" charset="-122"/>
                  <a:ea typeface="华文楷体" panose="02010600040101010101" pitchFamily="2" charset="-122"/>
                </a:rPr>
                <a:t>供应</a:t>
              </a:r>
              <a:r>
                <a:rPr lang="zh-CN" altLang="en-US" sz="1400">
                  <a:solidFill>
                    <a:schemeClr val="bg1"/>
                  </a:solidFill>
                  <a:latin typeface="华文楷体" panose="02010600040101010101" pitchFamily="2" charset="-122"/>
                  <a:ea typeface="华文楷体" panose="02010600040101010101" pitchFamily="2" charset="-122"/>
                </a:rPr>
                <a:t>链重组</a:t>
              </a:r>
            </a:p>
            <a:p>
              <a:pPr algn="ctr" eaLnBrk="1" hangingPunct="1">
                <a:spcBef>
                  <a:spcPct val="0"/>
                </a:spcBef>
                <a:buFontTx/>
                <a:buNone/>
              </a:pPr>
              <a:r>
                <a:rPr lang="zh-CN" altLang="en-US" sz="1400">
                  <a:solidFill>
                    <a:schemeClr val="bg1"/>
                  </a:solidFill>
                  <a:latin typeface="华文楷体" panose="02010600040101010101" pitchFamily="2" charset="-122"/>
                  <a:ea typeface="华文楷体" panose="02010600040101010101" pitchFamily="2" charset="-122"/>
                </a:rPr>
                <a:t>（</a:t>
              </a:r>
              <a:r>
                <a:rPr lang="zh-CN" altLang="en-US" sz="1400" smtClean="0">
                  <a:solidFill>
                    <a:schemeClr val="bg1"/>
                  </a:solidFill>
                  <a:latin typeface="华文楷体" panose="02010600040101010101" pitchFamily="2" charset="-122"/>
                  <a:ea typeface="华文楷体" panose="02010600040101010101" pitchFamily="2" charset="-122"/>
                </a:rPr>
                <a:t>组织设计、流程再造、绩效体系）</a:t>
              </a:r>
              <a:endParaRPr lang="zh-CN" altLang="en-US" sz="1400">
                <a:solidFill>
                  <a:schemeClr val="bg1"/>
                </a:solidFill>
                <a:latin typeface="华文楷体" panose="02010600040101010101" pitchFamily="2" charset="-122"/>
                <a:ea typeface="华文楷体" panose="02010600040101010101" pitchFamily="2" charset="-122"/>
              </a:endParaRPr>
            </a:p>
          </p:txBody>
        </p:sp>
        <p:sp>
          <p:nvSpPr>
            <p:cNvPr id="84" name="Rectangle 83"/>
            <p:cNvSpPr>
              <a:spLocks noChangeArrowheads="1"/>
            </p:cNvSpPr>
            <p:nvPr/>
          </p:nvSpPr>
          <p:spPr bwMode="auto">
            <a:xfrm>
              <a:off x="2160" y="3072"/>
              <a:ext cx="1536" cy="336"/>
            </a:xfrm>
            <a:prstGeom prst="rect">
              <a:avLst/>
            </a:prstGeom>
            <a:grpFill/>
            <a:ln w="6350">
              <a:solidFill>
                <a:schemeClr val="tx1"/>
              </a:solidFill>
              <a:miter lim="800000"/>
            </a:ln>
          </p:spPr>
          <p:txBody>
            <a:bodyPr wrap="none" anchor="ctr"/>
            <a:lstStyle>
              <a:defPPr>
                <a:defRPr lang="zh-CN"/>
              </a:defPPr>
              <a:lvl1pPr marL="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1pPr>
              <a:lvl2pPr marL="4572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2pPr>
              <a:lvl3pPr marL="9144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3pPr>
              <a:lvl4pPr marL="13716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4pPr>
              <a:lvl5pPr marL="18288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2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smtClean="0">
                  <a:solidFill>
                    <a:schemeClr val="bg1"/>
                  </a:solidFill>
                  <a:latin typeface="华文楷体" panose="02010600040101010101" pitchFamily="2" charset="-122"/>
                  <a:ea typeface="华文楷体" panose="02010600040101010101" pitchFamily="2" charset="-122"/>
                </a:rPr>
                <a:t>供应</a:t>
              </a:r>
              <a:r>
                <a:rPr lang="zh-CN" altLang="en-US" sz="1400">
                  <a:solidFill>
                    <a:schemeClr val="bg1"/>
                  </a:solidFill>
                  <a:latin typeface="华文楷体" panose="02010600040101010101" pitchFamily="2" charset="-122"/>
                  <a:ea typeface="华文楷体" panose="02010600040101010101" pitchFamily="2" charset="-122"/>
                </a:rPr>
                <a:t>链信息化</a:t>
              </a:r>
            </a:p>
          </p:txBody>
        </p:sp>
        <p:sp>
          <p:nvSpPr>
            <p:cNvPr id="85" name="Rectangle 84"/>
            <p:cNvSpPr>
              <a:spLocks noChangeArrowheads="1"/>
            </p:cNvSpPr>
            <p:nvPr/>
          </p:nvSpPr>
          <p:spPr bwMode="auto">
            <a:xfrm>
              <a:off x="3696" y="2544"/>
              <a:ext cx="1536" cy="336"/>
            </a:xfrm>
            <a:prstGeom prst="rect">
              <a:avLst/>
            </a:prstGeom>
            <a:grpFill/>
            <a:ln w="6350">
              <a:solidFill>
                <a:schemeClr val="tx1"/>
              </a:solidFill>
              <a:miter lim="800000"/>
            </a:ln>
          </p:spPr>
          <p:txBody>
            <a:bodyPr wrap="none" anchor="ctr"/>
            <a:lstStyle>
              <a:defPPr>
                <a:defRPr lang="zh-CN"/>
              </a:defPPr>
              <a:lvl1pPr marL="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1pPr>
              <a:lvl2pPr marL="4572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2pPr>
              <a:lvl3pPr marL="9144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3pPr>
              <a:lvl4pPr marL="13716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4pPr>
              <a:lvl5pPr marL="18288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2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smtClean="0">
                  <a:solidFill>
                    <a:schemeClr val="bg1"/>
                  </a:solidFill>
                  <a:latin typeface="华文楷体" panose="02010600040101010101" pitchFamily="2" charset="-122"/>
                  <a:ea typeface="华文楷体" panose="02010600040101010101" pitchFamily="2" charset="-122"/>
                </a:rPr>
                <a:t>供应</a:t>
              </a:r>
              <a:r>
                <a:rPr lang="zh-CN" altLang="en-US" sz="1400">
                  <a:solidFill>
                    <a:schemeClr val="bg1"/>
                  </a:solidFill>
                  <a:latin typeface="华文楷体" panose="02010600040101010101" pitchFamily="2" charset="-122"/>
                  <a:ea typeface="华文楷体" panose="02010600040101010101" pitchFamily="2" charset="-122"/>
                </a:rPr>
                <a:t>链技术（库存控制、</a:t>
              </a:r>
            </a:p>
            <a:p>
              <a:pPr algn="ctr" eaLnBrk="1" hangingPunct="1">
                <a:spcBef>
                  <a:spcPct val="0"/>
                </a:spcBef>
                <a:buFontTx/>
                <a:buNone/>
              </a:pPr>
              <a:r>
                <a:rPr lang="zh-CN" altLang="en-US" sz="1400" smtClean="0">
                  <a:solidFill>
                    <a:schemeClr val="bg1"/>
                  </a:solidFill>
                  <a:latin typeface="华文楷体" panose="02010600040101010101" pitchFamily="2" charset="-122"/>
                  <a:ea typeface="华文楷体" panose="02010600040101010101" pitchFamily="2" charset="-122"/>
                </a:rPr>
                <a:t>需求预测、）</a:t>
              </a:r>
              <a:endParaRPr lang="zh-CN" altLang="en-US" sz="1400">
                <a:solidFill>
                  <a:schemeClr val="bg1"/>
                </a:solidFill>
                <a:latin typeface="华文楷体" panose="02010600040101010101" pitchFamily="2" charset="-122"/>
                <a:ea typeface="华文楷体" panose="02010600040101010101" pitchFamily="2" charset="-122"/>
              </a:endParaRPr>
            </a:p>
          </p:txBody>
        </p:sp>
        <p:cxnSp>
          <p:nvCxnSpPr>
            <p:cNvPr id="86" name="AutoShape 9"/>
            <p:cNvCxnSpPr>
              <a:cxnSpLocks noChangeShapeType="1"/>
              <a:stCxn id="80" idx="2"/>
              <a:endCxn id="81" idx="0"/>
            </p:cNvCxnSpPr>
            <p:nvPr/>
          </p:nvCxnSpPr>
          <p:spPr bwMode="auto">
            <a:xfrm rot="5400000">
              <a:off x="2832" y="1392"/>
              <a:ext cx="192" cy="0"/>
            </a:xfrm>
            <a:prstGeom prst="straightConnector1">
              <a:avLst/>
            </a:prstGeom>
            <a:grpFill/>
            <a:ln w="6350">
              <a:solidFill>
                <a:schemeClr val="tx1"/>
              </a:solidFill>
              <a:round/>
              <a:tailEnd type="triangle" w="med" len="med"/>
            </a:ln>
            <a:extLst/>
          </p:spPr>
        </p:cxnSp>
        <p:cxnSp>
          <p:nvCxnSpPr>
            <p:cNvPr id="87" name="AutoShape 10"/>
            <p:cNvCxnSpPr>
              <a:cxnSpLocks noChangeShapeType="1"/>
              <a:stCxn id="81" idx="2"/>
              <a:endCxn id="82" idx="0"/>
            </p:cNvCxnSpPr>
            <p:nvPr/>
          </p:nvCxnSpPr>
          <p:spPr bwMode="auto">
            <a:xfrm rot="5400000">
              <a:off x="2832" y="1920"/>
              <a:ext cx="192" cy="0"/>
            </a:xfrm>
            <a:prstGeom prst="straightConnector1">
              <a:avLst/>
            </a:prstGeom>
            <a:grpFill/>
            <a:ln w="6350">
              <a:solidFill>
                <a:schemeClr val="tx1"/>
              </a:solidFill>
              <a:round/>
              <a:tailEnd type="triangle" w="med" len="med"/>
            </a:ln>
            <a:extLst/>
          </p:spPr>
        </p:cxnSp>
        <p:cxnSp>
          <p:nvCxnSpPr>
            <p:cNvPr id="88" name="AutoShape 11"/>
            <p:cNvCxnSpPr>
              <a:cxnSpLocks noChangeShapeType="1"/>
              <a:stCxn id="85" idx="2"/>
              <a:endCxn id="84" idx="3"/>
            </p:cNvCxnSpPr>
            <p:nvPr/>
          </p:nvCxnSpPr>
          <p:spPr bwMode="auto">
            <a:xfrm rot="5400000">
              <a:off x="3900" y="2676"/>
              <a:ext cx="360" cy="768"/>
            </a:xfrm>
            <a:prstGeom prst="bentConnector2">
              <a:avLst/>
            </a:prstGeom>
            <a:grpFill/>
            <a:ln w="6350">
              <a:solidFill>
                <a:schemeClr val="tx1"/>
              </a:solidFill>
              <a:miter lim="800000"/>
              <a:tailEnd type="triangle" w="med" len="med"/>
            </a:ln>
            <a:extLst/>
          </p:spPr>
        </p:cxnSp>
        <p:cxnSp>
          <p:nvCxnSpPr>
            <p:cNvPr id="90" name="AutoShape 13"/>
            <p:cNvCxnSpPr>
              <a:cxnSpLocks noChangeShapeType="1"/>
              <a:stCxn id="80" idx="1"/>
              <a:endCxn id="83" idx="0"/>
            </p:cNvCxnSpPr>
            <p:nvPr/>
          </p:nvCxnSpPr>
          <p:spPr bwMode="auto">
            <a:xfrm rot="10800000" flipV="1">
              <a:off x="1392" y="1128"/>
              <a:ext cx="768" cy="1416"/>
            </a:xfrm>
            <a:prstGeom prst="bentConnector2">
              <a:avLst/>
            </a:prstGeom>
            <a:grpFill/>
            <a:ln w="6350">
              <a:solidFill>
                <a:schemeClr val="tx1"/>
              </a:solidFill>
              <a:miter lim="800000"/>
              <a:tailEnd type="triangle" w="med" len="med"/>
            </a:ln>
            <a:extLst/>
          </p:spPr>
        </p:cxnSp>
        <p:cxnSp>
          <p:nvCxnSpPr>
            <p:cNvPr id="91" name="AutoShape 14"/>
            <p:cNvCxnSpPr>
              <a:cxnSpLocks noChangeShapeType="1"/>
              <a:stCxn id="83" idx="3"/>
              <a:endCxn id="85" idx="1"/>
            </p:cNvCxnSpPr>
            <p:nvPr/>
          </p:nvCxnSpPr>
          <p:spPr bwMode="auto">
            <a:xfrm>
              <a:off x="2160" y="2712"/>
              <a:ext cx="1536" cy="0"/>
            </a:xfrm>
            <a:prstGeom prst="straightConnector1">
              <a:avLst/>
            </a:prstGeom>
            <a:grpFill/>
            <a:ln w="6350">
              <a:solidFill>
                <a:schemeClr val="tx1"/>
              </a:solidFill>
              <a:round/>
              <a:tailEnd type="triangle" w="med" len="med"/>
            </a:ln>
            <a:extLst/>
          </p:spPr>
        </p:cxnSp>
        <p:sp>
          <p:nvSpPr>
            <p:cNvPr id="92" name="Line 15"/>
            <p:cNvSpPr>
              <a:spLocks noChangeShapeType="1"/>
            </p:cNvSpPr>
            <p:nvPr/>
          </p:nvSpPr>
          <p:spPr bwMode="auto">
            <a:xfrm flipH="1">
              <a:off x="2160" y="2352"/>
              <a:ext cx="768" cy="192"/>
            </a:xfrm>
            <a:prstGeom prst="line">
              <a:avLst/>
            </a:prstGeom>
            <a:grpFill/>
            <a:ln w="6350">
              <a:solidFill>
                <a:schemeClr val="tx1"/>
              </a:solidFill>
              <a:round/>
              <a:tailEnd type="triangle" w="med" len="med"/>
            </a:ln>
            <a:extLst/>
          </p:spPr>
          <p:txBody>
            <a:bodyPr/>
            <a:lstStyle>
              <a:defPPr>
                <a:defRPr lang="zh-CN"/>
              </a:defPPr>
              <a:lvl1pPr marL="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1pPr>
              <a:lvl2pPr marL="4572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2pPr>
              <a:lvl3pPr marL="9144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3pPr>
              <a:lvl4pPr marL="13716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4pPr>
              <a:lvl5pPr marL="18288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200" kern="1200">
                  <a:solidFill>
                    <a:schemeClr val="tx1"/>
                  </a:solidFill>
                  <a:latin typeface="Arial" pitchFamily="34" charset="0"/>
                  <a:ea typeface="宋体" panose="02010600030101010101" pitchFamily="2" charset="-122"/>
                  <a:cs typeface="+mn-cs"/>
                </a:defRPr>
              </a:lvl9pPr>
            </a:lstStyle>
            <a:p>
              <a:endParaRPr lang="zh-CN" altLang="en-US">
                <a:solidFill>
                  <a:schemeClr val="bg1"/>
                </a:solidFill>
                <a:latin typeface="华文楷体" panose="02010600040101010101" pitchFamily="2" charset="-122"/>
                <a:ea typeface="华文楷体" panose="02010600040101010101" pitchFamily="2" charset="-122"/>
              </a:endParaRPr>
            </a:p>
          </p:txBody>
        </p:sp>
        <p:sp>
          <p:nvSpPr>
            <p:cNvPr id="93" name="Line 16"/>
            <p:cNvSpPr>
              <a:spLocks noChangeShapeType="1"/>
            </p:cNvSpPr>
            <p:nvPr/>
          </p:nvSpPr>
          <p:spPr bwMode="auto">
            <a:xfrm>
              <a:off x="2928" y="2352"/>
              <a:ext cx="768" cy="192"/>
            </a:xfrm>
            <a:prstGeom prst="line">
              <a:avLst/>
            </a:prstGeom>
            <a:grpFill/>
            <a:ln w="6350">
              <a:solidFill>
                <a:schemeClr val="tx1"/>
              </a:solidFill>
              <a:round/>
              <a:tailEnd type="triangle" w="med" len="med"/>
            </a:ln>
            <a:extLst/>
          </p:spPr>
          <p:txBody>
            <a:bodyPr/>
            <a:lstStyle>
              <a:defPPr>
                <a:defRPr lang="zh-CN"/>
              </a:defPPr>
              <a:lvl1pPr marL="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1pPr>
              <a:lvl2pPr marL="4572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2pPr>
              <a:lvl3pPr marL="9144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3pPr>
              <a:lvl4pPr marL="13716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4pPr>
              <a:lvl5pPr marL="1828800" algn="l" defTabSz="1018824" rtl="0" eaLnBrk="0" fontAlgn="base" latinLnBrk="0" hangingPunct="0">
                <a:spcBef>
                  <a:spcPct val="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200" kern="1200">
                  <a:solidFill>
                    <a:schemeClr val="tx1"/>
                  </a:solidFill>
                  <a:latin typeface="Arial" pitchFamily="34" charset="0"/>
                  <a:ea typeface="宋体" panose="02010600030101010101" pitchFamily="2" charset="-122"/>
                  <a:cs typeface="+mn-cs"/>
                </a:defRPr>
              </a:lvl9pPr>
            </a:lstStyle>
            <a:p>
              <a:endParaRPr lang="zh-CN" altLang="en-US">
                <a:solidFill>
                  <a:schemeClr val="bg1"/>
                </a:solidFill>
                <a:latin typeface="华文楷体" panose="02010600040101010101" pitchFamily="2" charset="-122"/>
                <a:ea typeface="华文楷体" panose="02010600040101010101" pitchFamily="2" charset="-122"/>
              </a:endParaRPr>
            </a:p>
          </p:txBody>
        </p:sp>
      </p:grpSp>
      <p:cxnSp>
        <p:nvCxnSpPr>
          <p:cNvPr id="4" name="Elbow Connector 3"/>
          <p:cNvCxnSpPr>
            <a:stCxn id="83" idx="2"/>
            <a:endCxn id="84" idx="1"/>
          </p:cNvCxnSpPr>
          <p:nvPr/>
        </p:nvCxnSpPr>
        <p:spPr>
          <a:xfrm rot="16200000" flipH="1">
            <a:off x="2762250" y="4543326"/>
            <a:ext cx="571500" cy="1320800"/>
          </a:xfrm>
          <a:prstGeom prst="bentConnector2">
            <a:avLst/>
          </a:prstGeom>
          <a:grpFill/>
          <a:ln w="6350">
            <a:solidFill>
              <a:schemeClr val="tx1"/>
            </a:solidFill>
            <a:miter lim="800000"/>
            <a:tailEnd type="triangle" w="med" len="med"/>
          </a:ln>
          <a:extLst/>
        </p:spPr>
      </p:cxnSp>
    </p:spTree>
    <p:extLst>
      <p:ext uri="{BB962C8B-B14F-4D97-AF65-F5344CB8AC3E}">
        <p14:creationId xmlns:p14="http://schemas.microsoft.com/office/powerpoint/2010/main" val="3380090146"/>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3"/>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pPr>
              <a:lnSpc>
                <a:spcPct val="100000"/>
              </a:lnSpc>
              <a:spcBef>
                <a:spcPct val="50000"/>
              </a:spcBef>
              <a:spcAft>
                <a:spcPct val="0"/>
              </a:spcAft>
            </a:pPr>
            <a:r>
              <a:rPr lang="zh-CN" altLang="en-US" smtClean="0">
                <a:latin typeface="华文楷体" panose="02010600040101010101" pitchFamily="2" charset="-122"/>
                <a:ea typeface="华文楷体" panose="02010600040101010101" pitchFamily="2" charset="-122"/>
              </a:rPr>
              <a:t>集团</a:t>
            </a:r>
            <a:r>
              <a:rPr lang="zh-CN" altLang="en-US">
                <a:latin typeface="华文楷体" panose="02010600040101010101" pitchFamily="2" charset="-122"/>
                <a:ea typeface="华文楷体" panose="02010600040101010101" pitchFamily="2" charset="-122"/>
              </a:rPr>
              <a:t>供应链</a:t>
            </a:r>
            <a:r>
              <a:rPr lang="zh-CN" altLang="en-US" smtClean="0">
                <a:latin typeface="华文楷体" panose="02010600040101010101" pitchFamily="2" charset="-122"/>
                <a:ea typeface="华文楷体" panose="02010600040101010101" pitchFamily="2" charset="-122"/>
              </a:rPr>
              <a:t>管理的</a:t>
            </a:r>
            <a:r>
              <a:rPr lang="zh-CN" altLang="en-US">
                <a:latin typeface="华文楷体" panose="02010600040101010101" pitchFamily="2" charset="-122"/>
                <a:ea typeface="华文楷体" panose="02010600040101010101" pitchFamily="2" charset="-122"/>
              </a:rPr>
              <a:t>对象</a:t>
            </a:r>
          </a:p>
        </p:txBody>
      </p:sp>
      <p:sp>
        <p:nvSpPr>
          <p:cNvPr id="51" name="Page Number"/>
          <p:cNvSpPr txBox="1"/>
          <p:nvPr>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14</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2.1 – </a:t>
            </a:r>
            <a:r>
              <a:rPr lang="zh-CN" altLang="en-US" sz="900" noProof="1" smtClean="0">
                <a:solidFill>
                  <a:schemeClr val="tx1"/>
                </a:solidFill>
                <a:latin typeface="华文楷体" panose="02010600040101010101" pitchFamily="2" charset="-122"/>
                <a:ea typeface="华文楷体" panose="02010600040101010101" pitchFamily="2" charset="-122"/>
              </a:rPr>
              <a:t>集团供应链管理框架战略和方法论</a:t>
            </a:r>
          </a:p>
        </p:txBody>
      </p:sp>
      <p:sp>
        <p:nvSpPr>
          <p:cNvPr id="56" name="AutoShape 3"/>
          <p:cNvSpPr>
            <a:spLocks noChangeArrowheads="1"/>
          </p:cNvSpPr>
          <p:nvPr/>
        </p:nvSpPr>
        <p:spPr bwMode="auto">
          <a:xfrm>
            <a:off x="2596828" y="2566737"/>
            <a:ext cx="6191250" cy="381000"/>
          </a:xfrm>
          <a:prstGeom prst="rightArrow">
            <a:avLst>
              <a:gd name="adj1" fmla="val 58333"/>
              <a:gd name="adj2" fmla="val 337639"/>
            </a:avLst>
          </a:prstGeom>
          <a:solidFill>
            <a:srgbClr val="C00000"/>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r" eaLnBrk="1" hangingPunct="1">
              <a:spcBef>
                <a:spcPct val="0"/>
              </a:spcBef>
              <a:buFontTx/>
              <a:buNone/>
            </a:pPr>
            <a:endParaRPr lang="zh-CN" altLang="en-US" sz="1200">
              <a:solidFill>
                <a:schemeClr val="bg1"/>
              </a:solidFill>
              <a:latin typeface="华文楷体" panose="02010600040101010101" pitchFamily="2" charset="-122"/>
              <a:ea typeface="华文楷体" panose="02010600040101010101" pitchFamily="2" charset="-122"/>
            </a:endParaRPr>
          </a:p>
        </p:txBody>
      </p:sp>
      <p:sp>
        <p:nvSpPr>
          <p:cNvPr id="57" name="Rectangle 8"/>
          <p:cNvSpPr>
            <a:spLocks noChangeArrowheads="1"/>
          </p:cNvSpPr>
          <p:nvPr/>
        </p:nvSpPr>
        <p:spPr bwMode="auto">
          <a:xfrm>
            <a:off x="2844478" y="2439737"/>
            <a:ext cx="1073150" cy="609600"/>
          </a:xfrm>
          <a:prstGeom prst="rect">
            <a:avLst/>
          </a:prstGeom>
          <a:solidFill>
            <a:srgbClr val="C00000"/>
          </a:solidFill>
          <a:ln w="6350">
            <a:solidFill>
              <a:schemeClr val="accent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供应链</a:t>
            </a:r>
          </a:p>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组织设计</a:t>
            </a:r>
          </a:p>
        </p:txBody>
      </p:sp>
      <p:sp>
        <p:nvSpPr>
          <p:cNvPr id="58" name="Rectangle 9"/>
          <p:cNvSpPr>
            <a:spLocks noChangeArrowheads="1"/>
          </p:cNvSpPr>
          <p:nvPr/>
        </p:nvSpPr>
        <p:spPr bwMode="auto">
          <a:xfrm>
            <a:off x="4165278" y="2439737"/>
            <a:ext cx="1073150" cy="609600"/>
          </a:xfrm>
          <a:prstGeom prst="rect">
            <a:avLst/>
          </a:prstGeom>
          <a:solidFill>
            <a:srgbClr val="C00000"/>
          </a:solidFill>
          <a:ln w="6350">
            <a:solidFill>
              <a:schemeClr val="accent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供应链</a:t>
            </a:r>
          </a:p>
          <a:p>
            <a:pPr algn="ctr" eaLnBrk="1" hangingPunct="1">
              <a:spcBef>
                <a:spcPct val="0"/>
              </a:spcBef>
              <a:buFontTx/>
              <a:buNone/>
            </a:pPr>
            <a:r>
              <a:rPr lang="zh-CN" altLang="en-US" sz="1200" b="1" smtClean="0">
                <a:solidFill>
                  <a:schemeClr val="bg1"/>
                </a:solidFill>
                <a:latin typeface="华文楷体" panose="02010600040101010101" pitchFamily="2" charset="-122"/>
                <a:ea typeface="华文楷体" panose="02010600040101010101" pitchFamily="2" charset="-122"/>
              </a:rPr>
              <a:t>流程优化</a:t>
            </a:r>
            <a:endParaRPr lang="zh-CN" altLang="en-US" sz="1200" b="1">
              <a:solidFill>
                <a:schemeClr val="bg1"/>
              </a:solidFill>
              <a:latin typeface="华文楷体" panose="02010600040101010101" pitchFamily="2" charset="-122"/>
              <a:ea typeface="华文楷体" panose="02010600040101010101" pitchFamily="2" charset="-122"/>
            </a:endParaRPr>
          </a:p>
        </p:txBody>
      </p:sp>
      <p:sp>
        <p:nvSpPr>
          <p:cNvPr id="59" name="Rectangle 10"/>
          <p:cNvSpPr>
            <a:spLocks noChangeArrowheads="1"/>
          </p:cNvSpPr>
          <p:nvPr/>
        </p:nvSpPr>
        <p:spPr bwMode="auto">
          <a:xfrm>
            <a:off x="5486078" y="2439737"/>
            <a:ext cx="1073150" cy="609600"/>
          </a:xfrm>
          <a:prstGeom prst="rect">
            <a:avLst/>
          </a:prstGeom>
          <a:solidFill>
            <a:srgbClr val="C00000"/>
          </a:solidFill>
          <a:ln w="6350">
            <a:solidFill>
              <a:schemeClr val="accent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供应链</a:t>
            </a:r>
          </a:p>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内部管理</a:t>
            </a:r>
          </a:p>
        </p:txBody>
      </p:sp>
      <p:sp>
        <p:nvSpPr>
          <p:cNvPr id="60" name="Rectangle 11"/>
          <p:cNvSpPr>
            <a:spLocks noChangeArrowheads="1"/>
          </p:cNvSpPr>
          <p:nvPr/>
        </p:nvSpPr>
        <p:spPr bwMode="auto">
          <a:xfrm>
            <a:off x="6806878" y="2439737"/>
            <a:ext cx="1073150" cy="609600"/>
          </a:xfrm>
          <a:prstGeom prst="rect">
            <a:avLst/>
          </a:prstGeom>
          <a:solidFill>
            <a:srgbClr val="C00000"/>
          </a:solidFill>
          <a:ln w="6350">
            <a:solidFill>
              <a:schemeClr val="accent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供应链</a:t>
            </a:r>
          </a:p>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绩效管理</a:t>
            </a:r>
          </a:p>
        </p:txBody>
      </p:sp>
      <p:grpSp>
        <p:nvGrpSpPr>
          <p:cNvPr id="61" name="Group 24"/>
          <p:cNvGrpSpPr/>
          <p:nvPr/>
        </p:nvGrpSpPr>
        <p:grpSpPr>
          <a:xfrm>
            <a:off x="780728" y="3252537"/>
            <a:ext cx="8007350" cy="3048000"/>
            <a:chOff x="336" y="1536"/>
            <a:chExt cx="4656" cy="1440"/>
          </a:xfrm>
          <a:solidFill>
            <a:schemeClr val="accent2">
              <a:lumMod val="60000"/>
              <a:lumOff val="40000"/>
            </a:schemeClr>
          </a:solidFill>
        </p:grpSpPr>
        <p:sp>
          <p:nvSpPr>
            <p:cNvPr id="69" name="Rectangle 12"/>
            <p:cNvSpPr>
              <a:spLocks noChangeArrowheads="1"/>
            </p:cNvSpPr>
            <p:nvPr/>
          </p:nvSpPr>
          <p:spPr bwMode="auto">
            <a:xfrm>
              <a:off x="1464" y="1536"/>
              <a:ext cx="768" cy="1440"/>
            </a:xfrm>
            <a:prstGeom prst="rect">
              <a:avLst/>
            </a:prstGeom>
            <a:solidFill>
              <a:schemeClr val="bg1">
                <a:lumMod val="75000"/>
              </a:schemeClr>
            </a:solidFill>
            <a:ln w="6350">
              <a:solidFill>
                <a:schemeClr val="tx1"/>
              </a:solidFill>
              <a:miter lim="800000"/>
            </a:ln>
          </p:spPr>
          <p:txBody>
            <a:bodyPr wrap="none" anchorCtr="1"/>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集团供应链</a:t>
              </a:r>
            </a:p>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商流管理</a:t>
              </a:r>
            </a:p>
          </p:txBody>
        </p:sp>
        <p:sp>
          <p:nvSpPr>
            <p:cNvPr id="70" name="Rectangle 14"/>
            <p:cNvSpPr>
              <a:spLocks noChangeArrowheads="1"/>
            </p:cNvSpPr>
            <p:nvPr/>
          </p:nvSpPr>
          <p:spPr bwMode="auto">
            <a:xfrm>
              <a:off x="2232" y="1536"/>
              <a:ext cx="768" cy="1440"/>
            </a:xfrm>
            <a:prstGeom prst="rect">
              <a:avLst/>
            </a:prstGeom>
            <a:solidFill>
              <a:schemeClr val="bg1">
                <a:lumMod val="75000"/>
              </a:schemeClr>
            </a:solidFill>
            <a:ln w="6350">
              <a:solidFill>
                <a:schemeClr val="tx1"/>
              </a:solidFill>
              <a:miter lim="800000"/>
            </a:ln>
          </p:spPr>
          <p:txBody>
            <a:bodyPr wrap="none" anchorCtr="1"/>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集团供应链</a:t>
              </a:r>
            </a:p>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物流管理</a:t>
              </a:r>
            </a:p>
          </p:txBody>
        </p:sp>
        <p:sp>
          <p:nvSpPr>
            <p:cNvPr id="71" name="Rectangle 15"/>
            <p:cNvSpPr>
              <a:spLocks noChangeArrowheads="1"/>
            </p:cNvSpPr>
            <p:nvPr/>
          </p:nvSpPr>
          <p:spPr bwMode="auto">
            <a:xfrm>
              <a:off x="3000" y="1536"/>
              <a:ext cx="768" cy="1440"/>
            </a:xfrm>
            <a:prstGeom prst="rect">
              <a:avLst/>
            </a:prstGeom>
            <a:solidFill>
              <a:schemeClr val="bg1">
                <a:lumMod val="75000"/>
              </a:schemeClr>
            </a:solidFill>
            <a:ln w="6350">
              <a:solidFill>
                <a:schemeClr val="tx1"/>
              </a:solidFill>
              <a:miter lim="800000"/>
            </a:ln>
          </p:spPr>
          <p:txBody>
            <a:bodyPr wrap="none" anchorCtr="1"/>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集团供应链</a:t>
              </a:r>
            </a:p>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资金流管理</a:t>
              </a:r>
            </a:p>
          </p:txBody>
        </p:sp>
        <p:sp>
          <p:nvSpPr>
            <p:cNvPr id="72" name="Rectangle 16"/>
            <p:cNvSpPr>
              <a:spLocks noChangeArrowheads="1"/>
            </p:cNvSpPr>
            <p:nvPr/>
          </p:nvSpPr>
          <p:spPr bwMode="auto">
            <a:xfrm>
              <a:off x="3768" y="1536"/>
              <a:ext cx="768" cy="1440"/>
            </a:xfrm>
            <a:prstGeom prst="rect">
              <a:avLst/>
            </a:prstGeom>
            <a:solidFill>
              <a:schemeClr val="bg1">
                <a:lumMod val="75000"/>
              </a:schemeClr>
            </a:solidFill>
            <a:ln w="6350">
              <a:solidFill>
                <a:schemeClr val="tx1"/>
              </a:solidFill>
              <a:miter lim="800000"/>
            </a:ln>
          </p:spPr>
          <p:txBody>
            <a:bodyPr wrap="none" anchorCtr="1"/>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集团供应链</a:t>
              </a:r>
            </a:p>
            <a:p>
              <a:pPr algn="ctr" eaLnBrk="1" hangingPunct="1">
                <a:spcBef>
                  <a:spcPct val="0"/>
                </a:spcBef>
                <a:buFontTx/>
                <a:buNone/>
              </a:pPr>
              <a:r>
                <a:rPr lang="zh-CN" altLang="en-US" sz="1200" b="1">
                  <a:solidFill>
                    <a:schemeClr val="bg1"/>
                  </a:solidFill>
                  <a:latin typeface="华文楷体" panose="02010600040101010101" pitchFamily="2" charset="-122"/>
                  <a:ea typeface="华文楷体" panose="02010600040101010101" pitchFamily="2" charset="-122"/>
                </a:rPr>
                <a:t>财务管理</a:t>
              </a:r>
            </a:p>
          </p:txBody>
        </p:sp>
        <p:sp>
          <p:nvSpPr>
            <p:cNvPr id="73" name="Line 17"/>
            <p:cNvSpPr>
              <a:spLocks noChangeShapeType="1"/>
            </p:cNvSpPr>
            <p:nvPr/>
          </p:nvSpPr>
          <p:spPr bwMode="auto">
            <a:xfrm>
              <a:off x="336" y="1824"/>
              <a:ext cx="4656" cy="0"/>
            </a:xfrm>
            <a:prstGeom prst="line">
              <a:avLst/>
            </a:prstGeom>
            <a:grpFill/>
            <a:ln w="6350">
              <a:solidFill>
                <a:schemeClr val="tx1"/>
              </a:solidFill>
              <a:round/>
            </a:ln>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b="1">
                <a:latin typeface="华文楷体" panose="02010600040101010101" pitchFamily="2" charset="-122"/>
                <a:ea typeface="华文楷体" panose="02010600040101010101" pitchFamily="2" charset="-122"/>
              </a:endParaRPr>
            </a:p>
          </p:txBody>
        </p:sp>
        <p:sp>
          <p:nvSpPr>
            <p:cNvPr id="74" name="Line 18"/>
            <p:cNvSpPr>
              <a:spLocks noChangeShapeType="1"/>
            </p:cNvSpPr>
            <p:nvPr/>
          </p:nvSpPr>
          <p:spPr bwMode="auto">
            <a:xfrm>
              <a:off x="336" y="1536"/>
              <a:ext cx="4656" cy="0"/>
            </a:xfrm>
            <a:prstGeom prst="line">
              <a:avLst/>
            </a:prstGeom>
            <a:grpFill/>
            <a:ln w="6350">
              <a:solidFill>
                <a:schemeClr val="tx1"/>
              </a:solidFill>
              <a:round/>
            </a:ln>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b="1">
                <a:latin typeface="华文楷体" panose="02010600040101010101" pitchFamily="2" charset="-122"/>
                <a:ea typeface="华文楷体" panose="02010600040101010101" pitchFamily="2" charset="-122"/>
              </a:endParaRPr>
            </a:p>
          </p:txBody>
        </p:sp>
        <p:sp>
          <p:nvSpPr>
            <p:cNvPr id="75" name="Line 20"/>
            <p:cNvSpPr>
              <a:spLocks noChangeShapeType="1"/>
            </p:cNvSpPr>
            <p:nvPr/>
          </p:nvSpPr>
          <p:spPr bwMode="auto">
            <a:xfrm>
              <a:off x="336" y="2112"/>
              <a:ext cx="4656" cy="0"/>
            </a:xfrm>
            <a:prstGeom prst="line">
              <a:avLst/>
            </a:prstGeom>
            <a:grpFill/>
            <a:ln w="6350">
              <a:solidFill>
                <a:schemeClr val="tx1"/>
              </a:solidFill>
              <a:round/>
            </a:ln>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b="1">
                <a:latin typeface="华文楷体" panose="02010600040101010101" pitchFamily="2" charset="-122"/>
                <a:ea typeface="华文楷体" panose="02010600040101010101" pitchFamily="2" charset="-122"/>
              </a:endParaRPr>
            </a:p>
          </p:txBody>
        </p:sp>
        <p:sp>
          <p:nvSpPr>
            <p:cNvPr id="76" name="Line 21"/>
            <p:cNvSpPr>
              <a:spLocks noChangeShapeType="1"/>
            </p:cNvSpPr>
            <p:nvPr/>
          </p:nvSpPr>
          <p:spPr bwMode="auto">
            <a:xfrm>
              <a:off x="336" y="2400"/>
              <a:ext cx="4656" cy="0"/>
            </a:xfrm>
            <a:prstGeom prst="line">
              <a:avLst/>
            </a:prstGeom>
            <a:grpFill/>
            <a:ln w="6350">
              <a:solidFill>
                <a:schemeClr val="tx1"/>
              </a:solidFill>
              <a:round/>
            </a:ln>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b="1">
                <a:latin typeface="华文楷体" panose="02010600040101010101" pitchFamily="2" charset="-122"/>
                <a:ea typeface="华文楷体" panose="02010600040101010101" pitchFamily="2" charset="-122"/>
              </a:endParaRPr>
            </a:p>
          </p:txBody>
        </p:sp>
        <p:sp>
          <p:nvSpPr>
            <p:cNvPr id="77" name="Line 22"/>
            <p:cNvSpPr>
              <a:spLocks noChangeShapeType="1"/>
            </p:cNvSpPr>
            <p:nvPr/>
          </p:nvSpPr>
          <p:spPr bwMode="auto">
            <a:xfrm>
              <a:off x="336" y="2688"/>
              <a:ext cx="4656" cy="0"/>
            </a:xfrm>
            <a:prstGeom prst="line">
              <a:avLst/>
            </a:prstGeom>
            <a:grpFill/>
            <a:ln w="6350">
              <a:solidFill>
                <a:schemeClr val="tx1"/>
              </a:solidFill>
              <a:round/>
            </a:ln>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b="1">
                <a:latin typeface="华文楷体" panose="02010600040101010101" pitchFamily="2" charset="-122"/>
                <a:ea typeface="华文楷体" panose="02010600040101010101" pitchFamily="2" charset="-122"/>
              </a:endParaRPr>
            </a:p>
          </p:txBody>
        </p:sp>
        <p:sp>
          <p:nvSpPr>
            <p:cNvPr id="78" name="Line 23"/>
            <p:cNvSpPr>
              <a:spLocks noChangeShapeType="1"/>
            </p:cNvSpPr>
            <p:nvPr/>
          </p:nvSpPr>
          <p:spPr bwMode="auto">
            <a:xfrm>
              <a:off x="336" y="2976"/>
              <a:ext cx="4656" cy="0"/>
            </a:xfrm>
            <a:prstGeom prst="line">
              <a:avLst/>
            </a:prstGeom>
            <a:grpFill/>
            <a:ln w="6350">
              <a:solidFill>
                <a:schemeClr val="tx1"/>
              </a:solidFill>
              <a:round/>
            </a:ln>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b="1">
                <a:latin typeface="华文楷体" panose="02010600040101010101" pitchFamily="2" charset="-122"/>
                <a:ea typeface="华文楷体" panose="02010600040101010101" pitchFamily="2" charset="-122"/>
              </a:endParaRPr>
            </a:p>
          </p:txBody>
        </p:sp>
      </p:grpSp>
      <p:sp>
        <p:nvSpPr>
          <p:cNvPr id="62" name="Rectangle 25"/>
          <p:cNvSpPr>
            <a:spLocks noChangeArrowheads="1"/>
          </p:cNvSpPr>
          <p:nvPr/>
        </p:nvSpPr>
        <p:spPr bwMode="auto">
          <a:xfrm>
            <a:off x="863278" y="3900237"/>
            <a:ext cx="1733550" cy="533400"/>
          </a:xfrm>
          <a:prstGeom prst="rect">
            <a:avLst/>
          </a:prstGeom>
          <a:noFill/>
          <a:ln w="6350">
            <a:solidFill>
              <a:schemeClr val="bg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a:latin typeface="华文楷体" panose="02010600040101010101" pitchFamily="2" charset="-122"/>
                <a:ea typeface="华文楷体" panose="02010600040101010101" pitchFamily="2" charset="-122"/>
              </a:rPr>
              <a:t>集团级供应商</a:t>
            </a:r>
          </a:p>
        </p:txBody>
      </p:sp>
      <p:sp>
        <p:nvSpPr>
          <p:cNvPr id="63" name="Rectangle 26"/>
          <p:cNvSpPr>
            <a:spLocks noChangeArrowheads="1"/>
          </p:cNvSpPr>
          <p:nvPr/>
        </p:nvSpPr>
        <p:spPr bwMode="auto">
          <a:xfrm>
            <a:off x="863278" y="4522537"/>
            <a:ext cx="1733550" cy="533400"/>
          </a:xfrm>
          <a:prstGeom prst="rect">
            <a:avLst/>
          </a:prstGeom>
          <a:noFill/>
          <a:ln w="6350">
            <a:solidFill>
              <a:schemeClr val="bg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a:latin typeface="华文楷体" panose="02010600040101010101" pitchFamily="2" charset="-122"/>
                <a:ea typeface="华文楷体" panose="02010600040101010101" pitchFamily="2" charset="-122"/>
              </a:rPr>
              <a:t>集团供应链</a:t>
            </a:r>
          </a:p>
          <a:p>
            <a:pPr algn="ctr" eaLnBrk="1" hangingPunct="1">
              <a:spcBef>
                <a:spcPct val="0"/>
              </a:spcBef>
              <a:buFontTx/>
              <a:buNone/>
            </a:pPr>
            <a:r>
              <a:rPr lang="zh-CN" altLang="en-US" sz="1200">
                <a:latin typeface="华文楷体" panose="02010600040101010101" pitchFamily="2" charset="-122"/>
                <a:ea typeface="华文楷体" panose="02010600040101010101" pitchFamily="2" charset="-122"/>
              </a:rPr>
              <a:t>管理</a:t>
            </a:r>
          </a:p>
        </p:txBody>
      </p:sp>
      <p:sp>
        <p:nvSpPr>
          <p:cNvPr id="64" name="Rectangle 27"/>
          <p:cNvSpPr>
            <a:spLocks noChangeArrowheads="1"/>
          </p:cNvSpPr>
          <p:nvPr/>
        </p:nvSpPr>
        <p:spPr bwMode="auto">
          <a:xfrm>
            <a:off x="863278" y="5119437"/>
            <a:ext cx="1733550" cy="533400"/>
          </a:xfrm>
          <a:prstGeom prst="rect">
            <a:avLst/>
          </a:prstGeom>
          <a:noFill/>
          <a:ln w="6350">
            <a:solidFill>
              <a:schemeClr val="bg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a:latin typeface="华文楷体" panose="02010600040101010101" pitchFamily="2" charset="-122"/>
                <a:ea typeface="华文楷体" panose="02010600040101010101" pitchFamily="2" charset="-122"/>
              </a:rPr>
              <a:t>子公司</a:t>
            </a:r>
          </a:p>
          <a:p>
            <a:pPr algn="ctr" eaLnBrk="1" hangingPunct="1">
              <a:spcBef>
                <a:spcPct val="0"/>
              </a:spcBef>
              <a:buFontTx/>
              <a:buNone/>
            </a:pPr>
            <a:r>
              <a:rPr lang="zh-CN" altLang="en-US" sz="1200">
                <a:latin typeface="华文楷体" panose="02010600040101010101" pitchFamily="2" charset="-122"/>
                <a:ea typeface="华文楷体" panose="02010600040101010101" pitchFamily="2" charset="-122"/>
              </a:rPr>
              <a:t>供应链管理</a:t>
            </a:r>
          </a:p>
        </p:txBody>
      </p:sp>
      <p:sp>
        <p:nvSpPr>
          <p:cNvPr id="65" name="Rectangle 28"/>
          <p:cNvSpPr>
            <a:spLocks noChangeArrowheads="1"/>
          </p:cNvSpPr>
          <p:nvPr/>
        </p:nvSpPr>
        <p:spPr bwMode="auto">
          <a:xfrm>
            <a:off x="863278" y="5716337"/>
            <a:ext cx="1733550" cy="533400"/>
          </a:xfrm>
          <a:prstGeom prst="rect">
            <a:avLst/>
          </a:prstGeom>
          <a:noFill/>
          <a:ln w="6350">
            <a:solidFill>
              <a:schemeClr val="bg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a:latin typeface="华文楷体" panose="02010600040101010101" pitchFamily="2" charset="-122"/>
                <a:ea typeface="华文楷体" panose="02010600040101010101" pitchFamily="2" charset="-122"/>
              </a:rPr>
              <a:t>集团级经销商</a:t>
            </a:r>
          </a:p>
          <a:p>
            <a:pPr algn="ctr" eaLnBrk="1" hangingPunct="1">
              <a:spcBef>
                <a:spcPct val="0"/>
              </a:spcBef>
              <a:buFontTx/>
              <a:buNone/>
            </a:pPr>
            <a:r>
              <a:rPr lang="zh-CN" altLang="en-US" sz="1200">
                <a:latin typeface="华文楷体" panose="02010600040101010101" pitchFamily="2" charset="-122"/>
                <a:ea typeface="华文楷体" panose="02010600040101010101" pitchFamily="2" charset="-122"/>
              </a:rPr>
              <a:t>集团级客户群</a:t>
            </a:r>
          </a:p>
        </p:txBody>
      </p:sp>
      <p:sp>
        <p:nvSpPr>
          <p:cNvPr id="66" name="Rectangle 29"/>
          <p:cNvSpPr>
            <a:spLocks noChangeArrowheads="1"/>
          </p:cNvSpPr>
          <p:nvPr/>
        </p:nvSpPr>
        <p:spPr bwMode="auto">
          <a:xfrm>
            <a:off x="3733056" y="5741737"/>
            <a:ext cx="4210050" cy="533400"/>
          </a:xfrm>
          <a:prstGeom prst="rect">
            <a:avLst/>
          </a:prstGeom>
          <a:solidFill>
            <a:schemeClr val="accent2">
              <a:lumMod val="20000"/>
              <a:lumOff val="80000"/>
            </a:schemeClr>
          </a:solidFill>
          <a:ln w="6350">
            <a:solidFill>
              <a:schemeClr val="accent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a:latin typeface="华文楷体" panose="02010600040101010101" pitchFamily="2" charset="-122"/>
                <a:ea typeface="华文楷体" panose="02010600040101010101" pitchFamily="2" charset="-122"/>
              </a:rPr>
              <a:t>集 团 供 应 链 信 息 化</a:t>
            </a:r>
          </a:p>
        </p:txBody>
      </p:sp>
      <p:sp>
        <p:nvSpPr>
          <p:cNvPr id="67" name="AutoShape 31"/>
          <p:cNvSpPr>
            <a:spLocks noChangeArrowheads="1"/>
          </p:cNvSpPr>
          <p:nvPr/>
        </p:nvSpPr>
        <p:spPr bwMode="auto">
          <a:xfrm>
            <a:off x="3752528" y="4323184"/>
            <a:ext cx="4127500" cy="1219200"/>
          </a:xfrm>
          <a:prstGeom prst="leftRightArrow">
            <a:avLst>
              <a:gd name="adj1" fmla="val 50000"/>
              <a:gd name="adj2" fmla="val 62500"/>
            </a:avLst>
          </a:prstGeom>
          <a:solidFill>
            <a:schemeClr val="accent2">
              <a:lumMod val="20000"/>
              <a:lumOff val="80000"/>
            </a:schemeClr>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a:latin typeface="华文楷体" panose="02010600040101010101" pitchFamily="2" charset="-122"/>
                <a:ea typeface="华文楷体" panose="02010600040101010101" pitchFamily="2" charset="-122"/>
              </a:rPr>
              <a:t>集团级四流运作分离、信息集成</a:t>
            </a:r>
          </a:p>
        </p:txBody>
      </p:sp>
      <p:sp>
        <p:nvSpPr>
          <p:cNvPr id="68" name="AutoShape 32"/>
          <p:cNvSpPr>
            <a:spLocks noChangeArrowheads="1"/>
          </p:cNvSpPr>
          <p:nvPr/>
        </p:nvSpPr>
        <p:spPr bwMode="auto">
          <a:xfrm>
            <a:off x="2761928" y="3814192"/>
            <a:ext cx="1238250" cy="2057400"/>
          </a:xfrm>
          <a:prstGeom prst="upDownArrow">
            <a:avLst>
              <a:gd name="adj1" fmla="val 50000"/>
              <a:gd name="adj2" fmla="val 31525"/>
            </a:avLst>
          </a:prstGeom>
          <a:solidFill>
            <a:schemeClr val="accent2">
              <a:lumMod val="20000"/>
              <a:lumOff val="80000"/>
            </a:schemeClr>
          </a:solidFill>
          <a:ln w="6350">
            <a:solidFill>
              <a:schemeClr val="tx1"/>
            </a:solidFill>
            <a:miter lim="800000"/>
          </a:ln>
        </p:spPr>
        <p:txBody>
          <a:bodyPr vert="eaVert"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00">
                <a:latin typeface="华文楷体" panose="02010600040101010101" pitchFamily="2" charset="-122"/>
                <a:ea typeface="华文楷体" panose="02010600040101010101" pitchFamily="2" charset="-122"/>
              </a:rPr>
              <a:t>集团内外供应链优化</a:t>
            </a:r>
          </a:p>
        </p:txBody>
      </p:sp>
    </p:spTree>
    <p:extLst>
      <p:ext uri="{BB962C8B-B14F-4D97-AF65-F5344CB8AC3E}">
        <p14:creationId xmlns:p14="http://schemas.microsoft.com/office/powerpoint/2010/main" val="1426779406"/>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2"/>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a:latin typeface="华文楷体" panose="02010600040101010101" pitchFamily="2" charset="-122"/>
                <a:ea typeface="华文楷体" panose="02010600040101010101" pitchFamily="2" charset="-122"/>
              </a:rPr>
              <a:t>集团采购职能分析</a:t>
            </a:r>
          </a:p>
        </p:txBody>
      </p:sp>
      <p:sp>
        <p:nvSpPr>
          <p:cNvPr id="51" name="Page Number"/>
          <p:cNvSpPr txBox="1"/>
          <p:nvPr>
            <p:custDataLst>
              <p:tags r:id="rId3"/>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15</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4"/>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5"/>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6"/>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2.1 – </a:t>
            </a:r>
            <a:r>
              <a:rPr lang="zh-CN" altLang="en-US" sz="900" noProof="1" smtClean="0">
                <a:solidFill>
                  <a:schemeClr val="tx1"/>
                </a:solidFill>
                <a:latin typeface="华文楷体" panose="02010600040101010101" pitchFamily="2" charset="-122"/>
                <a:ea typeface="华文楷体" panose="02010600040101010101" pitchFamily="2" charset="-122"/>
              </a:rPr>
              <a:t>集团供应链管理框架战略和方法论</a:t>
            </a:r>
          </a:p>
        </p:txBody>
      </p:sp>
      <p:grpSp>
        <p:nvGrpSpPr>
          <p:cNvPr id="4" name="Group 3"/>
          <p:cNvGrpSpPr/>
          <p:nvPr/>
        </p:nvGrpSpPr>
        <p:grpSpPr>
          <a:xfrm>
            <a:off x="540988" y="2633326"/>
            <a:ext cx="8546148" cy="3383426"/>
            <a:chOff x="540988" y="2633326"/>
            <a:chExt cx="8546148" cy="3383426"/>
          </a:xfrm>
        </p:grpSpPr>
        <p:sp>
          <p:nvSpPr>
            <p:cNvPr id="56" name="AutoShape 3"/>
            <p:cNvSpPr>
              <a:spLocks noChangeArrowheads="1"/>
            </p:cNvSpPr>
            <p:nvPr/>
          </p:nvSpPr>
          <p:spPr bwMode="auto">
            <a:xfrm>
              <a:off x="540988" y="4590200"/>
              <a:ext cx="1005840" cy="541606"/>
            </a:xfrm>
            <a:prstGeom prst="chevron">
              <a:avLst>
                <a:gd name="adj" fmla="val 42857"/>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smtClean="0">
                  <a:solidFill>
                    <a:schemeClr val="bg1"/>
                  </a:solidFill>
                  <a:latin typeface="华文楷体" panose="02010600040101010101" pitchFamily="2" charset="-122"/>
                  <a:ea typeface="华文楷体" panose="02010600040101010101" pitchFamily="2" charset="-122"/>
                </a:rPr>
                <a:t>      内部</a:t>
              </a:r>
              <a:r>
                <a:rPr lang="zh-CN" altLang="en-US" sz="1218">
                  <a:solidFill>
                    <a:schemeClr val="bg1"/>
                  </a:solidFill>
                  <a:latin typeface="华文楷体" panose="02010600040101010101" pitchFamily="2" charset="-122"/>
                  <a:ea typeface="华文楷体" panose="02010600040101010101" pitchFamily="2" charset="-122"/>
                </a:rPr>
                <a:t>用户</a:t>
              </a:r>
            </a:p>
          </p:txBody>
        </p:sp>
        <p:sp>
          <p:nvSpPr>
            <p:cNvPr id="57" name="AutoShape 4"/>
            <p:cNvSpPr>
              <a:spLocks noChangeArrowheads="1"/>
            </p:cNvSpPr>
            <p:nvPr/>
          </p:nvSpPr>
          <p:spPr bwMode="auto">
            <a:xfrm>
              <a:off x="1379188" y="4590200"/>
              <a:ext cx="1005840" cy="541606"/>
            </a:xfrm>
            <a:prstGeom prst="chevron">
              <a:avLst>
                <a:gd name="adj" fmla="val 42857"/>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solidFill>
                    <a:schemeClr val="bg1"/>
                  </a:solidFill>
                  <a:latin typeface="华文楷体" panose="02010600040101010101" pitchFamily="2" charset="-122"/>
                  <a:ea typeface="华文楷体" panose="02010600040101010101" pitchFamily="2" charset="-122"/>
                </a:rPr>
                <a:t>前向整合</a:t>
              </a:r>
            </a:p>
            <a:p>
              <a:pPr algn="ctr" eaLnBrk="1" hangingPunct="1">
                <a:spcBef>
                  <a:spcPct val="0"/>
                </a:spcBef>
                <a:buFontTx/>
                <a:buNone/>
              </a:pPr>
              <a:r>
                <a:rPr lang="zh-CN" altLang="en-US" sz="1218">
                  <a:solidFill>
                    <a:schemeClr val="bg1"/>
                  </a:solidFill>
                  <a:latin typeface="华文楷体" panose="02010600040101010101" pitchFamily="2" charset="-122"/>
                  <a:ea typeface="华文楷体" panose="02010600040101010101" pitchFamily="2" charset="-122"/>
                </a:rPr>
                <a:t>价格转移</a:t>
              </a:r>
            </a:p>
          </p:txBody>
        </p:sp>
        <p:sp>
          <p:nvSpPr>
            <p:cNvPr id="58" name="AutoShape 5"/>
            <p:cNvSpPr>
              <a:spLocks noChangeArrowheads="1"/>
            </p:cNvSpPr>
            <p:nvPr/>
          </p:nvSpPr>
          <p:spPr bwMode="auto">
            <a:xfrm>
              <a:off x="2217388" y="4590200"/>
              <a:ext cx="1005840" cy="541606"/>
            </a:xfrm>
            <a:prstGeom prst="chevron">
              <a:avLst>
                <a:gd name="adj" fmla="val 42857"/>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solidFill>
                    <a:schemeClr val="bg1"/>
                  </a:solidFill>
                  <a:latin typeface="华文楷体" panose="02010600040101010101" pitchFamily="2" charset="-122"/>
                  <a:ea typeface="华文楷体" panose="02010600040101010101" pitchFamily="2" charset="-122"/>
                </a:rPr>
                <a:t>战略采购</a:t>
              </a:r>
            </a:p>
            <a:p>
              <a:pPr algn="ctr" eaLnBrk="1" hangingPunct="1">
                <a:spcBef>
                  <a:spcPct val="0"/>
                </a:spcBef>
                <a:buFontTx/>
                <a:buNone/>
              </a:pPr>
              <a:r>
                <a:rPr lang="zh-CN" altLang="en-US" sz="1218">
                  <a:solidFill>
                    <a:schemeClr val="bg1"/>
                  </a:solidFill>
                  <a:latin typeface="华文楷体" panose="02010600040101010101" pitchFamily="2" charset="-122"/>
                  <a:ea typeface="华文楷体" panose="02010600040101010101" pitchFamily="2" charset="-122"/>
                </a:rPr>
                <a:t>多边贸易</a:t>
              </a:r>
            </a:p>
          </p:txBody>
        </p:sp>
        <p:sp>
          <p:nvSpPr>
            <p:cNvPr id="59" name="AutoShape 6"/>
            <p:cNvSpPr>
              <a:spLocks noChangeArrowheads="1"/>
            </p:cNvSpPr>
            <p:nvPr/>
          </p:nvSpPr>
          <p:spPr bwMode="auto">
            <a:xfrm>
              <a:off x="3055588" y="4590200"/>
              <a:ext cx="1005840" cy="541606"/>
            </a:xfrm>
            <a:prstGeom prst="chevron">
              <a:avLst>
                <a:gd name="adj" fmla="val 42857"/>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solidFill>
                    <a:schemeClr val="bg1"/>
                  </a:solidFill>
                  <a:latin typeface="华文楷体" panose="02010600040101010101" pitchFamily="2" charset="-122"/>
                  <a:ea typeface="华文楷体" panose="02010600040101010101" pitchFamily="2" charset="-122"/>
                </a:rPr>
                <a:t>供方选择</a:t>
              </a:r>
            </a:p>
          </p:txBody>
        </p:sp>
        <p:sp>
          <p:nvSpPr>
            <p:cNvPr id="60" name="AutoShape 7"/>
            <p:cNvSpPr>
              <a:spLocks noChangeArrowheads="1"/>
            </p:cNvSpPr>
            <p:nvPr/>
          </p:nvSpPr>
          <p:spPr bwMode="auto">
            <a:xfrm>
              <a:off x="3893788" y="4590200"/>
              <a:ext cx="1005840" cy="541606"/>
            </a:xfrm>
            <a:prstGeom prst="chevron">
              <a:avLst>
                <a:gd name="adj" fmla="val 42857"/>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smtClean="0">
                  <a:solidFill>
                    <a:schemeClr val="bg1"/>
                  </a:solidFill>
                  <a:latin typeface="华文楷体" panose="02010600040101010101" pitchFamily="2" charset="-122"/>
                  <a:ea typeface="华文楷体" panose="02010600040101010101" pitchFamily="2" charset="-122"/>
                </a:rPr>
                <a:t>价格谈判</a:t>
              </a:r>
              <a:endParaRPr lang="zh-CN" altLang="en-US" sz="1218">
                <a:solidFill>
                  <a:schemeClr val="bg1"/>
                </a:solidFill>
                <a:latin typeface="华文楷体" panose="02010600040101010101" pitchFamily="2" charset="-122"/>
                <a:ea typeface="华文楷体" panose="02010600040101010101" pitchFamily="2" charset="-122"/>
              </a:endParaRPr>
            </a:p>
          </p:txBody>
        </p:sp>
        <p:sp>
          <p:nvSpPr>
            <p:cNvPr id="61" name="AutoShape 8"/>
            <p:cNvSpPr>
              <a:spLocks noChangeArrowheads="1"/>
            </p:cNvSpPr>
            <p:nvPr/>
          </p:nvSpPr>
          <p:spPr bwMode="auto">
            <a:xfrm>
              <a:off x="4731988" y="4590200"/>
              <a:ext cx="1005840" cy="541606"/>
            </a:xfrm>
            <a:prstGeom prst="chevron">
              <a:avLst>
                <a:gd name="adj" fmla="val 42857"/>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smtClean="0">
                  <a:solidFill>
                    <a:schemeClr val="bg1"/>
                  </a:solidFill>
                  <a:latin typeface="华文楷体" panose="02010600040101010101" pitchFamily="2" charset="-122"/>
                  <a:ea typeface="华文楷体" panose="02010600040101010101" pitchFamily="2" charset="-122"/>
                </a:rPr>
                <a:t>签订合同</a:t>
              </a:r>
              <a:endParaRPr lang="zh-CN" altLang="en-US" sz="1218">
                <a:solidFill>
                  <a:schemeClr val="bg1"/>
                </a:solidFill>
                <a:latin typeface="华文楷体" panose="02010600040101010101" pitchFamily="2" charset="-122"/>
                <a:ea typeface="华文楷体" panose="02010600040101010101" pitchFamily="2" charset="-122"/>
              </a:endParaRPr>
            </a:p>
          </p:txBody>
        </p:sp>
        <p:sp>
          <p:nvSpPr>
            <p:cNvPr id="62" name="AutoShape 9"/>
            <p:cNvSpPr>
              <a:spLocks noChangeArrowheads="1"/>
            </p:cNvSpPr>
            <p:nvPr/>
          </p:nvSpPr>
          <p:spPr bwMode="auto">
            <a:xfrm>
              <a:off x="5570188" y="4590200"/>
              <a:ext cx="1005840" cy="541606"/>
            </a:xfrm>
            <a:prstGeom prst="chevron">
              <a:avLst>
                <a:gd name="adj" fmla="val 42857"/>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smtClean="0">
                  <a:solidFill>
                    <a:schemeClr val="bg1"/>
                  </a:solidFill>
                  <a:latin typeface="华文楷体" panose="02010600040101010101" pitchFamily="2" charset="-122"/>
                  <a:ea typeface="华文楷体" panose="02010600040101010101" pitchFamily="2" charset="-122"/>
                </a:rPr>
                <a:t>采购执行</a:t>
              </a:r>
              <a:endParaRPr lang="zh-CN" altLang="en-US" sz="1218">
                <a:solidFill>
                  <a:schemeClr val="bg1"/>
                </a:solidFill>
                <a:latin typeface="华文楷体" panose="02010600040101010101" pitchFamily="2" charset="-122"/>
                <a:ea typeface="华文楷体" panose="02010600040101010101" pitchFamily="2" charset="-122"/>
              </a:endParaRPr>
            </a:p>
          </p:txBody>
        </p:sp>
        <p:sp>
          <p:nvSpPr>
            <p:cNvPr id="63" name="AutoShape 10"/>
            <p:cNvSpPr>
              <a:spLocks noChangeArrowheads="1"/>
            </p:cNvSpPr>
            <p:nvPr/>
          </p:nvSpPr>
          <p:spPr bwMode="auto">
            <a:xfrm>
              <a:off x="6408388" y="4590200"/>
              <a:ext cx="1005840" cy="541606"/>
            </a:xfrm>
            <a:prstGeom prst="chevron">
              <a:avLst>
                <a:gd name="adj" fmla="val 42857"/>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solidFill>
                    <a:schemeClr val="bg1"/>
                  </a:solidFill>
                  <a:latin typeface="华文楷体" panose="02010600040101010101" pitchFamily="2" charset="-122"/>
                  <a:ea typeface="华文楷体" panose="02010600040101010101" pitchFamily="2" charset="-122"/>
                </a:rPr>
                <a:t>收货</a:t>
              </a:r>
              <a:r>
                <a:rPr lang="zh-CN" altLang="en-US" sz="1218" smtClean="0">
                  <a:solidFill>
                    <a:schemeClr val="bg1"/>
                  </a:solidFill>
                  <a:latin typeface="华文楷体" panose="02010600040101010101" pitchFamily="2" charset="-122"/>
                  <a:ea typeface="华文楷体" panose="02010600040101010101" pitchFamily="2" charset="-122"/>
                </a:rPr>
                <a:t>和</a:t>
              </a:r>
              <a:endParaRPr lang="en-US" altLang="zh-CN" sz="1218" smtClean="0">
                <a:solidFill>
                  <a:schemeClr val="bg1"/>
                </a:solidFill>
                <a:latin typeface="华文楷体" panose="02010600040101010101" pitchFamily="2" charset="-122"/>
                <a:ea typeface="华文楷体" panose="02010600040101010101" pitchFamily="2" charset="-122"/>
              </a:endParaRPr>
            </a:p>
            <a:p>
              <a:pPr algn="ctr" eaLnBrk="1" hangingPunct="1">
                <a:spcBef>
                  <a:spcPct val="0"/>
                </a:spcBef>
                <a:buFontTx/>
                <a:buNone/>
              </a:pPr>
              <a:r>
                <a:rPr lang="zh-CN" altLang="en-US" sz="1218" smtClean="0">
                  <a:solidFill>
                    <a:schemeClr val="bg1"/>
                  </a:solidFill>
                  <a:latin typeface="华文楷体" panose="02010600040101010101" pitchFamily="2" charset="-122"/>
                  <a:ea typeface="华文楷体" panose="02010600040101010101" pitchFamily="2" charset="-122"/>
                </a:rPr>
                <a:t>质检</a:t>
              </a:r>
              <a:endParaRPr lang="zh-CN" altLang="en-US" sz="1218">
                <a:solidFill>
                  <a:schemeClr val="bg1"/>
                </a:solidFill>
                <a:latin typeface="华文楷体" panose="02010600040101010101" pitchFamily="2" charset="-122"/>
                <a:ea typeface="华文楷体" panose="02010600040101010101" pitchFamily="2" charset="-122"/>
              </a:endParaRPr>
            </a:p>
          </p:txBody>
        </p:sp>
        <p:sp>
          <p:nvSpPr>
            <p:cNvPr id="64" name="AutoShape 11"/>
            <p:cNvSpPr>
              <a:spLocks noChangeArrowheads="1"/>
            </p:cNvSpPr>
            <p:nvPr/>
          </p:nvSpPr>
          <p:spPr bwMode="auto">
            <a:xfrm>
              <a:off x="7246588" y="4590200"/>
              <a:ext cx="1005840" cy="541606"/>
            </a:xfrm>
            <a:prstGeom prst="chevron">
              <a:avLst>
                <a:gd name="adj" fmla="val 42857"/>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1218">
                  <a:solidFill>
                    <a:schemeClr val="bg1"/>
                  </a:solidFill>
                  <a:latin typeface="华文楷体" panose="02010600040101010101" pitchFamily="2" charset="-122"/>
                  <a:ea typeface="华文楷体" panose="02010600040101010101" pitchFamily="2" charset="-122"/>
                </a:rPr>
                <a:t>过程评估</a:t>
              </a:r>
            </a:p>
          </p:txBody>
        </p:sp>
        <p:sp>
          <p:nvSpPr>
            <p:cNvPr id="65" name="AutoShape 12"/>
            <p:cNvSpPr>
              <a:spLocks noChangeArrowheads="1"/>
            </p:cNvSpPr>
            <p:nvPr/>
          </p:nvSpPr>
          <p:spPr bwMode="auto">
            <a:xfrm>
              <a:off x="8081296" y="4590200"/>
              <a:ext cx="1005840" cy="541606"/>
            </a:xfrm>
            <a:prstGeom prst="chevron">
              <a:avLst>
                <a:gd name="adj" fmla="val 42857"/>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1218">
                  <a:solidFill>
                    <a:schemeClr val="bg1"/>
                  </a:solidFill>
                  <a:latin typeface="华文楷体" panose="02010600040101010101" pitchFamily="2" charset="-122"/>
                  <a:ea typeface="华文楷体" panose="02010600040101010101" pitchFamily="2" charset="-122"/>
                </a:rPr>
                <a:t>供应</a:t>
              </a:r>
              <a:r>
                <a:rPr lang="zh-CN" altLang="en-US" sz="1218" smtClean="0">
                  <a:solidFill>
                    <a:schemeClr val="bg1"/>
                  </a:solidFill>
                  <a:latin typeface="华文楷体" panose="02010600040101010101" pitchFamily="2" charset="-122"/>
                  <a:ea typeface="华文楷体" panose="02010600040101010101" pitchFamily="2" charset="-122"/>
                </a:rPr>
                <a:t>商</a:t>
              </a:r>
              <a:endParaRPr lang="en-US" altLang="zh-CN" sz="1218" smtClean="0">
                <a:solidFill>
                  <a:schemeClr val="bg1"/>
                </a:solidFill>
                <a:latin typeface="华文楷体" panose="02010600040101010101" pitchFamily="2" charset="-122"/>
                <a:ea typeface="华文楷体" panose="02010600040101010101" pitchFamily="2" charset="-122"/>
              </a:endParaRPr>
            </a:p>
            <a:p>
              <a:pPr eaLnBrk="1" hangingPunct="1">
                <a:spcBef>
                  <a:spcPct val="0"/>
                </a:spcBef>
                <a:buFontTx/>
                <a:buNone/>
              </a:pPr>
              <a:r>
                <a:rPr lang="zh-CN" altLang="en-US" sz="1218" smtClean="0">
                  <a:solidFill>
                    <a:schemeClr val="bg1"/>
                  </a:solidFill>
                  <a:latin typeface="华文楷体" panose="02010600040101010101" pitchFamily="2" charset="-122"/>
                  <a:ea typeface="华文楷体" panose="02010600040101010101" pitchFamily="2" charset="-122"/>
                </a:rPr>
                <a:t>管理</a:t>
              </a:r>
              <a:endParaRPr lang="zh-CN" altLang="en-US" sz="1218">
                <a:solidFill>
                  <a:schemeClr val="bg1"/>
                </a:solidFill>
                <a:latin typeface="华文楷体" panose="02010600040101010101" pitchFamily="2" charset="-122"/>
                <a:ea typeface="华文楷体" panose="02010600040101010101" pitchFamily="2" charset="-122"/>
              </a:endParaRPr>
            </a:p>
          </p:txBody>
        </p:sp>
        <p:cxnSp>
          <p:nvCxnSpPr>
            <p:cNvPr id="66" name="AutoShape 14"/>
            <p:cNvCxnSpPr>
              <a:cxnSpLocks noChangeShapeType="1"/>
              <a:stCxn id="56" idx="2"/>
              <a:endCxn id="65" idx="2"/>
            </p:cNvCxnSpPr>
            <p:nvPr/>
          </p:nvCxnSpPr>
          <p:spPr bwMode="auto">
            <a:xfrm rot="16200000" flipH="1">
              <a:off x="4697601" y="1361652"/>
              <a:ext cx="12895" cy="7540308"/>
            </a:xfrm>
            <a:prstGeom prst="bentConnector3">
              <a:avLst>
                <a:gd name="adj1" fmla="val 1800000"/>
              </a:avLst>
            </a:prstGeom>
            <a:noFill/>
            <a:ln w="6350">
              <a:solidFill>
                <a:schemeClr val="tx1"/>
              </a:solidFill>
              <a:miter lim="800000"/>
              <a:headEnd type="triangle" w="med" len="med"/>
              <a:tailEnd type="triangle" w="med" len="med"/>
            </a:ln>
            <a:extLst>
              <a:ext uri="{909E8E84-426E-40DD-AFC4-6F175D3DCCD1}">
                <a14:hiddenFill xmlns:a14="http://schemas.microsoft.com/office/drawing/2010/main">
                  <a:noFill/>
                </a14:hiddenFill>
              </a:ext>
            </a:extLst>
          </p:spPr>
        </p:cxnSp>
        <p:sp>
          <p:nvSpPr>
            <p:cNvPr id="67" name="Line 15"/>
            <p:cNvSpPr>
              <a:spLocks noChangeShapeType="1"/>
            </p:cNvSpPr>
            <p:nvPr/>
          </p:nvSpPr>
          <p:spPr bwMode="auto">
            <a:xfrm flipH="1">
              <a:off x="3135916" y="3463466"/>
              <a:ext cx="0" cy="2475913"/>
            </a:xfrm>
            <a:prstGeom prst="line">
              <a:avLst/>
            </a:prstGeom>
            <a:noFill/>
            <a:ln w="6350">
              <a:solidFill>
                <a:schemeClr val="tx1"/>
              </a:solidFill>
              <a:prstDash val="dash"/>
              <a:roun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68" name="Line 16"/>
            <p:cNvSpPr>
              <a:spLocks noChangeShapeType="1"/>
            </p:cNvSpPr>
            <p:nvPr/>
          </p:nvSpPr>
          <p:spPr bwMode="auto">
            <a:xfrm flipH="1">
              <a:off x="5650516" y="2767116"/>
              <a:ext cx="0" cy="3249636"/>
            </a:xfrm>
            <a:prstGeom prst="line">
              <a:avLst/>
            </a:prstGeom>
            <a:noFill/>
            <a:ln w="6350">
              <a:solidFill>
                <a:schemeClr val="tx1"/>
              </a:solidFill>
              <a:prstDash val="dash"/>
              <a:roun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69" name="Rectangle 27"/>
            <p:cNvSpPr>
              <a:spLocks noChangeArrowheads="1"/>
            </p:cNvSpPr>
            <p:nvPr/>
          </p:nvSpPr>
          <p:spPr bwMode="auto">
            <a:xfrm>
              <a:off x="3890296" y="2633326"/>
              <a:ext cx="922020" cy="23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集团职能</a:t>
              </a:r>
            </a:p>
          </p:txBody>
        </p:sp>
        <p:sp>
          <p:nvSpPr>
            <p:cNvPr id="70" name="Rectangle 28"/>
            <p:cNvSpPr>
              <a:spLocks noChangeArrowheads="1"/>
            </p:cNvSpPr>
            <p:nvPr/>
          </p:nvSpPr>
          <p:spPr bwMode="auto">
            <a:xfrm>
              <a:off x="3890296" y="3352244"/>
              <a:ext cx="922020" cy="23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采购职能</a:t>
              </a:r>
            </a:p>
          </p:txBody>
        </p:sp>
        <p:sp>
          <p:nvSpPr>
            <p:cNvPr id="71" name="Rectangle 29"/>
            <p:cNvSpPr>
              <a:spLocks noChangeArrowheads="1"/>
            </p:cNvSpPr>
            <p:nvPr/>
          </p:nvSpPr>
          <p:spPr bwMode="auto">
            <a:xfrm>
              <a:off x="3890296" y="4037311"/>
              <a:ext cx="922020" cy="23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采购战术</a:t>
              </a:r>
            </a:p>
          </p:txBody>
        </p:sp>
        <p:sp>
          <p:nvSpPr>
            <p:cNvPr id="72" name="Rectangle 30"/>
            <p:cNvSpPr>
              <a:spLocks noChangeArrowheads="1"/>
            </p:cNvSpPr>
            <p:nvPr/>
          </p:nvSpPr>
          <p:spPr bwMode="auto">
            <a:xfrm>
              <a:off x="3890296" y="5431624"/>
              <a:ext cx="922020" cy="23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原料来源</a:t>
              </a:r>
            </a:p>
          </p:txBody>
        </p:sp>
        <p:sp>
          <p:nvSpPr>
            <p:cNvPr id="73" name="Rectangle 31"/>
            <p:cNvSpPr>
              <a:spLocks noChangeArrowheads="1"/>
            </p:cNvSpPr>
            <p:nvPr/>
          </p:nvSpPr>
          <p:spPr bwMode="auto">
            <a:xfrm>
              <a:off x="6237256" y="5430012"/>
              <a:ext cx="922020" cy="23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供应</a:t>
              </a:r>
            </a:p>
          </p:txBody>
        </p:sp>
        <p:sp>
          <p:nvSpPr>
            <p:cNvPr id="74" name="Rectangle 32"/>
            <p:cNvSpPr>
              <a:spLocks noChangeArrowheads="1"/>
            </p:cNvSpPr>
            <p:nvPr/>
          </p:nvSpPr>
          <p:spPr bwMode="auto">
            <a:xfrm>
              <a:off x="6237256" y="4037311"/>
              <a:ext cx="922020" cy="23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采购作业</a:t>
              </a:r>
            </a:p>
          </p:txBody>
        </p:sp>
        <p:sp>
          <p:nvSpPr>
            <p:cNvPr id="75" name="Rectangle 34"/>
            <p:cNvSpPr>
              <a:spLocks noChangeArrowheads="1"/>
            </p:cNvSpPr>
            <p:nvPr/>
          </p:nvSpPr>
          <p:spPr bwMode="auto">
            <a:xfrm>
              <a:off x="6237256" y="2633326"/>
              <a:ext cx="922020" cy="23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子公司职能</a:t>
              </a:r>
            </a:p>
          </p:txBody>
        </p:sp>
        <p:sp>
          <p:nvSpPr>
            <p:cNvPr id="76" name="Rectangle 35"/>
            <p:cNvSpPr>
              <a:spLocks noChangeArrowheads="1"/>
            </p:cNvSpPr>
            <p:nvPr/>
          </p:nvSpPr>
          <p:spPr bwMode="auto">
            <a:xfrm>
              <a:off x="1459516" y="4038923"/>
              <a:ext cx="922020" cy="23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采购战略</a:t>
              </a:r>
            </a:p>
          </p:txBody>
        </p:sp>
        <p:sp>
          <p:nvSpPr>
            <p:cNvPr id="77" name="Line 37"/>
            <p:cNvSpPr>
              <a:spLocks noChangeShapeType="1"/>
            </p:cNvSpPr>
            <p:nvPr/>
          </p:nvSpPr>
          <p:spPr bwMode="auto">
            <a:xfrm flipH="1">
              <a:off x="621316" y="2767116"/>
              <a:ext cx="318516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78" name="Line 38"/>
            <p:cNvSpPr>
              <a:spLocks noChangeShapeType="1"/>
            </p:cNvSpPr>
            <p:nvPr/>
          </p:nvSpPr>
          <p:spPr bwMode="auto">
            <a:xfrm flipH="1">
              <a:off x="621316" y="3463466"/>
              <a:ext cx="318516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79" name="Line 39"/>
            <p:cNvSpPr>
              <a:spLocks noChangeShapeType="1"/>
            </p:cNvSpPr>
            <p:nvPr/>
          </p:nvSpPr>
          <p:spPr bwMode="auto">
            <a:xfrm flipH="1">
              <a:off x="621316" y="4159817"/>
              <a:ext cx="92202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80" name="Line 40"/>
            <p:cNvSpPr>
              <a:spLocks noChangeShapeType="1"/>
            </p:cNvSpPr>
            <p:nvPr/>
          </p:nvSpPr>
          <p:spPr bwMode="auto">
            <a:xfrm flipH="1">
              <a:off x="2275014" y="4159817"/>
              <a:ext cx="1531461"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81" name="Line 41"/>
            <p:cNvSpPr>
              <a:spLocks noChangeShapeType="1"/>
            </p:cNvSpPr>
            <p:nvPr/>
          </p:nvSpPr>
          <p:spPr bwMode="auto">
            <a:xfrm flipH="1">
              <a:off x="3135916" y="5552518"/>
              <a:ext cx="83820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82" name="Line 42"/>
            <p:cNvSpPr>
              <a:spLocks noChangeShapeType="1"/>
            </p:cNvSpPr>
            <p:nvPr/>
          </p:nvSpPr>
          <p:spPr bwMode="auto">
            <a:xfrm>
              <a:off x="4728496" y="5552518"/>
              <a:ext cx="92202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83" name="Line 43"/>
            <p:cNvSpPr>
              <a:spLocks noChangeShapeType="1"/>
            </p:cNvSpPr>
            <p:nvPr/>
          </p:nvSpPr>
          <p:spPr bwMode="auto">
            <a:xfrm flipH="1">
              <a:off x="5650516" y="5552518"/>
              <a:ext cx="67056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84" name="Line 44"/>
            <p:cNvSpPr>
              <a:spLocks noChangeShapeType="1"/>
            </p:cNvSpPr>
            <p:nvPr/>
          </p:nvSpPr>
          <p:spPr bwMode="auto">
            <a:xfrm>
              <a:off x="6991636" y="5552518"/>
              <a:ext cx="142494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85" name="Line 45"/>
            <p:cNvSpPr>
              <a:spLocks noChangeShapeType="1"/>
            </p:cNvSpPr>
            <p:nvPr/>
          </p:nvSpPr>
          <p:spPr bwMode="auto">
            <a:xfrm>
              <a:off x="4728496" y="2767116"/>
              <a:ext cx="92202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86" name="Line 46"/>
            <p:cNvSpPr>
              <a:spLocks noChangeShapeType="1"/>
            </p:cNvSpPr>
            <p:nvPr/>
          </p:nvSpPr>
          <p:spPr bwMode="auto">
            <a:xfrm>
              <a:off x="4728496" y="3463466"/>
              <a:ext cx="368808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87" name="Line 47"/>
            <p:cNvSpPr>
              <a:spLocks noChangeShapeType="1"/>
            </p:cNvSpPr>
            <p:nvPr/>
          </p:nvSpPr>
          <p:spPr bwMode="auto">
            <a:xfrm>
              <a:off x="4728496" y="4159817"/>
              <a:ext cx="92202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88" name="Line 48"/>
            <p:cNvSpPr>
              <a:spLocks noChangeShapeType="1"/>
            </p:cNvSpPr>
            <p:nvPr/>
          </p:nvSpPr>
          <p:spPr bwMode="auto">
            <a:xfrm flipH="1">
              <a:off x="5650516" y="2767116"/>
              <a:ext cx="50292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89" name="Line 49"/>
            <p:cNvSpPr>
              <a:spLocks noChangeShapeType="1"/>
            </p:cNvSpPr>
            <p:nvPr/>
          </p:nvSpPr>
          <p:spPr bwMode="auto">
            <a:xfrm flipH="1">
              <a:off x="5650516" y="4159817"/>
              <a:ext cx="50292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90" name="Line 50"/>
            <p:cNvSpPr>
              <a:spLocks noChangeShapeType="1"/>
            </p:cNvSpPr>
            <p:nvPr/>
          </p:nvSpPr>
          <p:spPr bwMode="auto">
            <a:xfrm>
              <a:off x="7326916" y="2767116"/>
              <a:ext cx="108966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91" name="Line 51"/>
            <p:cNvSpPr>
              <a:spLocks noChangeShapeType="1"/>
            </p:cNvSpPr>
            <p:nvPr/>
          </p:nvSpPr>
          <p:spPr bwMode="auto">
            <a:xfrm>
              <a:off x="7326916" y="4159817"/>
              <a:ext cx="1089660" cy="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grpSp>
    </p:spTree>
    <p:extLst>
      <p:ext uri="{BB962C8B-B14F-4D97-AF65-F5344CB8AC3E}">
        <p14:creationId xmlns:p14="http://schemas.microsoft.com/office/powerpoint/2010/main" val="184555822"/>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3"/>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r>
              <a:rPr lang="zh-CN" altLang="en-US" smtClean="0">
                <a:latin typeface="华文楷体" panose="02010600040101010101" pitchFamily="2" charset="-122"/>
                <a:ea typeface="华文楷体" panose="02010600040101010101" pitchFamily="2" charset="-122"/>
              </a:rPr>
              <a:t>采购成本分析</a:t>
            </a:r>
            <a:endParaRPr lang="zh-CN" altLang="en-US">
              <a:latin typeface="华文楷体" panose="02010600040101010101" pitchFamily="2" charset="-122"/>
              <a:ea typeface="华文楷体" panose="02010600040101010101" pitchFamily="2" charset="-122"/>
            </a:endParaRPr>
          </a:p>
        </p:txBody>
      </p:sp>
      <p:sp>
        <p:nvSpPr>
          <p:cNvPr id="51" name="Page Number"/>
          <p:cNvSpPr txBox="1"/>
          <p:nvPr>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16</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2.1 – </a:t>
            </a:r>
            <a:r>
              <a:rPr lang="zh-CN" altLang="en-US" sz="900" noProof="1" smtClean="0">
                <a:solidFill>
                  <a:schemeClr val="tx1"/>
                </a:solidFill>
                <a:latin typeface="华文楷体" panose="02010600040101010101" pitchFamily="2" charset="-122"/>
                <a:ea typeface="华文楷体" panose="02010600040101010101" pitchFamily="2" charset="-122"/>
              </a:rPr>
              <a:t>集团供应链管理框架战略和方法论</a:t>
            </a:r>
          </a:p>
        </p:txBody>
      </p:sp>
      <p:grpSp>
        <p:nvGrpSpPr>
          <p:cNvPr id="69" name="Group 68"/>
          <p:cNvGrpSpPr/>
          <p:nvPr/>
        </p:nvGrpSpPr>
        <p:grpSpPr>
          <a:xfrm>
            <a:off x="2607167" y="2082926"/>
            <a:ext cx="4942313" cy="4107530"/>
            <a:chOff x="2607167" y="2082926"/>
            <a:chExt cx="4942313" cy="4107530"/>
          </a:xfrm>
        </p:grpSpPr>
        <p:grpSp>
          <p:nvGrpSpPr>
            <p:cNvPr id="55" name="Group 54"/>
            <p:cNvGrpSpPr/>
            <p:nvPr/>
          </p:nvGrpSpPr>
          <p:grpSpPr>
            <a:xfrm>
              <a:off x="2607167" y="2082926"/>
              <a:ext cx="4942312" cy="4107530"/>
              <a:chOff x="1194008" y="2851023"/>
              <a:chExt cx="3483106" cy="3295650"/>
            </a:xfrm>
          </p:grpSpPr>
          <p:pic>
            <p:nvPicPr>
              <p:cNvPr id="56" name="Picture 55"/>
              <p:cNvPicPr>
                <a:picLocks noChangeAspect="1"/>
              </p:cNvPicPr>
              <p:nvPr/>
            </p:nvPicPr>
            <p:blipFill>
              <a:blip r:embed="rId8"/>
              <a:stretch>
                <a:fillRect/>
              </a:stretch>
            </p:blipFill>
            <p:spPr>
              <a:xfrm>
                <a:off x="1201745" y="2851023"/>
                <a:ext cx="3095625" cy="3295650"/>
              </a:xfrm>
              <a:prstGeom prst="rect">
                <a:avLst/>
              </a:prstGeom>
            </p:spPr>
          </p:pic>
          <p:sp>
            <p:nvSpPr>
              <p:cNvPr id="57" name="Rectangle 12"/>
              <p:cNvSpPr>
                <a:spLocks noChangeArrowheads="1"/>
              </p:cNvSpPr>
              <p:nvPr/>
            </p:nvSpPr>
            <p:spPr bwMode="auto">
              <a:xfrm>
                <a:off x="2443814" y="4057025"/>
                <a:ext cx="754380" cy="240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获得</a:t>
                </a:r>
              </a:p>
            </p:txBody>
          </p:sp>
          <p:sp>
            <p:nvSpPr>
              <p:cNvPr id="58" name="Rectangle 13"/>
              <p:cNvSpPr>
                <a:spLocks noChangeArrowheads="1"/>
              </p:cNvSpPr>
              <p:nvPr/>
            </p:nvSpPr>
            <p:spPr bwMode="auto">
              <a:xfrm>
                <a:off x="2443814" y="4537378"/>
                <a:ext cx="754380" cy="240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服务</a:t>
                </a:r>
              </a:p>
            </p:txBody>
          </p:sp>
          <p:sp>
            <p:nvSpPr>
              <p:cNvPr id="59" name="Rectangle 14"/>
              <p:cNvSpPr>
                <a:spLocks noChangeArrowheads="1"/>
              </p:cNvSpPr>
              <p:nvPr/>
            </p:nvSpPr>
            <p:spPr bwMode="auto">
              <a:xfrm>
                <a:off x="2443814" y="5098327"/>
                <a:ext cx="754380" cy="238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寿命</a:t>
                </a:r>
              </a:p>
            </p:txBody>
          </p:sp>
          <p:sp>
            <p:nvSpPr>
              <p:cNvPr id="60" name="Rectangle 15"/>
              <p:cNvSpPr>
                <a:spLocks noChangeArrowheads="1"/>
              </p:cNvSpPr>
              <p:nvPr/>
            </p:nvSpPr>
            <p:spPr bwMode="auto">
              <a:xfrm>
                <a:off x="2443814" y="5657664"/>
                <a:ext cx="754380" cy="240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处理</a:t>
                </a:r>
              </a:p>
            </p:txBody>
          </p:sp>
          <p:sp>
            <p:nvSpPr>
              <p:cNvPr id="61" name="Line 16"/>
              <p:cNvSpPr>
                <a:spLocks noChangeShapeType="1"/>
              </p:cNvSpPr>
              <p:nvPr/>
            </p:nvSpPr>
            <p:spPr bwMode="auto">
              <a:xfrm>
                <a:off x="1194008" y="5498084"/>
                <a:ext cx="3101340" cy="0"/>
              </a:xfrm>
              <a:prstGeom prst="line">
                <a:avLst/>
              </a:prstGeom>
              <a:noFill/>
              <a:ln w="6350">
                <a:solidFill>
                  <a:schemeClr val="tx1"/>
                </a:solidFill>
                <a:prstDash val="dashDot"/>
                <a:roun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62" name="Line 17"/>
              <p:cNvSpPr>
                <a:spLocks noChangeShapeType="1"/>
              </p:cNvSpPr>
              <p:nvPr/>
            </p:nvSpPr>
            <p:spPr bwMode="auto">
              <a:xfrm>
                <a:off x="1617838" y="4937135"/>
                <a:ext cx="2514600" cy="0"/>
              </a:xfrm>
              <a:prstGeom prst="line">
                <a:avLst/>
              </a:prstGeom>
              <a:noFill/>
              <a:ln w="6350">
                <a:solidFill>
                  <a:schemeClr val="tx1"/>
                </a:solidFill>
                <a:prstDash val="dashDot"/>
                <a:roun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63" name="Line 19"/>
              <p:cNvSpPr>
                <a:spLocks noChangeShapeType="1"/>
              </p:cNvSpPr>
              <p:nvPr/>
            </p:nvSpPr>
            <p:spPr bwMode="auto">
              <a:xfrm>
                <a:off x="1940894" y="4411648"/>
                <a:ext cx="2011680" cy="0"/>
              </a:xfrm>
              <a:prstGeom prst="line">
                <a:avLst/>
              </a:prstGeom>
              <a:noFill/>
              <a:ln w="6350">
                <a:solidFill>
                  <a:schemeClr val="tx1"/>
                </a:solidFill>
                <a:prstDash val="dashDot"/>
                <a:roun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64" name="Rectangle 11"/>
              <p:cNvSpPr>
                <a:spLocks noChangeArrowheads="1"/>
              </p:cNvSpPr>
              <p:nvPr/>
            </p:nvSpPr>
            <p:spPr bwMode="auto">
              <a:xfrm>
                <a:off x="2443814" y="3271070"/>
                <a:ext cx="754380" cy="240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采购价格</a:t>
                </a:r>
              </a:p>
            </p:txBody>
          </p:sp>
          <p:sp>
            <p:nvSpPr>
              <p:cNvPr id="65" name="Rectangle 10"/>
              <p:cNvSpPr>
                <a:spLocks noChangeArrowheads="1"/>
              </p:cNvSpPr>
              <p:nvPr/>
            </p:nvSpPr>
            <p:spPr bwMode="auto">
              <a:xfrm>
                <a:off x="4341834" y="4051035"/>
                <a:ext cx="335280" cy="1200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总</a:t>
                </a:r>
              </a:p>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体</a:t>
                </a:r>
              </a:p>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拥</a:t>
                </a:r>
              </a:p>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有</a:t>
                </a:r>
              </a:p>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成</a:t>
                </a:r>
              </a:p>
              <a:p>
                <a:pPr algn="ctr" eaLnBrk="1" hangingPunct="1">
                  <a:spcBef>
                    <a:spcPct val="0"/>
                  </a:spcBef>
                  <a:buFontTx/>
                  <a:buNone/>
                </a:pPr>
                <a:r>
                  <a:rPr lang="zh-CN" altLang="en-US" sz="1400" b="1">
                    <a:latin typeface="华文楷体" panose="02010600040101010101" pitchFamily="2" charset="-122"/>
                    <a:ea typeface="华文楷体" panose="02010600040101010101" pitchFamily="2" charset="-122"/>
                  </a:rPr>
                  <a:t>本</a:t>
                </a:r>
              </a:p>
            </p:txBody>
          </p:sp>
        </p:grpSp>
        <p:sp>
          <p:nvSpPr>
            <p:cNvPr id="66" name="Line 6"/>
            <p:cNvSpPr>
              <a:spLocks noChangeShapeType="1"/>
            </p:cNvSpPr>
            <p:nvPr/>
          </p:nvSpPr>
          <p:spPr bwMode="auto">
            <a:xfrm flipH="1" flipV="1">
              <a:off x="7549479" y="2115765"/>
              <a:ext cx="0" cy="403860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67" name="Line 8"/>
            <p:cNvSpPr>
              <a:spLocks noChangeShapeType="1"/>
            </p:cNvSpPr>
            <p:nvPr/>
          </p:nvSpPr>
          <p:spPr bwMode="auto">
            <a:xfrm flipH="1">
              <a:off x="2618145" y="3310136"/>
              <a:ext cx="4931334" cy="0"/>
            </a:xfrm>
            <a:prstGeom prst="line">
              <a:avLst/>
            </a:prstGeom>
            <a:noFill/>
            <a:ln w="6350">
              <a:solidFill>
                <a:schemeClr val="tx1"/>
              </a:solidFill>
              <a:roun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sp>
          <p:nvSpPr>
            <p:cNvPr id="68" name="Line 5"/>
            <p:cNvSpPr>
              <a:spLocks noChangeShapeType="1"/>
            </p:cNvSpPr>
            <p:nvPr/>
          </p:nvSpPr>
          <p:spPr bwMode="auto">
            <a:xfrm flipH="1">
              <a:off x="7549480" y="2304256"/>
              <a:ext cx="0" cy="388620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华文楷体" panose="02010600040101010101" pitchFamily="2" charset="-122"/>
                <a:ea typeface="华文楷体" panose="02010600040101010101" pitchFamily="2" charset="-122"/>
              </a:endParaRPr>
            </a:p>
          </p:txBody>
        </p:sp>
      </p:grpSp>
    </p:spTree>
    <p:extLst>
      <p:ext uri="{BB962C8B-B14F-4D97-AF65-F5344CB8AC3E}">
        <p14:creationId xmlns:p14="http://schemas.microsoft.com/office/powerpoint/2010/main" val="291896427"/>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2" name="Object 21" hidden="1"/>
          <p:cNvGraphicFramePr>
            <a:graphicFrameLocks noChangeAspect="1"/>
          </p:cNvGraphicFramePr>
          <p:nvPr>
            <p:custDataLst>
              <p:tags r:id="rId2"/>
            </p:custDataLst>
            <p:extLst>
              <p:ext uri="{D42A27DB-BD31-4B8C-83A1-F6EECF244321}">
                <p14:modId xmlns:p14="http://schemas.microsoft.com/office/powerpoint/2010/main" val="1992346939"/>
              </p:ext>
            </p:extLst>
          </p:nvPr>
        </p:nvGraphicFramePr>
        <p:xfrm>
          <a:off x="1588" y="1588"/>
          <a:ext cx="1587" cy="1587"/>
        </p:xfrm>
        <a:graphic>
          <a:graphicData uri="http://schemas.openxmlformats.org/presentationml/2006/ole">
            <mc:AlternateContent>
              <mc:Choice xmlns:v="urn:schemas-microsoft-com:vml" Requires="v">
                <p:oleObj spid="_x0000_s1039"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1" name="Left-Up Arrow 20"/>
          <p:cNvSpPr/>
          <p:nvPr/>
        </p:nvSpPr>
        <p:spPr>
          <a:xfrm rot="10800000">
            <a:off x="530352" y="2446039"/>
            <a:ext cx="2490838" cy="4536581"/>
          </a:xfrm>
          <a:prstGeom prst="leftUpArrow">
            <a:avLst>
              <a:gd name="adj1" fmla="val 12310"/>
              <a:gd name="adj2" fmla="val 10592"/>
              <a:gd name="adj3" fmla="val 13339"/>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5" name="Title 4"/>
          <p:cNvSpPr>
            <a:spLocks noGrp="1"/>
          </p:cNvSpPr>
          <p:nvPr>
            <p:ph type="title"/>
          </p:nvPr>
        </p:nvSpPr>
        <p:spPr/>
        <p:txBody>
          <a:bodyPr/>
          <a:lstStyle/>
          <a:p>
            <a:r>
              <a:rPr lang="zh-CN" altLang="en-US">
                <a:latin typeface="华文楷体" panose="02010600040101010101" pitchFamily="2" charset="-122"/>
                <a:ea typeface="华文楷体" panose="02010600040101010101" pitchFamily="2" charset="-122"/>
              </a:rPr>
              <a:t>集团化企业采购类型</a:t>
            </a:r>
            <a:endParaRPr lang="zh-CN" altLang="en-US"/>
          </a:p>
        </p:txBody>
      </p:sp>
      <p:graphicFrame>
        <p:nvGraphicFramePr>
          <p:cNvPr id="7" name="Table 6"/>
          <p:cNvGraphicFramePr>
            <a:graphicFrameLocks noGrp="1"/>
          </p:cNvGraphicFramePr>
          <p:nvPr>
            <p:extLst>
              <p:ext uri="{D42A27DB-BD31-4B8C-83A1-F6EECF244321}">
                <p14:modId xmlns:p14="http://schemas.microsoft.com/office/powerpoint/2010/main" val="2738559029"/>
              </p:ext>
            </p:extLst>
          </p:nvPr>
        </p:nvGraphicFramePr>
        <p:xfrm>
          <a:off x="1212780" y="2242349"/>
          <a:ext cx="8315268" cy="4740272"/>
        </p:xfrm>
        <a:graphic>
          <a:graphicData uri="http://schemas.openxmlformats.org/drawingml/2006/table">
            <a:tbl>
              <a:tblPr firstRow="1" bandRow="1">
                <a:tableStyleId>{582F6C1B-F5DC-4988-9FA3-4B01CB59C5F3}</a:tableStyleId>
              </a:tblPr>
              <a:tblGrid>
                <a:gridCol w="1907172"/>
                <a:gridCol w="801012"/>
                <a:gridCol w="801012"/>
                <a:gridCol w="801012"/>
                <a:gridCol w="801012"/>
                <a:gridCol w="801012"/>
                <a:gridCol w="801012"/>
                <a:gridCol w="801012"/>
                <a:gridCol w="801012"/>
              </a:tblGrid>
              <a:tr h="689344">
                <a:tc rowSpan="2">
                  <a:txBody>
                    <a:bodyPr vert="horz" wrap="square"/>
                    <a:lstStyle/>
                    <a:p>
                      <a:endParaRPr lang="zh-CN" altLang="en-US" sz="1400">
                        <a:latin typeface="华文楷体" panose="02010600040101010101" pitchFamily="2" charset="-122"/>
                        <a:ea typeface="华文楷体" panose="02010600040101010101" pitchFamily="2" charset="-122"/>
                      </a:endParaRPr>
                    </a:p>
                  </a:txBody>
                  <a:tcPr>
                    <a:lnL w="12700" cmpd="sng">
                      <a:noFill/>
                    </a:lnL>
                    <a:lnR w="12700" cmpd="sng">
                      <a:noFill/>
                    </a:lnR>
                    <a:lnT w="12700" cmpd="sng">
                      <a:noFill/>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gridSpan="2">
                  <a:txBody>
                    <a:bodyPr vert="horz" wrap="square"/>
                    <a:lstStyle/>
                    <a:p>
                      <a:pPr algn="ctr"/>
                      <a:r>
                        <a:rPr lang="zh-CN" altLang="en-US" sz="1400" b="1" smtClean="0">
                          <a:solidFill>
                            <a:schemeClr val="bg2"/>
                          </a:solidFill>
                          <a:latin typeface="华文楷体" panose="02010600040101010101" pitchFamily="2" charset="-122"/>
                          <a:ea typeface="华文楷体" panose="02010600040101010101" pitchFamily="2" charset="-122"/>
                        </a:rPr>
                        <a:t>分散采购</a:t>
                      </a:r>
                    </a:p>
                    <a:p>
                      <a:pPr algn="ctr"/>
                      <a:r>
                        <a:rPr lang="zh-CN" altLang="en-US" sz="1400" b="1" smtClean="0">
                          <a:solidFill>
                            <a:schemeClr val="bg2"/>
                          </a:solidFill>
                          <a:latin typeface="华文楷体" panose="02010600040101010101" pitchFamily="2" charset="-122"/>
                          <a:ea typeface="华文楷体" panose="02010600040101010101" pitchFamily="2" charset="-122"/>
                        </a:rPr>
                        <a:t>分开收货</a:t>
                      </a:r>
                    </a:p>
                    <a:p>
                      <a:pPr algn="ctr"/>
                      <a:r>
                        <a:rPr lang="zh-CN" altLang="en-US" sz="1400" b="1" smtClean="0">
                          <a:solidFill>
                            <a:schemeClr val="bg2"/>
                          </a:solidFill>
                          <a:latin typeface="华文楷体" panose="02010600040101010101" pitchFamily="2" charset="-122"/>
                          <a:ea typeface="华文楷体" panose="02010600040101010101" pitchFamily="2" charset="-122"/>
                        </a:rPr>
                        <a:t>分开结算</a:t>
                      </a:r>
                    </a:p>
                  </a:txBody>
                  <a:tcPr anchor="ctr">
                    <a:lnL w="12700" cmpd="sng">
                      <a:noFill/>
                    </a:lnL>
                    <a:lnR w="28575"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1"/>
                    </a:solidFill>
                  </a:tcPr>
                </a:tc>
                <a:tc hMerge="1">
                  <a:txBody>
                    <a:bodyPr vert="horz" wrap="square"/>
                    <a:lstStyle/>
                    <a:p>
                      <a:endParaRPr lang="zh-CN" altLang="en-US"/>
                    </a:p>
                  </a:txBody>
                  <a:tcPr/>
                </a:tc>
                <a:tc gridSpan="2">
                  <a:txBody>
                    <a:bodyPr vert="horz" wrap="square"/>
                    <a:lstStyle/>
                    <a:p>
                      <a:pPr algn="ctr"/>
                      <a:r>
                        <a:rPr lang="zh-CN" altLang="en-US" sz="1400" b="1" smtClean="0">
                          <a:solidFill>
                            <a:schemeClr val="bg2"/>
                          </a:solidFill>
                          <a:latin typeface="华文楷体" panose="02010600040101010101" pitchFamily="2" charset="-122"/>
                          <a:ea typeface="华文楷体" panose="02010600040101010101" pitchFamily="2" charset="-122"/>
                        </a:rPr>
                        <a:t>集中采购</a:t>
                      </a:r>
                    </a:p>
                    <a:p>
                      <a:pPr algn="ctr"/>
                      <a:r>
                        <a:rPr lang="zh-CN" altLang="en-US" sz="1400" b="1" smtClean="0">
                          <a:solidFill>
                            <a:schemeClr val="bg2"/>
                          </a:solidFill>
                          <a:latin typeface="华文楷体" panose="02010600040101010101" pitchFamily="2" charset="-122"/>
                          <a:ea typeface="华文楷体" panose="02010600040101010101" pitchFamily="2" charset="-122"/>
                        </a:rPr>
                        <a:t>分开收货</a:t>
                      </a:r>
                    </a:p>
                    <a:p>
                      <a:pPr algn="ctr"/>
                      <a:r>
                        <a:rPr lang="zh-CN" altLang="en-US" sz="1400" b="1" smtClean="0">
                          <a:solidFill>
                            <a:schemeClr val="bg2"/>
                          </a:solidFill>
                          <a:latin typeface="华文楷体" panose="02010600040101010101" pitchFamily="2" charset="-122"/>
                          <a:ea typeface="华文楷体" panose="02010600040101010101" pitchFamily="2" charset="-122"/>
                        </a:rPr>
                        <a:t>分开结算</a:t>
                      </a:r>
                    </a:p>
                  </a:txBody>
                  <a:tcPr anchor="ctr">
                    <a:lnL w="28575" cap="flat" cmpd="sng" algn="ctr">
                      <a:solidFill>
                        <a:schemeClr val="bg2"/>
                      </a:solidFill>
                      <a:prstDash val="solid"/>
                      <a:round/>
                      <a:headEnd type="none" w="med" len="med"/>
                      <a:tailEnd type="none" w="med" len="med"/>
                    </a:lnL>
                    <a:lnR w="28575"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1"/>
                    </a:solidFill>
                  </a:tcPr>
                </a:tc>
                <a:tc hMerge="1">
                  <a:txBody>
                    <a:bodyPr vert="horz" wrap="square"/>
                    <a:lstStyle/>
                    <a:p>
                      <a:endParaRPr lang="zh-CN" altLang="en-US"/>
                    </a:p>
                  </a:txBody>
                  <a:tcPr/>
                </a:tc>
                <a:tc gridSpan="2">
                  <a:txBody>
                    <a:bodyPr vert="horz" wrap="square"/>
                    <a:lstStyle/>
                    <a:p>
                      <a:pPr algn="ctr"/>
                      <a:r>
                        <a:rPr lang="zh-CN" altLang="en-US" sz="1400" b="1" smtClean="0">
                          <a:solidFill>
                            <a:schemeClr val="bg2"/>
                          </a:solidFill>
                          <a:latin typeface="华文楷体" panose="02010600040101010101" pitchFamily="2" charset="-122"/>
                          <a:ea typeface="华文楷体" panose="02010600040101010101" pitchFamily="2" charset="-122"/>
                        </a:rPr>
                        <a:t>集中采购</a:t>
                      </a:r>
                    </a:p>
                    <a:p>
                      <a:pPr algn="ctr"/>
                      <a:r>
                        <a:rPr lang="zh-CN" altLang="en-US" sz="1400" b="1" smtClean="0">
                          <a:solidFill>
                            <a:schemeClr val="bg2"/>
                          </a:solidFill>
                          <a:latin typeface="华文楷体" panose="02010600040101010101" pitchFamily="2" charset="-122"/>
                          <a:ea typeface="华文楷体" panose="02010600040101010101" pitchFamily="2" charset="-122"/>
                        </a:rPr>
                        <a:t>集中收货</a:t>
                      </a:r>
                    </a:p>
                    <a:p>
                      <a:pPr algn="ctr"/>
                      <a:r>
                        <a:rPr lang="zh-CN" altLang="en-US" sz="1400" b="1" smtClean="0">
                          <a:solidFill>
                            <a:schemeClr val="bg2"/>
                          </a:solidFill>
                          <a:latin typeface="华文楷体" panose="02010600040101010101" pitchFamily="2" charset="-122"/>
                          <a:ea typeface="华文楷体" panose="02010600040101010101" pitchFamily="2" charset="-122"/>
                        </a:rPr>
                        <a:t>集中结算</a:t>
                      </a:r>
                    </a:p>
                  </a:txBody>
                  <a:tcPr anchor="ctr">
                    <a:lnL w="28575" cap="flat" cmpd="sng" algn="ctr">
                      <a:solidFill>
                        <a:schemeClr val="bg2"/>
                      </a:solidFill>
                      <a:prstDash val="solid"/>
                      <a:round/>
                      <a:headEnd type="none" w="med" len="med"/>
                      <a:tailEnd type="none" w="med" len="med"/>
                    </a:lnL>
                    <a:lnR w="28575" cap="flat" cmpd="sng" algn="ctr">
                      <a:solidFill>
                        <a:schemeClr val="bg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1"/>
                    </a:solidFill>
                  </a:tcPr>
                </a:tc>
                <a:tc hMerge="1">
                  <a:txBody>
                    <a:bodyPr vert="horz" wrap="square"/>
                    <a:lstStyle/>
                    <a:p>
                      <a:endParaRPr lang="zh-CN" altLang="en-US"/>
                    </a:p>
                  </a:txBody>
                  <a:tcPr/>
                </a:tc>
                <a:tc gridSpan="2">
                  <a:txBody>
                    <a:bodyPr vert="horz" wrap="square"/>
                    <a:lstStyle/>
                    <a:p>
                      <a:pPr algn="ctr"/>
                      <a:r>
                        <a:rPr lang="zh-CN" altLang="en-US" sz="1400" b="1" smtClean="0">
                          <a:solidFill>
                            <a:schemeClr val="bg2"/>
                          </a:solidFill>
                          <a:latin typeface="华文楷体" panose="02010600040101010101" pitchFamily="2" charset="-122"/>
                          <a:ea typeface="华文楷体" panose="02010600040101010101" pitchFamily="2" charset="-122"/>
                        </a:rPr>
                        <a:t>集中采购</a:t>
                      </a:r>
                    </a:p>
                    <a:p>
                      <a:pPr algn="ctr"/>
                      <a:r>
                        <a:rPr lang="zh-CN" altLang="en-US" sz="1400" b="1" smtClean="0">
                          <a:solidFill>
                            <a:schemeClr val="bg2"/>
                          </a:solidFill>
                          <a:latin typeface="华文楷体" panose="02010600040101010101" pitchFamily="2" charset="-122"/>
                          <a:ea typeface="华文楷体" panose="02010600040101010101" pitchFamily="2" charset="-122"/>
                        </a:rPr>
                        <a:t>集中收货</a:t>
                      </a:r>
                    </a:p>
                    <a:p>
                      <a:pPr algn="ctr"/>
                      <a:r>
                        <a:rPr lang="zh-CN" altLang="en-US" sz="1400" b="1" smtClean="0">
                          <a:solidFill>
                            <a:schemeClr val="bg2"/>
                          </a:solidFill>
                          <a:latin typeface="华文楷体" panose="02010600040101010101" pitchFamily="2" charset="-122"/>
                          <a:ea typeface="华文楷体" panose="02010600040101010101" pitchFamily="2" charset="-122"/>
                        </a:rPr>
                        <a:t>分开结算</a:t>
                      </a:r>
                    </a:p>
                  </a:txBody>
                  <a:tcPr anchor="ctr">
                    <a:lnL w="28575" cap="flat" cmpd="sng" algn="ctr">
                      <a:solidFill>
                        <a:schemeClr val="bg2"/>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hMerge="1">
                  <a:txBody>
                    <a:bodyPr vert="horz" wrap="square"/>
                    <a:lstStyle/>
                    <a:p>
                      <a:endParaRPr lang="zh-CN" altLang="en-US"/>
                    </a:p>
                  </a:txBody>
                  <a:tcPr/>
                </a:tc>
              </a:tr>
              <a:tr h="287227">
                <a:tc vMerge="1">
                  <a:txBody>
                    <a:bodyPr vert="horz" wrap="square"/>
                    <a:lstStyle/>
                    <a:p>
                      <a:endParaRPr lang="zh-CN" altLang="en-US" sz="1400"/>
                    </a:p>
                  </a:txBody>
                  <a:tcPr/>
                </a:tc>
                <a:tc>
                  <a:txBody>
                    <a:bodyPr vert="horz" wrap="square"/>
                    <a:lstStyle/>
                    <a:p>
                      <a:pPr algn="ctr"/>
                      <a:r>
                        <a:rPr lang="zh-CN" altLang="en-US" sz="1400" b="1" smtClean="0">
                          <a:solidFill>
                            <a:schemeClr val="accent1"/>
                          </a:solidFill>
                          <a:latin typeface="华文楷体" panose="02010600040101010101" pitchFamily="2" charset="-122"/>
                          <a:ea typeface="华文楷体" panose="02010600040101010101" pitchFamily="2" charset="-122"/>
                        </a:rPr>
                        <a:t>总部</a:t>
                      </a:r>
                      <a:endParaRPr lang="zh-CN" altLang="en-US" sz="1400" b="1">
                        <a:solidFill>
                          <a:schemeClr val="accent1"/>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2700" cmpd="sng">
                      <a:noFill/>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a:r>
                        <a:rPr lang="zh-CN" altLang="en-US" sz="1400" b="1" smtClean="0">
                          <a:solidFill>
                            <a:schemeClr val="accent1"/>
                          </a:solidFill>
                          <a:latin typeface="华文楷体" panose="02010600040101010101" pitchFamily="2" charset="-122"/>
                          <a:ea typeface="华文楷体" panose="02010600040101010101" pitchFamily="2" charset="-122"/>
                        </a:rPr>
                        <a:t>子公司</a:t>
                      </a:r>
                      <a:endParaRPr lang="zh-CN" altLang="en-US" sz="1400" b="1">
                        <a:solidFill>
                          <a:schemeClr val="accent1"/>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2700" cmpd="sng">
                      <a:noFill/>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a:r>
                        <a:rPr lang="zh-CN" altLang="en-US" sz="1400" b="1" smtClean="0">
                          <a:solidFill>
                            <a:schemeClr val="accent1"/>
                          </a:solidFill>
                          <a:latin typeface="华文楷体" panose="02010600040101010101" pitchFamily="2" charset="-122"/>
                          <a:ea typeface="华文楷体" panose="02010600040101010101" pitchFamily="2" charset="-122"/>
                        </a:rPr>
                        <a:t>总部</a:t>
                      </a:r>
                      <a:endParaRPr lang="zh-CN" altLang="en-US" sz="1400" b="1">
                        <a:solidFill>
                          <a:schemeClr val="accent1"/>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2700" cmpd="sng">
                      <a:noFill/>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a:r>
                        <a:rPr lang="zh-CN" altLang="en-US" sz="1400" b="1" smtClean="0">
                          <a:solidFill>
                            <a:schemeClr val="accent1"/>
                          </a:solidFill>
                          <a:latin typeface="华文楷体" panose="02010600040101010101" pitchFamily="2" charset="-122"/>
                          <a:ea typeface="华文楷体" panose="02010600040101010101" pitchFamily="2" charset="-122"/>
                        </a:rPr>
                        <a:t>子公司</a:t>
                      </a:r>
                      <a:endParaRPr lang="zh-CN" altLang="en-US" sz="1400" b="1">
                        <a:solidFill>
                          <a:schemeClr val="accent1"/>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2700" cmpd="sng">
                      <a:noFill/>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a:r>
                        <a:rPr lang="zh-CN" altLang="en-US" sz="1400" b="1" smtClean="0">
                          <a:solidFill>
                            <a:schemeClr val="accent1"/>
                          </a:solidFill>
                          <a:latin typeface="华文楷体" panose="02010600040101010101" pitchFamily="2" charset="-122"/>
                          <a:ea typeface="华文楷体" panose="02010600040101010101" pitchFamily="2" charset="-122"/>
                        </a:rPr>
                        <a:t>总部</a:t>
                      </a:r>
                      <a:endParaRPr lang="zh-CN" altLang="en-US" sz="1400" b="1">
                        <a:solidFill>
                          <a:schemeClr val="accent1"/>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2700" cmpd="sng">
                      <a:noFill/>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a:r>
                        <a:rPr lang="zh-CN" altLang="en-US" sz="1400" b="1" smtClean="0">
                          <a:solidFill>
                            <a:schemeClr val="accent1"/>
                          </a:solidFill>
                          <a:latin typeface="华文楷体" panose="02010600040101010101" pitchFamily="2" charset="-122"/>
                          <a:ea typeface="华文楷体" panose="02010600040101010101" pitchFamily="2" charset="-122"/>
                        </a:rPr>
                        <a:t>子公司</a:t>
                      </a:r>
                      <a:endParaRPr lang="zh-CN" altLang="en-US" sz="1400" b="1">
                        <a:solidFill>
                          <a:schemeClr val="accent1"/>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2700" cmpd="sng">
                      <a:noFill/>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a:r>
                        <a:rPr lang="zh-CN" altLang="en-US" sz="1400" b="1" smtClean="0">
                          <a:solidFill>
                            <a:schemeClr val="accent1"/>
                          </a:solidFill>
                          <a:latin typeface="华文楷体" panose="02010600040101010101" pitchFamily="2" charset="-122"/>
                          <a:ea typeface="华文楷体" panose="02010600040101010101" pitchFamily="2" charset="-122"/>
                        </a:rPr>
                        <a:t>总部</a:t>
                      </a:r>
                      <a:endParaRPr lang="zh-CN" altLang="en-US" sz="1400" b="1">
                        <a:solidFill>
                          <a:schemeClr val="accent1"/>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2700" cmpd="sng">
                      <a:noFill/>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a:r>
                        <a:rPr lang="zh-CN" altLang="en-US" sz="1400" b="1" smtClean="0">
                          <a:solidFill>
                            <a:schemeClr val="accent1"/>
                          </a:solidFill>
                          <a:latin typeface="华文楷体" panose="02010600040101010101" pitchFamily="2" charset="-122"/>
                          <a:ea typeface="华文楷体" panose="02010600040101010101" pitchFamily="2" charset="-122"/>
                        </a:rPr>
                        <a:t>子公司</a:t>
                      </a:r>
                      <a:endParaRPr lang="zh-CN" altLang="en-US" sz="1400" b="1">
                        <a:solidFill>
                          <a:schemeClr val="accent1"/>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2700" cmpd="sng">
                      <a:noFill/>
                    </a:lnR>
                    <a:lnT w="12700" cmpd="sng">
                      <a:noFill/>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r>
              <a:tr h="462994">
                <a:tc>
                  <a:txBody>
                    <a:bodyPr vert="horz" wrap="square"/>
                    <a:lstStyle/>
                    <a:p>
                      <a:endParaRPr lang="zh-CN" altLang="en-US" sz="1400">
                        <a:latin typeface="华文楷体" panose="02010600040101010101" pitchFamily="2" charset="-122"/>
                        <a:ea typeface="华文楷体" panose="02010600040101010101" pitchFamily="2" charset="-122"/>
                      </a:endParaRPr>
                    </a:p>
                  </a:txBody>
                  <a:tcPr>
                    <a:lnL w="12700" cmpd="sng">
                      <a:noFill/>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algn="ctr"/>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algn="ctr"/>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p>
                  </a:txBody>
                  <a:tcPr anchor="ctr">
                    <a:lnL w="19050" cap="flat" cmpd="sng" algn="ctr">
                      <a:solidFill>
                        <a:schemeClr val="tx2"/>
                      </a:solidFill>
                      <a:prstDash val="dot"/>
                      <a:round/>
                      <a:headEnd type="none" w="med" len="med"/>
                      <a:tailEnd type="none" w="med" len="med"/>
                    </a:lnL>
                    <a:lnR w="12700" cmpd="sng">
                      <a:noFill/>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462994">
                <a:tc>
                  <a:txBody>
                    <a:bodyPr vert="horz" wrap="square"/>
                    <a:lstStyle/>
                    <a:p>
                      <a:endParaRPr lang="zh-CN" altLang="en-US" sz="1400">
                        <a:latin typeface="华文楷体" panose="02010600040101010101" pitchFamily="2" charset="-122"/>
                        <a:ea typeface="华文楷体" panose="02010600040101010101" pitchFamily="2" charset="-122"/>
                      </a:endParaRPr>
                    </a:p>
                  </a:txBody>
                  <a:tcPr>
                    <a:lnL w="12700" cmpd="sng">
                      <a:noFill/>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2700" cmpd="sng">
                      <a:noFill/>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462994">
                <a:tc>
                  <a:txBody>
                    <a:bodyPr vert="horz" wrap="square"/>
                    <a:lstStyle/>
                    <a:p>
                      <a:endParaRPr lang="zh-CN" altLang="en-US" sz="1400">
                        <a:latin typeface="华文楷体" panose="02010600040101010101" pitchFamily="2" charset="-122"/>
                        <a:ea typeface="华文楷体" panose="02010600040101010101" pitchFamily="2" charset="-122"/>
                      </a:endParaRPr>
                    </a:p>
                  </a:txBody>
                  <a:tcPr>
                    <a:lnL w="12700" cmpd="sng">
                      <a:noFill/>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2700" cmpd="sng">
                      <a:noFill/>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462994">
                <a:tc>
                  <a:txBody>
                    <a:bodyPr vert="horz" wrap="square"/>
                    <a:lstStyle/>
                    <a:p>
                      <a:endParaRPr lang="zh-CN" altLang="en-US" sz="1400">
                        <a:latin typeface="华文楷体" panose="02010600040101010101" pitchFamily="2" charset="-122"/>
                        <a:ea typeface="华文楷体" panose="02010600040101010101" pitchFamily="2" charset="-122"/>
                      </a:endParaRPr>
                    </a:p>
                  </a:txBody>
                  <a:tcPr>
                    <a:lnL w="12700" cmpd="sng">
                      <a:noFill/>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2700" cmpd="sng">
                      <a:noFill/>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462994">
                <a:tc>
                  <a:txBody>
                    <a:bodyPr vert="horz" wrap="square"/>
                    <a:lstStyle/>
                    <a:p>
                      <a:endParaRPr lang="zh-CN" altLang="en-US" sz="1400">
                        <a:latin typeface="华文楷体" panose="02010600040101010101" pitchFamily="2" charset="-122"/>
                        <a:ea typeface="华文楷体" panose="02010600040101010101" pitchFamily="2" charset="-122"/>
                      </a:endParaRPr>
                    </a:p>
                  </a:txBody>
                  <a:tcPr>
                    <a:lnL w="12700" cmpd="sng">
                      <a:noFill/>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2700" cmpd="sng">
                      <a:noFill/>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462994">
                <a:tc>
                  <a:txBody>
                    <a:bodyPr vert="horz" wrap="square"/>
                    <a:lstStyle/>
                    <a:p>
                      <a:endParaRPr lang="zh-CN" altLang="en-US" sz="1400">
                        <a:latin typeface="华文楷体" panose="02010600040101010101" pitchFamily="2" charset="-122"/>
                        <a:ea typeface="华文楷体" panose="02010600040101010101" pitchFamily="2" charset="-122"/>
                      </a:endParaRPr>
                    </a:p>
                  </a:txBody>
                  <a:tcPr>
                    <a:lnL w="12700" cmpd="sng">
                      <a:noFill/>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2700" cmpd="sng">
                      <a:noFill/>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462994">
                <a:tc>
                  <a:txBody>
                    <a:bodyPr vert="horz" wrap="square"/>
                    <a:lstStyle/>
                    <a:p>
                      <a:r>
                        <a:rPr lang="en-US" altLang="zh-CN" sz="1400" smtClean="0">
                          <a:latin typeface="华文楷体" panose="02010600040101010101" pitchFamily="2" charset="-122"/>
                          <a:ea typeface="华文楷体" panose="02010600040101010101" pitchFamily="2" charset="-122"/>
                        </a:rPr>
                        <a:t>·</a:t>
                      </a:r>
                      <a:endParaRPr lang="zh-CN" altLang="en-US" sz="1400">
                        <a:latin typeface="华文楷体" panose="02010600040101010101" pitchFamily="2" charset="-122"/>
                        <a:ea typeface="华文楷体" panose="02010600040101010101" pitchFamily="2" charset="-122"/>
                      </a:endParaRPr>
                    </a:p>
                  </a:txBody>
                  <a:tcPr>
                    <a:lnL w="12700" cmpd="sng">
                      <a:noFill/>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2700" cmpd="sng">
                      <a:noFill/>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r h="462994">
                <a:tc>
                  <a:txBody>
                    <a:bodyPr vert="horz" wrap="square"/>
                    <a:lstStyle/>
                    <a:p>
                      <a:endParaRPr lang="zh-CN" altLang="en-US" sz="1400">
                        <a:latin typeface="华文楷体" panose="02010600040101010101" pitchFamily="2" charset="-122"/>
                        <a:ea typeface="华文楷体" panose="02010600040101010101" pitchFamily="2" charset="-122"/>
                      </a:endParaRPr>
                    </a:p>
                  </a:txBody>
                  <a:tcPr>
                    <a:lnL w="12700" cmpd="sng">
                      <a:noFill/>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endParaRPr lang="zh-CN" altLang="en-US" sz="1400">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solid"/>
                      <a:round/>
                      <a:headEnd type="none" w="med" len="med"/>
                      <a:tailEnd type="none" w="med" len="med"/>
                    </a:lnL>
                    <a:lnR w="19050" cap="flat" cmpd="sng" algn="ctr">
                      <a:solidFill>
                        <a:schemeClr val="tx2"/>
                      </a:solidFill>
                      <a:prstDash val="dot"/>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0" marR="0" indent="0" algn="ctr" defTabSz="1018824" rtl="0" eaLnBrk="1" fontAlgn="auto" latinLnBrk="0" hangingPunct="1">
                        <a:lnSpc>
                          <a:spcPct val="100000"/>
                        </a:lnSpc>
                        <a:spcBef>
                          <a:spcPct val="0"/>
                        </a:spcBef>
                        <a:spcAft>
                          <a:spcPct val="0"/>
                        </a:spcAft>
                        <a:buClrTx/>
                        <a:buSzTx/>
                        <a:buFontTx/>
                        <a:buNone/>
                        <a:defRPr/>
                      </a:pPr>
                      <a:r>
                        <a:rPr lang="zh-CN" altLang="en-US" sz="1400" b="1" smtClean="0">
                          <a:solidFill>
                            <a:schemeClr val="tx2"/>
                          </a:solidFill>
                          <a:latin typeface="华文楷体" panose="02010600040101010101" pitchFamily="2" charset="-122"/>
                          <a:ea typeface="华文楷体" panose="02010600040101010101" pitchFamily="2" charset="-122"/>
                        </a:rPr>
                        <a:t>√</a:t>
                      </a:r>
                      <a:endParaRPr lang="zh-CN" altLang="en-US" sz="1400" b="1" smtClean="0">
                        <a:solidFill>
                          <a:schemeClr val="tx2"/>
                        </a:solidFill>
                        <a:latin typeface="华文楷体" panose="02010600040101010101" pitchFamily="2" charset="-122"/>
                        <a:ea typeface="华文楷体" panose="02010600040101010101" pitchFamily="2" charset="-122"/>
                      </a:endParaRPr>
                    </a:p>
                  </a:txBody>
                  <a:tcPr anchor="ctr">
                    <a:lnL w="19050" cap="flat" cmpd="sng" algn="ctr">
                      <a:solidFill>
                        <a:schemeClr val="tx2"/>
                      </a:solidFill>
                      <a:prstDash val="dot"/>
                      <a:round/>
                      <a:headEnd type="none" w="med" len="med"/>
                      <a:tailEnd type="none" w="med" len="med"/>
                    </a:lnL>
                    <a:lnR w="12700" cmpd="sng">
                      <a:noFill/>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8" name="Rectangle 12"/>
          <p:cNvSpPr>
            <a:spLocks noChangeArrowheads="1"/>
          </p:cNvSpPr>
          <p:nvPr/>
        </p:nvSpPr>
        <p:spPr bwMode="auto">
          <a:xfrm>
            <a:off x="1448023" y="3369556"/>
            <a:ext cx="1204913" cy="286922"/>
          </a:xfrm>
          <a:prstGeom prst="rect">
            <a:avLst/>
          </a:prstGeom>
          <a:solidFill>
            <a:schemeClr val="tx2"/>
          </a:solidFill>
          <a:ln w="6350">
            <a:no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solidFill>
                  <a:schemeClr val="bg1"/>
                </a:solidFill>
                <a:latin typeface="华文楷体" panose="02010600040101010101" pitchFamily="2" charset="-122"/>
                <a:ea typeface="华文楷体" panose="02010600040101010101" pitchFamily="2" charset="-122"/>
              </a:rPr>
              <a:t>采购需求</a:t>
            </a:r>
          </a:p>
        </p:txBody>
      </p:sp>
      <p:sp>
        <p:nvSpPr>
          <p:cNvPr id="9" name="Rectangle 14"/>
          <p:cNvSpPr>
            <a:spLocks noChangeArrowheads="1"/>
          </p:cNvSpPr>
          <p:nvPr/>
        </p:nvSpPr>
        <p:spPr bwMode="auto">
          <a:xfrm>
            <a:off x="1448023" y="3814192"/>
            <a:ext cx="1204913" cy="286922"/>
          </a:xfrm>
          <a:prstGeom prst="rect">
            <a:avLst/>
          </a:prstGeom>
          <a:solidFill>
            <a:schemeClr val="tx2"/>
          </a:solidFill>
          <a:ln w="6350">
            <a:no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smtClean="0">
                <a:solidFill>
                  <a:schemeClr val="bg1"/>
                </a:solidFill>
                <a:latin typeface="华文楷体" panose="02010600040101010101" pitchFamily="2" charset="-122"/>
                <a:ea typeface="华文楷体" panose="02010600040101010101" pitchFamily="2" charset="-122"/>
              </a:rPr>
              <a:t>供应商选择</a:t>
            </a:r>
            <a:endParaRPr lang="zh-CN" altLang="en-US" sz="1400" b="1">
              <a:solidFill>
                <a:schemeClr val="bg1"/>
              </a:solidFill>
              <a:latin typeface="华文楷体" panose="02010600040101010101" pitchFamily="2" charset="-122"/>
              <a:ea typeface="华文楷体" panose="02010600040101010101" pitchFamily="2" charset="-122"/>
            </a:endParaRPr>
          </a:p>
        </p:txBody>
      </p:sp>
      <p:sp>
        <p:nvSpPr>
          <p:cNvPr id="10" name="Rectangle 16"/>
          <p:cNvSpPr>
            <a:spLocks noChangeArrowheads="1"/>
          </p:cNvSpPr>
          <p:nvPr/>
        </p:nvSpPr>
        <p:spPr bwMode="auto">
          <a:xfrm>
            <a:off x="1448023" y="4297208"/>
            <a:ext cx="1204913" cy="286922"/>
          </a:xfrm>
          <a:prstGeom prst="rect">
            <a:avLst/>
          </a:prstGeom>
          <a:solidFill>
            <a:schemeClr val="tx2"/>
          </a:solidFill>
          <a:ln w="6350">
            <a:no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solidFill>
                  <a:schemeClr val="bg1"/>
                </a:solidFill>
                <a:latin typeface="华文楷体" panose="02010600040101010101" pitchFamily="2" charset="-122"/>
                <a:ea typeface="华文楷体" panose="02010600040101010101" pitchFamily="2" charset="-122"/>
              </a:rPr>
              <a:t>采购订单</a:t>
            </a:r>
          </a:p>
        </p:txBody>
      </p:sp>
      <p:sp>
        <p:nvSpPr>
          <p:cNvPr id="11" name="Rectangle 18"/>
          <p:cNvSpPr>
            <a:spLocks noChangeArrowheads="1"/>
          </p:cNvSpPr>
          <p:nvPr/>
        </p:nvSpPr>
        <p:spPr bwMode="auto">
          <a:xfrm>
            <a:off x="1448023" y="4750296"/>
            <a:ext cx="1204913" cy="286922"/>
          </a:xfrm>
          <a:prstGeom prst="rect">
            <a:avLst/>
          </a:prstGeom>
          <a:solidFill>
            <a:schemeClr val="tx2"/>
          </a:solidFill>
          <a:ln w="6350">
            <a:no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solidFill>
                  <a:schemeClr val="bg1"/>
                </a:solidFill>
                <a:latin typeface="华文楷体" panose="02010600040101010101" pitchFamily="2" charset="-122"/>
                <a:ea typeface="华文楷体" panose="02010600040101010101" pitchFamily="2" charset="-122"/>
              </a:rPr>
              <a:t>接货检验</a:t>
            </a:r>
          </a:p>
        </p:txBody>
      </p:sp>
      <p:sp>
        <p:nvSpPr>
          <p:cNvPr id="12" name="Rectangle 20"/>
          <p:cNvSpPr>
            <a:spLocks noChangeArrowheads="1"/>
          </p:cNvSpPr>
          <p:nvPr/>
        </p:nvSpPr>
        <p:spPr bwMode="auto">
          <a:xfrm>
            <a:off x="1448023" y="5224503"/>
            <a:ext cx="1204913" cy="286922"/>
          </a:xfrm>
          <a:prstGeom prst="rect">
            <a:avLst/>
          </a:prstGeom>
          <a:solidFill>
            <a:schemeClr val="tx2"/>
          </a:solidFill>
          <a:ln w="6350">
            <a:no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solidFill>
                  <a:schemeClr val="bg1"/>
                </a:solidFill>
                <a:latin typeface="华文楷体" panose="02010600040101010101" pitchFamily="2" charset="-122"/>
                <a:ea typeface="华文楷体" panose="02010600040101010101" pitchFamily="2" charset="-122"/>
              </a:rPr>
              <a:t>验收</a:t>
            </a:r>
            <a:r>
              <a:rPr lang="zh-CN" altLang="en-US" sz="1400" b="1" smtClean="0">
                <a:solidFill>
                  <a:schemeClr val="bg1"/>
                </a:solidFill>
                <a:latin typeface="华文楷体" panose="02010600040101010101" pitchFamily="2" charset="-122"/>
                <a:ea typeface="华文楷体" panose="02010600040101010101" pitchFamily="2" charset="-122"/>
              </a:rPr>
              <a:t>入库</a:t>
            </a:r>
            <a:endParaRPr lang="zh-CN" altLang="en-US" sz="1400" b="1">
              <a:solidFill>
                <a:schemeClr val="bg1"/>
              </a:solidFill>
              <a:latin typeface="华文楷体" panose="02010600040101010101" pitchFamily="2" charset="-122"/>
              <a:ea typeface="华文楷体" panose="02010600040101010101" pitchFamily="2" charset="-122"/>
            </a:endParaRPr>
          </a:p>
        </p:txBody>
      </p:sp>
      <p:sp>
        <p:nvSpPr>
          <p:cNvPr id="13" name="Rectangle 22"/>
          <p:cNvSpPr>
            <a:spLocks noChangeArrowheads="1"/>
          </p:cNvSpPr>
          <p:nvPr/>
        </p:nvSpPr>
        <p:spPr bwMode="auto">
          <a:xfrm>
            <a:off x="1448023" y="5686400"/>
            <a:ext cx="1204913" cy="286922"/>
          </a:xfrm>
          <a:prstGeom prst="rect">
            <a:avLst/>
          </a:prstGeom>
          <a:solidFill>
            <a:schemeClr val="tx2"/>
          </a:solidFill>
          <a:ln w="6350">
            <a:no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solidFill>
                  <a:schemeClr val="bg1"/>
                </a:solidFill>
                <a:latin typeface="华文楷体" panose="02010600040101010101" pitchFamily="2" charset="-122"/>
                <a:ea typeface="华文楷体" panose="02010600040101010101" pitchFamily="2" charset="-122"/>
              </a:rPr>
              <a:t>采购开票</a:t>
            </a:r>
          </a:p>
        </p:txBody>
      </p:sp>
      <p:sp>
        <p:nvSpPr>
          <p:cNvPr id="14" name="Rectangle 24"/>
          <p:cNvSpPr>
            <a:spLocks noChangeArrowheads="1"/>
          </p:cNvSpPr>
          <p:nvPr/>
        </p:nvSpPr>
        <p:spPr bwMode="auto">
          <a:xfrm>
            <a:off x="1448023" y="6150237"/>
            <a:ext cx="1204913" cy="286922"/>
          </a:xfrm>
          <a:prstGeom prst="rect">
            <a:avLst/>
          </a:prstGeom>
          <a:solidFill>
            <a:schemeClr val="tx2"/>
          </a:solidFill>
          <a:ln w="6350">
            <a:no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solidFill>
                  <a:schemeClr val="bg1"/>
                </a:solidFill>
                <a:latin typeface="华文楷体" panose="02010600040101010101" pitchFamily="2" charset="-122"/>
                <a:ea typeface="华文楷体" panose="02010600040101010101" pitchFamily="2" charset="-122"/>
              </a:rPr>
              <a:t>采购结算</a:t>
            </a:r>
          </a:p>
        </p:txBody>
      </p:sp>
      <p:sp>
        <p:nvSpPr>
          <p:cNvPr id="15" name="Rectangle 26"/>
          <p:cNvSpPr>
            <a:spLocks noChangeArrowheads="1"/>
          </p:cNvSpPr>
          <p:nvPr/>
        </p:nvSpPr>
        <p:spPr bwMode="auto">
          <a:xfrm>
            <a:off x="1448023" y="6623614"/>
            <a:ext cx="1204913" cy="286922"/>
          </a:xfrm>
          <a:prstGeom prst="rect">
            <a:avLst/>
          </a:prstGeom>
          <a:solidFill>
            <a:schemeClr val="tx2"/>
          </a:solidFill>
          <a:ln w="6350">
            <a:no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solidFill>
                  <a:schemeClr val="bg1"/>
                </a:solidFill>
                <a:latin typeface="华文楷体" panose="02010600040101010101" pitchFamily="2" charset="-122"/>
                <a:ea typeface="华文楷体" panose="02010600040101010101" pitchFamily="2" charset="-122"/>
              </a:rPr>
              <a:t>采购付款</a:t>
            </a:r>
          </a:p>
        </p:txBody>
      </p:sp>
      <p:sp>
        <p:nvSpPr>
          <p:cNvPr id="16" name="Rectangle 101"/>
          <p:cNvSpPr>
            <a:spLocks noChangeArrowheads="1"/>
          </p:cNvSpPr>
          <p:nvPr/>
        </p:nvSpPr>
        <p:spPr bwMode="auto">
          <a:xfrm>
            <a:off x="657732" y="3814192"/>
            <a:ext cx="251460" cy="17021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400" b="1">
                <a:solidFill>
                  <a:schemeClr val="bg2"/>
                </a:solidFill>
                <a:latin typeface="华文楷体" panose="02010600040101010101" pitchFamily="2" charset="-122"/>
                <a:ea typeface="华文楷体" panose="02010600040101010101" pitchFamily="2" charset="-122"/>
              </a:rPr>
              <a:t>采</a:t>
            </a:r>
          </a:p>
          <a:p>
            <a:pPr algn="ctr" eaLnBrk="1" hangingPunct="1">
              <a:spcBef>
                <a:spcPct val="0"/>
              </a:spcBef>
              <a:buFontTx/>
              <a:buNone/>
            </a:pPr>
            <a:r>
              <a:rPr lang="zh-CN" altLang="en-US" sz="1400" b="1">
                <a:solidFill>
                  <a:schemeClr val="bg2"/>
                </a:solidFill>
                <a:latin typeface="华文楷体" panose="02010600040101010101" pitchFamily="2" charset="-122"/>
                <a:ea typeface="华文楷体" panose="02010600040101010101" pitchFamily="2" charset="-122"/>
              </a:rPr>
              <a:t>购</a:t>
            </a:r>
          </a:p>
          <a:p>
            <a:pPr algn="ctr" eaLnBrk="1" hangingPunct="1">
              <a:spcBef>
                <a:spcPct val="0"/>
              </a:spcBef>
              <a:buFontTx/>
              <a:buNone/>
            </a:pPr>
            <a:r>
              <a:rPr lang="zh-CN" altLang="en-US" sz="1400" b="1">
                <a:solidFill>
                  <a:schemeClr val="bg2"/>
                </a:solidFill>
                <a:latin typeface="华文楷体" panose="02010600040101010101" pitchFamily="2" charset="-122"/>
                <a:ea typeface="华文楷体" panose="02010600040101010101" pitchFamily="2" charset="-122"/>
              </a:rPr>
              <a:t>业</a:t>
            </a:r>
          </a:p>
          <a:p>
            <a:pPr algn="ctr" eaLnBrk="1" hangingPunct="1">
              <a:spcBef>
                <a:spcPct val="0"/>
              </a:spcBef>
              <a:buFontTx/>
              <a:buNone/>
            </a:pPr>
            <a:r>
              <a:rPr lang="zh-CN" altLang="en-US" sz="1400" b="1">
                <a:solidFill>
                  <a:schemeClr val="bg2"/>
                </a:solidFill>
                <a:latin typeface="华文楷体" panose="02010600040101010101" pitchFamily="2" charset="-122"/>
                <a:ea typeface="华文楷体" panose="02010600040101010101" pitchFamily="2" charset="-122"/>
              </a:rPr>
              <a:t>务</a:t>
            </a:r>
          </a:p>
          <a:p>
            <a:pPr algn="ctr" eaLnBrk="1" hangingPunct="1">
              <a:spcBef>
                <a:spcPct val="0"/>
              </a:spcBef>
              <a:buFontTx/>
              <a:buNone/>
            </a:pPr>
            <a:r>
              <a:rPr lang="zh-CN" altLang="en-US" sz="1400" b="1">
                <a:solidFill>
                  <a:schemeClr val="bg2"/>
                </a:solidFill>
                <a:latin typeface="华文楷体" panose="02010600040101010101" pitchFamily="2" charset="-122"/>
                <a:ea typeface="华文楷体" panose="02010600040101010101" pitchFamily="2" charset="-122"/>
              </a:rPr>
              <a:t>流</a:t>
            </a:r>
          </a:p>
          <a:p>
            <a:pPr algn="ctr" eaLnBrk="1" hangingPunct="1">
              <a:spcBef>
                <a:spcPct val="0"/>
              </a:spcBef>
              <a:buFontTx/>
              <a:buNone/>
            </a:pPr>
            <a:r>
              <a:rPr lang="zh-CN" altLang="en-US" sz="1400" b="1">
                <a:solidFill>
                  <a:schemeClr val="bg2"/>
                </a:solidFill>
                <a:latin typeface="华文楷体" panose="02010600040101010101" pitchFamily="2" charset="-122"/>
                <a:ea typeface="华文楷体" panose="02010600040101010101" pitchFamily="2" charset="-122"/>
              </a:rPr>
              <a:t>程</a:t>
            </a:r>
          </a:p>
        </p:txBody>
      </p:sp>
      <p:sp>
        <p:nvSpPr>
          <p:cNvPr id="17" name="Rectangle 100"/>
          <p:cNvSpPr>
            <a:spLocks noChangeArrowheads="1"/>
          </p:cNvSpPr>
          <p:nvPr/>
        </p:nvSpPr>
        <p:spPr bwMode="auto">
          <a:xfrm>
            <a:off x="1259150" y="2600566"/>
            <a:ext cx="1341120" cy="23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spcBef>
                <a:spcPct val="0"/>
              </a:spcBef>
            </a:pPr>
            <a:r>
              <a:rPr lang="zh-CN" altLang="en-US" sz="1400" b="1">
                <a:solidFill>
                  <a:schemeClr val="bg2"/>
                </a:solidFill>
                <a:latin typeface="华文楷体" panose="02010600040101010101" pitchFamily="2" charset="-122"/>
                <a:ea typeface="华文楷体" panose="02010600040101010101" pitchFamily="2" charset="-122"/>
              </a:rPr>
              <a:t>计划 审批 执行 监控</a:t>
            </a:r>
          </a:p>
        </p:txBody>
      </p:sp>
    </p:spTree>
    <p:extLst>
      <p:ext uri="{BB962C8B-B14F-4D97-AF65-F5344CB8AC3E}">
        <p14:creationId xmlns:p14="http://schemas.microsoft.com/office/powerpoint/2010/main" val="3312512083"/>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2" name="Object 31" hidden="1"/>
          <p:cNvGraphicFramePr>
            <a:graphicFrameLocks noChangeAspect="1"/>
          </p:cNvGraphicFramePr>
          <p:nvPr>
            <p:custDataLst>
              <p:tags r:id="rId3"/>
            </p:custDataLst>
            <p:extLst>
              <p:ext uri="{D42A27DB-BD31-4B8C-83A1-F6EECF244321}">
                <p14:modId xmlns:p14="http://schemas.microsoft.com/office/powerpoint/2010/main" val="163343101"/>
              </p:ext>
            </p:extLst>
          </p:nvPr>
        </p:nvGraphicFramePr>
        <p:xfrm>
          <a:off x="1588" y="1588"/>
          <a:ext cx="1587" cy="1587"/>
        </p:xfrm>
        <a:graphic>
          <a:graphicData uri="http://schemas.openxmlformats.org/presentationml/2006/ole">
            <mc:AlternateContent>
              <mc:Choice xmlns:v="urn:schemas-microsoft-com:vml" Requires="v">
                <p:oleObj spid="_x0000_s1040" name="think-cell Slide" r:id="rId4" imgW="270" imgH="270" progId="TCLayout.ActiveDocument.1">
                  <p:embed/>
                </p:oleObj>
              </mc:Choice>
              <mc:Fallback>
                <p:oleObj name="think-cell Slide" r:id="rId4" imgW="270" imgH="270" progId="TCLayout.ActiveDocument.1">
                  <p:embed/>
                  <p:pic>
                    <p:nvPicPr>
                      <p:cNvPr id="0" name="OLE substitute image"/>
                      <p:cNvPicPr/>
                      <p:nvPr/>
                    </p:nvPicPr>
                    <p:blipFill>
                      <a:blip r:embed="rId5"/>
                      <a:stretch>
                        <a:fillRect/>
                      </a:stretch>
                    </p:blipFill>
                    <p:spPr>
                      <a:xfrm>
                        <a:off x="1588" y="1588"/>
                        <a:ext cx="1587" cy="1587"/>
                      </a:xfrm>
                      <a:prstGeom prst="rect">
                        <a:avLst/>
                      </a:prstGeom>
                    </p:spPr>
                  </p:pic>
                </p:oleObj>
              </mc:Fallback>
            </mc:AlternateContent>
          </a:graphicData>
        </a:graphic>
      </p:graphicFrame>
      <p:sp>
        <p:nvSpPr>
          <p:cNvPr id="33" name="Rectangle 32"/>
          <p:cNvSpPr/>
          <p:nvPr/>
        </p:nvSpPr>
        <p:spPr>
          <a:xfrm>
            <a:off x="530352" y="2216927"/>
            <a:ext cx="2327493" cy="4837625"/>
          </a:xfrm>
          <a:prstGeom prst="rect">
            <a:avLst/>
          </a:prstGeom>
          <a:noFill/>
          <a:ln w="19050">
            <a:solidFill>
              <a:schemeClr val="accent2"/>
            </a:solidFill>
            <a:prstDash val="dash"/>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5" name="Title 4"/>
          <p:cNvSpPr>
            <a:spLocks noGrp="1"/>
          </p:cNvSpPr>
          <p:nvPr>
            <p:ph type="title"/>
          </p:nvPr>
        </p:nvSpPr>
        <p:spPr/>
        <p:txBody>
          <a:bodyPr/>
          <a:lstStyle/>
          <a:p>
            <a:r>
              <a:rPr lang="zh-CN" altLang="en-US">
                <a:latin typeface="华文楷体" panose="02010600040101010101" pitchFamily="2" charset="-122"/>
                <a:ea typeface="华文楷体" panose="02010600040101010101" pitchFamily="2" charset="-122"/>
              </a:rPr>
              <a:t>集团化企业采购－分采分收分结</a:t>
            </a:r>
            <a:br>
              <a:rPr lang="en-US" altLang="zh-CN">
                <a:latin typeface="华文楷体" panose="02010600040101010101" pitchFamily="2" charset="-122"/>
                <a:ea typeface="华文楷体" panose="02010600040101010101" pitchFamily="2" charset="-122"/>
              </a:rPr>
            </a:br>
            <a:r>
              <a:rPr lang="zh-CN" altLang="en-US" b="0">
                <a:latin typeface="华文楷体" panose="02010600040101010101" pitchFamily="2" charset="-122"/>
                <a:ea typeface="华文楷体" panose="02010600040101010101" pitchFamily="2" charset="-122"/>
              </a:rPr>
              <a:t>由集团下 属各分子公司各自执行采购、收货及供应商结算业务</a:t>
            </a:r>
            <a:endParaRPr lang="zh-CN" altLang="en-US"/>
          </a:p>
        </p:txBody>
      </p:sp>
      <p:grpSp>
        <p:nvGrpSpPr>
          <p:cNvPr id="48" name="Group 47"/>
          <p:cNvGrpSpPr/>
          <p:nvPr/>
        </p:nvGrpSpPr>
        <p:grpSpPr>
          <a:xfrm>
            <a:off x="636055" y="2266088"/>
            <a:ext cx="2088889" cy="612000"/>
            <a:chOff x="636055" y="2266088"/>
            <a:chExt cx="2088889" cy="612000"/>
          </a:xfrm>
        </p:grpSpPr>
        <p:sp>
          <p:nvSpPr>
            <p:cNvPr id="19" name="Rounded Rectangle 18"/>
            <p:cNvSpPr/>
            <p:nvPr/>
          </p:nvSpPr>
          <p:spPr>
            <a:xfrm>
              <a:off x="885354" y="2384576"/>
              <a:ext cx="1839590"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供应商</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16" name="Group 15"/>
            <p:cNvGrpSpPr/>
            <p:nvPr/>
          </p:nvGrpSpPr>
          <p:grpSpPr>
            <a:xfrm>
              <a:off x="636055" y="2266088"/>
              <a:ext cx="612000" cy="612000"/>
              <a:chOff x="7573215" y="2258092"/>
              <a:chExt cx="612000" cy="612000"/>
            </a:xfrm>
          </p:grpSpPr>
          <p:sp>
            <p:nvSpPr>
              <p:cNvPr id="17" name="Oval 16"/>
              <p:cNvSpPr/>
              <p:nvPr/>
            </p:nvSpPr>
            <p:spPr bwMode="ltGray">
              <a:xfrm>
                <a:off x="7573215" y="2258092"/>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18" name="Freeform 4974"/>
              <p:cNvSpPr>
                <a:spLocks noEditPoints="1"/>
              </p:cNvSpPr>
              <p:nvPr/>
            </p:nvSpPr>
            <p:spPr bwMode="auto">
              <a:xfrm>
                <a:off x="7635895" y="2438919"/>
                <a:ext cx="486641" cy="284275"/>
              </a:xfrm>
              <a:custGeom>
                <a:gdLst>
                  <a:gd name="T0" fmla="*/ 160 w 404"/>
                  <a:gd name="T1" fmla="*/ 0 h 236"/>
                  <a:gd name="T2" fmla="*/ 226 w 404"/>
                  <a:gd name="T3" fmla="*/ 66 h 236"/>
                  <a:gd name="T4" fmla="*/ 124 w 404"/>
                  <a:gd name="T5" fmla="*/ 86 h 236"/>
                  <a:gd name="T6" fmla="*/ 58 w 404"/>
                  <a:gd name="T7" fmla="*/ 20 h 236"/>
                  <a:gd name="T8" fmla="*/ 58 w 404"/>
                  <a:gd name="T9" fmla="*/ 20 h 236"/>
                  <a:gd name="T10" fmla="*/ 282 w 404"/>
                  <a:gd name="T11" fmla="*/ 0 h 236"/>
                  <a:gd name="T12" fmla="*/ 74 w 404"/>
                  <a:gd name="T13" fmla="*/ 196 h 236"/>
                  <a:gd name="T14" fmla="*/ 44 w 404"/>
                  <a:gd name="T15" fmla="*/ 190 h 236"/>
                  <a:gd name="T16" fmla="*/ 38 w 404"/>
                  <a:gd name="T17" fmla="*/ 162 h 236"/>
                  <a:gd name="T18" fmla="*/ 50 w 404"/>
                  <a:gd name="T19" fmla="*/ 170 h 236"/>
                  <a:gd name="T20" fmla="*/ 58 w 404"/>
                  <a:gd name="T21" fmla="*/ 166 h 236"/>
                  <a:gd name="T22" fmla="*/ 58 w 404"/>
                  <a:gd name="T23" fmla="*/ 152 h 236"/>
                  <a:gd name="T24" fmla="*/ 68 w 404"/>
                  <a:gd name="T25" fmla="*/ 146 h 236"/>
                  <a:gd name="T26" fmla="*/ 88 w 404"/>
                  <a:gd name="T27" fmla="*/ 162 h 236"/>
                  <a:gd name="T28" fmla="*/ 82 w 404"/>
                  <a:gd name="T29" fmla="*/ 190 h 236"/>
                  <a:gd name="T30" fmla="*/ 230 w 404"/>
                  <a:gd name="T31" fmla="*/ 172 h 236"/>
                  <a:gd name="T32" fmla="*/ 202 w 404"/>
                  <a:gd name="T33" fmla="*/ 198 h 236"/>
                  <a:gd name="T34" fmla="*/ 178 w 404"/>
                  <a:gd name="T35" fmla="*/ 182 h 236"/>
                  <a:gd name="T36" fmla="*/ 182 w 404"/>
                  <a:gd name="T37" fmla="*/ 152 h 236"/>
                  <a:gd name="T38" fmla="*/ 212 w 404"/>
                  <a:gd name="T39" fmla="*/ 146 h 236"/>
                  <a:gd name="T40" fmla="*/ 204 w 404"/>
                  <a:gd name="T41" fmla="*/ 160 h 236"/>
                  <a:gd name="T42" fmla="*/ 210 w 404"/>
                  <a:gd name="T43" fmla="*/ 168 h 236"/>
                  <a:gd name="T44" fmla="*/ 222 w 404"/>
                  <a:gd name="T45" fmla="*/ 166 h 236"/>
                  <a:gd name="T46" fmla="*/ 340 w 404"/>
                  <a:gd name="T47" fmla="*/ 198 h 236"/>
                  <a:gd name="T48" fmla="*/ 316 w 404"/>
                  <a:gd name="T49" fmla="*/ 182 h 236"/>
                  <a:gd name="T50" fmla="*/ 322 w 404"/>
                  <a:gd name="T51" fmla="*/ 152 h 236"/>
                  <a:gd name="T52" fmla="*/ 352 w 404"/>
                  <a:gd name="T53" fmla="*/ 146 h 236"/>
                  <a:gd name="T54" fmla="*/ 368 w 404"/>
                  <a:gd name="T55" fmla="*/ 172 h 236"/>
                  <a:gd name="T56" fmla="*/ 358 w 404"/>
                  <a:gd name="T57" fmla="*/ 176 h 236"/>
                  <a:gd name="T58" fmla="*/ 346 w 404"/>
                  <a:gd name="T59" fmla="*/ 178 h 236"/>
                  <a:gd name="T60" fmla="*/ 346 w 404"/>
                  <a:gd name="T61" fmla="*/ 192 h 236"/>
                  <a:gd name="T62" fmla="*/ 282 w 404"/>
                  <a:gd name="T63" fmla="*/ 236 h 236"/>
                  <a:gd name="T64" fmla="*/ 272 w 404"/>
                  <a:gd name="T65" fmla="*/ 226 h 236"/>
                  <a:gd name="T66" fmla="*/ 278 w 404"/>
                  <a:gd name="T67" fmla="*/ 216 h 236"/>
                  <a:gd name="T68" fmla="*/ 350 w 404"/>
                  <a:gd name="T69" fmla="*/ 214 h 236"/>
                  <a:gd name="T70" fmla="*/ 378 w 404"/>
                  <a:gd name="T71" fmla="*/ 196 h 236"/>
                  <a:gd name="T72" fmla="*/ 384 w 404"/>
                  <a:gd name="T73" fmla="*/ 172 h 236"/>
                  <a:gd name="T74" fmla="*/ 372 w 404"/>
                  <a:gd name="T75" fmla="*/ 140 h 236"/>
                  <a:gd name="T76" fmla="*/ 340 w 404"/>
                  <a:gd name="T77" fmla="*/ 128 h 236"/>
                  <a:gd name="T78" fmla="*/ 150 w 404"/>
                  <a:gd name="T79" fmla="*/ 124 h 236"/>
                  <a:gd name="T80" fmla="*/ 148 w 404"/>
                  <a:gd name="T81" fmla="*/ 114 h 236"/>
                  <a:gd name="T82" fmla="*/ 340 w 404"/>
                  <a:gd name="T83" fmla="*/ 108 h 236"/>
                  <a:gd name="T84" fmla="*/ 376 w 404"/>
                  <a:gd name="T85" fmla="*/ 118 h 236"/>
                  <a:gd name="T86" fmla="*/ 404 w 404"/>
                  <a:gd name="T87" fmla="*/ 158 h 236"/>
                  <a:gd name="T88" fmla="*/ 400 w 404"/>
                  <a:gd name="T89" fmla="*/ 196 h 236"/>
                  <a:gd name="T90" fmla="*/ 366 w 404"/>
                  <a:gd name="T91" fmla="*/ 230 h 236"/>
                  <a:gd name="T92" fmla="*/ 246 w 404"/>
                  <a:gd name="T93" fmla="*/ 236 h 236"/>
                  <a:gd name="T94" fmla="*/ 38 w 404"/>
                  <a:gd name="T95" fmla="*/ 230 h 236"/>
                  <a:gd name="T96" fmla="*/ 4 w 404"/>
                  <a:gd name="T97" fmla="*/ 196 h 236"/>
                  <a:gd name="T98" fmla="*/ 0 w 404"/>
                  <a:gd name="T99" fmla="*/ 158 h 236"/>
                  <a:gd name="T100" fmla="*/ 28 w 404"/>
                  <a:gd name="T101" fmla="*/ 118 h 236"/>
                  <a:gd name="T102" fmla="*/ 122 w 404"/>
                  <a:gd name="T103" fmla="*/ 108 h 236"/>
                  <a:gd name="T104" fmla="*/ 130 w 404"/>
                  <a:gd name="T105" fmla="*/ 114 h 236"/>
                  <a:gd name="T106" fmla="*/ 128 w 404"/>
                  <a:gd name="T107" fmla="*/ 124 h 236"/>
                  <a:gd name="T108" fmla="*/ 64 w 404"/>
                  <a:gd name="T109" fmla="*/ 128 h 236"/>
                  <a:gd name="T110" fmla="*/ 32 w 404"/>
                  <a:gd name="T111" fmla="*/ 140 h 236"/>
                  <a:gd name="T112" fmla="*/ 20 w 404"/>
                  <a:gd name="T113" fmla="*/ 172 h 236"/>
                  <a:gd name="T114" fmla="*/ 26 w 404"/>
                  <a:gd name="T115" fmla="*/ 196 h 236"/>
                  <a:gd name="T116" fmla="*/ 54 w 404"/>
                  <a:gd name="T117" fmla="*/ 214 h 236"/>
                  <a:gd name="T118" fmla="*/ 250 w 404"/>
                  <a:gd name="T119" fmla="*/ 216 h 236"/>
                  <a:gd name="T120" fmla="*/ 256 w 404"/>
                  <a:gd name="T121" fmla="*/ 226 h 236"/>
                  <a:gd name="T122" fmla="*/ 246 w 404"/>
                  <a:gd name="T123" fmla="*/ 236 h 2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02" h="236">
                    <a:moveTo>
                      <a:pt x="160" y="86"/>
                    </a:moveTo>
                    <a:lnTo>
                      <a:pt x="246" y="86"/>
                    </a:lnTo>
                    <a:lnTo>
                      <a:pt x="246" y="0"/>
                    </a:lnTo>
                    <a:lnTo>
                      <a:pt x="160" y="0"/>
                    </a:lnTo>
                    <a:lnTo>
                      <a:pt x="160" y="86"/>
                    </a:lnTo>
                    <a:close/>
                    <a:moveTo>
                      <a:pt x="180" y="20"/>
                    </a:moveTo>
                    <a:lnTo>
                      <a:pt x="226" y="20"/>
                    </a:lnTo>
                    <a:lnTo>
                      <a:pt x="226" y="66"/>
                    </a:lnTo>
                    <a:lnTo>
                      <a:pt x="180" y="66"/>
                    </a:lnTo>
                    <a:lnTo>
                      <a:pt x="180" y="20"/>
                    </a:lnTo>
                    <a:close/>
                    <a:moveTo>
                      <a:pt x="38" y="86"/>
                    </a:moveTo>
                    <a:lnTo>
                      <a:pt x="124" y="86"/>
                    </a:lnTo>
                    <a:lnTo>
                      <a:pt x="124" y="0"/>
                    </a:lnTo>
                    <a:lnTo>
                      <a:pt x="38" y="0"/>
                    </a:lnTo>
                    <a:lnTo>
                      <a:pt x="38" y="86"/>
                    </a:lnTo>
                    <a:close/>
                    <a:moveTo>
                      <a:pt x="58" y="20"/>
                    </a:moveTo>
                    <a:lnTo>
                      <a:pt x="104" y="20"/>
                    </a:lnTo>
                    <a:lnTo>
                      <a:pt x="104" y="66"/>
                    </a:lnTo>
                    <a:lnTo>
                      <a:pt x="58" y="66"/>
                    </a:lnTo>
                    <a:lnTo>
                      <a:pt x="58" y="20"/>
                    </a:lnTo>
                    <a:close/>
                    <a:moveTo>
                      <a:pt x="368" y="0"/>
                    </a:moveTo>
                    <a:lnTo>
                      <a:pt x="368" y="86"/>
                    </a:lnTo>
                    <a:lnTo>
                      <a:pt x="282" y="86"/>
                    </a:lnTo>
                    <a:lnTo>
                      <a:pt x="282" y="0"/>
                    </a:lnTo>
                    <a:lnTo>
                      <a:pt x="368" y="0"/>
                    </a:lnTo>
                    <a:close/>
                    <a:moveTo>
                      <a:pt x="82" y="190"/>
                    </a:moveTo>
                    <a:lnTo>
                      <a:pt x="82" y="190"/>
                    </a:lnTo>
                    <a:lnTo>
                      <a:pt x="74" y="196"/>
                    </a:lnTo>
                    <a:lnTo>
                      <a:pt x="64" y="198"/>
                    </a:lnTo>
                    <a:lnTo>
                      <a:pt x="54" y="196"/>
                    </a:lnTo>
                    <a:lnTo>
                      <a:pt x="44" y="190"/>
                    </a:lnTo>
                    <a:lnTo>
                      <a:pt x="44" y="190"/>
                    </a:lnTo>
                    <a:lnTo>
                      <a:pt x="40" y="184"/>
                    </a:lnTo>
                    <a:lnTo>
                      <a:pt x="36" y="176"/>
                    </a:lnTo>
                    <a:lnTo>
                      <a:pt x="36" y="168"/>
                    </a:lnTo>
                    <a:lnTo>
                      <a:pt x="38" y="162"/>
                    </a:lnTo>
                    <a:lnTo>
                      <a:pt x="44" y="166"/>
                    </a:lnTo>
                    <a:lnTo>
                      <a:pt x="44" y="166"/>
                    </a:lnTo>
                    <a:lnTo>
                      <a:pt x="46" y="168"/>
                    </a:lnTo>
                    <a:lnTo>
                      <a:pt x="50" y="170"/>
                    </a:lnTo>
                    <a:lnTo>
                      <a:pt x="50" y="170"/>
                    </a:lnTo>
                    <a:lnTo>
                      <a:pt x="54" y="168"/>
                    </a:lnTo>
                    <a:lnTo>
                      <a:pt x="58" y="166"/>
                    </a:lnTo>
                    <a:lnTo>
                      <a:pt x="58" y="166"/>
                    </a:lnTo>
                    <a:lnTo>
                      <a:pt x="60" y="162"/>
                    </a:lnTo>
                    <a:lnTo>
                      <a:pt x="60" y="160"/>
                    </a:lnTo>
                    <a:lnTo>
                      <a:pt x="60" y="156"/>
                    </a:lnTo>
                    <a:lnTo>
                      <a:pt x="58" y="152"/>
                    </a:lnTo>
                    <a:lnTo>
                      <a:pt x="52" y="148"/>
                    </a:lnTo>
                    <a:lnTo>
                      <a:pt x="52" y="148"/>
                    </a:lnTo>
                    <a:lnTo>
                      <a:pt x="60" y="144"/>
                    </a:lnTo>
                    <a:lnTo>
                      <a:pt x="68" y="146"/>
                    </a:lnTo>
                    <a:lnTo>
                      <a:pt x="76" y="148"/>
                    </a:lnTo>
                    <a:lnTo>
                      <a:pt x="82" y="152"/>
                    </a:lnTo>
                    <a:lnTo>
                      <a:pt x="82" y="152"/>
                    </a:lnTo>
                    <a:lnTo>
                      <a:pt x="88" y="162"/>
                    </a:lnTo>
                    <a:lnTo>
                      <a:pt x="90" y="172"/>
                    </a:lnTo>
                    <a:lnTo>
                      <a:pt x="88" y="182"/>
                    </a:lnTo>
                    <a:lnTo>
                      <a:pt x="82" y="190"/>
                    </a:lnTo>
                    <a:lnTo>
                      <a:pt x="82" y="190"/>
                    </a:lnTo>
                    <a:close/>
                    <a:moveTo>
                      <a:pt x="226" y="162"/>
                    </a:moveTo>
                    <a:lnTo>
                      <a:pt x="226" y="162"/>
                    </a:lnTo>
                    <a:lnTo>
                      <a:pt x="230" y="172"/>
                    </a:lnTo>
                    <a:lnTo>
                      <a:pt x="230" y="172"/>
                    </a:lnTo>
                    <a:lnTo>
                      <a:pt x="226" y="182"/>
                    </a:lnTo>
                    <a:lnTo>
                      <a:pt x="222" y="190"/>
                    </a:lnTo>
                    <a:lnTo>
                      <a:pt x="212" y="196"/>
                    </a:lnTo>
                    <a:lnTo>
                      <a:pt x="202" y="198"/>
                    </a:lnTo>
                    <a:lnTo>
                      <a:pt x="202" y="198"/>
                    </a:lnTo>
                    <a:lnTo>
                      <a:pt x="192" y="196"/>
                    </a:lnTo>
                    <a:lnTo>
                      <a:pt x="182" y="190"/>
                    </a:lnTo>
                    <a:lnTo>
                      <a:pt x="178" y="182"/>
                    </a:lnTo>
                    <a:lnTo>
                      <a:pt x="176" y="172"/>
                    </a:lnTo>
                    <a:lnTo>
                      <a:pt x="176" y="172"/>
                    </a:lnTo>
                    <a:lnTo>
                      <a:pt x="178" y="162"/>
                    </a:lnTo>
                    <a:lnTo>
                      <a:pt x="182" y="152"/>
                    </a:lnTo>
                    <a:lnTo>
                      <a:pt x="192" y="146"/>
                    </a:lnTo>
                    <a:lnTo>
                      <a:pt x="202" y="144"/>
                    </a:lnTo>
                    <a:lnTo>
                      <a:pt x="202" y="144"/>
                    </a:lnTo>
                    <a:lnTo>
                      <a:pt x="212" y="146"/>
                    </a:lnTo>
                    <a:lnTo>
                      <a:pt x="208" y="152"/>
                    </a:lnTo>
                    <a:lnTo>
                      <a:pt x="208" y="152"/>
                    </a:lnTo>
                    <a:lnTo>
                      <a:pt x="206" y="156"/>
                    </a:lnTo>
                    <a:lnTo>
                      <a:pt x="204" y="160"/>
                    </a:lnTo>
                    <a:lnTo>
                      <a:pt x="206" y="162"/>
                    </a:lnTo>
                    <a:lnTo>
                      <a:pt x="208" y="166"/>
                    </a:lnTo>
                    <a:lnTo>
                      <a:pt x="208" y="166"/>
                    </a:lnTo>
                    <a:lnTo>
                      <a:pt x="210" y="168"/>
                    </a:lnTo>
                    <a:lnTo>
                      <a:pt x="214" y="170"/>
                    </a:lnTo>
                    <a:lnTo>
                      <a:pt x="214" y="170"/>
                    </a:lnTo>
                    <a:lnTo>
                      <a:pt x="218" y="168"/>
                    </a:lnTo>
                    <a:lnTo>
                      <a:pt x="222" y="166"/>
                    </a:lnTo>
                    <a:lnTo>
                      <a:pt x="226" y="162"/>
                    </a:lnTo>
                    <a:close/>
                    <a:moveTo>
                      <a:pt x="352" y="196"/>
                    </a:moveTo>
                    <a:lnTo>
                      <a:pt x="352" y="196"/>
                    </a:lnTo>
                    <a:lnTo>
                      <a:pt x="340" y="198"/>
                    </a:lnTo>
                    <a:lnTo>
                      <a:pt x="340" y="198"/>
                    </a:lnTo>
                    <a:lnTo>
                      <a:pt x="330" y="196"/>
                    </a:lnTo>
                    <a:lnTo>
                      <a:pt x="322" y="190"/>
                    </a:lnTo>
                    <a:lnTo>
                      <a:pt x="316" y="182"/>
                    </a:lnTo>
                    <a:lnTo>
                      <a:pt x="314" y="172"/>
                    </a:lnTo>
                    <a:lnTo>
                      <a:pt x="314" y="172"/>
                    </a:lnTo>
                    <a:lnTo>
                      <a:pt x="316" y="162"/>
                    </a:lnTo>
                    <a:lnTo>
                      <a:pt x="322" y="152"/>
                    </a:lnTo>
                    <a:lnTo>
                      <a:pt x="330" y="146"/>
                    </a:lnTo>
                    <a:lnTo>
                      <a:pt x="340" y="144"/>
                    </a:lnTo>
                    <a:lnTo>
                      <a:pt x="340" y="144"/>
                    </a:lnTo>
                    <a:lnTo>
                      <a:pt x="352" y="146"/>
                    </a:lnTo>
                    <a:lnTo>
                      <a:pt x="360" y="152"/>
                    </a:lnTo>
                    <a:lnTo>
                      <a:pt x="366" y="162"/>
                    </a:lnTo>
                    <a:lnTo>
                      <a:pt x="368" y="172"/>
                    </a:lnTo>
                    <a:lnTo>
                      <a:pt x="368" y="172"/>
                    </a:lnTo>
                    <a:lnTo>
                      <a:pt x="366" y="182"/>
                    </a:lnTo>
                    <a:lnTo>
                      <a:pt x="360" y="178"/>
                    </a:lnTo>
                    <a:lnTo>
                      <a:pt x="360" y="178"/>
                    </a:lnTo>
                    <a:lnTo>
                      <a:pt x="358" y="176"/>
                    </a:lnTo>
                    <a:lnTo>
                      <a:pt x="354" y="174"/>
                    </a:lnTo>
                    <a:lnTo>
                      <a:pt x="350" y="176"/>
                    </a:lnTo>
                    <a:lnTo>
                      <a:pt x="346" y="178"/>
                    </a:lnTo>
                    <a:lnTo>
                      <a:pt x="346" y="178"/>
                    </a:lnTo>
                    <a:lnTo>
                      <a:pt x="344" y="180"/>
                    </a:lnTo>
                    <a:lnTo>
                      <a:pt x="344" y="184"/>
                    </a:lnTo>
                    <a:lnTo>
                      <a:pt x="344" y="188"/>
                    </a:lnTo>
                    <a:lnTo>
                      <a:pt x="346" y="192"/>
                    </a:lnTo>
                    <a:lnTo>
                      <a:pt x="352" y="196"/>
                    </a:lnTo>
                    <a:close/>
                    <a:moveTo>
                      <a:pt x="340" y="236"/>
                    </a:moveTo>
                    <a:lnTo>
                      <a:pt x="282" y="236"/>
                    </a:lnTo>
                    <a:lnTo>
                      <a:pt x="282" y="236"/>
                    </a:lnTo>
                    <a:lnTo>
                      <a:pt x="278" y="236"/>
                    </a:lnTo>
                    <a:lnTo>
                      <a:pt x="276" y="232"/>
                    </a:lnTo>
                    <a:lnTo>
                      <a:pt x="274" y="230"/>
                    </a:lnTo>
                    <a:lnTo>
                      <a:pt x="272" y="226"/>
                    </a:lnTo>
                    <a:lnTo>
                      <a:pt x="272" y="226"/>
                    </a:lnTo>
                    <a:lnTo>
                      <a:pt x="274" y="222"/>
                    </a:lnTo>
                    <a:lnTo>
                      <a:pt x="276" y="218"/>
                    </a:lnTo>
                    <a:lnTo>
                      <a:pt x="278" y="216"/>
                    </a:lnTo>
                    <a:lnTo>
                      <a:pt x="282" y="216"/>
                    </a:lnTo>
                    <a:lnTo>
                      <a:pt x="340" y="216"/>
                    </a:lnTo>
                    <a:lnTo>
                      <a:pt x="340" y="216"/>
                    </a:lnTo>
                    <a:lnTo>
                      <a:pt x="350" y="214"/>
                    </a:lnTo>
                    <a:lnTo>
                      <a:pt x="358" y="212"/>
                    </a:lnTo>
                    <a:lnTo>
                      <a:pt x="366" y="208"/>
                    </a:lnTo>
                    <a:lnTo>
                      <a:pt x="372" y="202"/>
                    </a:lnTo>
                    <a:lnTo>
                      <a:pt x="378" y="196"/>
                    </a:lnTo>
                    <a:lnTo>
                      <a:pt x="382" y="188"/>
                    </a:lnTo>
                    <a:lnTo>
                      <a:pt x="384" y="180"/>
                    </a:lnTo>
                    <a:lnTo>
                      <a:pt x="384" y="172"/>
                    </a:lnTo>
                    <a:lnTo>
                      <a:pt x="384" y="172"/>
                    </a:lnTo>
                    <a:lnTo>
                      <a:pt x="384" y="162"/>
                    </a:lnTo>
                    <a:lnTo>
                      <a:pt x="382" y="154"/>
                    </a:lnTo>
                    <a:lnTo>
                      <a:pt x="378" y="148"/>
                    </a:lnTo>
                    <a:lnTo>
                      <a:pt x="372" y="140"/>
                    </a:lnTo>
                    <a:lnTo>
                      <a:pt x="366" y="136"/>
                    </a:lnTo>
                    <a:lnTo>
                      <a:pt x="358" y="132"/>
                    </a:lnTo>
                    <a:lnTo>
                      <a:pt x="350" y="128"/>
                    </a:lnTo>
                    <a:lnTo>
                      <a:pt x="340" y="128"/>
                    </a:lnTo>
                    <a:lnTo>
                      <a:pt x="158" y="128"/>
                    </a:lnTo>
                    <a:lnTo>
                      <a:pt x="158" y="128"/>
                    </a:lnTo>
                    <a:lnTo>
                      <a:pt x="154" y="128"/>
                    </a:lnTo>
                    <a:lnTo>
                      <a:pt x="150" y="124"/>
                    </a:lnTo>
                    <a:lnTo>
                      <a:pt x="148" y="122"/>
                    </a:lnTo>
                    <a:lnTo>
                      <a:pt x="148" y="118"/>
                    </a:lnTo>
                    <a:lnTo>
                      <a:pt x="148" y="118"/>
                    </a:lnTo>
                    <a:lnTo>
                      <a:pt x="148" y="114"/>
                    </a:lnTo>
                    <a:lnTo>
                      <a:pt x="150" y="110"/>
                    </a:lnTo>
                    <a:lnTo>
                      <a:pt x="154" y="108"/>
                    </a:lnTo>
                    <a:lnTo>
                      <a:pt x="158" y="108"/>
                    </a:lnTo>
                    <a:lnTo>
                      <a:pt x="340" y="108"/>
                    </a:lnTo>
                    <a:lnTo>
                      <a:pt x="340" y="108"/>
                    </a:lnTo>
                    <a:lnTo>
                      <a:pt x="354" y="110"/>
                    </a:lnTo>
                    <a:lnTo>
                      <a:pt x="366" y="112"/>
                    </a:lnTo>
                    <a:lnTo>
                      <a:pt x="376" y="118"/>
                    </a:lnTo>
                    <a:lnTo>
                      <a:pt x="386" y="126"/>
                    </a:lnTo>
                    <a:lnTo>
                      <a:pt x="394" y="136"/>
                    </a:lnTo>
                    <a:lnTo>
                      <a:pt x="400" y="146"/>
                    </a:lnTo>
                    <a:lnTo>
                      <a:pt x="404" y="158"/>
                    </a:lnTo>
                    <a:lnTo>
                      <a:pt x="404" y="172"/>
                    </a:lnTo>
                    <a:lnTo>
                      <a:pt x="404" y="172"/>
                    </a:lnTo>
                    <a:lnTo>
                      <a:pt x="404" y="184"/>
                    </a:lnTo>
                    <a:lnTo>
                      <a:pt x="400" y="196"/>
                    </a:lnTo>
                    <a:lnTo>
                      <a:pt x="394" y="208"/>
                    </a:lnTo>
                    <a:lnTo>
                      <a:pt x="386" y="218"/>
                    </a:lnTo>
                    <a:lnTo>
                      <a:pt x="376" y="224"/>
                    </a:lnTo>
                    <a:lnTo>
                      <a:pt x="366" y="230"/>
                    </a:lnTo>
                    <a:lnTo>
                      <a:pt x="354" y="234"/>
                    </a:lnTo>
                    <a:lnTo>
                      <a:pt x="340" y="236"/>
                    </a:lnTo>
                    <a:lnTo>
                      <a:pt x="340" y="236"/>
                    </a:lnTo>
                    <a:close/>
                    <a:moveTo>
                      <a:pt x="246" y="236"/>
                    </a:moveTo>
                    <a:lnTo>
                      <a:pt x="64" y="236"/>
                    </a:lnTo>
                    <a:lnTo>
                      <a:pt x="64" y="236"/>
                    </a:lnTo>
                    <a:lnTo>
                      <a:pt x="50" y="234"/>
                    </a:lnTo>
                    <a:lnTo>
                      <a:pt x="38" y="230"/>
                    </a:lnTo>
                    <a:lnTo>
                      <a:pt x="28" y="224"/>
                    </a:lnTo>
                    <a:lnTo>
                      <a:pt x="18" y="218"/>
                    </a:lnTo>
                    <a:lnTo>
                      <a:pt x="10" y="208"/>
                    </a:lnTo>
                    <a:lnTo>
                      <a:pt x="4" y="196"/>
                    </a:lnTo>
                    <a:lnTo>
                      <a:pt x="0" y="184"/>
                    </a:lnTo>
                    <a:lnTo>
                      <a:pt x="0" y="172"/>
                    </a:lnTo>
                    <a:lnTo>
                      <a:pt x="0" y="172"/>
                    </a:lnTo>
                    <a:lnTo>
                      <a:pt x="0" y="158"/>
                    </a:lnTo>
                    <a:lnTo>
                      <a:pt x="4" y="146"/>
                    </a:lnTo>
                    <a:lnTo>
                      <a:pt x="10" y="136"/>
                    </a:lnTo>
                    <a:lnTo>
                      <a:pt x="18" y="126"/>
                    </a:lnTo>
                    <a:lnTo>
                      <a:pt x="28" y="118"/>
                    </a:lnTo>
                    <a:lnTo>
                      <a:pt x="38" y="112"/>
                    </a:lnTo>
                    <a:lnTo>
                      <a:pt x="50" y="110"/>
                    </a:lnTo>
                    <a:lnTo>
                      <a:pt x="64" y="108"/>
                    </a:lnTo>
                    <a:lnTo>
                      <a:pt x="122" y="108"/>
                    </a:lnTo>
                    <a:lnTo>
                      <a:pt x="122" y="108"/>
                    </a:lnTo>
                    <a:lnTo>
                      <a:pt x="126" y="108"/>
                    </a:lnTo>
                    <a:lnTo>
                      <a:pt x="128" y="110"/>
                    </a:lnTo>
                    <a:lnTo>
                      <a:pt x="130" y="114"/>
                    </a:lnTo>
                    <a:lnTo>
                      <a:pt x="132" y="118"/>
                    </a:lnTo>
                    <a:lnTo>
                      <a:pt x="132" y="118"/>
                    </a:lnTo>
                    <a:lnTo>
                      <a:pt x="130" y="122"/>
                    </a:lnTo>
                    <a:lnTo>
                      <a:pt x="128" y="124"/>
                    </a:lnTo>
                    <a:lnTo>
                      <a:pt x="126" y="128"/>
                    </a:lnTo>
                    <a:lnTo>
                      <a:pt x="122" y="128"/>
                    </a:lnTo>
                    <a:lnTo>
                      <a:pt x="64" y="128"/>
                    </a:lnTo>
                    <a:lnTo>
                      <a:pt x="64" y="128"/>
                    </a:lnTo>
                    <a:lnTo>
                      <a:pt x="54" y="128"/>
                    </a:lnTo>
                    <a:lnTo>
                      <a:pt x="46" y="132"/>
                    </a:lnTo>
                    <a:lnTo>
                      <a:pt x="38" y="136"/>
                    </a:lnTo>
                    <a:lnTo>
                      <a:pt x="32" y="140"/>
                    </a:lnTo>
                    <a:lnTo>
                      <a:pt x="26" y="148"/>
                    </a:lnTo>
                    <a:lnTo>
                      <a:pt x="22" y="154"/>
                    </a:lnTo>
                    <a:lnTo>
                      <a:pt x="20" y="162"/>
                    </a:lnTo>
                    <a:lnTo>
                      <a:pt x="20" y="172"/>
                    </a:lnTo>
                    <a:lnTo>
                      <a:pt x="20" y="172"/>
                    </a:lnTo>
                    <a:lnTo>
                      <a:pt x="20" y="180"/>
                    </a:lnTo>
                    <a:lnTo>
                      <a:pt x="22" y="188"/>
                    </a:lnTo>
                    <a:lnTo>
                      <a:pt x="26" y="196"/>
                    </a:lnTo>
                    <a:lnTo>
                      <a:pt x="32" y="202"/>
                    </a:lnTo>
                    <a:lnTo>
                      <a:pt x="38" y="208"/>
                    </a:lnTo>
                    <a:lnTo>
                      <a:pt x="46" y="212"/>
                    </a:lnTo>
                    <a:lnTo>
                      <a:pt x="54" y="214"/>
                    </a:lnTo>
                    <a:lnTo>
                      <a:pt x="64" y="216"/>
                    </a:lnTo>
                    <a:lnTo>
                      <a:pt x="246" y="216"/>
                    </a:lnTo>
                    <a:lnTo>
                      <a:pt x="246" y="216"/>
                    </a:lnTo>
                    <a:lnTo>
                      <a:pt x="250" y="216"/>
                    </a:lnTo>
                    <a:lnTo>
                      <a:pt x="254" y="218"/>
                    </a:lnTo>
                    <a:lnTo>
                      <a:pt x="256" y="222"/>
                    </a:lnTo>
                    <a:lnTo>
                      <a:pt x="256" y="226"/>
                    </a:lnTo>
                    <a:lnTo>
                      <a:pt x="256" y="226"/>
                    </a:lnTo>
                    <a:lnTo>
                      <a:pt x="256" y="230"/>
                    </a:lnTo>
                    <a:lnTo>
                      <a:pt x="254" y="232"/>
                    </a:lnTo>
                    <a:lnTo>
                      <a:pt x="250" y="236"/>
                    </a:lnTo>
                    <a:lnTo>
                      <a:pt x="246" y="236"/>
                    </a:lnTo>
                    <a:lnTo>
                      <a:pt x="246" y="2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grpSp>
        <p:nvGrpSpPr>
          <p:cNvPr id="49" name="Group 48"/>
          <p:cNvGrpSpPr/>
          <p:nvPr/>
        </p:nvGrpSpPr>
        <p:grpSpPr>
          <a:xfrm>
            <a:off x="3216946" y="2258092"/>
            <a:ext cx="3828478" cy="612000"/>
            <a:chOff x="3216946" y="2258092"/>
            <a:chExt cx="3828478" cy="612000"/>
          </a:xfrm>
        </p:grpSpPr>
        <p:sp>
          <p:nvSpPr>
            <p:cNvPr id="20" name="Rounded Rectangle 19"/>
            <p:cNvSpPr/>
            <p:nvPr/>
          </p:nvSpPr>
          <p:spPr>
            <a:xfrm>
              <a:off x="3373016" y="2384072"/>
              <a:ext cx="3672408"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总公司</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22" name="Group 21"/>
            <p:cNvGrpSpPr/>
            <p:nvPr/>
          </p:nvGrpSpPr>
          <p:grpSpPr>
            <a:xfrm>
              <a:off x="3216946" y="2258092"/>
              <a:ext cx="612000" cy="612000"/>
              <a:chOff x="3216946" y="2258092"/>
              <a:chExt cx="612000" cy="612000"/>
            </a:xfrm>
          </p:grpSpPr>
          <p:sp>
            <p:nvSpPr>
              <p:cNvPr id="23" name="Oval 22"/>
              <p:cNvSpPr/>
              <p:nvPr/>
            </p:nvSpPr>
            <p:spPr bwMode="ltGray">
              <a:xfrm>
                <a:off x="3216946" y="2258092"/>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24" name="Freeform 4806"/>
              <p:cNvSpPr>
                <a:spLocks noEditPoints="1"/>
              </p:cNvSpPr>
              <p:nvPr/>
            </p:nvSpPr>
            <p:spPr bwMode="auto">
              <a:xfrm>
                <a:off x="3299862" y="2321752"/>
                <a:ext cx="446169" cy="392236"/>
              </a:xfrm>
              <a:custGeom>
                <a:gdLst>
                  <a:gd name="T0" fmla="*/ 310 w 364"/>
                  <a:gd name="T1" fmla="*/ 104 h 320"/>
                  <a:gd name="T2" fmla="*/ 314 w 364"/>
                  <a:gd name="T3" fmla="*/ 242 h 320"/>
                  <a:gd name="T4" fmla="*/ 304 w 364"/>
                  <a:gd name="T5" fmla="*/ 252 h 320"/>
                  <a:gd name="T6" fmla="*/ 276 w 364"/>
                  <a:gd name="T7" fmla="*/ 248 h 320"/>
                  <a:gd name="T8" fmla="*/ 274 w 364"/>
                  <a:gd name="T9" fmla="*/ 110 h 320"/>
                  <a:gd name="T10" fmla="*/ 284 w 364"/>
                  <a:gd name="T11" fmla="*/ 100 h 320"/>
                  <a:gd name="T12" fmla="*/ 26 w 364"/>
                  <a:gd name="T13" fmla="*/ 66 h 320"/>
                  <a:gd name="T14" fmla="*/ 178 w 364"/>
                  <a:gd name="T15" fmla="*/ 0 h 320"/>
                  <a:gd name="T16" fmla="*/ 180 w 364"/>
                  <a:gd name="T17" fmla="*/ 0 h 320"/>
                  <a:gd name="T18" fmla="*/ 184 w 364"/>
                  <a:gd name="T19" fmla="*/ 0 h 320"/>
                  <a:gd name="T20" fmla="*/ 186 w 364"/>
                  <a:gd name="T21" fmla="*/ 0 h 320"/>
                  <a:gd name="T22" fmla="*/ 332 w 364"/>
                  <a:gd name="T23" fmla="*/ 62 h 320"/>
                  <a:gd name="T24" fmla="*/ 338 w 364"/>
                  <a:gd name="T25" fmla="*/ 74 h 320"/>
                  <a:gd name="T26" fmla="*/ 328 w 364"/>
                  <a:gd name="T27" fmla="*/ 82 h 320"/>
                  <a:gd name="T28" fmla="*/ 36 w 364"/>
                  <a:gd name="T29" fmla="*/ 82 h 320"/>
                  <a:gd name="T30" fmla="*/ 26 w 364"/>
                  <a:gd name="T31" fmla="*/ 72 h 320"/>
                  <a:gd name="T32" fmla="*/ 168 w 364"/>
                  <a:gd name="T33" fmla="*/ 56 h 320"/>
                  <a:gd name="T34" fmla="*/ 190 w 364"/>
                  <a:gd name="T35" fmla="*/ 60 h 320"/>
                  <a:gd name="T36" fmla="*/ 200 w 364"/>
                  <a:gd name="T37" fmla="*/ 42 h 320"/>
                  <a:gd name="T38" fmla="*/ 182 w 364"/>
                  <a:gd name="T39" fmla="*/ 24 h 320"/>
                  <a:gd name="T40" fmla="*/ 164 w 364"/>
                  <a:gd name="T41" fmla="*/ 36 h 320"/>
                  <a:gd name="T42" fmla="*/ 230 w 364"/>
                  <a:gd name="T43" fmla="*/ 252 h 320"/>
                  <a:gd name="T44" fmla="*/ 240 w 364"/>
                  <a:gd name="T45" fmla="*/ 242 h 320"/>
                  <a:gd name="T46" fmla="*/ 236 w 364"/>
                  <a:gd name="T47" fmla="*/ 104 h 320"/>
                  <a:gd name="T48" fmla="*/ 134 w 364"/>
                  <a:gd name="T49" fmla="*/ 100 h 320"/>
                  <a:gd name="T50" fmla="*/ 124 w 364"/>
                  <a:gd name="T51" fmla="*/ 110 h 320"/>
                  <a:gd name="T52" fmla="*/ 128 w 364"/>
                  <a:gd name="T53" fmla="*/ 248 h 320"/>
                  <a:gd name="T54" fmla="*/ 162 w 364"/>
                  <a:gd name="T55" fmla="*/ 170 h 320"/>
                  <a:gd name="T56" fmla="*/ 174 w 364"/>
                  <a:gd name="T57" fmla="*/ 152 h 320"/>
                  <a:gd name="T58" fmla="*/ 196 w 364"/>
                  <a:gd name="T59" fmla="*/ 156 h 320"/>
                  <a:gd name="T60" fmla="*/ 230 w 364"/>
                  <a:gd name="T61" fmla="*/ 252 h 320"/>
                  <a:gd name="T62" fmla="*/ 332 w 364"/>
                  <a:gd name="T63" fmla="*/ 286 h 320"/>
                  <a:gd name="T64" fmla="*/ 338 w 364"/>
                  <a:gd name="T65" fmla="*/ 278 h 320"/>
                  <a:gd name="T66" fmla="*/ 328 w 364"/>
                  <a:gd name="T67" fmla="*/ 268 h 320"/>
                  <a:gd name="T68" fmla="*/ 28 w 364"/>
                  <a:gd name="T69" fmla="*/ 270 h 320"/>
                  <a:gd name="T70" fmla="*/ 26 w 364"/>
                  <a:gd name="T71" fmla="*/ 282 h 320"/>
                  <a:gd name="T72" fmla="*/ 36 w 364"/>
                  <a:gd name="T73" fmla="*/ 288 h 320"/>
                  <a:gd name="T74" fmla="*/ 6 w 364"/>
                  <a:gd name="T75" fmla="*/ 302 h 320"/>
                  <a:gd name="T76" fmla="*/ 0 w 364"/>
                  <a:gd name="T77" fmla="*/ 310 h 320"/>
                  <a:gd name="T78" fmla="*/ 10 w 364"/>
                  <a:gd name="T79" fmla="*/ 320 h 320"/>
                  <a:gd name="T80" fmla="*/ 362 w 364"/>
                  <a:gd name="T81" fmla="*/ 318 h 320"/>
                  <a:gd name="T82" fmla="*/ 364 w 364"/>
                  <a:gd name="T83" fmla="*/ 306 h 320"/>
                  <a:gd name="T84" fmla="*/ 354 w 364"/>
                  <a:gd name="T85" fmla="*/ 300 h 320"/>
                  <a:gd name="T86" fmla="*/ 54 w 364"/>
                  <a:gd name="T87" fmla="*/ 104 h 320"/>
                  <a:gd name="T88" fmla="*/ 50 w 364"/>
                  <a:gd name="T89" fmla="*/ 242 h 320"/>
                  <a:gd name="T90" fmla="*/ 60 w 364"/>
                  <a:gd name="T91" fmla="*/ 252 h 320"/>
                  <a:gd name="T92" fmla="*/ 88 w 364"/>
                  <a:gd name="T93" fmla="*/ 248 h 320"/>
                  <a:gd name="T94" fmla="*/ 90 w 364"/>
                  <a:gd name="T95" fmla="*/ 110 h 320"/>
                  <a:gd name="T96" fmla="*/ 80 w 364"/>
                  <a:gd name="T97" fmla="*/ 100 h 3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64" h="320">
                    <a:moveTo>
                      <a:pt x="304" y="100"/>
                    </a:moveTo>
                    <a:lnTo>
                      <a:pt x="304" y="100"/>
                    </a:lnTo>
                    <a:lnTo>
                      <a:pt x="308" y="102"/>
                    </a:lnTo>
                    <a:lnTo>
                      <a:pt x="310" y="104"/>
                    </a:lnTo>
                    <a:lnTo>
                      <a:pt x="312" y="106"/>
                    </a:lnTo>
                    <a:lnTo>
                      <a:pt x="314" y="110"/>
                    </a:lnTo>
                    <a:lnTo>
                      <a:pt x="314" y="242"/>
                    </a:lnTo>
                    <a:lnTo>
                      <a:pt x="314" y="242"/>
                    </a:lnTo>
                    <a:lnTo>
                      <a:pt x="312" y="246"/>
                    </a:lnTo>
                    <a:lnTo>
                      <a:pt x="310" y="248"/>
                    </a:lnTo>
                    <a:lnTo>
                      <a:pt x="308" y="250"/>
                    </a:lnTo>
                    <a:lnTo>
                      <a:pt x="304" y="252"/>
                    </a:lnTo>
                    <a:lnTo>
                      <a:pt x="284" y="252"/>
                    </a:lnTo>
                    <a:lnTo>
                      <a:pt x="284" y="252"/>
                    </a:lnTo>
                    <a:lnTo>
                      <a:pt x="280" y="250"/>
                    </a:lnTo>
                    <a:lnTo>
                      <a:pt x="276" y="248"/>
                    </a:lnTo>
                    <a:lnTo>
                      <a:pt x="274" y="246"/>
                    </a:lnTo>
                    <a:lnTo>
                      <a:pt x="274" y="242"/>
                    </a:lnTo>
                    <a:lnTo>
                      <a:pt x="274" y="110"/>
                    </a:lnTo>
                    <a:lnTo>
                      <a:pt x="274" y="110"/>
                    </a:lnTo>
                    <a:lnTo>
                      <a:pt x="274" y="106"/>
                    </a:lnTo>
                    <a:lnTo>
                      <a:pt x="276" y="104"/>
                    </a:lnTo>
                    <a:lnTo>
                      <a:pt x="280" y="102"/>
                    </a:lnTo>
                    <a:lnTo>
                      <a:pt x="284" y="100"/>
                    </a:lnTo>
                    <a:lnTo>
                      <a:pt x="304" y="100"/>
                    </a:lnTo>
                    <a:close/>
                    <a:moveTo>
                      <a:pt x="26" y="72"/>
                    </a:moveTo>
                    <a:lnTo>
                      <a:pt x="26" y="72"/>
                    </a:lnTo>
                    <a:lnTo>
                      <a:pt x="26" y="66"/>
                    </a:lnTo>
                    <a:lnTo>
                      <a:pt x="32" y="62"/>
                    </a:lnTo>
                    <a:lnTo>
                      <a:pt x="178" y="0"/>
                    </a:lnTo>
                    <a:lnTo>
                      <a:pt x="178" y="0"/>
                    </a:lnTo>
                    <a:lnTo>
                      <a:pt x="178" y="0"/>
                    </a:lnTo>
                    <a:lnTo>
                      <a:pt x="178" y="0"/>
                    </a:lnTo>
                    <a:lnTo>
                      <a:pt x="180" y="0"/>
                    </a:lnTo>
                    <a:lnTo>
                      <a:pt x="180" y="0"/>
                    </a:lnTo>
                    <a:lnTo>
                      <a:pt x="180" y="0"/>
                    </a:lnTo>
                    <a:lnTo>
                      <a:pt x="180" y="0"/>
                    </a:lnTo>
                    <a:lnTo>
                      <a:pt x="182" y="0"/>
                    </a:lnTo>
                    <a:lnTo>
                      <a:pt x="182" y="0"/>
                    </a:lnTo>
                    <a:lnTo>
                      <a:pt x="184" y="0"/>
                    </a:lnTo>
                    <a:lnTo>
                      <a:pt x="184" y="0"/>
                    </a:lnTo>
                    <a:lnTo>
                      <a:pt x="184" y="0"/>
                    </a:lnTo>
                    <a:lnTo>
                      <a:pt x="184" y="0"/>
                    </a:lnTo>
                    <a:lnTo>
                      <a:pt x="186" y="0"/>
                    </a:lnTo>
                    <a:lnTo>
                      <a:pt x="186" y="0"/>
                    </a:lnTo>
                    <a:lnTo>
                      <a:pt x="186" y="0"/>
                    </a:lnTo>
                    <a:lnTo>
                      <a:pt x="332" y="62"/>
                    </a:lnTo>
                    <a:lnTo>
                      <a:pt x="332" y="62"/>
                    </a:lnTo>
                    <a:lnTo>
                      <a:pt x="336" y="64"/>
                    </a:lnTo>
                    <a:lnTo>
                      <a:pt x="338" y="72"/>
                    </a:lnTo>
                    <a:lnTo>
                      <a:pt x="338" y="72"/>
                    </a:lnTo>
                    <a:lnTo>
                      <a:pt x="338" y="74"/>
                    </a:lnTo>
                    <a:lnTo>
                      <a:pt x="336" y="78"/>
                    </a:lnTo>
                    <a:lnTo>
                      <a:pt x="332" y="80"/>
                    </a:lnTo>
                    <a:lnTo>
                      <a:pt x="328" y="82"/>
                    </a:lnTo>
                    <a:lnTo>
                      <a:pt x="328" y="82"/>
                    </a:lnTo>
                    <a:lnTo>
                      <a:pt x="328" y="82"/>
                    </a:lnTo>
                    <a:lnTo>
                      <a:pt x="182" y="82"/>
                    </a:lnTo>
                    <a:lnTo>
                      <a:pt x="182" y="82"/>
                    </a:lnTo>
                    <a:lnTo>
                      <a:pt x="36" y="82"/>
                    </a:lnTo>
                    <a:lnTo>
                      <a:pt x="36" y="82"/>
                    </a:lnTo>
                    <a:lnTo>
                      <a:pt x="30" y="78"/>
                    </a:lnTo>
                    <a:lnTo>
                      <a:pt x="26" y="72"/>
                    </a:lnTo>
                    <a:lnTo>
                      <a:pt x="26" y="72"/>
                    </a:lnTo>
                    <a:close/>
                    <a:moveTo>
                      <a:pt x="164" y="42"/>
                    </a:moveTo>
                    <a:lnTo>
                      <a:pt x="164" y="42"/>
                    </a:lnTo>
                    <a:lnTo>
                      <a:pt x="164" y="50"/>
                    </a:lnTo>
                    <a:lnTo>
                      <a:pt x="168" y="56"/>
                    </a:lnTo>
                    <a:lnTo>
                      <a:pt x="174" y="60"/>
                    </a:lnTo>
                    <a:lnTo>
                      <a:pt x="182" y="62"/>
                    </a:lnTo>
                    <a:lnTo>
                      <a:pt x="182" y="62"/>
                    </a:lnTo>
                    <a:lnTo>
                      <a:pt x="190" y="60"/>
                    </a:lnTo>
                    <a:lnTo>
                      <a:pt x="196" y="56"/>
                    </a:lnTo>
                    <a:lnTo>
                      <a:pt x="200" y="50"/>
                    </a:lnTo>
                    <a:lnTo>
                      <a:pt x="200" y="42"/>
                    </a:lnTo>
                    <a:lnTo>
                      <a:pt x="200" y="42"/>
                    </a:lnTo>
                    <a:lnTo>
                      <a:pt x="200" y="36"/>
                    </a:lnTo>
                    <a:lnTo>
                      <a:pt x="196" y="30"/>
                    </a:lnTo>
                    <a:lnTo>
                      <a:pt x="190" y="26"/>
                    </a:lnTo>
                    <a:lnTo>
                      <a:pt x="182" y="24"/>
                    </a:lnTo>
                    <a:lnTo>
                      <a:pt x="182" y="24"/>
                    </a:lnTo>
                    <a:lnTo>
                      <a:pt x="174" y="26"/>
                    </a:lnTo>
                    <a:lnTo>
                      <a:pt x="168" y="30"/>
                    </a:lnTo>
                    <a:lnTo>
                      <a:pt x="164" y="36"/>
                    </a:lnTo>
                    <a:lnTo>
                      <a:pt x="164" y="42"/>
                    </a:lnTo>
                    <a:lnTo>
                      <a:pt x="164" y="42"/>
                    </a:lnTo>
                    <a:close/>
                    <a:moveTo>
                      <a:pt x="230" y="252"/>
                    </a:moveTo>
                    <a:lnTo>
                      <a:pt x="230" y="252"/>
                    </a:lnTo>
                    <a:lnTo>
                      <a:pt x="234" y="250"/>
                    </a:lnTo>
                    <a:lnTo>
                      <a:pt x="236" y="248"/>
                    </a:lnTo>
                    <a:lnTo>
                      <a:pt x="238" y="246"/>
                    </a:lnTo>
                    <a:lnTo>
                      <a:pt x="240" y="242"/>
                    </a:lnTo>
                    <a:lnTo>
                      <a:pt x="240" y="110"/>
                    </a:lnTo>
                    <a:lnTo>
                      <a:pt x="240" y="110"/>
                    </a:lnTo>
                    <a:lnTo>
                      <a:pt x="238" y="106"/>
                    </a:lnTo>
                    <a:lnTo>
                      <a:pt x="236" y="104"/>
                    </a:lnTo>
                    <a:lnTo>
                      <a:pt x="234" y="102"/>
                    </a:lnTo>
                    <a:lnTo>
                      <a:pt x="230" y="100"/>
                    </a:lnTo>
                    <a:lnTo>
                      <a:pt x="134" y="100"/>
                    </a:lnTo>
                    <a:lnTo>
                      <a:pt x="134" y="100"/>
                    </a:lnTo>
                    <a:lnTo>
                      <a:pt x="130" y="102"/>
                    </a:lnTo>
                    <a:lnTo>
                      <a:pt x="128" y="104"/>
                    </a:lnTo>
                    <a:lnTo>
                      <a:pt x="126" y="106"/>
                    </a:lnTo>
                    <a:lnTo>
                      <a:pt x="124" y="110"/>
                    </a:lnTo>
                    <a:lnTo>
                      <a:pt x="124" y="242"/>
                    </a:lnTo>
                    <a:lnTo>
                      <a:pt x="124" y="242"/>
                    </a:lnTo>
                    <a:lnTo>
                      <a:pt x="126" y="246"/>
                    </a:lnTo>
                    <a:lnTo>
                      <a:pt x="128" y="248"/>
                    </a:lnTo>
                    <a:lnTo>
                      <a:pt x="130" y="250"/>
                    </a:lnTo>
                    <a:lnTo>
                      <a:pt x="134" y="252"/>
                    </a:lnTo>
                    <a:lnTo>
                      <a:pt x="162" y="252"/>
                    </a:lnTo>
                    <a:lnTo>
                      <a:pt x="162" y="170"/>
                    </a:lnTo>
                    <a:lnTo>
                      <a:pt x="162" y="170"/>
                    </a:lnTo>
                    <a:lnTo>
                      <a:pt x="164" y="162"/>
                    </a:lnTo>
                    <a:lnTo>
                      <a:pt x="168" y="156"/>
                    </a:lnTo>
                    <a:lnTo>
                      <a:pt x="174" y="152"/>
                    </a:lnTo>
                    <a:lnTo>
                      <a:pt x="182" y="150"/>
                    </a:lnTo>
                    <a:lnTo>
                      <a:pt x="182" y="150"/>
                    </a:lnTo>
                    <a:lnTo>
                      <a:pt x="190" y="152"/>
                    </a:lnTo>
                    <a:lnTo>
                      <a:pt x="196" y="156"/>
                    </a:lnTo>
                    <a:lnTo>
                      <a:pt x="200" y="162"/>
                    </a:lnTo>
                    <a:lnTo>
                      <a:pt x="202" y="170"/>
                    </a:lnTo>
                    <a:lnTo>
                      <a:pt x="202" y="252"/>
                    </a:lnTo>
                    <a:lnTo>
                      <a:pt x="230" y="252"/>
                    </a:lnTo>
                    <a:close/>
                    <a:moveTo>
                      <a:pt x="36" y="288"/>
                    </a:moveTo>
                    <a:lnTo>
                      <a:pt x="328" y="288"/>
                    </a:lnTo>
                    <a:lnTo>
                      <a:pt x="328" y="288"/>
                    </a:lnTo>
                    <a:lnTo>
                      <a:pt x="332" y="286"/>
                    </a:lnTo>
                    <a:lnTo>
                      <a:pt x="336" y="284"/>
                    </a:lnTo>
                    <a:lnTo>
                      <a:pt x="338" y="282"/>
                    </a:lnTo>
                    <a:lnTo>
                      <a:pt x="338" y="278"/>
                    </a:lnTo>
                    <a:lnTo>
                      <a:pt x="338" y="278"/>
                    </a:lnTo>
                    <a:lnTo>
                      <a:pt x="338" y="274"/>
                    </a:lnTo>
                    <a:lnTo>
                      <a:pt x="336" y="270"/>
                    </a:lnTo>
                    <a:lnTo>
                      <a:pt x="332" y="268"/>
                    </a:lnTo>
                    <a:lnTo>
                      <a:pt x="328" y="268"/>
                    </a:lnTo>
                    <a:lnTo>
                      <a:pt x="36" y="268"/>
                    </a:lnTo>
                    <a:lnTo>
                      <a:pt x="36" y="268"/>
                    </a:lnTo>
                    <a:lnTo>
                      <a:pt x="32" y="268"/>
                    </a:lnTo>
                    <a:lnTo>
                      <a:pt x="28" y="270"/>
                    </a:lnTo>
                    <a:lnTo>
                      <a:pt x="26" y="274"/>
                    </a:lnTo>
                    <a:lnTo>
                      <a:pt x="26" y="278"/>
                    </a:lnTo>
                    <a:lnTo>
                      <a:pt x="26" y="278"/>
                    </a:lnTo>
                    <a:lnTo>
                      <a:pt x="26" y="282"/>
                    </a:lnTo>
                    <a:lnTo>
                      <a:pt x="28" y="284"/>
                    </a:lnTo>
                    <a:lnTo>
                      <a:pt x="32" y="286"/>
                    </a:lnTo>
                    <a:lnTo>
                      <a:pt x="36" y="288"/>
                    </a:lnTo>
                    <a:lnTo>
                      <a:pt x="36" y="288"/>
                    </a:lnTo>
                    <a:close/>
                    <a:moveTo>
                      <a:pt x="354" y="300"/>
                    </a:moveTo>
                    <a:lnTo>
                      <a:pt x="10" y="300"/>
                    </a:lnTo>
                    <a:lnTo>
                      <a:pt x="10" y="300"/>
                    </a:lnTo>
                    <a:lnTo>
                      <a:pt x="6" y="302"/>
                    </a:lnTo>
                    <a:lnTo>
                      <a:pt x="2" y="304"/>
                    </a:lnTo>
                    <a:lnTo>
                      <a:pt x="0" y="306"/>
                    </a:lnTo>
                    <a:lnTo>
                      <a:pt x="0" y="310"/>
                    </a:lnTo>
                    <a:lnTo>
                      <a:pt x="0" y="310"/>
                    </a:lnTo>
                    <a:lnTo>
                      <a:pt x="0" y="314"/>
                    </a:lnTo>
                    <a:lnTo>
                      <a:pt x="2" y="318"/>
                    </a:lnTo>
                    <a:lnTo>
                      <a:pt x="6" y="320"/>
                    </a:lnTo>
                    <a:lnTo>
                      <a:pt x="10" y="320"/>
                    </a:lnTo>
                    <a:lnTo>
                      <a:pt x="354" y="320"/>
                    </a:lnTo>
                    <a:lnTo>
                      <a:pt x="354" y="320"/>
                    </a:lnTo>
                    <a:lnTo>
                      <a:pt x="358" y="320"/>
                    </a:lnTo>
                    <a:lnTo>
                      <a:pt x="362" y="318"/>
                    </a:lnTo>
                    <a:lnTo>
                      <a:pt x="364" y="314"/>
                    </a:lnTo>
                    <a:lnTo>
                      <a:pt x="364" y="310"/>
                    </a:lnTo>
                    <a:lnTo>
                      <a:pt x="364" y="310"/>
                    </a:lnTo>
                    <a:lnTo>
                      <a:pt x="364" y="306"/>
                    </a:lnTo>
                    <a:lnTo>
                      <a:pt x="362" y="304"/>
                    </a:lnTo>
                    <a:lnTo>
                      <a:pt x="358" y="302"/>
                    </a:lnTo>
                    <a:lnTo>
                      <a:pt x="354" y="300"/>
                    </a:lnTo>
                    <a:lnTo>
                      <a:pt x="354" y="300"/>
                    </a:lnTo>
                    <a:close/>
                    <a:moveTo>
                      <a:pt x="60" y="100"/>
                    </a:moveTo>
                    <a:lnTo>
                      <a:pt x="60" y="100"/>
                    </a:lnTo>
                    <a:lnTo>
                      <a:pt x="56" y="102"/>
                    </a:lnTo>
                    <a:lnTo>
                      <a:pt x="54" y="104"/>
                    </a:lnTo>
                    <a:lnTo>
                      <a:pt x="52" y="106"/>
                    </a:lnTo>
                    <a:lnTo>
                      <a:pt x="50" y="110"/>
                    </a:lnTo>
                    <a:lnTo>
                      <a:pt x="50" y="242"/>
                    </a:lnTo>
                    <a:lnTo>
                      <a:pt x="50" y="242"/>
                    </a:lnTo>
                    <a:lnTo>
                      <a:pt x="52" y="246"/>
                    </a:lnTo>
                    <a:lnTo>
                      <a:pt x="54" y="248"/>
                    </a:lnTo>
                    <a:lnTo>
                      <a:pt x="56" y="250"/>
                    </a:lnTo>
                    <a:lnTo>
                      <a:pt x="60" y="252"/>
                    </a:lnTo>
                    <a:lnTo>
                      <a:pt x="80" y="252"/>
                    </a:lnTo>
                    <a:lnTo>
                      <a:pt x="80" y="252"/>
                    </a:lnTo>
                    <a:lnTo>
                      <a:pt x="84" y="250"/>
                    </a:lnTo>
                    <a:lnTo>
                      <a:pt x="88" y="248"/>
                    </a:lnTo>
                    <a:lnTo>
                      <a:pt x="90" y="246"/>
                    </a:lnTo>
                    <a:lnTo>
                      <a:pt x="90" y="242"/>
                    </a:lnTo>
                    <a:lnTo>
                      <a:pt x="90" y="110"/>
                    </a:lnTo>
                    <a:lnTo>
                      <a:pt x="90" y="110"/>
                    </a:lnTo>
                    <a:lnTo>
                      <a:pt x="90" y="106"/>
                    </a:lnTo>
                    <a:lnTo>
                      <a:pt x="88" y="104"/>
                    </a:lnTo>
                    <a:lnTo>
                      <a:pt x="84" y="102"/>
                    </a:lnTo>
                    <a:lnTo>
                      <a:pt x="80" y="100"/>
                    </a:lnTo>
                    <a:lnTo>
                      <a:pt x="60" y="100"/>
                    </a:lnTo>
                    <a:close/>
                  </a:path>
                </a:pathLst>
              </a:custGeom>
              <a:solidFill>
                <a:schemeClr val="bg2"/>
              </a:solidFill>
              <a:ln>
                <a:noFill/>
              </a:ln>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grpSp>
        <p:nvGrpSpPr>
          <p:cNvPr id="50" name="Group 49"/>
          <p:cNvGrpSpPr/>
          <p:nvPr/>
        </p:nvGrpSpPr>
        <p:grpSpPr>
          <a:xfrm>
            <a:off x="3205801" y="3850264"/>
            <a:ext cx="3839623" cy="612000"/>
            <a:chOff x="3205801" y="3850264"/>
            <a:chExt cx="3839623" cy="612000"/>
          </a:xfrm>
        </p:grpSpPr>
        <p:sp>
          <p:nvSpPr>
            <p:cNvPr id="21" name="Rounded Rectangle 20"/>
            <p:cNvSpPr/>
            <p:nvPr/>
          </p:nvSpPr>
          <p:spPr>
            <a:xfrm>
              <a:off x="3373016" y="3976244"/>
              <a:ext cx="3672408"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子公司</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25" name="Group 24"/>
            <p:cNvGrpSpPr/>
            <p:nvPr/>
          </p:nvGrpSpPr>
          <p:grpSpPr>
            <a:xfrm>
              <a:off x="3205801" y="3850264"/>
              <a:ext cx="612000" cy="612000"/>
              <a:chOff x="592807" y="4690710"/>
              <a:chExt cx="612000" cy="612000"/>
            </a:xfrm>
          </p:grpSpPr>
          <p:sp>
            <p:nvSpPr>
              <p:cNvPr id="26" name="Oval 25"/>
              <p:cNvSpPr/>
              <p:nvPr/>
            </p:nvSpPr>
            <p:spPr bwMode="ltGray">
              <a:xfrm>
                <a:off x="592807" y="4690710"/>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27" name="Freeform 4923"/>
              <p:cNvSpPr>
                <a:spLocks noEditPoints="1"/>
              </p:cNvSpPr>
              <p:nvPr/>
            </p:nvSpPr>
            <p:spPr bwMode="auto">
              <a:xfrm>
                <a:off x="681987" y="4800382"/>
                <a:ext cx="433640" cy="397503"/>
              </a:xfrm>
              <a:custGeom>
                <a:gdLst>
                  <a:gd name="T0" fmla="*/ 310 w 360"/>
                  <a:gd name="T1" fmla="*/ 80 h 330"/>
                  <a:gd name="T2" fmla="*/ 310 w 360"/>
                  <a:gd name="T3" fmla="*/ 36 h 330"/>
                  <a:gd name="T4" fmla="*/ 310 w 360"/>
                  <a:gd name="T5" fmla="*/ 34 h 330"/>
                  <a:gd name="T6" fmla="*/ 310 w 360"/>
                  <a:gd name="T7" fmla="*/ 32 h 330"/>
                  <a:gd name="T8" fmla="*/ 310 w 360"/>
                  <a:gd name="T9" fmla="*/ 32 h 330"/>
                  <a:gd name="T10" fmla="*/ 310 w 360"/>
                  <a:gd name="T11" fmla="*/ 32 h 330"/>
                  <a:gd name="T12" fmla="*/ 308 w 360"/>
                  <a:gd name="T13" fmla="*/ 30 h 330"/>
                  <a:gd name="T14" fmla="*/ 308 w 360"/>
                  <a:gd name="T15" fmla="*/ 30 h 330"/>
                  <a:gd name="T16" fmla="*/ 308 w 360"/>
                  <a:gd name="T17" fmla="*/ 28 h 330"/>
                  <a:gd name="T18" fmla="*/ 306 w 360"/>
                  <a:gd name="T19" fmla="*/ 28 h 330"/>
                  <a:gd name="T20" fmla="*/ 274 w 360"/>
                  <a:gd name="T21" fmla="*/ 12 h 330"/>
                  <a:gd name="T22" fmla="*/ 272 w 360"/>
                  <a:gd name="T23" fmla="*/ 12 h 330"/>
                  <a:gd name="T24" fmla="*/ 254 w 360"/>
                  <a:gd name="T25" fmla="*/ 20 h 330"/>
                  <a:gd name="T26" fmla="*/ 238 w 360"/>
                  <a:gd name="T27" fmla="*/ 2 h 330"/>
                  <a:gd name="T28" fmla="*/ 226 w 360"/>
                  <a:gd name="T29" fmla="*/ 0 h 330"/>
                  <a:gd name="T30" fmla="*/ 110 w 360"/>
                  <a:gd name="T31" fmla="*/ 58 h 330"/>
                  <a:gd name="T32" fmla="*/ 110 w 360"/>
                  <a:gd name="T33" fmla="*/ 60 h 330"/>
                  <a:gd name="T34" fmla="*/ 108 w 360"/>
                  <a:gd name="T35" fmla="*/ 60 h 330"/>
                  <a:gd name="T36" fmla="*/ 108 w 360"/>
                  <a:gd name="T37" fmla="*/ 60 h 330"/>
                  <a:gd name="T38" fmla="*/ 2 w 360"/>
                  <a:gd name="T39" fmla="*/ 158 h 330"/>
                  <a:gd name="T40" fmla="*/ 0 w 360"/>
                  <a:gd name="T41" fmla="*/ 170 h 330"/>
                  <a:gd name="T42" fmla="*/ 4 w 360"/>
                  <a:gd name="T43" fmla="*/ 174 h 330"/>
                  <a:gd name="T44" fmla="*/ 10 w 360"/>
                  <a:gd name="T45" fmla="*/ 176 h 330"/>
                  <a:gd name="T46" fmla="*/ 40 w 360"/>
                  <a:gd name="T47" fmla="*/ 172 h 330"/>
                  <a:gd name="T48" fmla="*/ 40 w 360"/>
                  <a:gd name="T49" fmla="*/ 304 h 330"/>
                  <a:gd name="T50" fmla="*/ 44 w 360"/>
                  <a:gd name="T51" fmla="*/ 312 h 330"/>
                  <a:gd name="T52" fmla="*/ 50 w 360"/>
                  <a:gd name="T53" fmla="*/ 314 h 330"/>
                  <a:gd name="T54" fmla="*/ 220 w 360"/>
                  <a:gd name="T55" fmla="*/ 330 h 330"/>
                  <a:gd name="T56" fmla="*/ 220 w 360"/>
                  <a:gd name="T57" fmla="*/ 330 h 330"/>
                  <a:gd name="T58" fmla="*/ 224 w 360"/>
                  <a:gd name="T59" fmla="*/ 330 h 330"/>
                  <a:gd name="T60" fmla="*/ 224 w 360"/>
                  <a:gd name="T61" fmla="*/ 330 h 330"/>
                  <a:gd name="T62" fmla="*/ 322 w 360"/>
                  <a:gd name="T63" fmla="*/ 282 h 330"/>
                  <a:gd name="T64" fmla="*/ 326 w 360"/>
                  <a:gd name="T65" fmla="*/ 278 h 330"/>
                  <a:gd name="T66" fmla="*/ 326 w 360"/>
                  <a:gd name="T67" fmla="*/ 160 h 330"/>
                  <a:gd name="T68" fmla="*/ 356 w 360"/>
                  <a:gd name="T69" fmla="*/ 146 h 330"/>
                  <a:gd name="T70" fmla="*/ 360 w 360"/>
                  <a:gd name="T71" fmla="*/ 138 h 330"/>
                  <a:gd name="T72" fmla="*/ 360 w 360"/>
                  <a:gd name="T73" fmla="*/ 134 h 330"/>
                  <a:gd name="T74" fmla="*/ 358 w 360"/>
                  <a:gd name="T75" fmla="*/ 130 h 330"/>
                  <a:gd name="T76" fmla="*/ 150 w 360"/>
                  <a:gd name="T77" fmla="*/ 304 h 330"/>
                  <a:gd name="T78" fmla="*/ 150 w 360"/>
                  <a:gd name="T79" fmla="*/ 208 h 330"/>
                  <a:gd name="T80" fmla="*/ 144 w 360"/>
                  <a:gd name="T81" fmla="*/ 192 h 330"/>
                  <a:gd name="T82" fmla="*/ 128 w 360"/>
                  <a:gd name="T83" fmla="*/ 184 h 330"/>
                  <a:gd name="T84" fmla="*/ 120 w 360"/>
                  <a:gd name="T85" fmla="*/ 184 h 330"/>
                  <a:gd name="T86" fmla="*/ 108 w 360"/>
                  <a:gd name="T87" fmla="*/ 196 h 330"/>
                  <a:gd name="T88" fmla="*/ 106 w 360"/>
                  <a:gd name="T89" fmla="*/ 300 h 330"/>
                  <a:gd name="T90" fmla="*/ 60 w 360"/>
                  <a:gd name="T91" fmla="*/ 138 h 330"/>
                  <a:gd name="T92" fmla="*/ 210 w 360"/>
                  <a:gd name="T93" fmla="*/ 182 h 330"/>
                  <a:gd name="T94" fmla="*/ 272 w 360"/>
                  <a:gd name="T95" fmla="*/ 28 h 330"/>
                  <a:gd name="T96" fmla="*/ 264 w 360"/>
                  <a:gd name="T97" fmla="*/ 46 h 330"/>
                  <a:gd name="T98" fmla="*/ 272 w 360"/>
                  <a:gd name="T99" fmla="*/ 28 h 330"/>
                  <a:gd name="T100" fmla="*/ 294 w 360"/>
                  <a:gd name="T101" fmla="*/ 124 h 330"/>
                  <a:gd name="T102" fmla="*/ 272 w 360"/>
                  <a:gd name="T103" fmla="*/ 60 h 330"/>
                  <a:gd name="T104" fmla="*/ 240 w 360"/>
                  <a:gd name="T105" fmla="*/ 52 h 330"/>
                  <a:gd name="T106" fmla="*/ 256 w 360"/>
                  <a:gd name="T107" fmla="*/ 136 h 330"/>
                  <a:gd name="T108" fmla="*/ 240 w 360"/>
                  <a:gd name="T109" fmla="*/ 52 h 330"/>
                  <a:gd name="T110" fmla="*/ 230 w 360"/>
                  <a:gd name="T111" fmla="*/ 304 h 330"/>
                  <a:gd name="T112" fmla="*/ 230 w 360"/>
                  <a:gd name="T113" fmla="*/ 204 h 330"/>
                  <a:gd name="T114" fmla="*/ 236 w 360"/>
                  <a:gd name="T115" fmla="*/ 206 h 330"/>
                  <a:gd name="T116" fmla="*/ 306 w 360"/>
                  <a:gd name="T117" fmla="*/ 170 h 3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0" h="330">
                    <a:moveTo>
                      <a:pt x="358" y="130"/>
                    </a:moveTo>
                    <a:lnTo>
                      <a:pt x="310" y="80"/>
                    </a:lnTo>
                    <a:lnTo>
                      <a:pt x="310" y="36"/>
                    </a:lnTo>
                    <a:lnTo>
                      <a:pt x="310" y="36"/>
                    </a:lnTo>
                    <a:lnTo>
                      <a:pt x="310" y="34"/>
                    </a:lnTo>
                    <a:lnTo>
                      <a:pt x="310" y="34"/>
                    </a:lnTo>
                    <a:lnTo>
                      <a:pt x="310" y="32"/>
                    </a:lnTo>
                    <a:lnTo>
                      <a:pt x="310" y="32"/>
                    </a:lnTo>
                    <a:lnTo>
                      <a:pt x="310" y="32"/>
                    </a:lnTo>
                    <a:lnTo>
                      <a:pt x="310" y="32"/>
                    </a:lnTo>
                    <a:lnTo>
                      <a:pt x="310" y="32"/>
                    </a:lnTo>
                    <a:lnTo>
                      <a:pt x="310" y="32"/>
                    </a:lnTo>
                    <a:lnTo>
                      <a:pt x="308" y="30"/>
                    </a:lnTo>
                    <a:lnTo>
                      <a:pt x="308" y="30"/>
                    </a:lnTo>
                    <a:lnTo>
                      <a:pt x="308" y="30"/>
                    </a:lnTo>
                    <a:lnTo>
                      <a:pt x="308" y="30"/>
                    </a:lnTo>
                    <a:lnTo>
                      <a:pt x="308" y="28"/>
                    </a:lnTo>
                    <a:lnTo>
                      <a:pt x="308" y="28"/>
                    </a:lnTo>
                    <a:lnTo>
                      <a:pt x="306" y="28"/>
                    </a:lnTo>
                    <a:lnTo>
                      <a:pt x="306" y="28"/>
                    </a:lnTo>
                    <a:lnTo>
                      <a:pt x="306" y="28"/>
                    </a:lnTo>
                    <a:lnTo>
                      <a:pt x="274" y="12"/>
                    </a:lnTo>
                    <a:lnTo>
                      <a:pt x="274" y="12"/>
                    </a:lnTo>
                    <a:lnTo>
                      <a:pt x="272" y="12"/>
                    </a:lnTo>
                    <a:lnTo>
                      <a:pt x="268" y="12"/>
                    </a:lnTo>
                    <a:lnTo>
                      <a:pt x="254" y="20"/>
                    </a:lnTo>
                    <a:lnTo>
                      <a:pt x="238" y="2"/>
                    </a:lnTo>
                    <a:lnTo>
                      <a:pt x="238" y="2"/>
                    </a:lnTo>
                    <a:lnTo>
                      <a:pt x="232" y="0"/>
                    </a:lnTo>
                    <a:lnTo>
                      <a:pt x="226" y="0"/>
                    </a:lnTo>
                    <a:lnTo>
                      <a:pt x="114" y="58"/>
                    </a:lnTo>
                    <a:lnTo>
                      <a:pt x="110" y="58"/>
                    </a:lnTo>
                    <a:lnTo>
                      <a:pt x="110" y="58"/>
                    </a:lnTo>
                    <a:lnTo>
                      <a:pt x="110" y="60"/>
                    </a:lnTo>
                    <a:lnTo>
                      <a:pt x="110" y="60"/>
                    </a:lnTo>
                    <a:lnTo>
                      <a:pt x="108" y="60"/>
                    </a:lnTo>
                    <a:lnTo>
                      <a:pt x="108" y="60"/>
                    </a:lnTo>
                    <a:lnTo>
                      <a:pt x="108" y="60"/>
                    </a:lnTo>
                    <a:lnTo>
                      <a:pt x="2" y="158"/>
                    </a:lnTo>
                    <a:lnTo>
                      <a:pt x="2" y="158"/>
                    </a:lnTo>
                    <a:lnTo>
                      <a:pt x="0" y="164"/>
                    </a:lnTo>
                    <a:lnTo>
                      <a:pt x="0" y="170"/>
                    </a:lnTo>
                    <a:lnTo>
                      <a:pt x="0" y="170"/>
                    </a:lnTo>
                    <a:lnTo>
                      <a:pt x="4" y="174"/>
                    </a:lnTo>
                    <a:lnTo>
                      <a:pt x="10" y="176"/>
                    </a:lnTo>
                    <a:lnTo>
                      <a:pt x="10" y="176"/>
                    </a:lnTo>
                    <a:lnTo>
                      <a:pt x="10" y="176"/>
                    </a:lnTo>
                    <a:lnTo>
                      <a:pt x="40" y="172"/>
                    </a:lnTo>
                    <a:lnTo>
                      <a:pt x="40" y="304"/>
                    </a:lnTo>
                    <a:lnTo>
                      <a:pt x="40" y="304"/>
                    </a:lnTo>
                    <a:lnTo>
                      <a:pt x="42" y="308"/>
                    </a:lnTo>
                    <a:lnTo>
                      <a:pt x="44" y="312"/>
                    </a:lnTo>
                    <a:lnTo>
                      <a:pt x="46" y="314"/>
                    </a:lnTo>
                    <a:lnTo>
                      <a:pt x="50" y="314"/>
                    </a:lnTo>
                    <a:lnTo>
                      <a:pt x="220" y="330"/>
                    </a:lnTo>
                    <a:lnTo>
                      <a:pt x="220" y="330"/>
                    </a:lnTo>
                    <a:lnTo>
                      <a:pt x="220" y="330"/>
                    </a:lnTo>
                    <a:lnTo>
                      <a:pt x="220" y="330"/>
                    </a:lnTo>
                    <a:lnTo>
                      <a:pt x="224" y="330"/>
                    </a:lnTo>
                    <a:lnTo>
                      <a:pt x="224" y="330"/>
                    </a:lnTo>
                    <a:lnTo>
                      <a:pt x="224" y="330"/>
                    </a:lnTo>
                    <a:lnTo>
                      <a:pt x="224" y="330"/>
                    </a:lnTo>
                    <a:lnTo>
                      <a:pt x="224" y="330"/>
                    </a:lnTo>
                    <a:lnTo>
                      <a:pt x="322" y="282"/>
                    </a:lnTo>
                    <a:lnTo>
                      <a:pt x="322" y="282"/>
                    </a:lnTo>
                    <a:lnTo>
                      <a:pt x="326" y="278"/>
                    </a:lnTo>
                    <a:lnTo>
                      <a:pt x="326" y="272"/>
                    </a:lnTo>
                    <a:lnTo>
                      <a:pt x="326" y="160"/>
                    </a:lnTo>
                    <a:lnTo>
                      <a:pt x="356" y="146"/>
                    </a:lnTo>
                    <a:lnTo>
                      <a:pt x="356" y="146"/>
                    </a:lnTo>
                    <a:lnTo>
                      <a:pt x="358" y="142"/>
                    </a:lnTo>
                    <a:lnTo>
                      <a:pt x="360" y="138"/>
                    </a:lnTo>
                    <a:lnTo>
                      <a:pt x="360" y="138"/>
                    </a:lnTo>
                    <a:lnTo>
                      <a:pt x="360" y="134"/>
                    </a:lnTo>
                    <a:lnTo>
                      <a:pt x="358" y="130"/>
                    </a:lnTo>
                    <a:lnTo>
                      <a:pt x="358" y="130"/>
                    </a:lnTo>
                    <a:close/>
                    <a:moveTo>
                      <a:pt x="210" y="310"/>
                    </a:moveTo>
                    <a:lnTo>
                      <a:pt x="150" y="304"/>
                    </a:lnTo>
                    <a:lnTo>
                      <a:pt x="150" y="208"/>
                    </a:lnTo>
                    <a:lnTo>
                      <a:pt x="150" y="208"/>
                    </a:lnTo>
                    <a:lnTo>
                      <a:pt x="148" y="200"/>
                    </a:lnTo>
                    <a:lnTo>
                      <a:pt x="144" y="192"/>
                    </a:lnTo>
                    <a:lnTo>
                      <a:pt x="136" y="186"/>
                    </a:lnTo>
                    <a:lnTo>
                      <a:pt x="128" y="184"/>
                    </a:lnTo>
                    <a:lnTo>
                      <a:pt x="128" y="184"/>
                    </a:lnTo>
                    <a:lnTo>
                      <a:pt x="120" y="184"/>
                    </a:lnTo>
                    <a:lnTo>
                      <a:pt x="112" y="188"/>
                    </a:lnTo>
                    <a:lnTo>
                      <a:pt x="108" y="196"/>
                    </a:lnTo>
                    <a:lnTo>
                      <a:pt x="106" y="204"/>
                    </a:lnTo>
                    <a:lnTo>
                      <a:pt x="106" y="300"/>
                    </a:lnTo>
                    <a:lnTo>
                      <a:pt x="60" y="296"/>
                    </a:lnTo>
                    <a:lnTo>
                      <a:pt x="60" y="138"/>
                    </a:lnTo>
                    <a:lnTo>
                      <a:pt x="118" y="86"/>
                    </a:lnTo>
                    <a:lnTo>
                      <a:pt x="210" y="182"/>
                    </a:lnTo>
                    <a:lnTo>
                      <a:pt x="210" y="310"/>
                    </a:lnTo>
                    <a:close/>
                    <a:moveTo>
                      <a:pt x="272" y="28"/>
                    </a:moveTo>
                    <a:lnTo>
                      <a:pt x="286" y="36"/>
                    </a:lnTo>
                    <a:lnTo>
                      <a:pt x="264" y="46"/>
                    </a:lnTo>
                    <a:lnTo>
                      <a:pt x="250" y="40"/>
                    </a:lnTo>
                    <a:lnTo>
                      <a:pt x="272" y="28"/>
                    </a:lnTo>
                    <a:close/>
                    <a:moveTo>
                      <a:pt x="294" y="48"/>
                    </a:moveTo>
                    <a:lnTo>
                      <a:pt x="294" y="124"/>
                    </a:lnTo>
                    <a:lnTo>
                      <a:pt x="272" y="136"/>
                    </a:lnTo>
                    <a:lnTo>
                      <a:pt x="272" y="60"/>
                    </a:lnTo>
                    <a:lnTo>
                      <a:pt x="294" y="48"/>
                    </a:lnTo>
                    <a:close/>
                    <a:moveTo>
                      <a:pt x="240" y="52"/>
                    </a:moveTo>
                    <a:lnTo>
                      <a:pt x="256" y="60"/>
                    </a:lnTo>
                    <a:lnTo>
                      <a:pt x="256" y="136"/>
                    </a:lnTo>
                    <a:lnTo>
                      <a:pt x="240" y="128"/>
                    </a:lnTo>
                    <a:lnTo>
                      <a:pt x="240" y="52"/>
                    </a:lnTo>
                    <a:close/>
                    <a:moveTo>
                      <a:pt x="306" y="266"/>
                    </a:moveTo>
                    <a:lnTo>
                      <a:pt x="230" y="304"/>
                    </a:lnTo>
                    <a:lnTo>
                      <a:pt x="230" y="204"/>
                    </a:lnTo>
                    <a:lnTo>
                      <a:pt x="230" y="204"/>
                    </a:lnTo>
                    <a:lnTo>
                      <a:pt x="236" y="206"/>
                    </a:lnTo>
                    <a:lnTo>
                      <a:pt x="236" y="206"/>
                    </a:lnTo>
                    <a:lnTo>
                      <a:pt x="240" y="204"/>
                    </a:lnTo>
                    <a:lnTo>
                      <a:pt x="306" y="170"/>
                    </a:lnTo>
                    <a:lnTo>
                      <a:pt x="306" y="26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sp>
        <p:nvSpPr>
          <p:cNvPr id="31" name="Rectangle 30"/>
          <p:cNvSpPr/>
          <p:nvPr/>
        </p:nvSpPr>
        <p:spPr>
          <a:xfrm>
            <a:off x="3294981" y="2946095"/>
            <a:ext cx="3750443" cy="830997"/>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20000"/>
              </a:spcBef>
            </a:pPr>
            <a:r>
              <a:rPr lang="zh-CN" altLang="en-US" sz="1600">
                <a:latin typeface="华文楷体" panose="02010600040101010101" pitchFamily="2" charset="-122"/>
                <a:ea typeface="华文楷体" panose="02010600040101010101" pitchFamily="2" charset="-122"/>
              </a:rPr>
              <a:t>华润医疗集团下属</a:t>
            </a:r>
            <a:r>
              <a:rPr lang="zh-CN" altLang="en-US" sz="1600" b="1">
                <a:latin typeface="华文楷体" panose="02010600040101010101" pitchFamily="2" charset="-122"/>
                <a:ea typeface="华文楷体" panose="02010600040101010101" pitchFamily="2" charset="-122"/>
              </a:rPr>
              <a:t>昆明儿童医院、武钢医院等</a:t>
            </a:r>
            <a:r>
              <a:rPr lang="zh-CN" altLang="en-US" sz="1600">
                <a:latin typeface="华文楷体" panose="02010600040101010101" pitchFamily="2" charset="-122"/>
                <a:ea typeface="华文楷体" panose="02010600040101010101" pitchFamily="2" charset="-122"/>
              </a:rPr>
              <a:t>，集团层面制定供应链主数据规范及审核年度采购</a:t>
            </a:r>
            <a:r>
              <a:rPr lang="zh-CN" altLang="en-US" sz="1600" smtClean="0">
                <a:latin typeface="华文楷体" panose="02010600040101010101" pitchFamily="2" charset="-122"/>
                <a:ea typeface="华文楷体" panose="02010600040101010101" pitchFamily="2" charset="-122"/>
              </a:rPr>
              <a:t>预算</a:t>
            </a:r>
            <a:endParaRPr lang="zh-CN" altLang="en-US" sz="1600">
              <a:latin typeface="华文楷体" panose="02010600040101010101" pitchFamily="2" charset="-122"/>
              <a:ea typeface="华文楷体" panose="02010600040101010101" pitchFamily="2" charset="-122"/>
            </a:endParaRPr>
          </a:p>
        </p:txBody>
      </p:sp>
      <p:sp>
        <p:nvSpPr>
          <p:cNvPr id="34" name="Rectangle 33"/>
          <p:cNvSpPr/>
          <p:nvPr/>
        </p:nvSpPr>
        <p:spPr>
          <a:xfrm>
            <a:off x="3373016" y="4522823"/>
            <a:ext cx="3414596" cy="2308324"/>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smtClean="0">
                <a:latin typeface="华文楷体" panose="02010600040101010101" pitchFamily="2" charset="-122"/>
                <a:ea typeface="华文楷体" panose="02010600040101010101" pitchFamily="2" charset="-122"/>
              </a:rPr>
              <a:t>采购由</a:t>
            </a:r>
            <a:r>
              <a:rPr lang="zh-CN" altLang="en-US" sz="1600">
                <a:latin typeface="华文楷体" panose="02010600040101010101" pitchFamily="2" charset="-122"/>
                <a:ea typeface="华文楷体" panose="02010600040101010101" pitchFamily="2" charset="-122"/>
              </a:rPr>
              <a:t>各下属医院各自</a:t>
            </a:r>
            <a:r>
              <a:rPr lang="zh-CN" altLang="en-US" sz="1600" smtClean="0">
                <a:latin typeface="华文楷体" panose="02010600040101010101" pitchFamily="2" charset="-122"/>
                <a:ea typeface="华文楷体" panose="02010600040101010101" pitchFamily="2" charset="-122"/>
              </a:rPr>
              <a:t>执行，具体工作职能及角色有：</a:t>
            </a:r>
            <a:endParaRPr lang="zh-CN" altLang="en-US" sz="1600">
              <a:latin typeface="华文楷体" panose="02010600040101010101" pitchFamily="2" charset="-122"/>
              <a:ea typeface="华文楷体" panose="02010600040101010101" pitchFamily="2" charset="-122"/>
            </a:endParaRPr>
          </a:p>
          <a:p>
            <a:pPr>
              <a:spcBef>
                <a:spcPct val="0"/>
              </a:spcBef>
            </a:pPr>
            <a:endParaRPr lang="en-US" altLang="zh-CN" sz="1600" smtClean="0">
              <a:latin typeface="华文楷体" panose="02010600040101010101" pitchFamily="2" charset="-122"/>
              <a:ea typeface="华文楷体" panose="02010600040101010101" pitchFamily="2" charset="-122"/>
            </a:endParaRPr>
          </a:p>
          <a:p>
            <a:pPr marL="285750" indent="-285750">
              <a:spcBef>
                <a:spcPct val="0"/>
              </a:spcBef>
              <a:buFont typeface="Arial" pitchFamily="34" charset="0"/>
              <a:buChar char="•"/>
            </a:pPr>
            <a:r>
              <a:rPr lang="zh-CN" altLang="en-US" sz="1600" smtClean="0">
                <a:latin typeface="华文楷体" panose="02010600040101010101" pitchFamily="2" charset="-122"/>
                <a:ea typeface="华文楷体" panose="02010600040101010101" pitchFamily="2" charset="-122"/>
              </a:rPr>
              <a:t>采购员：供应商筛选、核定</a:t>
            </a:r>
            <a:r>
              <a:rPr lang="zh-CN" altLang="en-US" sz="1600">
                <a:latin typeface="华文楷体" panose="02010600040101010101" pitchFamily="2" charset="-122"/>
                <a:ea typeface="华文楷体" panose="02010600040101010101" pitchFamily="2" charset="-122"/>
              </a:rPr>
              <a:t>采购</a:t>
            </a:r>
            <a:r>
              <a:rPr lang="zh-CN" altLang="en-US" sz="1600" smtClean="0">
                <a:latin typeface="华文楷体" panose="02010600040101010101" pitchFamily="2" charset="-122"/>
                <a:ea typeface="华文楷体" panose="02010600040101010101" pitchFamily="2" charset="-122"/>
              </a:rPr>
              <a:t>价格、审批</a:t>
            </a:r>
            <a:r>
              <a:rPr lang="zh-CN" altLang="en-US" sz="1600">
                <a:latin typeface="华文楷体" panose="02010600040101010101" pitchFamily="2" charset="-122"/>
                <a:ea typeface="华文楷体" panose="02010600040101010101" pitchFamily="2" charset="-122"/>
              </a:rPr>
              <a:t>采购</a:t>
            </a:r>
            <a:r>
              <a:rPr lang="zh-CN" altLang="en-US" sz="1600" smtClean="0">
                <a:latin typeface="华文楷体" panose="02010600040101010101" pitchFamily="2" charset="-122"/>
                <a:ea typeface="华文楷体" panose="02010600040101010101" pitchFamily="2" charset="-122"/>
              </a:rPr>
              <a:t>计划以及与供应商签订合同</a:t>
            </a:r>
            <a:endParaRPr lang="en-US" altLang="zh-CN" sz="1600" smtClean="0">
              <a:latin typeface="华文楷体" panose="02010600040101010101" pitchFamily="2" charset="-122"/>
              <a:ea typeface="华文楷体" panose="02010600040101010101" pitchFamily="2" charset="-122"/>
            </a:endParaRPr>
          </a:p>
          <a:p>
            <a:pPr marL="285750" indent="-285750">
              <a:spcBef>
                <a:spcPct val="0"/>
              </a:spcBef>
              <a:buFont typeface="Arial" pitchFamily="34" charset="0"/>
              <a:buChar char="•"/>
            </a:pPr>
            <a:r>
              <a:rPr lang="zh-CN" altLang="en-US" sz="1600">
                <a:latin typeface="华文楷体" panose="02010600040101010101" pitchFamily="2" charset="-122"/>
                <a:ea typeface="华文楷体" panose="02010600040101010101" pitchFamily="2" charset="-122"/>
              </a:rPr>
              <a:t>仓管</a:t>
            </a:r>
            <a:r>
              <a:rPr lang="zh-CN" altLang="en-US" sz="1600" smtClean="0">
                <a:latin typeface="华文楷体" panose="02010600040101010101" pitchFamily="2" charset="-122"/>
                <a:ea typeface="华文楷体" panose="02010600040101010101" pitchFamily="2" charset="-122"/>
              </a:rPr>
              <a:t>员：货物接收入库</a:t>
            </a:r>
            <a:endParaRPr lang="en-US" altLang="zh-CN" sz="1600" smtClean="0">
              <a:latin typeface="华文楷体" panose="02010600040101010101" pitchFamily="2" charset="-122"/>
              <a:ea typeface="华文楷体" panose="02010600040101010101" pitchFamily="2" charset="-122"/>
            </a:endParaRPr>
          </a:p>
          <a:p>
            <a:pPr marL="285750" indent="-285750">
              <a:spcBef>
                <a:spcPct val="0"/>
              </a:spcBef>
              <a:buFont typeface="Arial" pitchFamily="34" charset="0"/>
              <a:buChar char="•"/>
            </a:pPr>
            <a:r>
              <a:rPr lang="zh-CN" altLang="en-US" sz="1600" smtClean="0">
                <a:latin typeface="华文楷体" panose="02010600040101010101" pitchFamily="2" charset="-122"/>
                <a:ea typeface="华文楷体" panose="02010600040101010101" pitchFamily="2" charset="-122"/>
              </a:rPr>
              <a:t>质检员：货物质量检查</a:t>
            </a:r>
            <a:endParaRPr lang="en-US" altLang="zh-CN" sz="1600" smtClean="0">
              <a:latin typeface="华文楷体" panose="02010600040101010101" pitchFamily="2" charset="-122"/>
              <a:ea typeface="华文楷体" panose="02010600040101010101" pitchFamily="2" charset="-122"/>
            </a:endParaRPr>
          </a:p>
          <a:p>
            <a:pPr marL="285750" indent="-285750">
              <a:spcBef>
                <a:spcPct val="0"/>
              </a:spcBef>
              <a:buFont typeface="Arial" pitchFamily="34" charset="0"/>
              <a:buChar char="•"/>
            </a:pPr>
            <a:r>
              <a:rPr lang="zh-CN" altLang="en-US" sz="1600" smtClean="0">
                <a:latin typeface="华文楷体" panose="02010600040101010101" pitchFamily="2" charset="-122"/>
                <a:ea typeface="华文楷体" panose="02010600040101010101" pitchFamily="2" charset="-122"/>
              </a:rPr>
              <a:t>应收会计：采购结算及付款</a:t>
            </a:r>
            <a:endParaRPr lang="en-US" altLang="zh-CN" sz="1600" smtClean="0">
              <a:latin typeface="华文楷体" panose="02010600040101010101" pitchFamily="2" charset="-122"/>
              <a:ea typeface="华文楷体" panose="02010600040101010101" pitchFamily="2" charset="-122"/>
            </a:endParaRPr>
          </a:p>
        </p:txBody>
      </p:sp>
      <p:sp>
        <p:nvSpPr>
          <p:cNvPr id="36" name="Right Arrow 35"/>
          <p:cNvSpPr/>
          <p:nvPr/>
        </p:nvSpPr>
        <p:spPr>
          <a:xfrm rot="10800000">
            <a:off x="2297196" y="4642820"/>
            <a:ext cx="973593" cy="532735"/>
          </a:xfrm>
          <a:prstGeom prst="rightArrow">
            <a:avLst/>
          </a:prstGeom>
          <a:solidFill>
            <a:schemeClr val="accent5"/>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37" name="Right Arrow 36"/>
          <p:cNvSpPr/>
          <p:nvPr/>
        </p:nvSpPr>
        <p:spPr>
          <a:xfrm>
            <a:off x="2410054" y="5945753"/>
            <a:ext cx="973593" cy="532735"/>
          </a:xfrm>
          <a:prstGeom prst="rightArrow">
            <a:avLst/>
          </a:prstGeom>
          <a:solidFill>
            <a:schemeClr val="accent5"/>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38" name="Rectangle 37"/>
          <p:cNvSpPr/>
          <p:nvPr/>
        </p:nvSpPr>
        <p:spPr>
          <a:xfrm>
            <a:off x="748727" y="3955604"/>
            <a:ext cx="2037238" cy="58477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smtClean="0">
                <a:latin typeface="华文楷体" panose="02010600040101010101" pitchFamily="2" charset="-122"/>
                <a:ea typeface="华文楷体" panose="02010600040101010101" pitchFamily="2" charset="-122"/>
              </a:rPr>
              <a:t>与子公司直接对接进行采购物资订单接收</a:t>
            </a:r>
            <a:endParaRPr lang="en-US" altLang="zh-CN" sz="1600" smtClean="0">
              <a:latin typeface="华文楷体" panose="02010600040101010101" pitchFamily="2" charset="-122"/>
              <a:ea typeface="华文楷体" panose="02010600040101010101" pitchFamily="2" charset="-122"/>
            </a:endParaRPr>
          </a:p>
        </p:txBody>
      </p:sp>
      <p:sp>
        <p:nvSpPr>
          <p:cNvPr id="40" name="Oval 39"/>
          <p:cNvSpPr/>
          <p:nvPr/>
        </p:nvSpPr>
        <p:spPr>
          <a:xfrm>
            <a:off x="635239" y="3804832"/>
            <a:ext cx="288032" cy="288032"/>
          </a:xfrm>
          <a:prstGeom prst="ellipse">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b="1" smtClean="0">
                <a:solidFill>
                  <a:schemeClr val="bg2"/>
                </a:solidFill>
                <a:latin typeface="华文楷体" panose="02010600040101010101" pitchFamily="2" charset="-122"/>
                <a:ea typeface="华文楷体" panose="02010600040101010101" pitchFamily="2" charset="-122"/>
              </a:rPr>
              <a:t>1</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sp>
        <p:nvSpPr>
          <p:cNvPr id="41" name="Rectangle 40"/>
          <p:cNvSpPr/>
          <p:nvPr/>
        </p:nvSpPr>
        <p:spPr>
          <a:xfrm>
            <a:off x="820607" y="5451212"/>
            <a:ext cx="2037238" cy="58477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smtClean="0">
                <a:latin typeface="华文楷体" panose="02010600040101010101" pitchFamily="2" charset="-122"/>
                <a:ea typeface="华文楷体" panose="02010600040101010101" pitchFamily="2" charset="-122"/>
              </a:rPr>
              <a:t>与子公司直接进行物资供应以及货款结算</a:t>
            </a:r>
            <a:endParaRPr lang="en-US" altLang="zh-CN" sz="1600" smtClean="0">
              <a:latin typeface="华文楷体" panose="02010600040101010101" pitchFamily="2" charset="-122"/>
              <a:ea typeface="华文楷体" panose="02010600040101010101" pitchFamily="2" charset="-122"/>
            </a:endParaRPr>
          </a:p>
        </p:txBody>
      </p:sp>
      <p:sp>
        <p:nvSpPr>
          <p:cNvPr id="42" name="Oval 41"/>
          <p:cNvSpPr/>
          <p:nvPr/>
        </p:nvSpPr>
        <p:spPr>
          <a:xfrm>
            <a:off x="635239" y="5300440"/>
            <a:ext cx="288032" cy="288032"/>
          </a:xfrm>
          <a:prstGeom prst="ellipse">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b="1" smtClean="0">
                <a:solidFill>
                  <a:schemeClr val="bg2"/>
                </a:solidFill>
                <a:latin typeface="华文楷体" panose="02010600040101010101" pitchFamily="2" charset="-122"/>
                <a:ea typeface="华文楷体" panose="02010600040101010101" pitchFamily="2" charset="-122"/>
              </a:rPr>
              <a:t>2</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sp>
        <p:nvSpPr>
          <p:cNvPr id="43" name="Rectangle 42"/>
          <p:cNvSpPr/>
          <p:nvPr/>
        </p:nvSpPr>
        <p:spPr>
          <a:xfrm>
            <a:off x="7200555" y="2210916"/>
            <a:ext cx="2327493" cy="4837625"/>
          </a:xfrm>
          <a:prstGeom prst="rect">
            <a:avLst/>
          </a:prstGeom>
          <a:noFill/>
          <a:ln w="19050">
            <a:solidFill>
              <a:schemeClr val="accent2"/>
            </a:solidFill>
            <a:prstDash val="dash"/>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grpSp>
        <p:nvGrpSpPr>
          <p:cNvPr id="51" name="Group 50"/>
          <p:cNvGrpSpPr/>
          <p:nvPr/>
        </p:nvGrpSpPr>
        <p:grpSpPr>
          <a:xfrm>
            <a:off x="7256939" y="2258092"/>
            <a:ext cx="2138208" cy="612000"/>
            <a:chOff x="7256939" y="2258092"/>
            <a:chExt cx="2138208" cy="612000"/>
          </a:xfrm>
        </p:grpSpPr>
        <p:sp>
          <p:nvSpPr>
            <p:cNvPr id="44" name="Rounded Rectangle 43"/>
            <p:cNvSpPr/>
            <p:nvPr/>
          </p:nvSpPr>
          <p:spPr>
            <a:xfrm>
              <a:off x="7555557" y="2378565"/>
              <a:ext cx="1839590"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客户</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28" name="Group 27"/>
            <p:cNvGrpSpPr/>
            <p:nvPr/>
          </p:nvGrpSpPr>
          <p:grpSpPr>
            <a:xfrm>
              <a:off x="7256939" y="2258092"/>
              <a:ext cx="612000" cy="612000"/>
              <a:chOff x="9617181" y="4690710"/>
              <a:chExt cx="612000" cy="612000"/>
            </a:xfrm>
          </p:grpSpPr>
          <p:sp>
            <p:nvSpPr>
              <p:cNvPr id="29" name="Oval 28"/>
              <p:cNvSpPr/>
              <p:nvPr/>
            </p:nvSpPr>
            <p:spPr bwMode="ltGray">
              <a:xfrm>
                <a:off x="9617181" y="4690710"/>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30" name="Freeform 4851"/>
              <p:cNvSpPr>
                <a:spLocks noEditPoints="1"/>
              </p:cNvSpPr>
              <p:nvPr/>
            </p:nvSpPr>
            <p:spPr bwMode="auto">
              <a:xfrm>
                <a:off x="9703458" y="4818431"/>
                <a:ext cx="438669" cy="463039"/>
              </a:xfrm>
              <a:custGeom>
                <a:gdLst>
                  <a:gd name="T0" fmla="*/ 248 w 360"/>
                  <a:gd name="T1" fmla="*/ 8 h 380"/>
                  <a:gd name="T2" fmla="*/ 274 w 360"/>
                  <a:gd name="T3" fmla="*/ 0 h 380"/>
                  <a:gd name="T4" fmla="*/ 298 w 360"/>
                  <a:gd name="T5" fmla="*/ 28 h 380"/>
                  <a:gd name="T6" fmla="*/ 280 w 360"/>
                  <a:gd name="T7" fmla="*/ 56 h 380"/>
                  <a:gd name="T8" fmla="*/ 258 w 360"/>
                  <a:gd name="T9" fmla="*/ 56 h 380"/>
                  <a:gd name="T10" fmla="*/ 240 w 360"/>
                  <a:gd name="T11" fmla="*/ 28 h 380"/>
                  <a:gd name="T12" fmla="*/ 344 w 360"/>
                  <a:gd name="T13" fmla="*/ 88 h 380"/>
                  <a:gd name="T14" fmla="*/ 288 w 360"/>
                  <a:gd name="T15" fmla="*/ 68 h 380"/>
                  <a:gd name="T16" fmla="*/ 214 w 360"/>
                  <a:gd name="T17" fmla="*/ 70 h 380"/>
                  <a:gd name="T18" fmla="*/ 194 w 360"/>
                  <a:gd name="T19" fmla="*/ 90 h 380"/>
                  <a:gd name="T20" fmla="*/ 224 w 360"/>
                  <a:gd name="T21" fmla="*/ 114 h 380"/>
                  <a:gd name="T22" fmla="*/ 248 w 360"/>
                  <a:gd name="T23" fmla="*/ 166 h 380"/>
                  <a:gd name="T24" fmla="*/ 234 w 360"/>
                  <a:gd name="T25" fmla="*/ 208 h 380"/>
                  <a:gd name="T26" fmla="*/ 278 w 360"/>
                  <a:gd name="T27" fmla="*/ 214 h 380"/>
                  <a:gd name="T28" fmla="*/ 310 w 360"/>
                  <a:gd name="T29" fmla="*/ 244 h 380"/>
                  <a:gd name="T30" fmla="*/ 332 w 360"/>
                  <a:gd name="T31" fmla="*/ 200 h 380"/>
                  <a:gd name="T32" fmla="*/ 348 w 360"/>
                  <a:gd name="T33" fmla="*/ 208 h 380"/>
                  <a:gd name="T34" fmla="*/ 360 w 360"/>
                  <a:gd name="T35" fmla="*/ 190 h 380"/>
                  <a:gd name="T36" fmla="*/ 102 w 360"/>
                  <a:gd name="T37" fmla="*/ 56 h 380"/>
                  <a:gd name="T38" fmla="*/ 120 w 360"/>
                  <a:gd name="T39" fmla="*/ 28 h 380"/>
                  <a:gd name="T40" fmla="*/ 98 w 360"/>
                  <a:gd name="T41" fmla="*/ 0 h 380"/>
                  <a:gd name="T42" fmla="*/ 70 w 360"/>
                  <a:gd name="T43" fmla="*/ 8 h 380"/>
                  <a:gd name="T44" fmla="*/ 62 w 360"/>
                  <a:gd name="T45" fmla="*/ 34 h 380"/>
                  <a:gd name="T46" fmla="*/ 92 w 360"/>
                  <a:gd name="T47" fmla="*/ 58 h 380"/>
                  <a:gd name="T48" fmla="*/ 50 w 360"/>
                  <a:gd name="T49" fmla="*/ 244 h 380"/>
                  <a:gd name="T50" fmla="*/ 74 w 360"/>
                  <a:gd name="T51" fmla="*/ 218 h 380"/>
                  <a:gd name="T52" fmla="*/ 126 w 360"/>
                  <a:gd name="T53" fmla="*/ 208 h 380"/>
                  <a:gd name="T54" fmla="*/ 112 w 360"/>
                  <a:gd name="T55" fmla="*/ 166 h 380"/>
                  <a:gd name="T56" fmla="*/ 128 w 360"/>
                  <a:gd name="T57" fmla="*/ 122 h 380"/>
                  <a:gd name="T58" fmla="*/ 166 w 360"/>
                  <a:gd name="T59" fmla="*/ 90 h 380"/>
                  <a:gd name="T60" fmla="*/ 154 w 360"/>
                  <a:gd name="T61" fmla="*/ 74 h 380"/>
                  <a:gd name="T62" fmla="*/ 72 w 360"/>
                  <a:gd name="T63" fmla="*/ 68 h 380"/>
                  <a:gd name="T64" fmla="*/ 20 w 360"/>
                  <a:gd name="T65" fmla="*/ 80 h 380"/>
                  <a:gd name="T66" fmla="*/ 0 w 360"/>
                  <a:gd name="T67" fmla="*/ 190 h 380"/>
                  <a:gd name="T68" fmla="*/ 12 w 360"/>
                  <a:gd name="T69" fmla="*/ 208 h 380"/>
                  <a:gd name="T70" fmla="*/ 28 w 360"/>
                  <a:gd name="T71" fmla="*/ 200 h 380"/>
                  <a:gd name="T72" fmla="*/ 170 w 360"/>
                  <a:gd name="T73" fmla="*/ 118 h 380"/>
                  <a:gd name="T74" fmla="*/ 136 w 360"/>
                  <a:gd name="T75" fmla="*/ 146 h 380"/>
                  <a:gd name="T76" fmla="*/ 136 w 360"/>
                  <a:gd name="T77" fmla="*/ 184 h 380"/>
                  <a:gd name="T78" fmla="*/ 170 w 360"/>
                  <a:gd name="T79" fmla="*/ 214 h 380"/>
                  <a:gd name="T80" fmla="*/ 208 w 360"/>
                  <a:gd name="T81" fmla="*/ 206 h 380"/>
                  <a:gd name="T82" fmla="*/ 228 w 360"/>
                  <a:gd name="T83" fmla="*/ 166 h 380"/>
                  <a:gd name="T84" fmla="*/ 214 w 360"/>
                  <a:gd name="T85" fmla="*/ 132 h 380"/>
                  <a:gd name="T86" fmla="*/ 296 w 360"/>
                  <a:gd name="T87" fmla="*/ 260 h 380"/>
                  <a:gd name="T88" fmla="*/ 288 w 360"/>
                  <a:gd name="T89" fmla="*/ 246 h 380"/>
                  <a:gd name="T90" fmla="*/ 180 w 360"/>
                  <a:gd name="T91" fmla="*/ 278 h 380"/>
                  <a:gd name="T92" fmla="*/ 82 w 360"/>
                  <a:gd name="T93" fmla="*/ 236 h 380"/>
                  <a:gd name="T94" fmla="*/ 64 w 360"/>
                  <a:gd name="T95" fmla="*/ 260 h 380"/>
                  <a:gd name="T96" fmla="*/ 106 w 360"/>
                  <a:gd name="T97" fmla="*/ 304 h 380"/>
                  <a:gd name="T98" fmla="*/ 146 w 360"/>
                  <a:gd name="T99" fmla="*/ 378 h 380"/>
                  <a:gd name="T100" fmla="*/ 214 w 360"/>
                  <a:gd name="T101" fmla="*/ 378 h 380"/>
                  <a:gd name="T102" fmla="*/ 264 w 360"/>
                  <a:gd name="T103" fmla="*/ 362 h 3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60" h="380">
                    <a:moveTo>
                      <a:pt x="240" y="28"/>
                    </a:moveTo>
                    <a:lnTo>
                      <a:pt x="240" y="28"/>
                    </a:lnTo>
                    <a:lnTo>
                      <a:pt x="240" y="22"/>
                    </a:lnTo>
                    <a:lnTo>
                      <a:pt x="242" y="18"/>
                    </a:lnTo>
                    <a:lnTo>
                      <a:pt x="248" y="8"/>
                    </a:lnTo>
                    <a:lnTo>
                      <a:pt x="258" y="2"/>
                    </a:lnTo>
                    <a:lnTo>
                      <a:pt x="262" y="0"/>
                    </a:lnTo>
                    <a:lnTo>
                      <a:pt x="268" y="0"/>
                    </a:lnTo>
                    <a:lnTo>
                      <a:pt x="268" y="0"/>
                    </a:lnTo>
                    <a:lnTo>
                      <a:pt x="274" y="0"/>
                    </a:lnTo>
                    <a:lnTo>
                      <a:pt x="280" y="2"/>
                    </a:lnTo>
                    <a:lnTo>
                      <a:pt x="290" y="8"/>
                    </a:lnTo>
                    <a:lnTo>
                      <a:pt x="296" y="18"/>
                    </a:lnTo>
                    <a:lnTo>
                      <a:pt x="298" y="22"/>
                    </a:lnTo>
                    <a:lnTo>
                      <a:pt x="298" y="28"/>
                    </a:lnTo>
                    <a:lnTo>
                      <a:pt x="298" y="28"/>
                    </a:lnTo>
                    <a:lnTo>
                      <a:pt x="298" y="34"/>
                    </a:lnTo>
                    <a:lnTo>
                      <a:pt x="296" y="40"/>
                    </a:lnTo>
                    <a:lnTo>
                      <a:pt x="290" y="50"/>
                    </a:lnTo>
                    <a:lnTo>
                      <a:pt x="280" y="56"/>
                    </a:lnTo>
                    <a:lnTo>
                      <a:pt x="274" y="58"/>
                    </a:lnTo>
                    <a:lnTo>
                      <a:pt x="268" y="58"/>
                    </a:lnTo>
                    <a:lnTo>
                      <a:pt x="268" y="58"/>
                    </a:lnTo>
                    <a:lnTo>
                      <a:pt x="262" y="58"/>
                    </a:lnTo>
                    <a:lnTo>
                      <a:pt x="258" y="56"/>
                    </a:lnTo>
                    <a:lnTo>
                      <a:pt x="248" y="50"/>
                    </a:lnTo>
                    <a:lnTo>
                      <a:pt x="242" y="40"/>
                    </a:lnTo>
                    <a:lnTo>
                      <a:pt x="240" y="34"/>
                    </a:lnTo>
                    <a:lnTo>
                      <a:pt x="240" y="28"/>
                    </a:lnTo>
                    <a:lnTo>
                      <a:pt x="240" y="28"/>
                    </a:lnTo>
                    <a:close/>
                    <a:moveTo>
                      <a:pt x="360" y="190"/>
                    </a:moveTo>
                    <a:lnTo>
                      <a:pt x="344" y="90"/>
                    </a:lnTo>
                    <a:lnTo>
                      <a:pt x="344" y="90"/>
                    </a:lnTo>
                    <a:lnTo>
                      <a:pt x="344" y="88"/>
                    </a:lnTo>
                    <a:lnTo>
                      <a:pt x="344" y="88"/>
                    </a:lnTo>
                    <a:lnTo>
                      <a:pt x="340" y="80"/>
                    </a:lnTo>
                    <a:lnTo>
                      <a:pt x="332" y="74"/>
                    </a:lnTo>
                    <a:lnTo>
                      <a:pt x="324" y="70"/>
                    </a:lnTo>
                    <a:lnTo>
                      <a:pt x="314" y="68"/>
                    </a:lnTo>
                    <a:lnTo>
                      <a:pt x="288" y="68"/>
                    </a:lnTo>
                    <a:lnTo>
                      <a:pt x="270" y="102"/>
                    </a:lnTo>
                    <a:lnTo>
                      <a:pt x="250" y="68"/>
                    </a:lnTo>
                    <a:lnTo>
                      <a:pt x="222" y="68"/>
                    </a:lnTo>
                    <a:lnTo>
                      <a:pt x="222" y="68"/>
                    </a:lnTo>
                    <a:lnTo>
                      <a:pt x="214" y="70"/>
                    </a:lnTo>
                    <a:lnTo>
                      <a:pt x="206" y="74"/>
                    </a:lnTo>
                    <a:lnTo>
                      <a:pt x="198" y="80"/>
                    </a:lnTo>
                    <a:lnTo>
                      <a:pt x="194" y="88"/>
                    </a:lnTo>
                    <a:lnTo>
                      <a:pt x="194" y="88"/>
                    </a:lnTo>
                    <a:lnTo>
                      <a:pt x="194" y="90"/>
                    </a:lnTo>
                    <a:lnTo>
                      <a:pt x="192" y="98"/>
                    </a:lnTo>
                    <a:lnTo>
                      <a:pt x="192" y="98"/>
                    </a:lnTo>
                    <a:lnTo>
                      <a:pt x="204" y="102"/>
                    </a:lnTo>
                    <a:lnTo>
                      <a:pt x="214" y="106"/>
                    </a:lnTo>
                    <a:lnTo>
                      <a:pt x="224" y="114"/>
                    </a:lnTo>
                    <a:lnTo>
                      <a:pt x="232" y="122"/>
                    </a:lnTo>
                    <a:lnTo>
                      <a:pt x="240" y="132"/>
                    </a:lnTo>
                    <a:lnTo>
                      <a:pt x="244" y="142"/>
                    </a:lnTo>
                    <a:lnTo>
                      <a:pt x="248" y="154"/>
                    </a:lnTo>
                    <a:lnTo>
                      <a:pt x="248" y="166"/>
                    </a:lnTo>
                    <a:lnTo>
                      <a:pt x="248" y="166"/>
                    </a:lnTo>
                    <a:lnTo>
                      <a:pt x="248" y="178"/>
                    </a:lnTo>
                    <a:lnTo>
                      <a:pt x="246" y="188"/>
                    </a:lnTo>
                    <a:lnTo>
                      <a:pt x="240" y="198"/>
                    </a:lnTo>
                    <a:lnTo>
                      <a:pt x="234" y="208"/>
                    </a:lnTo>
                    <a:lnTo>
                      <a:pt x="250" y="208"/>
                    </a:lnTo>
                    <a:lnTo>
                      <a:pt x="250" y="208"/>
                    </a:lnTo>
                    <a:lnTo>
                      <a:pt x="260" y="208"/>
                    </a:lnTo>
                    <a:lnTo>
                      <a:pt x="270" y="210"/>
                    </a:lnTo>
                    <a:lnTo>
                      <a:pt x="278" y="214"/>
                    </a:lnTo>
                    <a:lnTo>
                      <a:pt x="286" y="218"/>
                    </a:lnTo>
                    <a:lnTo>
                      <a:pt x="294" y="222"/>
                    </a:lnTo>
                    <a:lnTo>
                      <a:pt x="300" y="228"/>
                    </a:lnTo>
                    <a:lnTo>
                      <a:pt x="306" y="236"/>
                    </a:lnTo>
                    <a:lnTo>
                      <a:pt x="310" y="244"/>
                    </a:lnTo>
                    <a:lnTo>
                      <a:pt x="308" y="118"/>
                    </a:lnTo>
                    <a:lnTo>
                      <a:pt x="318" y="118"/>
                    </a:lnTo>
                    <a:lnTo>
                      <a:pt x="330" y="196"/>
                    </a:lnTo>
                    <a:lnTo>
                      <a:pt x="330" y="196"/>
                    </a:lnTo>
                    <a:lnTo>
                      <a:pt x="332" y="200"/>
                    </a:lnTo>
                    <a:lnTo>
                      <a:pt x="336" y="204"/>
                    </a:lnTo>
                    <a:lnTo>
                      <a:pt x="340" y="208"/>
                    </a:lnTo>
                    <a:lnTo>
                      <a:pt x="346" y="208"/>
                    </a:lnTo>
                    <a:lnTo>
                      <a:pt x="346" y="208"/>
                    </a:lnTo>
                    <a:lnTo>
                      <a:pt x="348" y="208"/>
                    </a:lnTo>
                    <a:lnTo>
                      <a:pt x="348" y="208"/>
                    </a:lnTo>
                    <a:lnTo>
                      <a:pt x="354" y="206"/>
                    </a:lnTo>
                    <a:lnTo>
                      <a:pt x="358" y="202"/>
                    </a:lnTo>
                    <a:lnTo>
                      <a:pt x="360" y="196"/>
                    </a:lnTo>
                    <a:lnTo>
                      <a:pt x="360" y="190"/>
                    </a:lnTo>
                    <a:lnTo>
                      <a:pt x="360" y="190"/>
                    </a:lnTo>
                    <a:close/>
                    <a:moveTo>
                      <a:pt x="92" y="58"/>
                    </a:moveTo>
                    <a:lnTo>
                      <a:pt x="92" y="58"/>
                    </a:lnTo>
                    <a:lnTo>
                      <a:pt x="98" y="58"/>
                    </a:lnTo>
                    <a:lnTo>
                      <a:pt x="102" y="56"/>
                    </a:lnTo>
                    <a:lnTo>
                      <a:pt x="112" y="50"/>
                    </a:lnTo>
                    <a:lnTo>
                      <a:pt x="118" y="40"/>
                    </a:lnTo>
                    <a:lnTo>
                      <a:pt x="120" y="34"/>
                    </a:lnTo>
                    <a:lnTo>
                      <a:pt x="120" y="28"/>
                    </a:lnTo>
                    <a:lnTo>
                      <a:pt x="120" y="28"/>
                    </a:lnTo>
                    <a:lnTo>
                      <a:pt x="120" y="22"/>
                    </a:lnTo>
                    <a:lnTo>
                      <a:pt x="118" y="18"/>
                    </a:lnTo>
                    <a:lnTo>
                      <a:pt x="112" y="8"/>
                    </a:lnTo>
                    <a:lnTo>
                      <a:pt x="102" y="2"/>
                    </a:lnTo>
                    <a:lnTo>
                      <a:pt x="98" y="0"/>
                    </a:lnTo>
                    <a:lnTo>
                      <a:pt x="92" y="0"/>
                    </a:lnTo>
                    <a:lnTo>
                      <a:pt x="92" y="0"/>
                    </a:lnTo>
                    <a:lnTo>
                      <a:pt x="86" y="0"/>
                    </a:lnTo>
                    <a:lnTo>
                      <a:pt x="80" y="2"/>
                    </a:lnTo>
                    <a:lnTo>
                      <a:pt x="70" y="8"/>
                    </a:lnTo>
                    <a:lnTo>
                      <a:pt x="64" y="18"/>
                    </a:lnTo>
                    <a:lnTo>
                      <a:pt x="62" y="22"/>
                    </a:lnTo>
                    <a:lnTo>
                      <a:pt x="62" y="28"/>
                    </a:lnTo>
                    <a:lnTo>
                      <a:pt x="62" y="28"/>
                    </a:lnTo>
                    <a:lnTo>
                      <a:pt x="62" y="34"/>
                    </a:lnTo>
                    <a:lnTo>
                      <a:pt x="64" y="40"/>
                    </a:lnTo>
                    <a:lnTo>
                      <a:pt x="70" y="50"/>
                    </a:lnTo>
                    <a:lnTo>
                      <a:pt x="80" y="56"/>
                    </a:lnTo>
                    <a:lnTo>
                      <a:pt x="86" y="58"/>
                    </a:lnTo>
                    <a:lnTo>
                      <a:pt x="92" y="58"/>
                    </a:lnTo>
                    <a:lnTo>
                      <a:pt x="92" y="58"/>
                    </a:lnTo>
                    <a:close/>
                    <a:moveTo>
                      <a:pt x="30" y="196"/>
                    </a:moveTo>
                    <a:lnTo>
                      <a:pt x="42" y="118"/>
                    </a:lnTo>
                    <a:lnTo>
                      <a:pt x="52" y="118"/>
                    </a:lnTo>
                    <a:lnTo>
                      <a:pt x="50" y="244"/>
                    </a:lnTo>
                    <a:lnTo>
                      <a:pt x="50" y="244"/>
                    </a:lnTo>
                    <a:lnTo>
                      <a:pt x="54" y="236"/>
                    </a:lnTo>
                    <a:lnTo>
                      <a:pt x="60" y="228"/>
                    </a:lnTo>
                    <a:lnTo>
                      <a:pt x="66" y="222"/>
                    </a:lnTo>
                    <a:lnTo>
                      <a:pt x="74" y="218"/>
                    </a:lnTo>
                    <a:lnTo>
                      <a:pt x="82" y="214"/>
                    </a:lnTo>
                    <a:lnTo>
                      <a:pt x="90" y="210"/>
                    </a:lnTo>
                    <a:lnTo>
                      <a:pt x="100" y="208"/>
                    </a:lnTo>
                    <a:lnTo>
                      <a:pt x="110" y="208"/>
                    </a:lnTo>
                    <a:lnTo>
                      <a:pt x="126" y="208"/>
                    </a:lnTo>
                    <a:lnTo>
                      <a:pt x="126" y="208"/>
                    </a:lnTo>
                    <a:lnTo>
                      <a:pt x="120" y="198"/>
                    </a:lnTo>
                    <a:lnTo>
                      <a:pt x="114" y="188"/>
                    </a:lnTo>
                    <a:lnTo>
                      <a:pt x="112" y="178"/>
                    </a:lnTo>
                    <a:lnTo>
                      <a:pt x="112" y="166"/>
                    </a:lnTo>
                    <a:lnTo>
                      <a:pt x="112" y="166"/>
                    </a:lnTo>
                    <a:lnTo>
                      <a:pt x="112" y="154"/>
                    </a:lnTo>
                    <a:lnTo>
                      <a:pt x="116" y="142"/>
                    </a:lnTo>
                    <a:lnTo>
                      <a:pt x="120" y="132"/>
                    </a:lnTo>
                    <a:lnTo>
                      <a:pt x="128" y="122"/>
                    </a:lnTo>
                    <a:lnTo>
                      <a:pt x="136" y="114"/>
                    </a:lnTo>
                    <a:lnTo>
                      <a:pt x="146" y="106"/>
                    </a:lnTo>
                    <a:lnTo>
                      <a:pt x="156" y="102"/>
                    </a:lnTo>
                    <a:lnTo>
                      <a:pt x="168" y="98"/>
                    </a:lnTo>
                    <a:lnTo>
                      <a:pt x="166" y="90"/>
                    </a:lnTo>
                    <a:lnTo>
                      <a:pt x="166" y="90"/>
                    </a:lnTo>
                    <a:lnTo>
                      <a:pt x="166" y="88"/>
                    </a:lnTo>
                    <a:lnTo>
                      <a:pt x="166" y="88"/>
                    </a:lnTo>
                    <a:lnTo>
                      <a:pt x="162" y="80"/>
                    </a:lnTo>
                    <a:lnTo>
                      <a:pt x="154" y="74"/>
                    </a:lnTo>
                    <a:lnTo>
                      <a:pt x="146" y="70"/>
                    </a:lnTo>
                    <a:lnTo>
                      <a:pt x="138" y="68"/>
                    </a:lnTo>
                    <a:lnTo>
                      <a:pt x="110" y="68"/>
                    </a:lnTo>
                    <a:lnTo>
                      <a:pt x="90" y="102"/>
                    </a:lnTo>
                    <a:lnTo>
                      <a:pt x="72" y="68"/>
                    </a:lnTo>
                    <a:lnTo>
                      <a:pt x="46" y="68"/>
                    </a:lnTo>
                    <a:lnTo>
                      <a:pt x="46" y="68"/>
                    </a:lnTo>
                    <a:lnTo>
                      <a:pt x="36" y="70"/>
                    </a:lnTo>
                    <a:lnTo>
                      <a:pt x="28" y="74"/>
                    </a:lnTo>
                    <a:lnTo>
                      <a:pt x="20" y="80"/>
                    </a:lnTo>
                    <a:lnTo>
                      <a:pt x="16" y="88"/>
                    </a:lnTo>
                    <a:lnTo>
                      <a:pt x="16" y="88"/>
                    </a:lnTo>
                    <a:lnTo>
                      <a:pt x="16" y="90"/>
                    </a:lnTo>
                    <a:lnTo>
                      <a:pt x="0" y="190"/>
                    </a:lnTo>
                    <a:lnTo>
                      <a:pt x="0" y="190"/>
                    </a:lnTo>
                    <a:lnTo>
                      <a:pt x="0" y="196"/>
                    </a:lnTo>
                    <a:lnTo>
                      <a:pt x="2" y="202"/>
                    </a:lnTo>
                    <a:lnTo>
                      <a:pt x="6" y="206"/>
                    </a:lnTo>
                    <a:lnTo>
                      <a:pt x="12" y="208"/>
                    </a:lnTo>
                    <a:lnTo>
                      <a:pt x="12" y="208"/>
                    </a:lnTo>
                    <a:lnTo>
                      <a:pt x="14" y="208"/>
                    </a:lnTo>
                    <a:lnTo>
                      <a:pt x="14" y="208"/>
                    </a:lnTo>
                    <a:lnTo>
                      <a:pt x="20" y="208"/>
                    </a:lnTo>
                    <a:lnTo>
                      <a:pt x="24" y="204"/>
                    </a:lnTo>
                    <a:lnTo>
                      <a:pt x="28" y="200"/>
                    </a:lnTo>
                    <a:lnTo>
                      <a:pt x="30" y="196"/>
                    </a:lnTo>
                    <a:lnTo>
                      <a:pt x="30" y="196"/>
                    </a:lnTo>
                    <a:close/>
                    <a:moveTo>
                      <a:pt x="180" y="118"/>
                    </a:moveTo>
                    <a:lnTo>
                      <a:pt x="180" y="118"/>
                    </a:lnTo>
                    <a:lnTo>
                      <a:pt x="170" y="118"/>
                    </a:lnTo>
                    <a:lnTo>
                      <a:pt x="162" y="120"/>
                    </a:lnTo>
                    <a:lnTo>
                      <a:pt x="152" y="126"/>
                    </a:lnTo>
                    <a:lnTo>
                      <a:pt x="146" y="132"/>
                    </a:lnTo>
                    <a:lnTo>
                      <a:pt x="140" y="138"/>
                    </a:lnTo>
                    <a:lnTo>
                      <a:pt x="136" y="146"/>
                    </a:lnTo>
                    <a:lnTo>
                      <a:pt x="132" y="156"/>
                    </a:lnTo>
                    <a:lnTo>
                      <a:pt x="132" y="166"/>
                    </a:lnTo>
                    <a:lnTo>
                      <a:pt x="132" y="166"/>
                    </a:lnTo>
                    <a:lnTo>
                      <a:pt x="132" y="176"/>
                    </a:lnTo>
                    <a:lnTo>
                      <a:pt x="136" y="184"/>
                    </a:lnTo>
                    <a:lnTo>
                      <a:pt x="140" y="194"/>
                    </a:lnTo>
                    <a:lnTo>
                      <a:pt x="146" y="200"/>
                    </a:lnTo>
                    <a:lnTo>
                      <a:pt x="152" y="206"/>
                    </a:lnTo>
                    <a:lnTo>
                      <a:pt x="162" y="210"/>
                    </a:lnTo>
                    <a:lnTo>
                      <a:pt x="170" y="214"/>
                    </a:lnTo>
                    <a:lnTo>
                      <a:pt x="180" y="214"/>
                    </a:lnTo>
                    <a:lnTo>
                      <a:pt x="180" y="214"/>
                    </a:lnTo>
                    <a:lnTo>
                      <a:pt x="190" y="214"/>
                    </a:lnTo>
                    <a:lnTo>
                      <a:pt x="200" y="210"/>
                    </a:lnTo>
                    <a:lnTo>
                      <a:pt x="208" y="206"/>
                    </a:lnTo>
                    <a:lnTo>
                      <a:pt x="214" y="200"/>
                    </a:lnTo>
                    <a:lnTo>
                      <a:pt x="220" y="194"/>
                    </a:lnTo>
                    <a:lnTo>
                      <a:pt x="224" y="184"/>
                    </a:lnTo>
                    <a:lnTo>
                      <a:pt x="228" y="176"/>
                    </a:lnTo>
                    <a:lnTo>
                      <a:pt x="228" y="166"/>
                    </a:lnTo>
                    <a:lnTo>
                      <a:pt x="228" y="166"/>
                    </a:lnTo>
                    <a:lnTo>
                      <a:pt x="228" y="156"/>
                    </a:lnTo>
                    <a:lnTo>
                      <a:pt x="224" y="146"/>
                    </a:lnTo>
                    <a:lnTo>
                      <a:pt x="220" y="138"/>
                    </a:lnTo>
                    <a:lnTo>
                      <a:pt x="214" y="132"/>
                    </a:lnTo>
                    <a:lnTo>
                      <a:pt x="208" y="126"/>
                    </a:lnTo>
                    <a:lnTo>
                      <a:pt x="200" y="120"/>
                    </a:lnTo>
                    <a:lnTo>
                      <a:pt x="190" y="118"/>
                    </a:lnTo>
                    <a:lnTo>
                      <a:pt x="180" y="118"/>
                    </a:lnTo>
                    <a:close/>
                    <a:moveTo>
                      <a:pt x="296" y="260"/>
                    </a:moveTo>
                    <a:lnTo>
                      <a:pt x="296" y="260"/>
                    </a:lnTo>
                    <a:lnTo>
                      <a:pt x="294" y="258"/>
                    </a:lnTo>
                    <a:lnTo>
                      <a:pt x="294" y="258"/>
                    </a:lnTo>
                    <a:lnTo>
                      <a:pt x="292" y="252"/>
                    </a:lnTo>
                    <a:lnTo>
                      <a:pt x="288" y="246"/>
                    </a:lnTo>
                    <a:lnTo>
                      <a:pt x="278" y="236"/>
                    </a:lnTo>
                    <a:lnTo>
                      <a:pt x="266" y="230"/>
                    </a:lnTo>
                    <a:lnTo>
                      <a:pt x="250" y="228"/>
                    </a:lnTo>
                    <a:lnTo>
                      <a:pt x="210" y="228"/>
                    </a:lnTo>
                    <a:lnTo>
                      <a:pt x="180" y="278"/>
                    </a:lnTo>
                    <a:lnTo>
                      <a:pt x="150" y="228"/>
                    </a:lnTo>
                    <a:lnTo>
                      <a:pt x="110" y="228"/>
                    </a:lnTo>
                    <a:lnTo>
                      <a:pt x="110" y="228"/>
                    </a:lnTo>
                    <a:lnTo>
                      <a:pt x="94" y="230"/>
                    </a:lnTo>
                    <a:lnTo>
                      <a:pt x="82" y="236"/>
                    </a:lnTo>
                    <a:lnTo>
                      <a:pt x="72" y="246"/>
                    </a:lnTo>
                    <a:lnTo>
                      <a:pt x="68" y="252"/>
                    </a:lnTo>
                    <a:lnTo>
                      <a:pt x="66" y="258"/>
                    </a:lnTo>
                    <a:lnTo>
                      <a:pt x="66" y="258"/>
                    </a:lnTo>
                    <a:lnTo>
                      <a:pt x="64" y="260"/>
                    </a:lnTo>
                    <a:lnTo>
                      <a:pt x="52" y="336"/>
                    </a:lnTo>
                    <a:lnTo>
                      <a:pt x="52" y="336"/>
                    </a:lnTo>
                    <a:lnTo>
                      <a:pt x="72" y="352"/>
                    </a:lnTo>
                    <a:lnTo>
                      <a:pt x="96" y="362"/>
                    </a:lnTo>
                    <a:lnTo>
                      <a:pt x="106" y="304"/>
                    </a:lnTo>
                    <a:lnTo>
                      <a:pt x="118" y="304"/>
                    </a:lnTo>
                    <a:lnTo>
                      <a:pt x="114" y="370"/>
                    </a:lnTo>
                    <a:lnTo>
                      <a:pt x="114" y="370"/>
                    </a:lnTo>
                    <a:lnTo>
                      <a:pt x="130" y="374"/>
                    </a:lnTo>
                    <a:lnTo>
                      <a:pt x="146" y="378"/>
                    </a:lnTo>
                    <a:lnTo>
                      <a:pt x="162" y="380"/>
                    </a:lnTo>
                    <a:lnTo>
                      <a:pt x="180" y="380"/>
                    </a:lnTo>
                    <a:lnTo>
                      <a:pt x="180" y="380"/>
                    </a:lnTo>
                    <a:lnTo>
                      <a:pt x="196" y="380"/>
                    </a:lnTo>
                    <a:lnTo>
                      <a:pt x="214" y="378"/>
                    </a:lnTo>
                    <a:lnTo>
                      <a:pt x="230" y="374"/>
                    </a:lnTo>
                    <a:lnTo>
                      <a:pt x="246" y="370"/>
                    </a:lnTo>
                    <a:lnTo>
                      <a:pt x="242" y="304"/>
                    </a:lnTo>
                    <a:lnTo>
                      <a:pt x="254" y="304"/>
                    </a:lnTo>
                    <a:lnTo>
                      <a:pt x="264" y="362"/>
                    </a:lnTo>
                    <a:lnTo>
                      <a:pt x="264" y="362"/>
                    </a:lnTo>
                    <a:lnTo>
                      <a:pt x="288" y="350"/>
                    </a:lnTo>
                    <a:lnTo>
                      <a:pt x="308" y="336"/>
                    </a:lnTo>
                    <a:lnTo>
                      <a:pt x="296" y="26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sp>
        <p:nvSpPr>
          <p:cNvPr id="45" name="Right Arrow 44"/>
          <p:cNvSpPr/>
          <p:nvPr/>
        </p:nvSpPr>
        <p:spPr>
          <a:xfrm>
            <a:off x="6674753" y="5446454"/>
            <a:ext cx="973593" cy="532735"/>
          </a:xfrm>
          <a:prstGeom prst="rightArrow">
            <a:avLst/>
          </a:prstGeom>
          <a:solidFill>
            <a:schemeClr val="accent5"/>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46" name="Rectangle 45"/>
          <p:cNvSpPr/>
          <p:nvPr/>
        </p:nvSpPr>
        <p:spPr>
          <a:xfrm>
            <a:off x="7446816" y="4829060"/>
            <a:ext cx="2037238" cy="58477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a:latin typeface="华文楷体" panose="02010600040101010101" pitchFamily="2" charset="-122"/>
                <a:ea typeface="华文楷体" panose="02010600040101010101" pitchFamily="2" charset="-122"/>
              </a:rPr>
              <a:t>由</a:t>
            </a:r>
            <a:r>
              <a:rPr lang="zh-CN" altLang="en-US" sz="1600" smtClean="0">
                <a:latin typeface="华文楷体" panose="02010600040101010101" pitchFamily="2" charset="-122"/>
                <a:ea typeface="华文楷体" panose="02010600040101010101" pitchFamily="2" charset="-122"/>
              </a:rPr>
              <a:t>子公司负责供应客户物资并进行结算</a:t>
            </a:r>
            <a:endParaRPr lang="en-US" altLang="zh-CN" sz="1600" smtClean="0">
              <a:latin typeface="华文楷体" panose="02010600040101010101" pitchFamily="2" charset="-122"/>
              <a:ea typeface="华文楷体" panose="02010600040101010101" pitchFamily="2" charset="-122"/>
            </a:endParaRPr>
          </a:p>
        </p:txBody>
      </p:sp>
      <p:sp>
        <p:nvSpPr>
          <p:cNvPr id="47" name="Oval 46"/>
          <p:cNvSpPr/>
          <p:nvPr/>
        </p:nvSpPr>
        <p:spPr>
          <a:xfrm>
            <a:off x="7261448" y="4678288"/>
            <a:ext cx="288032" cy="288032"/>
          </a:xfrm>
          <a:prstGeom prst="ellipse">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b="1" smtClean="0">
                <a:solidFill>
                  <a:schemeClr val="bg2"/>
                </a:solidFill>
                <a:latin typeface="华文楷体" panose="02010600040101010101" pitchFamily="2" charset="-122"/>
                <a:ea typeface="华文楷体" panose="02010600040101010101" pitchFamily="2" charset="-122"/>
              </a:rPr>
              <a:t>3</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spTree>
    <p:extLst>
      <p:ext uri="{BB962C8B-B14F-4D97-AF65-F5344CB8AC3E}">
        <p14:creationId xmlns:p14="http://schemas.microsoft.com/office/powerpoint/2010/main" val="1777878475"/>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2" name="Object 31" hidden="1"/>
          <p:cNvGraphicFramePr>
            <a:graphicFrameLocks noChangeAspect="1"/>
          </p:cNvGraphicFramePr>
          <p:nvPr>
            <p:custDataLst>
              <p:tags r:id="rId3"/>
            </p:custDataLst>
          </p:nvPr>
        </p:nvGraphicFramePr>
        <p:xfrm>
          <a:off x="1588" y="1588"/>
          <a:ext cx="1587" cy="1587"/>
        </p:xfrm>
        <a:graphic>
          <a:graphicData uri="http://schemas.openxmlformats.org/presentationml/2006/ole">
            <mc:AlternateContent>
              <mc:Choice xmlns:v="urn:schemas-microsoft-com:vml" Requires="v">
                <p:oleObj spid="_x0000_s1041" name="think-cell Slide" r:id="rId4" imgW="270" imgH="270" progId="TCLayout.ActiveDocument.1">
                  <p:embed/>
                </p:oleObj>
              </mc:Choice>
              <mc:Fallback>
                <p:oleObj name="think-cell Slide" r:id="rId4" imgW="270" imgH="270" progId="TCLayout.ActiveDocument.1">
                  <p:embed/>
                  <p:pic>
                    <p:nvPicPr>
                      <p:cNvPr id="0" name="OLE substitute image"/>
                      <p:cNvPicPr/>
                      <p:nvPr/>
                    </p:nvPicPr>
                    <p:blipFill>
                      <a:blip r:embed="rId5"/>
                      <a:stretch>
                        <a:fillRect/>
                      </a:stretch>
                    </p:blipFill>
                    <p:spPr>
                      <a:xfrm>
                        <a:off x="1588" y="1588"/>
                        <a:ext cx="1587" cy="1587"/>
                      </a:xfrm>
                      <a:prstGeom prst="rect">
                        <a:avLst/>
                      </a:prstGeom>
                    </p:spPr>
                  </p:pic>
                </p:oleObj>
              </mc:Fallback>
            </mc:AlternateContent>
          </a:graphicData>
        </a:graphic>
      </p:graphicFrame>
      <p:sp>
        <p:nvSpPr>
          <p:cNvPr id="33" name="Rectangle 32"/>
          <p:cNvSpPr/>
          <p:nvPr/>
        </p:nvSpPr>
        <p:spPr>
          <a:xfrm>
            <a:off x="530352" y="3742184"/>
            <a:ext cx="2327493" cy="3312368"/>
          </a:xfrm>
          <a:prstGeom prst="rect">
            <a:avLst/>
          </a:prstGeom>
          <a:noFill/>
          <a:ln w="19050">
            <a:solidFill>
              <a:schemeClr val="accent2"/>
            </a:solidFill>
            <a:prstDash val="dash"/>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5" name="Title 4"/>
          <p:cNvSpPr>
            <a:spLocks noGrp="1"/>
          </p:cNvSpPr>
          <p:nvPr>
            <p:ph type="title"/>
          </p:nvPr>
        </p:nvSpPr>
        <p:spPr/>
        <p:txBody>
          <a:bodyPr/>
          <a:lstStyle/>
          <a:p>
            <a:r>
              <a:rPr lang="zh-CN" altLang="en-US">
                <a:latin typeface="华文楷体" panose="02010600040101010101" pitchFamily="2" charset="-122"/>
                <a:ea typeface="华文楷体" panose="02010600040101010101" pitchFamily="2" charset="-122"/>
              </a:rPr>
              <a:t>集团化企业采购－集采分收分结</a:t>
            </a:r>
            <a:br>
              <a:rPr lang="en-US" altLang="zh-CN">
                <a:latin typeface="华文楷体" panose="02010600040101010101" pitchFamily="2" charset="-122"/>
                <a:ea typeface="华文楷体" panose="02010600040101010101" pitchFamily="2" charset="-122"/>
              </a:rPr>
            </a:br>
            <a:r>
              <a:rPr lang="zh-CN" altLang="en-US" b="0">
                <a:latin typeface="华文楷体" panose="02010600040101010101" pitchFamily="2" charset="-122"/>
                <a:ea typeface="华文楷体" panose="02010600040101010101" pitchFamily="2" charset="-122"/>
              </a:rPr>
              <a:t>由集团统一向供应商下达订单，供应商按照需求送货地点进行送货，各分子公司与供应商进行结算</a:t>
            </a:r>
            <a:endParaRPr lang="zh-CN" altLang="en-US"/>
          </a:p>
        </p:txBody>
      </p:sp>
      <p:grpSp>
        <p:nvGrpSpPr>
          <p:cNvPr id="48" name="Group 47"/>
          <p:cNvGrpSpPr/>
          <p:nvPr/>
        </p:nvGrpSpPr>
        <p:grpSpPr>
          <a:xfrm>
            <a:off x="636055" y="3835212"/>
            <a:ext cx="2088889" cy="612000"/>
            <a:chOff x="636055" y="2266088"/>
            <a:chExt cx="2088889" cy="612000"/>
          </a:xfrm>
        </p:grpSpPr>
        <p:sp>
          <p:nvSpPr>
            <p:cNvPr id="19" name="Rounded Rectangle 18"/>
            <p:cNvSpPr/>
            <p:nvPr/>
          </p:nvSpPr>
          <p:spPr>
            <a:xfrm>
              <a:off x="885354" y="2384576"/>
              <a:ext cx="1839590"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供应商</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16" name="Group 15"/>
            <p:cNvGrpSpPr/>
            <p:nvPr/>
          </p:nvGrpSpPr>
          <p:grpSpPr>
            <a:xfrm>
              <a:off x="636055" y="2266088"/>
              <a:ext cx="612000" cy="612000"/>
              <a:chOff x="7573215" y="2258092"/>
              <a:chExt cx="612000" cy="612000"/>
            </a:xfrm>
          </p:grpSpPr>
          <p:sp>
            <p:nvSpPr>
              <p:cNvPr id="17" name="Oval 16"/>
              <p:cNvSpPr/>
              <p:nvPr/>
            </p:nvSpPr>
            <p:spPr bwMode="ltGray">
              <a:xfrm>
                <a:off x="7573215" y="2258092"/>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18" name="Freeform 4974"/>
              <p:cNvSpPr>
                <a:spLocks noEditPoints="1"/>
              </p:cNvSpPr>
              <p:nvPr/>
            </p:nvSpPr>
            <p:spPr bwMode="auto">
              <a:xfrm>
                <a:off x="7635895" y="2438919"/>
                <a:ext cx="486641" cy="284275"/>
              </a:xfrm>
              <a:custGeom>
                <a:gdLst>
                  <a:gd name="T0" fmla="*/ 160 w 404"/>
                  <a:gd name="T1" fmla="*/ 0 h 236"/>
                  <a:gd name="T2" fmla="*/ 226 w 404"/>
                  <a:gd name="T3" fmla="*/ 66 h 236"/>
                  <a:gd name="T4" fmla="*/ 124 w 404"/>
                  <a:gd name="T5" fmla="*/ 86 h 236"/>
                  <a:gd name="T6" fmla="*/ 58 w 404"/>
                  <a:gd name="T7" fmla="*/ 20 h 236"/>
                  <a:gd name="T8" fmla="*/ 58 w 404"/>
                  <a:gd name="T9" fmla="*/ 20 h 236"/>
                  <a:gd name="T10" fmla="*/ 282 w 404"/>
                  <a:gd name="T11" fmla="*/ 0 h 236"/>
                  <a:gd name="T12" fmla="*/ 74 w 404"/>
                  <a:gd name="T13" fmla="*/ 196 h 236"/>
                  <a:gd name="T14" fmla="*/ 44 w 404"/>
                  <a:gd name="T15" fmla="*/ 190 h 236"/>
                  <a:gd name="T16" fmla="*/ 38 w 404"/>
                  <a:gd name="T17" fmla="*/ 162 h 236"/>
                  <a:gd name="T18" fmla="*/ 50 w 404"/>
                  <a:gd name="T19" fmla="*/ 170 h 236"/>
                  <a:gd name="T20" fmla="*/ 58 w 404"/>
                  <a:gd name="T21" fmla="*/ 166 h 236"/>
                  <a:gd name="T22" fmla="*/ 58 w 404"/>
                  <a:gd name="T23" fmla="*/ 152 h 236"/>
                  <a:gd name="T24" fmla="*/ 68 w 404"/>
                  <a:gd name="T25" fmla="*/ 146 h 236"/>
                  <a:gd name="T26" fmla="*/ 88 w 404"/>
                  <a:gd name="T27" fmla="*/ 162 h 236"/>
                  <a:gd name="T28" fmla="*/ 82 w 404"/>
                  <a:gd name="T29" fmla="*/ 190 h 236"/>
                  <a:gd name="T30" fmla="*/ 230 w 404"/>
                  <a:gd name="T31" fmla="*/ 172 h 236"/>
                  <a:gd name="T32" fmla="*/ 202 w 404"/>
                  <a:gd name="T33" fmla="*/ 198 h 236"/>
                  <a:gd name="T34" fmla="*/ 178 w 404"/>
                  <a:gd name="T35" fmla="*/ 182 h 236"/>
                  <a:gd name="T36" fmla="*/ 182 w 404"/>
                  <a:gd name="T37" fmla="*/ 152 h 236"/>
                  <a:gd name="T38" fmla="*/ 212 w 404"/>
                  <a:gd name="T39" fmla="*/ 146 h 236"/>
                  <a:gd name="T40" fmla="*/ 204 w 404"/>
                  <a:gd name="T41" fmla="*/ 160 h 236"/>
                  <a:gd name="T42" fmla="*/ 210 w 404"/>
                  <a:gd name="T43" fmla="*/ 168 h 236"/>
                  <a:gd name="T44" fmla="*/ 222 w 404"/>
                  <a:gd name="T45" fmla="*/ 166 h 236"/>
                  <a:gd name="T46" fmla="*/ 340 w 404"/>
                  <a:gd name="T47" fmla="*/ 198 h 236"/>
                  <a:gd name="T48" fmla="*/ 316 w 404"/>
                  <a:gd name="T49" fmla="*/ 182 h 236"/>
                  <a:gd name="T50" fmla="*/ 322 w 404"/>
                  <a:gd name="T51" fmla="*/ 152 h 236"/>
                  <a:gd name="T52" fmla="*/ 352 w 404"/>
                  <a:gd name="T53" fmla="*/ 146 h 236"/>
                  <a:gd name="T54" fmla="*/ 368 w 404"/>
                  <a:gd name="T55" fmla="*/ 172 h 236"/>
                  <a:gd name="T56" fmla="*/ 358 w 404"/>
                  <a:gd name="T57" fmla="*/ 176 h 236"/>
                  <a:gd name="T58" fmla="*/ 346 w 404"/>
                  <a:gd name="T59" fmla="*/ 178 h 236"/>
                  <a:gd name="T60" fmla="*/ 346 w 404"/>
                  <a:gd name="T61" fmla="*/ 192 h 236"/>
                  <a:gd name="T62" fmla="*/ 282 w 404"/>
                  <a:gd name="T63" fmla="*/ 236 h 236"/>
                  <a:gd name="T64" fmla="*/ 272 w 404"/>
                  <a:gd name="T65" fmla="*/ 226 h 236"/>
                  <a:gd name="T66" fmla="*/ 278 w 404"/>
                  <a:gd name="T67" fmla="*/ 216 h 236"/>
                  <a:gd name="T68" fmla="*/ 350 w 404"/>
                  <a:gd name="T69" fmla="*/ 214 h 236"/>
                  <a:gd name="T70" fmla="*/ 378 w 404"/>
                  <a:gd name="T71" fmla="*/ 196 h 236"/>
                  <a:gd name="T72" fmla="*/ 384 w 404"/>
                  <a:gd name="T73" fmla="*/ 172 h 236"/>
                  <a:gd name="T74" fmla="*/ 372 w 404"/>
                  <a:gd name="T75" fmla="*/ 140 h 236"/>
                  <a:gd name="T76" fmla="*/ 340 w 404"/>
                  <a:gd name="T77" fmla="*/ 128 h 236"/>
                  <a:gd name="T78" fmla="*/ 150 w 404"/>
                  <a:gd name="T79" fmla="*/ 124 h 236"/>
                  <a:gd name="T80" fmla="*/ 148 w 404"/>
                  <a:gd name="T81" fmla="*/ 114 h 236"/>
                  <a:gd name="T82" fmla="*/ 340 w 404"/>
                  <a:gd name="T83" fmla="*/ 108 h 236"/>
                  <a:gd name="T84" fmla="*/ 376 w 404"/>
                  <a:gd name="T85" fmla="*/ 118 h 236"/>
                  <a:gd name="T86" fmla="*/ 404 w 404"/>
                  <a:gd name="T87" fmla="*/ 158 h 236"/>
                  <a:gd name="T88" fmla="*/ 400 w 404"/>
                  <a:gd name="T89" fmla="*/ 196 h 236"/>
                  <a:gd name="T90" fmla="*/ 366 w 404"/>
                  <a:gd name="T91" fmla="*/ 230 h 236"/>
                  <a:gd name="T92" fmla="*/ 246 w 404"/>
                  <a:gd name="T93" fmla="*/ 236 h 236"/>
                  <a:gd name="T94" fmla="*/ 38 w 404"/>
                  <a:gd name="T95" fmla="*/ 230 h 236"/>
                  <a:gd name="T96" fmla="*/ 4 w 404"/>
                  <a:gd name="T97" fmla="*/ 196 h 236"/>
                  <a:gd name="T98" fmla="*/ 0 w 404"/>
                  <a:gd name="T99" fmla="*/ 158 h 236"/>
                  <a:gd name="T100" fmla="*/ 28 w 404"/>
                  <a:gd name="T101" fmla="*/ 118 h 236"/>
                  <a:gd name="T102" fmla="*/ 122 w 404"/>
                  <a:gd name="T103" fmla="*/ 108 h 236"/>
                  <a:gd name="T104" fmla="*/ 130 w 404"/>
                  <a:gd name="T105" fmla="*/ 114 h 236"/>
                  <a:gd name="T106" fmla="*/ 128 w 404"/>
                  <a:gd name="T107" fmla="*/ 124 h 236"/>
                  <a:gd name="T108" fmla="*/ 64 w 404"/>
                  <a:gd name="T109" fmla="*/ 128 h 236"/>
                  <a:gd name="T110" fmla="*/ 32 w 404"/>
                  <a:gd name="T111" fmla="*/ 140 h 236"/>
                  <a:gd name="T112" fmla="*/ 20 w 404"/>
                  <a:gd name="T113" fmla="*/ 172 h 236"/>
                  <a:gd name="T114" fmla="*/ 26 w 404"/>
                  <a:gd name="T115" fmla="*/ 196 h 236"/>
                  <a:gd name="T116" fmla="*/ 54 w 404"/>
                  <a:gd name="T117" fmla="*/ 214 h 236"/>
                  <a:gd name="T118" fmla="*/ 250 w 404"/>
                  <a:gd name="T119" fmla="*/ 216 h 236"/>
                  <a:gd name="T120" fmla="*/ 256 w 404"/>
                  <a:gd name="T121" fmla="*/ 226 h 236"/>
                  <a:gd name="T122" fmla="*/ 246 w 404"/>
                  <a:gd name="T123" fmla="*/ 236 h 2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02" h="236">
                    <a:moveTo>
                      <a:pt x="160" y="86"/>
                    </a:moveTo>
                    <a:lnTo>
                      <a:pt x="246" y="86"/>
                    </a:lnTo>
                    <a:lnTo>
                      <a:pt x="246" y="0"/>
                    </a:lnTo>
                    <a:lnTo>
                      <a:pt x="160" y="0"/>
                    </a:lnTo>
                    <a:lnTo>
                      <a:pt x="160" y="86"/>
                    </a:lnTo>
                    <a:close/>
                    <a:moveTo>
                      <a:pt x="180" y="20"/>
                    </a:moveTo>
                    <a:lnTo>
                      <a:pt x="226" y="20"/>
                    </a:lnTo>
                    <a:lnTo>
                      <a:pt x="226" y="66"/>
                    </a:lnTo>
                    <a:lnTo>
                      <a:pt x="180" y="66"/>
                    </a:lnTo>
                    <a:lnTo>
                      <a:pt x="180" y="20"/>
                    </a:lnTo>
                    <a:close/>
                    <a:moveTo>
                      <a:pt x="38" y="86"/>
                    </a:moveTo>
                    <a:lnTo>
                      <a:pt x="124" y="86"/>
                    </a:lnTo>
                    <a:lnTo>
                      <a:pt x="124" y="0"/>
                    </a:lnTo>
                    <a:lnTo>
                      <a:pt x="38" y="0"/>
                    </a:lnTo>
                    <a:lnTo>
                      <a:pt x="38" y="86"/>
                    </a:lnTo>
                    <a:close/>
                    <a:moveTo>
                      <a:pt x="58" y="20"/>
                    </a:moveTo>
                    <a:lnTo>
                      <a:pt x="104" y="20"/>
                    </a:lnTo>
                    <a:lnTo>
                      <a:pt x="104" y="66"/>
                    </a:lnTo>
                    <a:lnTo>
                      <a:pt x="58" y="66"/>
                    </a:lnTo>
                    <a:lnTo>
                      <a:pt x="58" y="20"/>
                    </a:lnTo>
                    <a:close/>
                    <a:moveTo>
                      <a:pt x="368" y="0"/>
                    </a:moveTo>
                    <a:lnTo>
                      <a:pt x="368" y="86"/>
                    </a:lnTo>
                    <a:lnTo>
                      <a:pt x="282" y="86"/>
                    </a:lnTo>
                    <a:lnTo>
                      <a:pt x="282" y="0"/>
                    </a:lnTo>
                    <a:lnTo>
                      <a:pt x="368" y="0"/>
                    </a:lnTo>
                    <a:close/>
                    <a:moveTo>
                      <a:pt x="82" y="190"/>
                    </a:moveTo>
                    <a:lnTo>
                      <a:pt x="82" y="190"/>
                    </a:lnTo>
                    <a:lnTo>
                      <a:pt x="74" y="196"/>
                    </a:lnTo>
                    <a:lnTo>
                      <a:pt x="64" y="198"/>
                    </a:lnTo>
                    <a:lnTo>
                      <a:pt x="54" y="196"/>
                    </a:lnTo>
                    <a:lnTo>
                      <a:pt x="44" y="190"/>
                    </a:lnTo>
                    <a:lnTo>
                      <a:pt x="44" y="190"/>
                    </a:lnTo>
                    <a:lnTo>
                      <a:pt x="40" y="184"/>
                    </a:lnTo>
                    <a:lnTo>
                      <a:pt x="36" y="176"/>
                    </a:lnTo>
                    <a:lnTo>
                      <a:pt x="36" y="168"/>
                    </a:lnTo>
                    <a:lnTo>
                      <a:pt x="38" y="162"/>
                    </a:lnTo>
                    <a:lnTo>
                      <a:pt x="44" y="166"/>
                    </a:lnTo>
                    <a:lnTo>
                      <a:pt x="44" y="166"/>
                    </a:lnTo>
                    <a:lnTo>
                      <a:pt x="46" y="168"/>
                    </a:lnTo>
                    <a:lnTo>
                      <a:pt x="50" y="170"/>
                    </a:lnTo>
                    <a:lnTo>
                      <a:pt x="50" y="170"/>
                    </a:lnTo>
                    <a:lnTo>
                      <a:pt x="54" y="168"/>
                    </a:lnTo>
                    <a:lnTo>
                      <a:pt x="58" y="166"/>
                    </a:lnTo>
                    <a:lnTo>
                      <a:pt x="58" y="166"/>
                    </a:lnTo>
                    <a:lnTo>
                      <a:pt x="60" y="162"/>
                    </a:lnTo>
                    <a:lnTo>
                      <a:pt x="60" y="160"/>
                    </a:lnTo>
                    <a:lnTo>
                      <a:pt x="60" y="156"/>
                    </a:lnTo>
                    <a:lnTo>
                      <a:pt x="58" y="152"/>
                    </a:lnTo>
                    <a:lnTo>
                      <a:pt x="52" y="148"/>
                    </a:lnTo>
                    <a:lnTo>
                      <a:pt x="52" y="148"/>
                    </a:lnTo>
                    <a:lnTo>
                      <a:pt x="60" y="144"/>
                    </a:lnTo>
                    <a:lnTo>
                      <a:pt x="68" y="146"/>
                    </a:lnTo>
                    <a:lnTo>
                      <a:pt x="76" y="148"/>
                    </a:lnTo>
                    <a:lnTo>
                      <a:pt x="82" y="152"/>
                    </a:lnTo>
                    <a:lnTo>
                      <a:pt x="82" y="152"/>
                    </a:lnTo>
                    <a:lnTo>
                      <a:pt x="88" y="162"/>
                    </a:lnTo>
                    <a:lnTo>
                      <a:pt x="90" y="172"/>
                    </a:lnTo>
                    <a:lnTo>
                      <a:pt x="88" y="182"/>
                    </a:lnTo>
                    <a:lnTo>
                      <a:pt x="82" y="190"/>
                    </a:lnTo>
                    <a:lnTo>
                      <a:pt x="82" y="190"/>
                    </a:lnTo>
                    <a:close/>
                    <a:moveTo>
                      <a:pt x="226" y="162"/>
                    </a:moveTo>
                    <a:lnTo>
                      <a:pt x="226" y="162"/>
                    </a:lnTo>
                    <a:lnTo>
                      <a:pt x="230" y="172"/>
                    </a:lnTo>
                    <a:lnTo>
                      <a:pt x="230" y="172"/>
                    </a:lnTo>
                    <a:lnTo>
                      <a:pt x="226" y="182"/>
                    </a:lnTo>
                    <a:lnTo>
                      <a:pt x="222" y="190"/>
                    </a:lnTo>
                    <a:lnTo>
                      <a:pt x="212" y="196"/>
                    </a:lnTo>
                    <a:lnTo>
                      <a:pt x="202" y="198"/>
                    </a:lnTo>
                    <a:lnTo>
                      <a:pt x="202" y="198"/>
                    </a:lnTo>
                    <a:lnTo>
                      <a:pt x="192" y="196"/>
                    </a:lnTo>
                    <a:lnTo>
                      <a:pt x="182" y="190"/>
                    </a:lnTo>
                    <a:lnTo>
                      <a:pt x="178" y="182"/>
                    </a:lnTo>
                    <a:lnTo>
                      <a:pt x="176" y="172"/>
                    </a:lnTo>
                    <a:lnTo>
                      <a:pt x="176" y="172"/>
                    </a:lnTo>
                    <a:lnTo>
                      <a:pt x="178" y="162"/>
                    </a:lnTo>
                    <a:lnTo>
                      <a:pt x="182" y="152"/>
                    </a:lnTo>
                    <a:lnTo>
                      <a:pt x="192" y="146"/>
                    </a:lnTo>
                    <a:lnTo>
                      <a:pt x="202" y="144"/>
                    </a:lnTo>
                    <a:lnTo>
                      <a:pt x="202" y="144"/>
                    </a:lnTo>
                    <a:lnTo>
                      <a:pt x="212" y="146"/>
                    </a:lnTo>
                    <a:lnTo>
                      <a:pt x="208" y="152"/>
                    </a:lnTo>
                    <a:lnTo>
                      <a:pt x="208" y="152"/>
                    </a:lnTo>
                    <a:lnTo>
                      <a:pt x="206" y="156"/>
                    </a:lnTo>
                    <a:lnTo>
                      <a:pt x="204" y="160"/>
                    </a:lnTo>
                    <a:lnTo>
                      <a:pt x="206" y="162"/>
                    </a:lnTo>
                    <a:lnTo>
                      <a:pt x="208" y="166"/>
                    </a:lnTo>
                    <a:lnTo>
                      <a:pt x="208" y="166"/>
                    </a:lnTo>
                    <a:lnTo>
                      <a:pt x="210" y="168"/>
                    </a:lnTo>
                    <a:lnTo>
                      <a:pt x="214" y="170"/>
                    </a:lnTo>
                    <a:lnTo>
                      <a:pt x="214" y="170"/>
                    </a:lnTo>
                    <a:lnTo>
                      <a:pt x="218" y="168"/>
                    </a:lnTo>
                    <a:lnTo>
                      <a:pt x="222" y="166"/>
                    </a:lnTo>
                    <a:lnTo>
                      <a:pt x="226" y="162"/>
                    </a:lnTo>
                    <a:close/>
                    <a:moveTo>
                      <a:pt x="352" y="196"/>
                    </a:moveTo>
                    <a:lnTo>
                      <a:pt x="352" y="196"/>
                    </a:lnTo>
                    <a:lnTo>
                      <a:pt x="340" y="198"/>
                    </a:lnTo>
                    <a:lnTo>
                      <a:pt x="340" y="198"/>
                    </a:lnTo>
                    <a:lnTo>
                      <a:pt x="330" y="196"/>
                    </a:lnTo>
                    <a:lnTo>
                      <a:pt x="322" y="190"/>
                    </a:lnTo>
                    <a:lnTo>
                      <a:pt x="316" y="182"/>
                    </a:lnTo>
                    <a:lnTo>
                      <a:pt x="314" y="172"/>
                    </a:lnTo>
                    <a:lnTo>
                      <a:pt x="314" y="172"/>
                    </a:lnTo>
                    <a:lnTo>
                      <a:pt x="316" y="162"/>
                    </a:lnTo>
                    <a:lnTo>
                      <a:pt x="322" y="152"/>
                    </a:lnTo>
                    <a:lnTo>
                      <a:pt x="330" y="146"/>
                    </a:lnTo>
                    <a:lnTo>
                      <a:pt x="340" y="144"/>
                    </a:lnTo>
                    <a:lnTo>
                      <a:pt x="340" y="144"/>
                    </a:lnTo>
                    <a:lnTo>
                      <a:pt x="352" y="146"/>
                    </a:lnTo>
                    <a:lnTo>
                      <a:pt x="360" y="152"/>
                    </a:lnTo>
                    <a:lnTo>
                      <a:pt x="366" y="162"/>
                    </a:lnTo>
                    <a:lnTo>
                      <a:pt x="368" y="172"/>
                    </a:lnTo>
                    <a:lnTo>
                      <a:pt x="368" y="172"/>
                    </a:lnTo>
                    <a:lnTo>
                      <a:pt x="366" y="182"/>
                    </a:lnTo>
                    <a:lnTo>
                      <a:pt x="360" y="178"/>
                    </a:lnTo>
                    <a:lnTo>
                      <a:pt x="360" y="178"/>
                    </a:lnTo>
                    <a:lnTo>
                      <a:pt x="358" y="176"/>
                    </a:lnTo>
                    <a:lnTo>
                      <a:pt x="354" y="174"/>
                    </a:lnTo>
                    <a:lnTo>
                      <a:pt x="350" y="176"/>
                    </a:lnTo>
                    <a:lnTo>
                      <a:pt x="346" y="178"/>
                    </a:lnTo>
                    <a:lnTo>
                      <a:pt x="346" y="178"/>
                    </a:lnTo>
                    <a:lnTo>
                      <a:pt x="344" y="180"/>
                    </a:lnTo>
                    <a:lnTo>
                      <a:pt x="344" y="184"/>
                    </a:lnTo>
                    <a:lnTo>
                      <a:pt x="344" y="188"/>
                    </a:lnTo>
                    <a:lnTo>
                      <a:pt x="346" y="192"/>
                    </a:lnTo>
                    <a:lnTo>
                      <a:pt x="352" y="196"/>
                    </a:lnTo>
                    <a:close/>
                    <a:moveTo>
                      <a:pt x="340" y="236"/>
                    </a:moveTo>
                    <a:lnTo>
                      <a:pt x="282" y="236"/>
                    </a:lnTo>
                    <a:lnTo>
                      <a:pt x="282" y="236"/>
                    </a:lnTo>
                    <a:lnTo>
                      <a:pt x="278" y="236"/>
                    </a:lnTo>
                    <a:lnTo>
                      <a:pt x="276" y="232"/>
                    </a:lnTo>
                    <a:lnTo>
                      <a:pt x="274" y="230"/>
                    </a:lnTo>
                    <a:lnTo>
                      <a:pt x="272" y="226"/>
                    </a:lnTo>
                    <a:lnTo>
                      <a:pt x="272" y="226"/>
                    </a:lnTo>
                    <a:lnTo>
                      <a:pt x="274" y="222"/>
                    </a:lnTo>
                    <a:lnTo>
                      <a:pt x="276" y="218"/>
                    </a:lnTo>
                    <a:lnTo>
                      <a:pt x="278" y="216"/>
                    </a:lnTo>
                    <a:lnTo>
                      <a:pt x="282" y="216"/>
                    </a:lnTo>
                    <a:lnTo>
                      <a:pt x="340" y="216"/>
                    </a:lnTo>
                    <a:lnTo>
                      <a:pt x="340" y="216"/>
                    </a:lnTo>
                    <a:lnTo>
                      <a:pt x="350" y="214"/>
                    </a:lnTo>
                    <a:lnTo>
                      <a:pt x="358" y="212"/>
                    </a:lnTo>
                    <a:lnTo>
                      <a:pt x="366" y="208"/>
                    </a:lnTo>
                    <a:lnTo>
                      <a:pt x="372" y="202"/>
                    </a:lnTo>
                    <a:lnTo>
                      <a:pt x="378" y="196"/>
                    </a:lnTo>
                    <a:lnTo>
                      <a:pt x="382" y="188"/>
                    </a:lnTo>
                    <a:lnTo>
                      <a:pt x="384" y="180"/>
                    </a:lnTo>
                    <a:lnTo>
                      <a:pt x="384" y="172"/>
                    </a:lnTo>
                    <a:lnTo>
                      <a:pt x="384" y="172"/>
                    </a:lnTo>
                    <a:lnTo>
                      <a:pt x="384" y="162"/>
                    </a:lnTo>
                    <a:lnTo>
                      <a:pt x="382" y="154"/>
                    </a:lnTo>
                    <a:lnTo>
                      <a:pt x="378" y="148"/>
                    </a:lnTo>
                    <a:lnTo>
                      <a:pt x="372" y="140"/>
                    </a:lnTo>
                    <a:lnTo>
                      <a:pt x="366" y="136"/>
                    </a:lnTo>
                    <a:lnTo>
                      <a:pt x="358" y="132"/>
                    </a:lnTo>
                    <a:lnTo>
                      <a:pt x="350" y="128"/>
                    </a:lnTo>
                    <a:lnTo>
                      <a:pt x="340" y="128"/>
                    </a:lnTo>
                    <a:lnTo>
                      <a:pt x="158" y="128"/>
                    </a:lnTo>
                    <a:lnTo>
                      <a:pt x="158" y="128"/>
                    </a:lnTo>
                    <a:lnTo>
                      <a:pt x="154" y="128"/>
                    </a:lnTo>
                    <a:lnTo>
                      <a:pt x="150" y="124"/>
                    </a:lnTo>
                    <a:lnTo>
                      <a:pt x="148" y="122"/>
                    </a:lnTo>
                    <a:lnTo>
                      <a:pt x="148" y="118"/>
                    </a:lnTo>
                    <a:lnTo>
                      <a:pt x="148" y="118"/>
                    </a:lnTo>
                    <a:lnTo>
                      <a:pt x="148" y="114"/>
                    </a:lnTo>
                    <a:lnTo>
                      <a:pt x="150" y="110"/>
                    </a:lnTo>
                    <a:lnTo>
                      <a:pt x="154" y="108"/>
                    </a:lnTo>
                    <a:lnTo>
                      <a:pt x="158" y="108"/>
                    </a:lnTo>
                    <a:lnTo>
                      <a:pt x="340" y="108"/>
                    </a:lnTo>
                    <a:lnTo>
                      <a:pt x="340" y="108"/>
                    </a:lnTo>
                    <a:lnTo>
                      <a:pt x="354" y="110"/>
                    </a:lnTo>
                    <a:lnTo>
                      <a:pt x="366" y="112"/>
                    </a:lnTo>
                    <a:lnTo>
                      <a:pt x="376" y="118"/>
                    </a:lnTo>
                    <a:lnTo>
                      <a:pt x="386" y="126"/>
                    </a:lnTo>
                    <a:lnTo>
                      <a:pt x="394" y="136"/>
                    </a:lnTo>
                    <a:lnTo>
                      <a:pt x="400" y="146"/>
                    </a:lnTo>
                    <a:lnTo>
                      <a:pt x="404" y="158"/>
                    </a:lnTo>
                    <a:lnTo>
                      <a:pt x="404" y="172"/>
                    </a:lnTo>
                    <a:lnTo>
                      <a:pt x="404" y="172"/>
                    </a:lnTo>
                    <a:lnTo>
                      <a:pt x="404" y="184"/>
                    </a:lnTo>
                    <a:lnTo>
                      <a:pt x="400" y="196"/>
                    </a:lnTo>
                    <a:lnTo>
                      <a:pt x="394" y="208"/>
                    </a:lnTo>
                    <a:lnTo>
                      <a:pt x="386" y="218"/>
                    </a:lnTo>
                    <a:lnTo>
                      <a:pt x="376" y="224"/>
                    </a:lnTo>
                    <a:lnTo>
                      <a:pt x="366" y="230"/>
                    </a:lnTo>
                    <a:lnTo>
                      <a:pt x="354" y="234"/>
                    </a:lnTo>
                    <a:lnTo>
                      <a:pt x="340" y="236"/>
                    </a:lnTo>
                    <a:lnTo>
                      <a:pt x="340" y="236"/>
                    </a:lnTo>
                    <a:close/>
                    <a:moveTo>
                      <a:pt x="246" y="236"/>
                    </a:moveTo>
                    <a:lnTo>
                      <a:pt x="64" y="236"/>
                    </a:lnTo>
                    <a:lnTo>
                      <a:pt x="64" y="236"/>
                    </a:lnTo>
                    <a:lnTo>
                      <a:pt x="50" y="234"/>
                    </a:lnTo>
                    <a:lnTo>
                      <a:pt x="38" y="230"/>
                    </a:lnTo>
                    <a:lnTo>
                      <a:pt x="28" y="224"/>
                    </a:lnTo>
                    <a:lnTo>
                      <a:pt x="18" y="218"/>
                    </a:lnTo>
                    <a:lnTo>
                      <a:pt x="10" y="208"/>
                    </a:lnTo>
                    <a:lnTo>
                      <a:pt x="4" y="196"/>
                    </a:lnTo>
                    <a:lnTo>
                      <a:pt x="0" y="184"/>
                    </a:lnTo>
                    <a:lnTo>
                      <a:pt x="0" y="172"/>
                    </a:lnTo>
                    <a:lnTo>
                      <a:pt x="0" y="172"/>
                    </a:lnTo>
                    <a:lnTo>
                      <a:pt x="0" y="158"/>
                    </a:lnTo>
                    <a:lnTo>
                      <a:pt x="4" y="146"/>
                    </a:lnTo>
                    <a:lnTo>
                      <a:pt x="10" y="136"/>
                    </a:lnTo>
                    <a:lnTo>
                      <a:pt x="18" y="126"/>
                    </a:lnTo>
                    <a:lnTo>
                      <a:pt x="28" y="118"/>
                    </a:lnTo>
                    <a:lnTo>
                      <a:pt x="38" y="112"/>
                    </a:lnTo>
                    <a:lnTo>
                      <a:pt x="50" y="110"/>
                    </a:lnTo>
                    <a:lnTo>
                      <a:pt x="64" y="108"/>
                    </a:lnTo>
                    <a:lnTo>
                      <a:pt x="122" y="108"/>
                    </a:lnTo>
                    <a:lnTo>
                      <a:pt x="122" y="108"/>
                    </a:lnTo>
                    <a:lnTo>
                      <a:pt x="126" y="108"/>
                    </a:lnTo>
                    <a:lnTo>
                      <a:pt x="128" y="110"/>
                    </a:lnTo>
                    <a:lnTo>
                      <a:pt x="130" y="114"/>
                    </a:lnTo>
                    <a:lnTo>
                      <a:pt x="132" y="118"/>
                    </a:lnTo>
                    <a:lnTo>
                      <a:pt x="132" y="118"/>
                    </a:lnTo>
                    <a:lnTo>
                      <a:pt x="130" y="122"/>
                    </a:lnTo>
                    <a:lnTo>
                      <a:pt x="128" y="124"/>
                    </a:lnTo>
                    <a:lnTo>
                      <a:pt x="126" y="128"/>
                    </a:lnTo>
                    <a:lnTo>
                      <a:pt x="122" y="128"/>
                    </a:lnTo>
                    <a:lnTo>
                      <a:pt x="64" y="128"/>
                    </a:lnTo>
                    <a:lnTo>
                      <a:pt x="64" y="128"/>
                    </a:lnTo>
                    <a:lnTo>
                      <a:pt x="54" y="128"/>
                    </a:lnTo>
                    <a:lnTo>
                      <a:pt x="46" y="132"/>
                    </a:lnTo>
                    <a:lnTo>
                      <a:pt x="38" y="136"/>
                    </a:lnTo>
                    <a:lnTo>
                      <a:pt x="32" y="140"/>
                    </a:lnTo>
                    <a:lnTo>
                      <a:pt x="26" y="148"/>
                    </a:lnTo>
                    <a:lnTo>
                      <a:pt x="22" y="154"/>
                    </a:lnTo>
                    <a:lnTo>
                      <a:pt x="20" y="162"/>
                    </a:lnTo>
                    <a:lnTo>
                      <a:pt x="20" y="172"/>
                    </a:lnTo>
                    <a:lnTo>
                      <a:pt x="20" y="172"/>
                    </a:lnTo>
                    <a:lnTo>
                      <a:pt x="20" y="180"/>
                    </a:lnTo>
                    <a:lnTo>
                      <a:pt x="22" y="188"/>
                    </a:lnTo>
                    <a:lnTo>
                      <a:pt x="26" y="196"/>
                    </a:lnTo>
                    <a:lnTo>
                      <a:pt x="32" y="202"/>
                    </a:lnTo>
                    <a:lnTo>
                      <a:pt x="38" y="208"/>
                    </a:lnTo>
                    <a:lnTo>
                      <a:pt x="46" y="212"/>
                    </a:lnTo>
                    <a:lnTo>
                      <a:pt x="54" y="214"/>
                    </a:lnTo>
                    <a:lnTo>
                      <a:pt x="64" y="216"/>
                    </a:lnTo>
                    <a:lnTo>
                      <a:pt x="246" y="216"/>
                    </a:lnTo>
                    <a:lnTo>
                      <a:pt x="246" y="216"/>
                    </a:lnTo>
                    <a:lnTo>
                      <a:pt x="250" y="216"/>
                    </a:lnTo>
                    <a:lnTo>
                      <a:pt x="254" y="218"/>
                    </a:lnTo>
                    <a:lnTo>
                      <a:pt x="256" y="222"/>
                    </a:lnTo>
                    <a:lnTo>
                      <a:pt x="256" y="226"/>
                    </a:lnTo>
                    <a:lnTo>
                      <a:pt x="256" y="226"/>
                    </a:lnTo>
                    <a:lnTo>
                      <a:pt x="256" y="230"/>
                    </a:lnTo>
                    <a:lnTo>
                      <a:pt x="254" y="232"/>
                    </a:lnTo>
                    <a:lnTo>
                      <a:pt x="250" y="236"/>
                    </a:lnTo>
                    <a:lnTo>
                      <a:pt x="246" y="236"/>
                    </a:lnTo>
                    <a:lnTo>
                      <a:pt x="246" y="2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grpSp>
        <p:nvGrpSpPr>
          <p:cNvPr id="49" name="Group 48"/>
          <p:cNvGrpSpPr/>
          <p:nvPr/>
        </p:nvGrpSpPr>
        <p:grpSpPr>
          <a:xfrm>
            <a:off x="530352" y="2101988"/>
            <a:ext cx="6515072" cy="612000"/>
            <a:chOff x="3216946" y="2258092"/>
            <a:chExt cx="6515072" cy="612000"/>
          </a:xfrm>
        </p:grpSpPr>
        <p:sp>
          <p:nvSpPr>
            <p:cNvPr id="20" name="Rounded Rectangle 19"/>
            <p:cNvSpPr/>
            <p:nvPr/>
          </p:nvSpPr>
          <p:spPr>
            <a:xfrm>
              <a:off x="3373016" y="2384072"/>
              <a:ext cx="6359002"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总公司</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22" name="Group 21"/>
            <p:cNvGrpSpPr/>
            <p:nvPr/>
          </p:nvGrpSpPr>
          <p:grpSpPr>
            <a:xfrm>
              <a:off x="3216946" y="2258092"/>
              <a:ext cx="612000" cy="612000"/>
              <a:chOff x="3216946" y="2258092"/>
              <a:chExt cx="612000" cy="612000"/>
            </a:xfrm>
          </p:grpSpPr>
          <p:sp>
            <p:nvSpPr>
              <p:cNvPr id="23" name="Oval 22"/>
              <p:cNvSpPr/>
              <p:nvPr/>
            </p:nvSpPr>
            <p:spPr bwMode="ltGray">
              <a:xfrm>
                <a:off x="3216946" y="2258092"/>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24" name="Freeform 4806"/>
              <p:cNvSpPr>
                <a:spLocks noEditPoints="1"/>
              </p:cNvSpPr>
              <p:nvPr/>
            </p:nvSpPr>
            <p:spPr bwMode="auto">
              <a:xfrm>
                <a:off x="3299862" y="2321752"/>
                <a:ext cx="446169" cy="392236"/>
              </a:xfrm>
              <a:custGeom>
                <a:gdLst>
                  <a:gd name="T0" fmla="*/ 310 w 364"/>
                  <a:gd name="T1" fmla="*/ 104 h 320"/>
                  <a:gd name="T2" fmla="*/ 314 w 364"/>
                  <a:gd name="T3" fmla="*/ 242 h 320"/>
                  <a:gd name="T4" fmla="*/ 304 w 364"/>
                  <a:gd name="T5" fmla="*/ 252 h 320"/>
                  <a:gd name="T6" fmla="*/ 276 w 364"/>
                  <a:gd name="T7" fmla="*/ 248 h 320"/>
                  <a:gd name="T8" fmla="*/ 274 w 364"/>
                  <a:gd name="T9" fmla="*/ 110 h 320"/>
                  <a:gd name="T10" fmla="*/ 284 w 364"/>
                  <a:gd name="T11" fmla="*/ 100 h 320"/>
                  <a:gd name="T12" fmla="*/ 26 w 364"/>
                  <a:gd name="T13" fmla="*/ 66 h 320"/>
                  <a:gd name="T14" fmla="*/ 178 w 364"/>
                  <a:gd name="T15" fmla="*/ 0 h 320"/>
                  <a:gd name="T16" fmla="*/ 180 w 364"/>
                  <a:gd name="T17" fmla="*/ 0 h 320"/>
                  <a:gd name="T18" fmla="*/ 184 w 364"/>
                  <a:gd name="T19" fmla="*/ 0 h 320"/>
                  <a:gd name="T20" fmla="*/ 186 w 364"/>
                  <a:gd name="T21" fmla="*/ 0 h 320"/>
                  <a:gd name="T22" fmla="*/ 332 w 364"/>
                  <a:gd name="T23" fmla="*/ 62 h 320"/>
                  <a:gd name="T24" fmla="*/ 338 w 364"/>
                  <a:gd name="T25" fmla="*/ 74 h 320"/>
                  <a:gd name="T26" fmla="*/ 328 w 364"/>
                  <a:gd name="T27" fmla="*/ 82 h 320"/>
                  <a:gd name="T28" fmla="*/ 36 w 364"/>
                  <a:gd name="T29" fmla="*/ 82 h 320"/>
                  <a:gd name="T30" fmla="*/ 26 w 364"/>
                  <a:gd name="T31" fmla="*/ 72 h 320"/>
                  <a:gd name="T32" fmla="*/ 168 w 364"/>
                  <a:gd name="T33" fmla="*/ 56 h 320"/>
                  <a:gd name="T34" fmla="*/ 190 w 364"/>
                  <a:gd name="T35" fmla="*/ 60 h 320"/>
                  <a:gd name="T36" fmla="*/ 200 w 364"/>
                  <a:gd name="T37" fmla="*/ 42 h 320"/>
                  <a:gd name="T38" fmla="*/ 182 w 364"/>
                  <a:gd name="T39" fmla="*/ 24 h 320"/>
                  <a:gd name="T40" fmla="*/ 164 w 364"/>
                  <a:gd name="T41" fmla="*/ 36 h 320"/>
                  <a:gd name="T42" fmla="*/ 230 w 364"/>
                  <a:gd name="T43" fmla="*/ 252 h 320"/>
                  <a:gd name="T44" fmla="*/ 240 w 364"/>
                  <a:gd name="T45" fmla="*/ 242 h 320"/>
                  <a:gd name="T46" fmla="*/ 236 w 364"/>
                  <a:gd name="T47" fmla="*/ 104 h 320"/>
                  <a:gd name="T48" fmla="*/ 134 w 364"/>
                  <a:gd name="T49" fmla="*/ 100 h 320"/>
                  <a:gd name="T50" fmla="*/ 124 w 364"/>
                  <a:gd name="T51" fmla="*/ 110 h 320"/>
                  <a:gd name="T52" fmla="*/ 128 w 364"/>
                  <a:gd name="T53" fmla="*/ 248 h 320"/>
                  <a:gd name="T54" fmla="*/ 162 w 364"/>
                  <a:gd name="T55" fmla="*/ 170 h 320"/>
                  <a:gd name="T56" fmla="*/ 174 w 364"/>
                  <a:gd name="T57" fmla="*/ 152 h 320"/>
                  <a:gd name="T58" fmla="*/ 196 w 364"/>
                  <a:gd name="T59" fmla="*/ 156 h 320"/>
                  <a:gd name="T60" fmla="*/ 230 w 364"/>
                  <a:gd name="T61" fmla="*/ 252 h 320"/>
                  <a:gd name="T62" fmla="*/ 332 w 364"/>
                  <a:gd name="T63" fmla="*/ 286 h 320"/>
                  <a:gd name="T64" fmla="*/ 338 w 364"/>
                  <a:gd name="T65" fmla="*/ 278 h 320"/>
                  <a:gd name="T66" fmla="*/ 328 w 364"/>
                  <a:gd name="T67" fmla="*/ 268 h 320"/>
                  <a:gd name="T68" fmla="*/ 28 w 364"/>
                  <a:gd name="T69" fmla="*/ 270 h 320"/>
                  <a:gd name="T70" fmla="*/ 26 w 364"/>
                  <a:gd name="T71" fmla="*/ 282 h 320"/>
                  <a:gd name="T72" fmla="*/ 36 w 364"/>
                  <a:gd name="T73" fmla="*/ 288 h 320"/>
                  <a:gd name="T74" fmla="*/ 6 w 364"/>
                  <a:gd name="T75" fmla="*/ 302 h 320"/>
                  <a:gd name="T76" fmla="*/ 0 w 364"/>
                  <a:gd name="T77" fmla="*/ 310 h 320"/>
                  <a:gd name="T78" fmla="*/ 10 w 364"/>
                  <a:gd name="T79" fmla="*/ 320 h 320"/>
                  <a:gd name="T80" fmla="*/ 362 w 364"/>
                  <a:gd name="T81" fmla="*/ 318 h 320"/>
                  <a:gd name="T82" fmla="*/ 364 w 364"/>
                  <a:gd name="T83" fmla="*/ 306 h 320"/>
                  <a:gd name="T84" fmla="*/ 354 w 364"/>
                  <a:gd name="T85" fmla="*/ 300 h 320"/>
                  <a:gd name="T86" fmla="*/ 54 w 364"/>
                  <a:gd name="T87" fmla="*/ 104 h 320"/>
                  <a:gd name="T88" fmla="*/ 50 w 364"/>
                  <a:gd name="T89" fmla="*/ 242 h 320"/>
                  <a:gd name="T90" fmla="*/ 60 w 364"/>
                  <a:gd name="T91" fmla="*/ 252 h 320"/>
                  <a:gd name="T92" fmla="*/ 88 w 364"/>
                  <a:gd name="T93" fmla="*/ 248 h 320"/>
                  <a:gd name="T94" fmla="*/ 90 w 364"/>
                  <a:gd name="T95" fmla="*/ 110 h 320"/>
                  <a:gd name="T96" fmla="*/ 80 w 364"/>
                  <a:gd name="T97" fmla="*/ 100 h 3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64" h="320">
                    <a:moveTo>
                      <a:pt x="304" y="100"/>
                    </a:moveTo>
                    <a:lnTo>
                      <a:pt x="304" y="100"/>
                    </a:lnTo>
                    <a:lnTo>
                      <a:pt x="308" y="102"/>
                    </a:lnTo>
                    <a:lnTo>
                      <a:pt x="310" y="104"/>
                    </a:lnTo>
                    <a:lnTo>
                      <a:pt x="312" y="106"/>
                    </a:lnTo>
                    <a:lnTo>
                      <a:pt x="314" y="110"/>
                    </a:lnTo>
                    <a:lnTo>
                      <a:pt x="314" y="242"/>
                    </a:lnTo>
                    <a:lnTo>
                      <a:pt x="314" y="242"/>
                    </a:lnTo>
                    <a:lnTo>
                      <a:pt x="312" y="246"/>
                    </a:lnTo>
                    <a:lnTo>
                      <a:pt x="310" y="248"/>
                    </a:lnTo>
                    <a:lnTo>
                      <a:pt x="308" y="250"/>
                    </a:lnTo>
                    <a:lnTo>
                      <a:pt x="304" y="252"/>
                    </a:lnTo>
                    <a:lnTo>
                      <a:pt x="284" y="252"/>
                    </a:lnTo>
                    <a:lnTo>
                      <a:pt x="284" y="252"/>
                    </a:lnTo>
                    <a:lnTo>
                      <a:pt x="280" y="250"/>
                    </a:lnTo>
                    <a:lnTo>
                      <a:pt x="276" y="248"/>
                    </a:lnTo>
                    <a:lnTo>
                      <a:pt x="274" y="246"/>
                    </a:lnTo>
                    <a:lnTo>
                      <a:pt x="274" y="242"/>
                    </a:lnTo>
                    <a:lnTo>
                      <a:pt x="274" y="110"/>
                    </a:lnTo>
                    <a:lnTo>
                      <a:pt x="274" y="110"/>
                    </a:lnTo>
                    <a:lnTo>
                      <a:pt x="274" y="106"/>
                    </a:lnTo>
                    <a:lnTo>
                      <a:pt x="276" y="104"/>
                    </a:lnTo>
                    <a:lnTo>
                      <a:pt x="280" y="102"/>
                    </a:lnTo>
                    <a:lnTo>
                      <a:pt x="284" y="100"/>
                    </a:lnTo>
                    <a:lnTo>
                      <a:pt x="304" y="100"/>
                    </a:lnTo>
                    <a:close/>
                    <a:moveTo>
                      <a:pt x="26" y="72"/>
                    </a:moveTo>
                    <a:lnTo>
                      <a:pt x="26" y="72"/>
                    </a:lnTo>
                    <a:lnTo>
                      <a:pt x="26" y="66"/>
                    </a:lnTo>
                    <a:lnTo>
                      <a:pt x="32" y="62"/>
                    </a:lnTo>
                    <a:lnTo>
                      <a:pt x="178" y="0"/>
                    </a:lnTo>
                    <a:lnTo>
                      <a:pt x="178" y="0"/>
                    </a:lnTo>
                    <a:lnTo>
                      <a:pt x="178" y="0"/>
                    </a:lnTo>
                    <a:lnTo>
                      <a:pt x="178" y="0"/>
                    </a:lnTo>
                    <a:lnTo>
                      <a:pt x="180" y="0"/>
                    </a:lnTo>
                    <a:lnTo>
                      <a:pt x="180" y="0"/>
                    </a:lnTo>
                    <a:lnTo>
                      <a:pt x="180" y="0"/>
                    </a:lnTo>
                    <a:lnTo>
                      <a:pt x="180" y="0"/>
                    </a:lnTo>
                    <a:lnTo>
                      <a:pt x="182" y="0"/>
                    </a:lnTo>
                    <a:lnTo>
                      <a:pt x="182" y="0"/>
                    </a:lnTo>
                    <a:lnTo>
                      <a:pt x="184" y="0"/>
                    </a:lnTo>
                    <a:lnTo>
                      <a:pt x="184" y="0"/>
                    </a:lnTo>
                    <a:lnTo>
                      <a:pt x="184" y="0"/>
                    </a:lnTo>
                    <a:lnTo>
                      <a:pt x="184" y="0"/>
                    </a:lnTo>
                    <a:lnTo>
                      <a:pt x="186" y="0"/>
                    </a:lnTo>
                    <a:lnTo>
                      <a:pt x="186" y="0"/>
                    </a:lnTo>
                    <a:lnTo>
                      <a:pt x="186" y="0"/>
                    </a:lnTo>
                    <a:lnTo>
                      <a:pt x="332" y="62"/>
                    </a:lnTo>
                    <a:lnTo>
                      <a:pt x="332" y="62"/>
                    </a:lnTo>
                    <a:lnTo>
                      <a:pt x="336" y="64"/>
                    </a:lnTo>
                    <a:lnTo>
                      <a:pt x="338" y="72"/>
                    </a:lnTo>
                    <a:lnTo>
                      <a:pt x="338" y="72"/>
                    </a:lnTo>
                    <a:lnTo>
                      <a:pt x="338" y="74"/>
                    </a:lnTo>
                    <a:lnTo>
                      <a:pt x="336" y="78"/>
                    </a:lnTo>
                    <a:lnTo>
                      <a:pt x="332" y="80"/>
                    </a:lnTo>
                    <a:lnTo>
                      <a:pt x="328" y="82"/>
                    </a:lnTo>
                    <a:lnTo>
                      <a:pt x="328" y="82"/>
                    </a:lnTo>
                    <a:lnTo>
                      <a:pt x="328" y="82"/>
                    </a:lnTo>
                    <a:lnTo>
                      <a:pt x="182" y="82"/>
                    </a:lnTo>
                    <a:lnTo>
                      <a:pt x="182" y="82"/>
                    </a:lnTo>
                    <a:lnTo>
                      <a:pt x="36" y="82"/>
                    </a:lnTo>
                    <a:lnTo>
                      <a:pt x="36" y="82"/>
                    </a:lnTo>
                    <a:lnTo>
                      <a:pt x="30" y="78"/>
                    </a:lnTo>
                    <a:lnTo>
                      <a:pt x="26" y="72"/>
                    </a:lnTo>
                    <a:lnTo>
                      <a:pt x="26" y="72"/>
                    </a:lnTo>
                    <a:close/>
                    <a:moveTo>
                      <a:pt x="164" y="42"/>
                    </a:moveTo>
                    <a:lnTo>
                      <a:pt x="164" y="42"/>
                    </a:lnTo>
                    <a:lnTo>
                      <a:pt x="164" y="50"/>
                    </a:lnTo>
                    <a:lnTo>
                      <a:pt x="168" y="56"/>
                    </a:lnTo>
                    <a:lnTo>
                      <a:pt x="174" y="60"/>
                    </a:lnTo>
                    <a:lnTo>
                      <a:pt x="182" y="62"/>
                    </a:lnTo>
                    <a:lnTo>
                      <a:pt x="182" y="62"/>
                    </a:lnTo>
                    <a:lnTo>
                      <a:pt x="190" y="60"/>
                    </a:lnTo>
                    <a:lnTo>
                      <a:pt x="196" y="56"/>
                    </a:lnTo>
                    <a:lnTo>
                      <a:pt x="200" y="50"/>
                    </a:lnTo>
                    <a:lnTo>
                      <a:pt x="200" y="42"/>
                    </a:lnTo>
                    <a:lnTo>
                      <a:pt x="200" y="42"/>
                    </a:lnTo>
                    <a:lnTo>
                      <a:pt x="200" y="36"/>
                    </a:lnTo>
                    <a:lnTo>
                      <a:pt x="196" y="30"/>
                    </a:lnTo>
                    <a:lnTo>
                      <a:pt x="190" y="26"/>
                    </a:lnTo>
                    <a:lnTo>
                      <a:pt x="182" y="24"/>
                    </a:lnTo>
                    <a:lnTo>
                      <a:pt x="182" y="24"/>
                    </a:lnTo>
                    <a:lnTo>
                      <a:pt x="174" y="26"/>
                    </a:lnTo>
                    <a:lnTo>
                      <a:pt x="168" y="30"/>
                    </a:lnTo>
                    <a:lnTo>
                      <a:pt x="164" y="36"/>
                    </a:lnTo>
                    <a:lnTo>
                      <a:pt x="164" y="42"/>
                    </a:lnTo>
                    <a:lnTo>
                      <a:pt x="164" y="42"/>
                    </a:lnTo>
                    <a:close/>
                    <a:moveTo>
                      <a:pt x="230" y="252"/>
                    </a:moveTo>
                    <a:lnTo>
                      <a:pt x="230" y="252"/>
                    </a:lnTo>
                    <a:lnTo>
                      <a:pt x="234" y="250"/>
                    </a:lnTo>
                    <a:lnTo>
                      <a:pt x="236" y="248"/>
                    </a:lnTo>
                    <a:lnTo>
                      <a:pt x="238" y="246"/>
                    </a:lnTo>
                    <a:lnTo>
                      <a:pt x="240" y="242"/>
                    </a:lnTo>
                    <a:lnTo>
                      <a:pt x="240" y="110"/>
                    </a:lnTo>
                    <a:lnTo>
                      <a:pt x="240" y="110"/>
                    </a:lnTo>
                    <a:lnTo>
                      <a:pt x="238" y="106"/>
                    </a:lnTo>
                    <a:lnTo>
                      <a:pt x="236" y="104"/>
                    </a:lnTo>
                    <a:lnTo>
                      <a:pt x="234" y="102"/>
                    </a:lnTo>
                    <a:lnTo>
                      <a:pt x="230" y="100"/>
                    </a:lnTo>
                    <a:lnTo>
                      <a:pt x="134" y="100"/>
                    </a:lnTo>
                    <a:lnTo>
                      <a:pt x="134" y="100"/>
                    </a:lnTo>
                    <a:lnTo>
                      <a:pt x="130" y="102"/>
                    </a:lnTo>
                    <a:lnTo>
                      <a:pt x="128" y="104"/>
                    </a:lnTo>
                    <a:lnTo>
                      <a:pt x="126" y="106"/>
                    </a:lnTo>
                    <a:lnTo>
                      <a:pt x="124" y="110"/>
                    </a:lnTo>
                    <a:lnTo>
                      <a:pt x="124" y="242"/>
                    </a:lnTo>
                    <a:lnTo>
                      <a:pt x="124" y="242"/>
                    </a:lnTo>
                    <a:lnTo>
                      <a:pt x="126" y="246"/>
                    </a:lnTo>
                    <a:lnTo>
                      <a:pt x="128" y="248"/>
                    </a:lnTo>
                    <a:lnTo>
                      <a:pt x="130" y="250"/>
                    </a:lnTo>
                    <a:lnTo>
                      <a:pt x="134" y="252"/>
                    </a:lnTo>
                    <a:lnTo>
                      <a:pt x="162" y="252"/>
                    </a:lnTo>
                    <a:lnTo>
                      <a:pt x="162" y="170"/>
                    </a:lnTo>
                    <a:lnTo>
                      <a:pt x="162" y="170"/>
                    </a:lnTo>
                    <a:lnTo>
                      <a:pt x="164" y="162"/>
                    </a:lnTo>
                    <a:lnTo>
                      <a:pt x="168" y="156"/>
                    </a:lnTo>
                    <a:lnTo>
                      <a:pt x="174" y="152"/>
                    </a:lnTo>
                    <a:lnTo>
                      <a:pt x="182" y="150"/>
                    </a:lnTo>
                    <a:lnTo>
                      <a:pt x="182" y="150"/>
                    </a:lnTo>
                    <a:lnTo>
                      <a:pt x="190" y="152"/>
                    </a:lnTo>
                    <a:lnTo>
                      <a:pt x="196" y="156"/>
                    </a:lnTo>
                    <a:lnTo>
                      <a:pt x="200" y="162"/>
                    </a:lnTo>
                    <a:lnTo>
                      <a:pt x="202" y="170"/>
                    </a:lnTo>
                    <a:lnTo>
                      <a:pt x="202" y="252"/>
                    </a:lnTo>
                    <a:lnTo>
                      <a:pt x="230" y="252"/>
                    </a:lnTo>
                    <a:close/>
                    <a:moveTo>
                      <a:pt x="36" y="288"/>
                    </a:moveTo>
                    <a:lnTo>
                      <a:pt x="328" y="288"/>
                    </a:lnTo>
                    <a:lnTo>
                      <a:pt x="328" y="288"/>
                    </a:lnTo>
                    <a:lnTo>
                      <a:pt x="332" y="286"/>
                    </a:lnTo>
                    <a:lnTo>
                      <a:pt x="336" y="284"/>
                    </a:lnTo>
                    <a:lnTo>
                      <a:pt x="338" y="282"/>
                    </a:lnTo>
                    <a:lnTo>
                      <a:pt x="338" y="278"/>
                    </a:lnTo>
                    <a:lnTo>
                      <a:pt x="338" y="278"/>
                    </a:lnTo>
                    <a:lnTo>
                      <a:pt x="338" y="274"/>
                    </a:lnTo>
                    <a:lnTo>
                      <a:pt x="336" y="270"/>
                    </a:lnTo>
                    <a:lnTo>
                      <a:pt x="332" y="268"/>
                    </a:lnTo>
                    <a:lnTo>
                      <a:pt x="328" y="268"/>
                    </a:lnTo>
                    <a:lnTo>
                      <a:pt x="36" y="268"/>
                    </a:lnTo>
                    <a:lnTo>
                      <a:pt x="36" y="268"/>
                    </a:lnTo>
                    <a:lnTo>
                      <a:pt x="32" y="268"/>
                    </a:lnTo>
                    <a:lnTo>
                      <a:pt x="28" y="270"/>
                    </a:lnTo>
                    <a:lnTo>
                      <a:pt x="26" y="274"/>
                    </a:lnTo>
                    <a:lnTo>
                      <a:pt x="26" y="278"/>
                    </a:lnTo>
                    <a:lnTo>
                      <a:pt x="26" y="278"/>
                    </a:lnTo>
                    <a:lnTo>
                      <a:pt x="26" y="282"/>
                    </a:lnTo>
                    <a:lnTo>
                      <a:pt x="28" y="284"/>
                    </a:lnTo>
                    <a:lnTo>
                      <a:pt x="32" y="286"/>
                    </a:lnTo>
                    <a:lnTo>
                      <a:pt x="36" y="288"/>
                    </a:lnTo>
                    <a:lnTo>
                      <a:pt x="36" y="288"/>
                    </a:lnTo>
                    <a:close/>
                    <a:moveTo>
                      <a:pt x="354" y="300"/>
                    </a:moveTo>
                    <a:lnTo>
                      <a:pt x="10" y="300"/>
                    </a:lnTo>
                    <a:lnTo>
                      <a:pt x="10" y="300"/>
                    </a:lnTo>
                    <a:lnTo>
                      <a:pt x="6" y="302"/>
                    </a:lnTo>
                    <a:lnTo>
                      <a:pt x="2" y="304"/>
                    </a:lnTo>
                    <a:lnTo>
                      <a:pt x="0" y="306"/>
                    </a:lnTo>
                    <a:lnTo>
                      <a:pt x="0" y="310"/>
                    </a:lnTo>
                    <a:lnTo>
                      <a:pt x="0" y="310"/>
                    </a:lnTo>
                    <a:lnTo>
                      <a:pt x="0" y="314"/>
                    </a:lnTo>
                    <a:lnTo>
                      <a:pt x="2" y="318"/>
                    </a:lnTo>
                    <a:lnTo>
                      <a:pt x="6" y="320"/>
                    </a:lnTo>
                    <a:lnTo>
                      <a:pt x="10" y="320"/>
                    </a:lnTo>
                    <a:lnTo>
                      <a:pt x="354" y="320"/>
                    </a:lnTo>
                    <a:lnTo>
                      <a:pt x="354" y="320"/>
                    </a:lnTo>
                    <a:lnTo>
                      <a:pt x="358" y="320"/>
                    </a:lnTo>
                    <a:lnTo>
                      <a:pt x="362" y="318"/>
                    </a:lnTo>
                    <a:lnTo>
                      <a:pt x="364" y="314"/>
                    </a:lnTo>
                    <a:lnTo>
                      <a:pt x="364" y="310"/>
                    </a:lnTo>
                    <a:lnTo>
                      <a:pt x="364" y="310"/>
                    </a:lnTo>
                    <a:lnTo>
                      <a:pt x="364" y="306"/>
                    </a:lnTo>
                    <a:lnTo>
                      <a:pt x="362" y="304"/>
                    </a:lnTo>
                    <a:lnTo>
                      <a:pt x="358" y="302"/>
                    </a:lnTo>
                    <a:lnTo>
                      <a:pt x="354" y="300"/>
                    </a:lnTo>
                    <a:lnTo>
                      <a:pt x="354" y="300"/>
                    </a:lnTo>
                    <a:close/>
                    <a:moveTo>
                      <a:pt x="60" y="100"/>
                    </a:moveTo>
                    <a:lnTo>
                      <a:pt x="60" y="100"/>
                    </a:lnTo>
                    <a:lnTo>
                      <a:pt x="56" y="102"/>
                    </a:lnTo>
                    <a:lnTo>
                      <a:pt x="54" y="104"/>
                    </a:lnTo>
                    <a:lnTo>
                      <a:pt x="52" y="106"/>
                    </a:lnTo>
                    <a:lnTo>
                      <a:pt x="50" y="110"/>
                    </a:lnTo>
                    <a:lnTo>
                      <a:pt x="50" y="242"/>
                    </a:lnTo>
                    <a:lnTo>
                      <a:pt x="50" y="242"/>
                    </a:lnTo>
                    <a:lnTo>
                      <a:pt x="52" y="246"/>
                    </a:lnTo>
                    <a:lnTo>
                      <a:pt x="54" y="248"/>
                    </a:lnTo>
                    <a:lnTo>
                      <a:pt x="56" y="250"/>
                    </a:lnTo>
                    <a:lnTo>
                      <a:pt x="60" y="252"/>
                    </a:lnTo>
                    <a:lnTo>
                      <a:pt x="80" y="252"/>
                    </a:lnTo>
                    <a:lnTo>
                      <a:pt x="80" y="252"/>
                    </a:lnTo>
                    <a:lnTo>
                      <a:pt x="84" y="250"/>
                    </a:lnTo>
                    <a:lnTo>
                      <a:pt x="88" y="248"/>
                    </a:lnTo>
                    <a:lnTo>
                      <a:pt x="90" y="246"/>
                    </a:lnTo>
                    <a:lnTo>
                      <a:pt x="90" y="242"/>
                    </a:lnTo>
                    <a:lnTo>
                      <a:pt x="90" y="110"/>
                    </a:lnTo>
                    <a:lnTo>
                      <a:pt x="90" y="110"/>
                    </a:lnTo>
                    <a:lnTo>
                      <a:pt x="90" y="106"/>
                    </a:lnTo>
                    <a:lnTo>
                      <a:pt x="88" y="104"/>
                    </a:lnTo>
                    <a:lnTo>
                      <a:pt x="84" y="102"/>
                    </a:lnTo>
                    <a:lnTo>
                      <a:pt x="80" y="100"/>
                    </a:lnTo>
                    <a:lnTo>
                      <a:pt x="60" y="100"/>
                    </a:lnTo>
                    <a:close/>
                  </a:path>
                </a:pathLst>
              </a:custGeom>
              <a:solidFill>
                <a:schemeClr val="bg2"/>
              </a:solidFill>
              <a:ln>
                <a:noFill/>
              </a:ln>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grpSp>
        <p:nvGrpSpPr>
          <p:cNvPr id="50" name="Group 49"/>
          <p:cNvGrpSpPr/>
          <p:nvPr/>
        </p:nvGrpSpPr>
        <p:grpSpPr>
          <a:xfrm>
            <a:off x="3205801" y="3850264"/>
            <a:ext cx="3839623" cy="612000"/>
            <a:chOff x="3205801" y="3850264"/>
            <a:chExt cx="3839623" cy="612000"/>
          </a:xfrm>
        </p:grpSpPr>
        <p:sp>
          <p:nvSpPr>
            <p:cNvPr id="21" name="Rounded Rectangle 20"/>
            <p:cNvSpPr/>
            <p:nvPr/>
          </p:nvSpPr>
          <p:spPr>
            <a:xfrm>
              <a:off x="3373016" y="3976244"/>
              <a:ext cx="3672408"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子公司</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25" name="Group 24"/>
            <p:cNvGrpSpPr/>
            <p:nvPr/>
          </p:nvGrpSpPr>
          <p:grpSpPr>
            <a:xfrm>
              <a:off x="3205801" y="3850264"/>
              <a:ext cx="612000" cy="612000"/>
              <a:chOff x="592807" y="4690710"/>
              <a:chExt cx="612000" cy="612000"/>
            </a:xfrm>
          </p:grpSpPr>
          <p:sp>
            <p:nvSpPr>
              <p:cNvPr id="26" name="Oval 25"/>
              <p:cNvSpPr/>
              <p:nvPr/>
            </p:nvSpPr>
            <p:spPr bwMode="ltGray">
              <a:xfrm>
                <a:off x="592807" y="4690710"/>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27" name="Freeform 4923"/>
              <p:cNvSpPr>
                <a:spLocks noEditPoints="1"/>
              </p:cNvSpPr>
              <p:nvPr/>
            </p:nvSpPr>
            <p:spPr bwMode="auto">
              <a:xfrm>
                <a:off x="681987" y="4800382"/>
                <a:ext cx="433640" cy="397503"/>
              </a:xfrm>
              <a:custGeom>
                <a:gdLst>
                  <a:gd name="T0" fmla="*/ 310 w 360"/>
                  <a:gd name="T1" fmla="*/ 80 h 330"/>
                  <a:gd name="T2" fmla="*/ 310 w 360"/>
                  <a:gd name="T3" fmla="*/ 36 h 330"/>
                  <a:gd name="T4" fmla="*/ 310 w 360"/>
                  <a:gd name="T5" fmla="*/ 34 h 330"/>
                  <a:gd name="T6" fmla="*/ 310 w 360"/>
                  <a:gd name="T7" fmla="*/ 32 h 330"/>
                  <a:gd name="T8" fmla="*/ 310 w 360"/>
                  <a:gd name="T9" fmla="*/ 32 h 330"/>
                  <a:gd name="T10" fmla="*/ 310 w 360"/>
                  <a:gd name="T11" fmla="*/ 32 h 330"/>
                  <a:gd name="T12" fmla="*/ 308 w 360"/>
                  <a:gd name="T13" fmla="*/ 30 h 330"/>
                  <a:gd name="T14" fmla="*/ 308 w 360"/>
                  <a:gd name="T15" fmla="*/ 30 h 330"/>
                  <a:gd name="T16" fmla="*/ 308 w 360"/>
                  <a:gd name="T17" fmla="*/ 28 h 330"/>
                  <a:gd name="T18" fmla="*/ 306 w 360"/>
                  <a:gd name="T19" fmla="*/ 28 h 330"/>
                  <a:gd name="T20" fmla="*/ 274 w 360"/>
                  <a:gd name="T21" fmla="*/ 12 h 330"/>
                  <a:gd name="T22" fmla="*/ 272 w 360"/>
                  <a:gd name="T23" fmla="*/ 12 h 330"/>
                  <a:gd name="T24" fmla="*/ 254 w 360"/>
                  <a:gd name="T25" fmla="*/ 20 h 330"/>
                  <a:gd name="T26" fmla="*/ 238 w 360"/>
                  <a:gd name="T27" fmla="*/ 2 h 330"/>
                  <a:gd name="T28" fmla="*/ 226 w 360"/>
                  <a:gd name="T29" fmla="*/ 0 h 330"/>
                  <a:gd name="T30" fmla="*/ 110 w 360"/>
                  <a:gd name="T31" fmla="*/ 58 h 330"/>
                  <a:gd name="T32" fmla="*/ 110 w 360"/>
                  <a:gd name="T33" fmla="*/ 60 h 330"/>
                  <a:gd name="T34" fmla="*/ 108 w 360"/>
                  <a:gd name="T35" fmla="*/ 60 h 330"/>
                  <a:gd name="T36" fmla="*/ 108 w 360"/>
                  <a:gd name="T37" fmla="*/ 60 h 330"/>
                  <a:gd name="T38" fmla="*/ 2 w 360"/>
                  <a:gd name="T39" fmla="*/ 158 h 330"/>
                  <a:gd name="T40" fmla="*/ 0 w 360"/>
                  <a:gd name="T41" fmla="*/ 170 h 330"/>
                  <a:gd name="T42" fmla="*/ 4 w 360"/>
                  <a:gd name="T43" fmla="*/ 174 h 330"/>
                  <a:gd name="T44" fmla="*/ 10 w 360"/>
                  <a:gd name="T45" fmla="*/ 176 h 330"/>
                  <a:gd name="T46" fmla="*/ 40 w 360"/>
                  <a:gd name="T47" fmla="*/ 172 h 330"/>
                  <a:gd name="T48" fmla="*/ 40 w 360"/>
                  <a:gd name="T49" fmla="*/ 304 h 330"/>
                  <a:gd name="T50" fmla="*/ 44 w 360"/>
                  <a:gd name="T51" fmla="*/ 312 h 330"/>
                  <a:gd name="T52" fmla="*/ 50 w 360"/>
                  <a:gd name="T53" fmla="*/ 314 h 330"/>
                  <a:gd name="T54" fmla="*/ 220 w 360"/>
                  <a:gd name="T55" fmla="*/ 330 h 330"/>
                  <a:gd name="T56" fmla="*/ 220 w 360"/>
                  <a:gd name="T57" fmla="*/ 330 h 330"/>
                  <a:gd name="T58" fmla="*/ 224 w 360"/>
                  <a:gd name="T59" fmla="*/ 330 h 330"/>
                  <a:gd name="T60" fmla="*/ 224 w 360"/>
                  <a:gd name="T61" fmla="*/ 330 h 330"/>
                  <a:gd name="T62" fmla="*/ 322 w 360"/>
                  <a:gd name="T63" fmla="*/ 282 h 330"/>
                  <a:gd name="T64" fmla="*/ 326 w 360"/>
                  <a:gd name="T65" fmla="*/ 278 h 330"/>
                  <a:gd name="T66" fmla="*/ 326 w 360"/>
                  <a:gd name="T67" fmla="*/ 160 h 330"/>
                  <a:gd name="T68" fmla="*/ 356 w 360"/>
                  <a:gd name="T69" fmla="*/ 146 h 330"/>
                  <a:gd name="T70" fmla="*/ 360 w 360"/>
                  <a:gd name="T71" fmla="*/ 138 h 330"/>
                  <a:gd name="T72" fmla="*/ 360 w 360"/>
                  <a:gd name="T73" fmla="*/ 134 h 330"/>
                  <a:gd name="T74" fmla="*/ 358 w 360"/>
                  <a:gd name="T75" fmla="*/ 130 h 330"/>
                  <a:gd name="T76" fmla="*/ 150 w 360"/>
                  <a:gd name="T77" fmla="*/ 304 h 330"/>
                  <a:gd name="T78" fmla="*/ 150 w 360"/>
                  <a:gd name="T79" fmla="*/ 208 h 330"/>
                  <a:gd name="T80" fmla="*/ 144 w 360"/>
                  <a:gd name="T81" fmla="*/ 192 h 330"/>
                  <a:gd name="T82" fmla="*/ 128 w 360"/>
                  <a:gd name="T83" fmla="*/ 184 h 330"/>
                  <a:gd name="T84" fmla="*/ 120 w 360"/>
                  <a:gd name="T85" fmla="*/ 184 h 330"/>
                  <a:gd name="T86" fmla="*/ 108 w 360"/>
                  <a:gd name="T87" fmla="*/ 196 h 330"/>
                  <a:gd name="T88" fmla="*/ 106 w 360"/>
                  <a:gd name="T89" fmla="*/ 300 h 330"/>
                  <a:gd name="T90" fmla="*/ 60 w 360"/>
                  <a:gd name="T91" fmla="*/ 138 h 330"/>
                  <a:gd name="T92" fmla="*/ 210 w 360"/>
                  <a:gd name="T93" fmla="*/ 182 h 330"/>
                  <a:gd name="T94" fmla="*/ 272 w 360"/>
                  <a:gd name="T95" fmla="*/ 28 h 330"/>
                  <a:gd name="T96" fmla="*/ 264 w 360"/>
                  <a:gd name="T97" fmla="*/ 46 h 330"/>
                  <a:gd name="T98" fmla="*/ 272 w 360"/>
                  <a:gd name="T99" fmla="*/ 28 h 330"/>
                  <a:gd name="T100" fmla="*/ 294 w 360"/>
                  <a:gd name="T101" fmla="*/ 124 h 330"/>
                  <a:gd name="T102" fmla="*/ 272 w 360"/>
                  <a:gd name="T103" fmla="*/ 60 h 330"/>
                  <a:gd name="T104" fmla="*/ 240 w 360"/>
                  <a:gd name="T105" fmla="*/ 52 h 330"/>
                  <a:gd name="T106" fmla="*/ 256 w 360"/>
                  <a:gd name="T107" fmla="*/ 136 h 330"/>
                  <a:gd name="T108" fmla="*/ 240 w 360"/>
                  <a:gd name="T109" fmla="*/ 52 h 330"/>
                  <a:gd name="T110" fmla="*/ 230 w 360"/>
                  <a:gd name="T111" fmla="*/ 304 h 330"/>
                  <a:gd name="T112" fmla="*/ 230 w 360"/>
                  <a:gd name="T113" fmla="*/ 204 h 330"/>
                  <a:gd name="T114" fmla="*/ 236 w 360"/>
                  <a:gd name="T115" fmla="*/ 206 h 330"/>
                  <a:gd name="T116" fmla="*/ 306 w 360"/>
                  <a:gd name="T117" fmla="*/ 170 h 3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0" h="330">
                    <a:moveTo>
                      <a:pt x="358" y="130"/>
                    </a:moveTo>
                    <a:lnTo>
                      <a:pt x="310" y="80"/>
                    </a:lnTo>
                    <a:lnTo>
                      <a:pt x="310" y="36"/>
                    </a:lnTo>
                    <a:lnTo>
                      <a:pt x="310" y="36"/>
                    </a:lnTo>
                    <a:lnTo>
                      <a:pt x="310" y="34"/>
                    </a:lnTo>
                    <a:lnTo>
                      <a:pt x="310" y="34"/>
                    </a:lnTo>
                    <a:lnTo>
                      <a:pt x="310" y="32"/>
                    </a:lnTo>
                    <a:lnTo>
                      <a:pt x="310" y="32"/>
                    </a:lnTo>
                    <a:lnTo>
                      <a:pt x="310" y="32"/>
                    </a:lnTo>
                    <a:lnTo>
                      <a:pt x="310" y="32"/>
                    </a:lnTo>
                    <a:lnTo>
                      <a:pt x="310" y="32"/>
                    </a:lnTo>
                    <a:lnTo>
                      <a:pt x="310" y="32"/>
                    </a:lnTo>
                    <a:lnTo>
                      <a:pt x="308" y="30"/>
                    </a:lnTo>
                    <a:lnTo>
                      <a:pt x="308" y="30"/>
                    </a:lnTo>
                    <a:lnTo>
                      <a:pt x="308" y="30"/>
                    </a:lnTo>
                    <a:lnTo>
                      <a:pt x="308" y="30"/>
                    </a:lnTo>
                    <a:lnTo>
                      <a:pt x="308" y="28"/>
                    </a:lnTo>
                    <a:lnTo>
                      <a:pt x="308" y="28"/>
                    </a:lnTo>
                    <a:lnTo>
                      <a:pt x="306" y="28"/>
                    </a:lnTo>
                    <a:lnTo>
                      <a:pt x="306" y="28"/>
                    </a:lnTo>
                    <a:lnTo>
                      <a:pt x="306" y="28"/>
                    </a:lnTo>
                    <a:lnTo>
                      <a:pt x="274" y="12"/>
                    </a:lnTo>
                    <a:lnTo>
                      <a:pt x="274" y="12"/>
                    </a:lnTo>
                    <a:lnTo>
                      <a:pt x="272" y="12"/>
                    </a:lnTo>
                    <a:lnTo>
                      <a:pt x="268" y="12"/>
                    </a:lnTo>
                    <a:lnTo>
                      <a:pt x="254" y="20"/>
                    </a:lnTo>
                    <a:lnTo>
                      <a:pt x="238" y="2"/>
                    </a:lnTo>
                    <a:lnTo>
                      <a:pt x="238" y="2"/>
                    </a:lnTo>
                    <a:lnTo>
                      <a:pt x="232" y="0"/>
                    </a:lnTo>
                    <a:lnTo>
                      <a:pt x="226" y="0"/>
                    </a:lnTo>
                    <a:lnTo>
                      <a:pt x="114" y="58"/>
                    </a:lnTo>
                    <a:lnTo>
                      <a:pt x="110" y="58"/>
                    </a:lnTo>
                    <a:lnTo>
                      <a:pt x="110" y="58"/>
                    </a:lnTo>
                    <a:lnTo>
                      <a:pt x="110" y="60"/>
                    </a:lnTo>
                    <a:lnTo>
                      <a:pt x="110" y="60"/>
                    </a:lnTo>
                    <a:lnTo>
                      <a:pt x="108" y="60"/>
                    </a:lnTo>
                    <a:lnTo>
                      <a:pt x="108" y="60"/>
                    </a:lnTo>
                    <a:lnTo>
                      <a:pt x="108" y="60"/>
                    </a:lnTo>
                    <a:lnTo>
                      <a:pt x="2" y="158"/>
                    </a:lnTo>
                    <a:lnTo>
                      <a:pt x="2" y="158"/>
                    </a:lnTo>
                    <a:lnTo>
                      <a:pt x="0" y="164"/>
                    </a:lnTo>
                    <a:lnTo>
                      <a:pt x="0" y="170"/>
                    </a:lnTo>
                    <a:lnTo>
                      <a:pt x="0" y="170"/>
                    </a:lnTo>
                    <a:lnTo>
                      <a:pt x="4" y="174"/>
                    </a:lnTo>
                    <a:lnTo>
                      <a:pt x="10" y="176"/>
                    </a:lnTo>
                    <a:lnTo>
                      <a:pt x="10" y="176"/>
                    </a:lnTo>
                    <a:lnTo>
                      <a:pt x="10" y="176"/>
                    </a:lnTo>
                    <a:lnTo>
                      <a:pt x="40" y="172"/>
                    </a:lnTo>
                    <a:lnTo>
                      <a:pt x="40" y="304"/>
                    </a:lnTo>
                    <a:lnTo>
                      <a:pt x="40" y="304"/>
                    </a:lnTo>
                    <a:lnTo>
                      <a:pt x="42" y="308"/>
                    </a:lnTo>
                    <a:lnTo>
                      <a:pt x="44" y="312"/>
                    </a:lnTo>
                    <a:lnTo>
                      <a:pt x="46" y="314"/>
                    </a:lnTo>
                    <a:lnTo>
                      <a:pt x="50" y="314"/>
                    </a:lnTo>
                    <a:lnTo>
                      <a:pt x="220" y="330"/>
                    </a:lnTo>
                    <a:lnTo>
                      <a:pt x="220" y="330"/>
                    </a:lnTo>
                    <a:lnTo>
                      <a:pt x="220" y="330"/>
                    </a:lnTo>
                    <a:lnTo>
                      <a:pt x="220" y="330"/>
                    </a:lnTo>
                    <a:lnTo>
                      <a:pt x="224" y="330"/>
                    </a:lnTo>
                    <a:lnTo>
                      <a:pt x="224" y="330"/>
                    </a:lnTo>
                    <a:lnTo>
                      <a:pt x="224" y="330"/>
                    </a:lnTo>
                    <a:lnTo>
                      <a:pt x="224" y="330"/>
                    </a:lnTo>
                    <a:lnTo>
                      <a:pt x="224" y="330"/>
                    </a:lnTo>
                    <a:lnTo>
                      <a:pt x="322" y="282"/>
                    </a:lnTo>
                    <a:lnTo>
                      <a:pt x="322" y="282"/>
                    </a:lnTo>
                    <a:lnTo>
                      <a:pt x="326" y="278"/>
                    </a:lnTo>
                    <a:lnTo>
                      <a:pt x="326" y="272"/>
                    </a:lnTo>
                    <a:lnTo>
                      <a:pt x="326" y="160"/>
                    </a:lnTo>
                    <a:lnTo>
                      <a:pt x="356" y="146"/>
                    </a:lnTo>
                    <a:lnTo>
                      <a:pt x="356" y="146"/>
                    </a:lnTo>
                    <a:lnTo>
                      <a:pt x="358" y="142"/>
                    </a:lnTo>
                    <a:lnTo>
                      <a:pt x="360" y="138"/>
                    </a:lnTo>
                    <a:lnTo>
                      <a:pt x="360" y="138"/>
                    </a:lnTo>
                    <a:lnTo>
                      <a:pt x="360" y="134"/>
                    </a:lnTo>
                    <a:lnTo>
                      <a:pt x="358" y="130"/>
                    </a:lnTo>
                    <a:lnTo>
                      <a:pt x="358" y="130"/>
                    </a:lnTo>
                    <a:close/>
                    <a:moveTo>
                      <a:pt x="210" y="310"/>
                    </a:moveTo>
                    <a:lnTo>
                      <a:pt x="150" y="304"/>
                    </a:lnTo>
                    <a:lnTo>
                      <a:pt x="150" y="208"/>
                    </a:lnTo>
                    <a:lnTo>
                      <a:pt x="150" y="208"/>
                    </a:lnTo>
                    <a:lnTo>
                      <a:pt x="148" y="200"/>
                    </a:lnTo>
                    <a:lnTo>
                      <a:pt x="144" y="192"/>
                    </a:lnTo>
                    <a:lnTo>
                      <a:pt x="136" y="186"/>
                    </a:lnTo>
                    <a:lnTo>
                      <a:pt x="128" y="184"/>
                    </a:lnTo>
                    <a:lnTo>
                      <a:pt x="128" y="184"/>
                    </a:lnTo>
                    <a:lnTo>
                      <a:pt x="120" y="184"/>
                    </a:lnTo>
                    <a:lnTo>
                      <a:pt x="112" y="188"/>
                    </a:lnTo>
                    <a:lnTo>
                      <a:pt x="108" y="196"/>
                    </a:lnTo>
                    <a:lnTo>
                      <a:pt x="106" y="204"/>
                    </a:lnTo>
                    <a:lnTo>
                      <a:pt x="106" y="300"/>
                    </a:lnTo>
                    <a:lnTo>
                      <a:pt x="60" y="296"/>
                    </a:lnTo>
                    <a:lnTo>
                      <a:pt x="60" y="138"/>
                    </a:lnTo>
                    <a:lnTo>
                      <a:pt x="118" y="86"/>
                    </a:lnTo>
                    <a:lnTo>
                      <a:pt x="210" y="182"/>
                    </a:lnTo>
                    <a:lnTo>
                      <a:pt x="210" y="310"/>
                    </a:lnTo>
                    <a:close/>
                    <a:moveTo>
                      <a:pt x="272" y="28"/>
                    </a:moveTo>
                    <a:lnTo>
                      <a:pt x="286" y="36"/>
                    </a:lnTo>
                    <a:lnTo>
                      <a:pt x="264" y="46"/>
                    </a:lnTo>
                    <a:lnTo>
                      <a:pt x="250" y="40"/>
                    </a:lnTo>
                    <a:lnTo>
                      <a:pt x="272" y="28"/>
                    </a:lnTo>
                    <a:close/>
                    <a:moveTo>
                      <a:pt x="294" y="48"/>
                    </a:moveTo>
                    <a:lnTo>
                      <a:pt x="294" y="124"/>
                    </a:lnTo>
                    <a:lnTo>
                      <a:pt x="272" y="136"/>
                    </a:lnTo>
                    <a:lnTo>
                      <a:pt x="272" y="60"/>
                    </a:lnTo>
                    <a:lnTo>
                      <a:pt x="294" y="48"/>
                    </a:lnTo>
                    <a:close/>
                    <a:moveTo>
                      <a:pt x="240" y="52"/>
                    </a:moveTo>
                    <a:lnTo>
                      <a:pt x="256" y="60"/>
                    </a:lnTo>
                    <a:lnTo>
                      <a:pt x="256" y="136"/>
                    </a:lnTo>
                    <a:lnTo>
                      <a:pt x="240" y="128"/>
                    </a:lnTo>
                    <a:lnTo>
                      <a:pt x="240" y="52"/>
                    </a:lnTo>
                    <a:close/>
                    <a:moveTo>
                      <a:pt x="306" y="266"/>
                    </a:moveTo>
                    <a:lnTo>
                      <a:pt x="230" y="304"/>
                    </a:lnTo>
                    <a:lnTo>
                      <a:pt x="230" y="204"/>
                    </a:lnTo>
                    <a:lnTo>
                      <a:pt x="230" y="204"/>
                    </a:lnTo>
                    <a:lnTo>
                      <a:pt x="236" y="206"/>
                    </a:lnTo>
                    <a:lnTo>
                      <a:pt x="236" y="206"/>
                    </a:lnTo>
                    <a:lnTo>
                      <a:pt x="240" y="204"/>
                    </a:lnTo>
                    <a:lnTo>
                      <a:pt x="306" y="170"/>
                    </a:lnTo>
                    <a:lnTo>
                      <a:pt x="306" y="26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sp>
        <p:nvSpPr>
          <p:cNvPr id="31" name="Rectangle 30"/>
          <p:cNvSpPr/>
          <p:nvPr/>
        </p:nvSpPr>
        <p:spPr>
          <a:xfrm>
            <a:off x="1134036" y="2662064"/>
            <a:ext cx="5860048" cy="830997"/>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buNone/>
            </a:pPr>
            <a:r>
              <a:rPr lang="zh-CN" altLang="en-US" sz="1600" smtClean="0">
                <a:latin typeface="华文楷体" panose="02010600040101010101" pitchFamily="2" charset="-122"/>
                <a:ea typeface="华文楷体" panose="02010600040101010101" pitchFamily="2" charset="-122"/>
              </a:rPr>
              <a:t>某大型集团企业由总部</a:t>
            </a:r>
            <a:r>
              <a:rPr lang="zh-CN" altLang="en-US" sz="1600">
                <a:latin typeface="华文楷体" panose="02010600040101010101" pitchFamily="2" charset="-122"/>
                <a:ea typeface="华文楷体" panose="02010600040101010101" pitchFamily="2" charset="-122"/>
              </a:rPr>
              <a:t>层面制定供应链主数据规范、采购寻源、订单下达</a:t>
            </a:r>
            <a:r>
              <a:rPr lang="zh-CN" altLang="en-US" sz="1600" smtClean="0">
                <a:latin typeface="华文楷体" panose="02010600040101010101" pitchFamily="2" charset="-122"/>
                <a:ea typeface="华文楷体" panose="02010600040101010101" pitchFamily="2" charset="-122"/>
              </a:rPr>
              <a:t>，并与供应商核定</a:t>
            </a:r>
            <a:r>
              <a:rPr lang="zh-CN" altLang="en-US" sz="1600">
                <a:latin typeface="华文楷体" panose="02010600040101010101" pitchFamily="2" charset="-122"/>
                <a:ea typeface="华文楷体" panose="02010600040101010101" pitchFamily="2" charset="-122"/>
              </a:rPr>
              <a:t>采购</a:t>
            </a:r>
            <a:r>
              <a:rPr lang="zh-CN" altLang="en-US" sz="1600" smtClean="0">
                <a:latin typeface="华文楷体" panose="02010600040101010101" pitchFamily="2" charset="-122"/>
                <a:ea typeface="华文楷体" panose="02010600040101010101" pitchFamily="2" charset="-122"/>
              </a:rPr>
              <a:t>价格、审批</a:t>
            </a:r>
            <a:r>
              <a:rPr lang="zh-CN" altLang="en-US" sz="1600">
                <a:latin typeface="华文楷体" panose="02010600040101010101" pitchFamily="2" charset="-122"/>
                <a:ea typeface="华文楷体" panose="02010600040101010101" pitchFamily="2" charset="-122"/>
              </a:rPr>
              <a:t>采购</a:t>
            </a:r>
            <a:r>
              <a:rPr lang="zh-CN" altLang="en-US" sz="1600" smtClean="0">
                <a:latin typeface="华文楷体" panose="02010600040101010101" pitchFamily="2" charset="-122"/>
                <a:ea typeface="华文楷体" panose="02010600040101010101" pitchFamily="2" charset="-122"/>
              </a:rPr>
              <a:t>计划以及签订采购合同</a:t>
            </a:r>
            <a:endParaRPr lang="zh-CN" altLang="en-US" sz="1600"/>
          </a:p>
        </p:txBody>
      </p:sp>
      <p:sp>
        <p:nvSpPr>
          <p:cNvPr id="34" name="Rectangle 33"/>
          <p:cNvSpPr/>
          <p:nvPr/>
        </p:nvSpPr>
        <p:spPr>
          <a:xfrm>
            <a:off x="3373016" y="4522823"/>
            <a:ext cx="3414596" cy="2308324"/>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a:latin typeface="华文楷体" panose="02010600040101010101" pitchFamily="2" charset="-122"/>
                <a:ea typeface="华文楷体" panose="02010600040101010101" pitchFamily="2" charset="-122"/>
              </a:rPr>
              <a:t>在杭州、重庆、珠海三</a:t>
            </a:r>
            <a:r>
              <a:rPr lang="zh-CN" altLang="en-US" sz="1600" smtClean="0">
                <a:latin typeface="华文楷体" panose="02010600040101010101" pitchFamily="2" charset="-122"/>
                <a:ea typeface="华文楷体" panose="02010600040101010101" pitchFamily="2" charset="-122"/>
              </a:rPr>
              <a:t>地的分公司负责收货业务、结算业务，具体工作职能及角色有：</a:t>
            </a:r>
            <a:endParaRPr lang="zh-CN" altLang="en-US" sz="1600">
              <a:latin typeface="华文楷体" panose="02010600040101010101" pitchFamily="2" charset="-122"/>
              <a:ea typeface="华文楷体" panose="02010600040101010101" pitchFamily="2" charset="-122"/>
            </a:endParaRPr>
          </a:p>
          <a:p>
            <a:pPr>
              <a:spcBef>
                <a:spcPct val="0"/>
              </a:spcBef>
            </a:pPr>
            <a:endParaRPr lang="en-US" altLang="zh-CN" sz="1600" smtClean="0">
              <a:latin typeface="华文楷体" panose="02010600040101010101" pitchFamily="2" charset="-122"/>
              <a:ea typeface="华文楷体" panose="02010600040101010101" pitchFamily="2" charset="-122"/>
            </a:endParaRPr>
          </a:p>
          <a:p>
            <a:pPr marL="285750" indent="-285750">
              <a:spcBef>
                <a:spcPct val="0"/>
              </a:spcBef>
              <a:buFont typeface="Arial" pitchFamily="34" charset="0"/>
              <a:buChar char="•"/>
            </a:pPr>
            <a:r>
              <a:rPr lang="zh-CN" altLang="en-US" sz="1600" smtClean="0">
                <a:latin typeface="华文楷体" panose="02010600040101010101" pitchFamily="2" charset="-122"/>
                <a:ea typeface="华文楷体" panose="02010600040101010101" pitchFamily="2" charset="-122"/>
              </a:rPr>
              <a:t>采购员：填写请购单及生成采购发票</a:t>
            </a:r>
            <a:endParaRPr lang="en-US" altLang="zh-CN" sz="1600" smtClean="0">
              <a:latin typeface="华文楷体" panose="02010600040101010101" pitchFamily="2" charset="-122"/>
              <a:ea typeface="华文楷体" panose="02010600040101010101" pitchFamily="2" charset="-122"/>
            </a:endParaRPr>
          </a:p>
          <a:p>
            <a:pPr marL="285750" indent="-285750">
              <a:spcBef>
                <a:spcPct val="0"/>
              </a:spcBef>
              <a:buFont typeface="Arial" pitchFamily="34" charset="0"/>
              <a:buChar char="•"/>
            </a:pPr>
            <a:r>
              <a:rPr lang="zh-CN" altLang="en-US" sz="1600">
                <a:latin typeface="华文楷体" panose="02010600040101010101" pitchFamily="2" charset="-122"/>
                <a:ea typeface="华文楷体" panose="02010600040101010101" pitchFamily="2" charset="-122"/>
              </a:rPr>
              <a:t>仓管</a:t>
            </a:r>
            <a:r>
              <a:rPr lang="zh-CN" altLang="en-US" sz="1600" smtClean="0">
                <a:latin typeface="华文楷体" panose="02010600040101010101" pitchFamily="2" charset="-122"/>
                <a:ea typeface="华文楷体" panose="02010600040101010101" pitchFamily="2" charset="-122"/>
              </a:rPr>
              <a:t>员：货物接收入库</a:t>
            </a:r>
            <a:endParaRPr lang="en-US" altLang="zh-CN" sz="1600" smtClean="0">
              <a:latin typeface="华文楷体" panose="02010600040101010101" pitchFamily="2" charset="-122"/>
              <a:ea typeface="华文楷体" panose="02010600040101010101" pitchFamily="2" charset="-122"/>
            </a:endParaRPr>
          </a:p>
          <a:p>
            <a:pPr marL="285750" indent="-285750">
              <a:spcBef>
                <a:spcPct val="0"/>
              </a:spcBef>
              <a:buFont typeface="Arial" pitchFamily="34" charset="0"/>
              <a:buChar char="•"/>
            </a:pPr>
            <a:r>
              <a:rPr lang="zh-CN" altLang="en-US" sz="1600" smtClean="0">
                <a:latin typeface="华文楷体" panose="02010600040101010101" pitchFamily="2" charset="-122"/>
                <a:ea typeface="华文楷体" panose="02010600040101010101" pitchFamily="2" charset="-122"/>
              </a:rPr>
              <a:t>质检员：货物质量检查</a:t>
            </a:r>
            <a:endParaRPr lang="en-US" altLang="zh-CN" sz="1600" smtClean="0">
              <a:latin typeface="华文楷体" panose="02010600040101010101" pitchFamily="2" charset="-122"/>
              <a:ea typeface="华文楷体" panose="02010600040101010101" pitchFamily="2" charset="-122"/>
            </a:endParaRPr>
          </a:p>
          <a:p>
            <a:pPr marL="285750" indent="-285750">
              <a:spcBef>
                <a:spcPct val="0"/>
              </a:spcBef>
              <a:buFont typeface="Arial" pitchFamily="34" charset="0"/>
              <a:buChar char="•"/>
            </a:pPr>
            <a:r>
              <a:rPr lang="zh-CN" altLang="en-US" sz="1600" smtClean="0">
                <a:latin typeface="华文楷体" panose="02010600040101010101" pitchFamily="2" charset="-122"/>
                <a:ea typeface="华文楷体" panose="02010600040101010101" pitchFamily="2" charset="-122"/>
              </a:rPr>
              <a:t>应收会计：采购结算及付款</a:t>
            </a:r>
            <a:endParaRPr lang="en-US" altLang="zh-CN" sz="1600" smtClean="0">
              <a:latin typeface="华文楷体" panose="02010600040101010101" pitchFamily="2" charset="-122"/>
              <a:ea typeface="华文楷体" panose="02010600040101010101" pitchFamily="2" charset="-122"/>
            </a:endParaRPr>
          </a:p>
        </p:txBody>
      </p:sp>
      <p:sp>
        <p:nvSpPr>
          <p:cNvPr id="36" name="Right Arrow 35"/>
          <p:cNvSpPr/>
          <p:nvPr/>
        </p:nvSpPr>
        <p:spPr>
          <a:xfrm rot="5400000">
            <a:off x="2288791" y="3326972"/>
            <a:ext cx="486797" cy="532735"/>
          </a:xfrm>
          <a:prstGeom prst="rightArrow">
            <a:avLst/>
          </a:prstGeom>
          <a:solidFill>
            <a:schemeClr val="accent5"/>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37" name="Right Arrow 36"/>
          <p:cNvSpPr/>
          <p:nvPr/>
        </p:nvSpPr>
        <p:spPr>
          <a:xfrm>
            <a:off x="2410054" y="6089769"/>
            <a:ext cx="973593" cy="532735"/>
          </a:xfrm>
          <a:prstGeom prst="rightArrow">
            <a:avLst/>
          </a:prstGeom>
          <a:solidFill>
            <a:schemeClr val="accent5"/>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38" name="Rectangle 37"/>
          <p:cNvSpPr/>
          <p:nvPr/>
        </p:nvSpPr>
        <p:spPr>
          <a:xfrm>
            <a:off x="748727" y="4685044"/>
            <a:ext cx="2037238" cy="58477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smtClean="0">
                <a:latin typeface="华文楷体" panose="02010600040101010101" pitchFamily="2" charset="-122"/>
                <a:ea typeface="华文楷体" panose="02010600040101010101" pitchFamily="2" charset="-122"/>
              </a:rPr>
              <a:t>与总公司对接进行采购物资订单接收</a:t>
            </a:r>
            <a:endParaRPr lang="en-US" altLang="zh-CN" sz="1600" smtClean="0">
              <a:latin typeface="华文楷体" panose="02010600040101010101" pitchFamily="2" charset="-122"/>
              <a:ea typeface="华文楷体" panose="02010600040101010101" pitchFamily="2" charset="-122"/>
            </a:endParaRPr>
          </a:p>
        </p:txBody>
      </p:sp>
      <p:sp>
        <p:nvSpPr>
          <p:cNvPr id="40" name="Oval 39"/>
          <p:cNvSpPr/>
          <p:nvPr/>
        </p:nvSpPr>
        <p:spPr>
          <a:xfrm>
            <a:off x="635239" y="4534272"/>
            <a:ext cx="288032" cy="288032"/>
          </a:xfrm>
          <a:prstGeom prst="ellipse">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b="1" smtClean="0">
                <a:solidFill>
                  <a:schemeClr val="bg2"/>
                </a:solidFill>
                <a:latin typeface="华文楷体" panose="02010600040101010101" pitchFamily="2" charset="-122"/>
                <a:ea typeface="华文楷体" panose="02010600040101010101" pitchFamily="2" charset="-122"/>
              </a:rPr>
              <a:t>1</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sp>
        <p:nvSpPr>
          <p:cNvPr id="41" name="Rectangle 40"/>
          <p:cNvSpPr/>
          <p:nvPr/>
        </p:nvSpPr>
        <p:spPr>
          <a:xfrm>
            <a:off x="820607" y="5837172"/>
            <a:ext cx="2037238" cy="58477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smtClean="0">
                <a:latin typeface="华文楷体" panose="02010600040101010101" pitchFamily="2" charset="-122"/>
                <a:ea typeface="华文楷体" panose="02010600040101010101" pitchFamily="2" charset="-122"/>
              </a:rPr>
              <a:t>与子公司进行物资供应以及货款结算</a:t>
            </a:r>
            <a:endParaRPr lang="en-US" altLang="zh-CN" sz="1600" smtClean="0">
              <a:latin typeface="华文楷体" panose="02010600040101010101" pitchFamily="2" charset="-122"/>
              <a:ea typeface="华文楷体" panose="02010600040101010101" pitchFamily="2" charset="-122"/>
            </a:endParaRPr>
          </a:p>
        </p:txBody>
      </p:sp>
      <p:sp>
        <p:nvSpPr>
          <p:cNvPr id="42" name="Oval 41"/>
          <p:cNvSpPr/>
          <p:nvPr/>
        </p:nvSpPr>
        <p:spPr>
          <a:xfrm>
            <a:off x="635239" y="5686400"/>
            <a:ext cx="288032" cy="288032"/>
          </a:xfrm>
          <a:prstGeom prst="ellipse">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b="1" smtClean="0">
                <a:solidFill>
                  <a:schemeClr val="bg2"/>
                </a:solidFill>
                <a:latin typeface="华文楷体" panose="02010600040101010101" pitchFamily="2" charset="-122"/>
                <a:ea typeface="华文楷体" panose="02010600040101010101" pitchFamily="2" charset="-122"/>
              </a:rPr>
              <a:t>2</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sp>
        <p:nvSpPr>
          <p:cNvPr id="43" name="Rectangle 42"/>
          <p:cNvSpPr/>
          <p:nvPr/>
        </p:nvSpPr>
        <p:spPr>
          <a:xfrm>
            <a:off x="7200555" y="2210916"/>
            <a:ext cx="2327493" cy="4837625"/>
          </a:xfrm>
          <a:prstGeom prst="rect">
            <a:avLst/>
          </a:prstGeom>
          <a:noFill/>
          <a:ln w="19050">
            <a:solidFill>
              <a:schemeClr val="accent2"/>
            </a:solidFill>
            <a:prstDash val="dash"/>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grpSp>
        <p:nvGrpSpPr>
          <p:cNvPr id="51" name="Group 50"/>
          <p:cNvGrpSpPr/>
          <p:nvPr/>
        </p:nvGrpSpPr>
        <p:grpSpPr>
          <a:xfrm>
            <a:off x="7256939" y="2258092"/>
            <a:ext cx="2138208" cy="612000"/>
            <a:chOff x="7256939" y="2258092"/>
            <a:chExt cx="2138208" cy="612000"/>
          </a:xfrm>
        </p:grpSpPr>
        <p:sp>
          <p:nvSpPr>
            <p:cNvPr id="44" name="Rounded Rectangle 43"/>
            <p:cNvSpPr/>
            <p:nvPr/>
          </p:nvSpPr>
          <p:spPr>
            <a:xfrm>
              <a:off x="7555557" y="2378565"/>
              <a:ext cx="1839590"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客户</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28" name="Group 27"/>
            <p:cNvGrpSpPr/>
            <p:nvPr/>
          </p:nvGrpSpPr>
          <p:grpSpPr>
            <a:xfrm>
              <a:off x="7256939" y="2258092"/>
              <a:ext cx="612000" cy="612000"/>
              <a:chOff x="9617181" y="4690710"/>
              <a:chExt cx="612000" cy="612000"/>
            </a:xfrm>
          </p:grpSpPr>
          <p:sp>
            <p:nvSpPr>
              <p:cNvPr id="29" name="Oval 28"/>
              <p:cNvSpPr/>
              <p:nvPr/>
            </p:nvSpPr>
            <p:spPr bwMode="ltGray">
              <a:xfrm>
                <a:off x="9617181" y="4690710"/>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30" name="Freeform 4851"/>
              <p:cNvSpPr>
                <a:spLocks noEditPoints="1"/>
              </p:cNvSpPr>
              <p:nvPr/>
            </p:nvSpPr>
            <p:spPr bwMode="auto">
              <a:xfrm>
                <a:off x="9703458" y="4818431"/>
                <a:ext cx="438669" cy="463039"/>
              </a:xfrm>
              <a:custGeom>
                <a:gdLst>
                  <a:gd name="T0" fmla="*/ 248 w 360"/>
                  <a:gd name="T1" fmla="*/ 8 h 380"/>
                  <a:gd name="T2" fmla="*/ 274 w 360"/>
                  <a:gd name="T3" fmla="*/ 0 h 380"/>
                  <a:gd name="T4" fmla="*/ 298 w 360"/>
                  <a:gd name="T5" fmla="*/ 28 h 380"/>
                  <a:gd name="T6" fmla="*/ 280 w 360"/>
                  <a:gd name="T7" fmla="*/ 56 h 380"/>
                  <a:gd name="T8" fmla="*/ 258 w 360"/>
                  <a:gd name="T9" fmla="*/ 56 h 380"/>
                  <a:gd name="T10" fmla="*/ 240 w 360"/>
                  <a:gd name="T11" fmla="*/ 28 h 380"/>
                  <a:gd name="T12" fmla="*/ 344 w 360"/>
                  <a:gd name="T13" fmla="*/ 88 h 380"/>
                  <a:gd name="T14" fmla="*/ 288 w 360"/>
                  <a:gd name="T15" fmla="*/ 68 h 380"/>
                  <a:gd name="T16" fmla="*/ 214 w 360"/>
                  <a:gd name="T17" fmla="*/ 70 h 380"/>
                  <a:gd name="T18" fmla="*/ 194 w 360"/>
                  <a:gd name="T19" fmla="*/ 90 h 380"/>
                  <a:gd name="T20" fmla="*/ 224 w 360"/>
                  <a:gd name="T21" fmla="*/ 114 h 380"/>
                  <a:gd name="T22" fmla="*/ 248 w 360"/>
                  <a:gd name="T23" fmla="*/ 166 h 380"/>
                  <a:gd name="T24" fmla="*/ 234 w 360"/>
                  <a:gd name="T25" fmla="*/ 208 h 380"/>
                  <a:gd name="T26" fmla="*/ 278 w 360"/>
                  <a:gd name="T27" fmla="*/ 214 h 380"/>
                  <a:gd name="T28" fmla="*/ 310 w 360"/>
                  <a:gd name="T29" fmla="*/ 244 h 380"/>
                  <a:gd name="T30" fmla="*/ 332 w 360"/>
                  <a:gd name="T31" fmla="*/ 200 h 380"/>
                  <a:gd name="T32" fmla="*/ 348 w 360"/>
                  <a:gd name="T33" fmla="*/ 208 h 380"/>
                  <a:gd name="T34" fmla="*/ 360 w 360"/>
                  <a:gd name="T35" fmla="*/ 190 h 380"/>
                  <a:gd name="T36" fmla="*/ 102 w 360"/>
                  <a:gd name="T37" fmla="*/ 56 h 380"/>
                  <a:gd name="T38" fmla="*/ 120 w 360"/>
                  <a:gd name="T39" fmla="*/ 28 h 380"/>
                  <a:gd name="T40" fmla="*/ 98 w 360"/>
                  <a:gd name="T41" fmla="*/ 0 h 380"/>
                  <a:gd name="T42" fmla="*/ 70 w 360"/>
                  <a:gd name="T43" fmla="*/ 8 h 380"/>
                  <a:gd name="T44" fmla="*/ 62 w 360"/>
                  <a:gd name="T45" fmla="*/ 34 h 380"/>
                  <a:gd name="T46" fmla="*/ 92 w 360"/>
                  <a:gd name="T47" fmla="*/ 58 h 380"/>
                  <a:gd name="T48" fmla="*/ 50 w 360"/>
                  <a:gd name="T49" fmla="*/ 244 h 380"/>
                  <a:gd name="T50" fmla="*/ 74 w 360"/>
                  <a:gd name="T51" fmla="*/ 218 h 380"/>
                  <a:gd name="T52" fmla="*/ 126 w 360"/>
                  <a:gd name="T53" fmla="*/ 208 h 380"/>
                  <a:gd name="T54" fmla="*/ 112 w 360"/>
                  <a:gd name="T55" fmla="*/ 166 h 380"/>
                  <a:gd name="T56" fmla="*/ 128 w 360"/>
                  <a:gd name="T57" fmla="*/ 122 h 380"/>
                  <a:gd name="T58" fmla="*/ 166 w 360"/>
                  <a:gd name="T59" fmla="*/ 90 h 380"/>
                  <a:gd name="T60" fmla="*/ 154 w 360"/>
                  <a:gd name="T61" fmla="*/ 74 h 380"/>
                  <a:gd name="T62" fmla="*/ 72 w 360"/>
                  <a:gd name="T63" fmla="*/ 68 h 380"/>
                  <a:gd name="T64" fmla="*/ 20 w 360"/>
                  <a:gd name="T65" fmla="*/ 80 h 380"/>
                  <a:gd name="T66" fmla="*/ 0 w 360"/>
                  <a:gd name="T67" fmla="*/ 190 h 380"/>
                  <a:gd name="T68" fmla="*/ 12 w 360"/>
                  <a:gd name="T69" fmla="*/ 208 h 380"/>
                  <a:gd name="T70" fmla="*/ 28 w 360"/>
                  <a:gd name="T71" fmla="*/ 200 h 380"/>
                  <a:gd name="T72" fmla="*/ 170 w 360"/>
                  <a:gd name="T73" fmla="*/ 118 h 380"/>
                  <a:gd name="T74" fmla="*/ 136 w 360"/>
                  <a:gd name="T75" fmla="*/ 146 h 380"/>
                  <a:gd name="T76" fmla="*/ 136 w 360"/>
                  <a:gd name="T77" fmla="*/ 184 h 380"/>
                  <a:gd name="T78" fmla="*/ 170 w 360"/>
                  <a:gd name="T79" fmla="*/ 214 h 380"/>
                  <a:gd name="T80" fmla="*/ 208 w 360"/>
                  <a:gd name="T81" fmla="*/ 206 h 380"/>
                  <a:gd name="T82" fmla="*/ 228 w 360"/>
                  <a:gd name="T83" fmla="*/ 166 h 380"/>
                  <a:gd name="T84" fmla="*/ 214 w 360"/>
                  <a:gd name="T85" fmla="*/ 132 h 380"/>
                  <a:gd name="T86" fmla="*/ 296 w 360"/>
                  <a:gd name="T87" fmla="*/ 260 h 380"/>
                  <a:gd name="T88" fmla="*/ 288 w 360"/>
                  <a:gd name="T89" fmla="*/ 246 h 380"/>
                  <a:gd name="T90" fmla="*/ 180 w 360"/>
                  <a:gd name="T91" fmla="*/ 278 h 380"/>
                  <a:gd name="T92" fmla="*/ 82 w 360"/>
                  <a:gd name="T93" fmla="*/ 236 h 380"/>
                  <a:gd name="T94" fmla="*/ 64 w 360"/>
                  <a:gd name="T95" fmla="*/ 260 h 380"/>
                  <a:gd name="T96" fmla="*/ 106 w 360"/>
                  <a:gd name="T97" fmla="*/ 304 h 380"/>
                  <a:gd name="T98" fmla="*/ 146 w 360"/>
                  <a:gd name="T99" fmla="*/ 378 h 380"/>
                  <a:gd name="T100" fmla="*/ 214 w 360"/>
                  <a:gd name="T101" fmla="*/ 378 h 380"/>
                  <a:gd name="T102" fmla="*/ 264 w 360"/>
                  <a:gd name="T103" fmla="*/ 362 h 3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60" h="380">
                    <a:moveTo>
                      <a:pt x="240" y="28"/>
                    </a:moveTo>
                    <a:lnTo>
                      <a:pt x="240" y="28"/>
                    </a:lnTo>
                    <a:lnTo>
                      <a:pt x="240" y="22"/>
                    </a:lnTo>
                    <a:lnTo>
                      <a:pt x="242" y="18"/>
                    </a:lnTo>
                    <a:lnTo>
                      <a:pt x="248" y="8"/>
                    </a:lnTo>
                    <a:lnTo>
                      <a:pt x="258" y="2"/>
                    </a:lnTo>
                    <a:lnTo>
                      <a:pt x="262" y="0"/>
                    </a:lnTo>
                    <a:lnTo>
                      <a:pt x="268" y="0"/>
                    </a:lnTo>
                    <a:lnTo>
                      <a:pt x="268" y="0"/>
                    </a:lnTo>
                    <a:lnTo>
                      <a:pt x="274" y="0"/>
                    </a:lnTo>
                    <a:lnTo>
                      <a:pt x="280" y="2"/>
                    </a:lnTo>
                    <a:lnTo>
                      <a:pt x="290" y="8"/>
                    </a:lnTo>
                    <a:lnTo>
                      <a:pt x="296" y="18"/>
                    </a:lnTo>
                    <a:lnTo>
                      <a:pt x="298" y="22"/>
                    </a:lnTo>
                    <a:lnTo>
                      <a:pt x="298" y="28"/>
                    </a:lnTo>
                    <a:lnTo>
                      <a:pt x="298" y="28"/>
                    </a:lnTo>
                    <a:lnTo>
                      <a:pt x="298" y="34"/>
                    </a:lnTo>
                    <a:lnTo>
                      <a:pt x="296" y="40"/>
                    </a:lnTo>
                    <a:lnTo>
                      <a:pt x="290" y="50"/>
                    </a:lnTo>
                    <a:lnTo>
                      <a:pt x="280" y="56"/>
                    </a:lnTo>
                    <a:lnTo>
                      <a:pt x="274" y="58"/>
                    </a:lnTo>
                    <a:lnTo>
                      <a:pt x="268" y="58"/>
                    </a:lnTo>
                    <a:lnTo>
                      <a:pt x="268" y="58"/>
                    </a:lnTo>
                    <a:lnTo>
                      <a:pt x="262" y="58"/>
                    </a:lnTo>
                    <a:lnTo>
                      <a:pt x="258" y="56"/>
                    </a:lnTo>
                    <a:lnTo>
                      <a:pt x="248" y="50"/>
                    </a:lnTo>
                    <a:lnTo>
                      <a:pt x="242" y="40"/>
                    </a:lnTo>
                    <a:lnTo>
                      <a:pt x="240" y="34"/>
                    </a:lnTo>
                    <a:lnTo>
                      <a:pt x="240" y="28"/>
                    </a:lnTo>
                    <a:lnTo>
                      <a:pt x="240" y="28"/>
                    </a:lnTo>
                    <a:close/>
                    <a:moveTo>
                      <a:pt x="360" y="190"/>
                    </a:moveTo>
                    <a:lnTo>
                      <a:pt x="344" y="90"/>
                    </a:lnTo>
                    <a:lnTo>
                      <a:pt x="344" y="90"/>
                    </a:lnTo>
                    <a:lnTo>
                      <a:pt x="344" y="88"/>
                    </a:lnTo>
                    <a:lnTo>
                      <a:pt x="344" y="88"/>
                    </a:lnTo>
                    <a:lnTo>
                      <a:pt x="340" y="80"/>
                    </a:lnTo>
                    <a:lnTo>
                      <a:pt x="332" y="74"/>
                    </a:lnTo>
                    <a:lnTo>
                      <a:pt x="324" y="70"/>
                    </a:lnTo>
                    <a:lnTo>
                      <a:pt x="314" y="68"/>
                    </a:lnTo>
                    <a:lnTo>
                      <a:pt x="288" y="68"/>
                    </a:lnTo>
                    <a:lnTo>
                      <a:pt x="270" y="102"/>
                    </a:lnTo>
                    <a:lnTo>
                      <a:pt x="250" y="68"/>
                    </a:lnTo>
                    <a:lnTo>
                      <a:pt x="222" y="68"/>
                    </a:lnTo>
                    <a:lnTo>
                      <a:pt x="222" y="68"/>
                    </a:lnTo>
                    <a:lnTo>
                      <a:pt x="214" y="70"/>
                    </a:lnTo>
                    <a:lnTo>
                      <a:pt x="206" y="74"/>
                    </a:lnTo>
                    <a:lnTo>
                      <a:pt x="198" y="80"/>
                    </a:lnTo>
                    <a:lnTo>
                      <a:pt x="194" y="88"/>
                    </a:lnTo>
                    <a:lnTo>
                      <a:pt x="194" y="88"/>
                    </a:lnTo>
                    <a:lnTo>
                      <a:pt x="194" y="90"/>
                    </a:lnTo>
                    <a:lnTo>
                      <a:pt x="192" y="98"/>
                    </a:lnTo>
                    <a:lnTo>
                      <a:pt x="192" y="98"/>
                    </a:lnTo>
                    <a:lnTo>
                      <a:pt x="204" y="102"/>
                    </a:lnTo>
                    <a:lnTo>
                      <a:pt x="214" y="106"/>
                    </a:lnTo>
                    <a:lnTo>
                      <a:pt x="224" y="114"/>
                    </a:lnTo>
                    <a:lnTo>
                      <a:pt x="232" y="122"/>
                    </a:lnTo>
                    <a:lnTo>
                      <a:pt x="240" y="132"/>
                    </a:lnTo>
                    <a:lnTo>
                      <a:pt x="244" y="142"/>
                    </a:lnTo>
                    <a:lnTo>
                      <a:pt x="248" y="154"/>
                    </a:lnTo>
                    <a:lnTo>
                      <a:pt x="248" y="166"/>
                    </a:lnTo>
                    <a:lnTo>
                      <a:pt x="248" y="166"/>
                    </a:lnTo>
                    <a:lnTo>
                      <a:pt x="248" y="178"/>
                    </a:lnTo>
                    <a:lnTo>
                      <a:pt x="246" y="188"/>
                    </a:lnTo>
                    <a:lnTo>
                      <a:pt x="240" y="198"/>
                    </a:lnTo>
                    <a:lnTo>
                      <a:pt x="234" y="208"/>
                    </a:lnTo>
                    <a:lnTo>
                      <a:pt x="250" y="208"/>
                    </a:lnTo>
                    <a:lnTo>
                      <a:pt x="250" y="208"/>
                    </a:lnTo>
                    <a:lnTo>
                      <a:pt x="260" y="208"/>
                    </a:lnTo>
                    <a:lnTo>
                      <a:pt x="270" y="210"/>
                    </a:lnTo>
                    <a:lnTo>
                      <a:pt x="278" y="214"/>
                    </a:lnTo>
                    <a:lnTo>
                      <a:pt x="286" y="218"/>
                    </a:lnTo>
                    <a:lnTo>
                      <a:pt x="294" y="222"/>
                    </a:lnTo>
                    <a:lnTo>
                      <a:pt x="300" y="228"/>
                    </a:lnTo>
                    <a:lnTo>
                      <a:pt x="306" y="236"/>
                    </a:lnTo>
                    <a:lnTo>
                      <a:pt x="310" y="244"/>
                    </a:lnTo>
                    <a:lnTo>
                      <a:pt x="308" y="118"/>
                    </a:lnTo>
                    <a:lnTo>
                      <a:pt x="318" y="118"/>
                    </a:lnTo>
                    <a:lnTo>
                      <a:pt x="330" y="196"/>
                    </a:lnTo>
                    <a:lnTo>
                      <a:pt x="330" y="196"/>
                    </a:lnTo>
                    <a:lnTo>
                      <a:pt x="332" y="200"/>
                    </a:lnTo>
                    <a:lnTo>
                      <a:pt x="336" y="204"/>
                    </a:lnTo>
                    <a:lnTo>
                      <a:pt x="340" y="208"/>
                    </a:lnTo>
                    <a:lnTo>
                      <a:pt x="346" y="208"/>
                    </a:lnTo>
                    <a:lnTo>
                      <a:pt x="346" y="208"/>
                    </a:lnTo>
                    <a:lnTo>
                      <a:pt x="348" y="208"/>
                    </a:lnTo>
                    <a:lnTo>
                      <a:pt x="348" y="208"/>
                    </a:lnTo>
                    <a:lnTo>
                      <a:pt x="354" y="206"/>
                    </a:lnTo>
                    <a:lnTo>
                      <a:pt x="358" y="202"/>
                    </a:lnTo>
                    <a:lnTo>
                      <a:pt x="360" y="196"/>
                    </a:lnTo>
                    <a:lnTo>
                      <a:pt x="360" y="190"/>
                    </a:lnTo>
                    <a:lnTo>
                      <a:pt x="360" y="190"/>
                    </a:lnTo>
                    <a:close/>
                    <a:moveTo>
                      <a:pt x="92" y="58"/>
                    </a:moveTo>
                    <a:lnTo>
                      <a:pt x="92" y="58"/>
                    </a:lnTo>
                    <a:lnTo>
                      <a:pt x="98" y="58"/>
                    </a:lnTo>
                    <a:lnTo>
                      <a:pt x="102" y="56"/>
                    </a:lnTo>
                    <a:lnTo>
                      <a:pt x="112" y="50"/>
                    </a:lnTo>
                    <a:lnTo>
                      <a:pt x="118" y="40"/>
                    </a:lnTo>
                    <a:lnTo>
                      <a:pt x="120" y="34"/>
                    </a:lnTo>
                    <a:lnTo>
                      <a:pt x="120" y="28"/>
                    </a:lnTo>
                    <a:lnTo>
                      <a:pt x="120" y="28"/>
                    </a:lnTo>
                    <a:lnTo>
                      <a:pt x="120" y="22"/>
                    </a:lnTo>
                    <a:lnTo>
                      <a:pt x="118" y="18"/>
                    </a:lnTo>
                    <a:lnTo>
                      <a:pt x="112" y="8"/>
                    </a:lnTo>
                    <a:lnTo>
                      <a:pt x="102" y="2"/>
                    </a:lnTo>
                    <a:lnTo>
                      <a:pt x="98" y="0"/>
                    </a:lnTo>
                    <a:lnTo>
                      <a:pt x="92" y="0"/>
                    </a:lnTo>
                    <a:lnTo>
                      <a:pt x="92" y="0"/>
                    </a:lnTo>
                    <a:lnTo>
                      <a:pt x="86" y="0"/>
                    </a:lnTo>
                    <a:lnTo>
                      <a:pt x="80" y="2"/>
                    </a:lnTo>
                    <a:lnTo>
                      <a:pt x="70" y="8"/>
                    </a:lnTo>
                    <a:lnTo>
                      <a:pt x="64" y="18"/>
                    </a:lnTo>
                    <a:lnTo>
                      <a:pt x="62" y="22"/>
                    </a:lnTo>
                    <a:lnTo>
                      <a:pt x="62" y="28"/>
                    </a:lnTo>
                    <a:lnTo>
                      <a:pt x="62" y="28"/>
                    </a:lnTo>
                    <a:lnTo>
                      <a:pt x="62" y="34"/>
                    </a:lnTo>
                    <a:lnTo>
                      <a:pt x="64" y="40"/>
                    </a:lnTo>
                    <a:lnTo>
                      <a:pt x="70" y="50"/>
                    </a:lnTo>
                    <a:lnTo>
                      <a:pt x="80" y="56"/>
                    </a:lnTo>
                    <a:lnTo>
                      <a:pt x="86" y="58"/>
                    </a:lnTo>
                    <a:lnTo>
                      <a:pt x="92" y="58"/>
                    </a:lnTo>
                    <a:lnTo>
                      <a:pt x="92" y="58"/>
                    </a:lnTo>
                    <a:close/>
                    <a:moveTo>
                      <a:pt x="30" y="196"/>
                    </a:moveTo>
                    <a:lnTo>
                      <a:pt x="42" y="118"/>
                    </a:lnTo>
                    <a:lnTo>
                      <a:pt x="52" y="118"/>
                    </a:lnTo>
                    <a:lnTo>
                      <a:pt x="50" y="244"/>
                    </a:lnTo>
                    <a:lnTo>
                      <a:pt x="50" y="244"/>
                    </a:lnTo>
                    <a:lnTo>
                      <a:pt x="54" y="236"/>
                    </a:lnTo>
                    <a:lnTo>
                      <a:pt x="60" y="228"/>
                    </a:lnTo>
                    <a:lnTo>
                      <a:pt x="66" y="222"/>
                    </a:lnTo>
                    <a:lnTo>
                      <a:pt x="74" y="218"/>
                    </a:lnTo>
                    <a:lnTo>
                      <a:pt x="82" y="214"/>
                    </a:lnTo>
                    <a:lnTo>
                      <a:pt x="90" y="210"/>
                    </a:lnTo>
                    <a:lnTo>
                      <a:pt x="100" y="208"/>
                    </a:lnTo>
                    <a:lnTo>
                      <a:pt x="110" y="208"/>
                    </a:lnTo>
                    <a:lnTo>
                      <a:pt x="126" y="208"/>
                    </a:lnTo>
                    <a:lnTo>
                      <a:pt x="126" y="208"/>
                    </a:lnTo>
                    <a:lnTo>
                      <a:pt x="120" y="198"/>
                    </a:lnTo>
                    <a:lnTo>
                      <a:pt x="114" y="188"/>
                    </a:lnTo>
                    <a:lnTo>
                      <a:pt x="112" y="178"/>
                    </a:lnTo>
                    <a:lnTo>
                      <a:pt x="112" y="166"/>
                    </a:lnTo>
                    <a:lnTo>
                      <a:pt x="112" y="166"/>
                    </a:lnTo>
                    <a:lnTo>
                      <a:pt x="112" y="154"/>
                    </a:lnTo>
                    <a:lnTo>
                      <a:pt x="116" y="142"/>
                    </a:lnTo>
                    <a:lnTo>
                      <a:pt x="120" y="132"/>
                    </a:lnTo>
                    <a:lnTo>
                      <a:pt x="128" y="122"/>
                    </a:lnTo>
                    <a:lnTo>
                      <a:pt x="136" y="114"/>
                    </a:lnTo>
                    <a:lnTo>
                      <a:pt x="146" y="106"/>
                    </a:lnTo>
                    <a:lnTo>
                      <a:pt x="156" y="102"/>
                    </a:lnTo>
                    <a:lnTo>
                      <a:pt x="168" y="98"/>
                    </a:lnTo>
                    <a:lnTo>
                      <a:pt x="166" y="90"/>
                    </a:lnTo>
                    <a:lnTo>
                      <a:pt x="166" y="90"/>
                    </a:lnTo>
                    <a:lnTo>
                      <a:pt x="166" y="88"/>
                    </a:lnTo>
                    <a:lnTo>
                      <a:pt x="166" y="88"/>
                    </a:lnTo>
                    <a:lnTo>
                      <a:pt x="162" y="80"/>
                    </a:lnTo>
                    <a:lnTo>
                      <a:pt x="154" y="74"/>
                    </a:lnTo>
                    <a:lnTo>
                      <a:pt x="146" y="70"/>
                    </a:lnTo>
                    <a:lnTo>
                      <a:pt x="138" y="68"/>
                    </a:lnTo>
                    <a:lnTo>
                      <a:pt x="110" y="68"/>
                    </a:lnTo>
                    <a:lnTo>
                      <a:pt x="90" y="102"/>
                    </a:lnTo>
                    <a:lnTo>
                      <a:pt x="72" y="68"/>
                    </a:lnTo>
                    <a:lnTo>
                      <a:pt x="46" y="68"/>
                    </a:lnTo>
                    <a:lnTo>
                      <a:pt x="46" y="68"/>
                    </a:lnTo>
                    <a:lnTo>
                      <a:pt x="36" y="70"/>
                    </a:lnTo>
                    <a:lnTo>
                      <a:pt x="28" y="74"/>
                    </a:lnTo>
                    <a:lnTo>
                      <a:pt x="20" y="80"/>
                    </a:lnTo>
                    <a:lnTo>
                      <a:pt x="16" y="88"/>
                    </a:lnTo>
                    <a:lnTo>
                      <a:pt x="16" y="88"/>
                    </a:lnTo>
                    <a:lnTo>
                      <a:pt x="16" y="90"/>
                    </a:lnTo>
                    <a:lnTo>
                      <a:pt x="0" y="190"/>
                    </a:lnTo>
                    <a:lnTo>
                      <a:pt x="0" y="190"/>
                    </a:lnTo>
                    <a:lnTo>
                      <a:pt x="0" y="196"/>
                    </a:lnTo>
                    <a:lnTo>
                      <a:pt x="2" y="202"/>
                    </a:lnTo>
                    <a:lnTo>
                      <a:pt x="6" y="206"/>
                    </a:lnTo>
                    <a:lnTo>
                      <a:pt x="12" y="208"/>
                    </a:lnTo>
                    <a:lnTo>
                      <a:pt x="12" y="208"/>
                    </a:lnTo>
                    <a:lnTo>
                      <a:pt x="14" y="208"/>
                    </a:lnTo>
                    <a:lnTo>
                      <a:pt x="14" y="208"/>
                    </a:lnTo>
                    <a:lnTo>
                      <a:pt x="20" y="208"/>
                    </a:lnTo>
                    <a:lnTo>
                      <a:pt x="24" y="204"/>
                    </a:lnTo>
                    <a:lnTo>
                      <a:pt x="28" y="200"/>
                    </a:lnTo>
                    <a:lnTo>
                      <a:pt x="30" y="196"/>
                    </a:lnTo>
                    <a:lnTo>
                      <a:pt x="30" y="196"/>
                    </a:lnTo>
                    <a:close/>
                    <a:moveTo>
                      <a:pt x="180" y="118"/>
                    </a:moveTo>
                    <a:lnTo>
                      <a:pt x="180" y="118"/>
                    </a:lnTo>
                    <a:lnTo>
                      <a:pt x="170" y="118"/>
                    </a:lnTo>
                    <a:lnTo>
                      <a:pt x="162" y="120"/>
                    </a:lnTo>
                    <a:lnTo>
                      <a:pt x="152" y="126"/>
                    </a:lnTo>
                    <a:lnTo>
                      <a:pt x="146" y="132"/>
                    </a:lnTo>
                    <a:lnTo>
                      <a:pt x="140" y="138"/>
                    </a:lnTo>
                    <a:lnTo>
                      <a:pt x="136" y="146"/>
                    </a:lnTo>
                    <a:lnTo>
                      <a:pt x="132" y="156"/>
                    </a:lnTo>
                    <a:lnTo>
                      <a:pt x="132" y="166"/>
                    </a:lnTo>
                    <a:lnTo>
                      <a:pt x="132" y="166"/>
                    </a:lnTo>
                    <a:lnTo>
                      <a:pt x="132" y="176"/>
                    </a:lnTo>
                    <a:lnTo>
                      <a:pt x="136" y="184"/>
                    </a:lnTo>
                    <a:lnTo>
                      <a:pt x="140" y="194"/>
                    </a:lnTo>
                    <a:lnTo>
                      <a:pt x="146" y="200"/>
                    </a:lnTo>
                    <a:lnTo>
                      <a:pt x="152" y="206"/>
                    </a:lnTo>
                    <a:lnTo>
                      <a:pt x="162" y="210"/>
                    </a:lnTo>
                    <a:lnTo>
                      <a:pt x="170" y="214"/>
                    </a:lnTo>
                    <a:lnTo>
                      <a:pt x="180" y="214"/>
                    </a:lnTo>
                    <a:lnTo>
                      <a:pt x="180" y="214"/>
                    </a:lnTo>
                    <a:lnTo>
                      <a:pt x="190" y="214"/>
                    </a:lnTo>
                    <a:lnTo>
                      <a:pt x="200" y="210"/>
                    </a:lnTo>
                    <a:lnTo>
                      <a:pt x="208" y="206"/>
                    </a:lnTo>
                    <a:lnTo>
                      <a:pt x="214" y="200"/>
                    </a:lnTo>
                    <a:lnTo>
                      <a:pt x="220" y="194"/>
                    </a:lnTo>
                    <a:lnTo>
                      <a:pt x="224" y="184"/>
                    </a:lnTo>
                    <a:lnTo>
                      <a:pt x="228" y="176"/>
                    </a:lnTo>
                    <a:lnTo>
                      <a:pt x="228" y="166"/>
                    </a:lnTo>
                    <a:lnTo>
                      <a:pt x="228" y="166"/>
                    </a:lnTo>
                    <a:lnTo>
                      <a:pt x="228" y="156"/>
                    </a:lnTo>
                    <a:lnTo>
                      <a:pt x="224" y="146"/>
                    </a:lnTo>
                    <a:lnTo>
                      <a:pt x="220" y="138"/>
                    </a:lnTo>
                    <a:lnTo>
                      <a:pt x="214" y="132"/>
                    </a:lnTo>
                    <a:lnTo>
                      <a:pt x="208" y="126"/>
                    </a:lnTo>
                    <a:lnTo>
                      <a:pt x="200" y="120"/>
                    </a:lnTo>
                    <a:lnTo>
                      <a:pt x="190" y="118"/>
                    </a:lnTo>
                    <a:lnTo>
                      <a:pt x="180" y="118"/>
                    </a:lnTo>
                    <a:close/>
                    <a:moveTo>
                      <a:pt x="296" y="260"/>
                    </a:moveTo>
                    <a:lnTo>
                      <a:pt x="296" y="260"/>
                    </a:lnTo>
                    <a:lnTo>
                      <a:pt x="294" y="258"/>
                    </a:lnTo>
                    <a:lnTo>
                      <a:pt x="294" y="258"/>
                    </a:lnTo>
                    <a:lnTo>
                      <a:pt x="292" y="252"/>
                    </a:lnTo>
                    <a:lnTo>
                      <a:pt x="288" y="246"/>
                    </a:lnTo>
                    <a:lnTo>
                      <a:pt x="278" y="236"/>
                    </a:lnTo>
                    <a:lnTo>
                      <a:pt x="266" y="230"/>
                    </a:lnTo>
                    <a:lnTo>
                      <a:pt x="250" y="228"/>
                    </a:lnTo>
                    <a:lnTo>
                      <a:pt x="210" y="228"/>
                    </a:lnTo>
                    <a:lnTo>
                      <a:pt x="180" y="278"/>
                    </a:lnTo>
                    <a:lnTo>
                      <a:pt x="150" y="228"/>
                    </a:lnTo>
                    <a:lnTo>
                      <a:pt x="110" y="228"/>
                    </a:lnTo>
                    <a:lnTo>
                      <a:pt x="110" y="228"/>
                    </a:lnTo>
                    <a:lnTo>
                      <a:pt x="94" y="230"/>
                    </a:lnTo>
                    <a:lnTo>
                      <a:pt x="82" y="236"/>
                    </a:lnTo>
                    <a:lnTo>
                      <a:pt x="72" y="246"/>
                    </a:lnTo>
                    <a:lnTo>
                      <a:pt x="68" y="252"/>
                    </a:lnTo>
                    <a:lnTo>
                      <a:pt x="66" y="258"/>
                    </a:lnTo>
                    <a:lnTo>
                      <a:pt x="66" y="258"/>
                    </a:lnTo>
                    <a:lnTo>
                      <a:pt x="64" y="260"/>
                    </a:lnTo>
                    <a:lnTo>
                      <a:pt x="52" y="336"/>
                    </a:lnTo>
                    <a:lnTo>
                      <a:pt x="52" y="336"/>
                    </a:lnTo>
                    <a:lnTo>
                      <a:pt x="72" y="352"/>
                    </a:lnTo>
                    <a:lnTo>
                      <a:pt x="96" y="362"/>
                    </a:lnTo>
                    <a:lnTo>
                      <a:pt x="106" y="304"/>
                    </a:lnTo>
                    <a:lnTo>
                      <a:pt x="118" y="304"/>
                    </a:lnTo>
                    <a:lnTo>
                      <a:pt x="114" y="370"/>
                    </a:lnTo>
                    <a:lnTo>
                      <a:pt x="114" y="370"/>
                    </a:lnTo>
                    <a:lnTo>
                      <a:pt x="130" y="374"/>
                    </a:lnTo>
                    <a:lnTo>
                      <a:pt x="146" y="378"/>
                    </a:lnTo>
                    <a:lnTo>
                      <a:pt x="162" y="380"/>
                    </a:lnTo>
                    <a:lnTo>
                      <a:pt x="180" y="380"/>
                    </a:lnTo>
                    <a:lnTo>
                      <a:pt x="180" y="380"/>
                    </a:lnTo>
                    <a:lnTo>
                      <a:pt x="196" y="380"/>
                    </a:lnTo>
                    <a:lnTo>
                      <a:pt x="214" y="378"/>
                    </a:lnTo>
                    <a:lnTo>
                      <a:pt x="230" y="374"/>
                    </a:lnTo>
                    <a:lnTo>
                      <a:pt x="246" y="370"/>
                    </a:lnTo>
                    <a:lnTo>
                      <a:pt x="242" y="304"/>
                    </a:lnTo>
                    <a:lnTo>
                      <a:pt x="254" y="304"/>
                    </a:lnTo>
                    <a:lnTo>
                      <a:pt x="264" y="362"/>
                    </a:lnTo>
                    <a:lnTo>
                      <a:pt x="264" y="362"/>
                    </a:lnTo>
                    <a:lnTo>
                      <a:pt x="288" y="350"/>
                    </a:lnTo>
                    <a:lnTo>
                      <a:pt x="308" y="336"/>
                    </a:lnTo>
                    <a:lnTo>
                      <a:pt x="296" y="26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sp>
        <p:nvSpPr>
          <p:cNvPr id="45" name="Right Arrow 44"/>
          <p:cNvSpPr/>
          <p:nvPr/>
        </p:nvSpPr>
        <p:spPr>
          <a:xfrm>
            <a:off x="6674753" y="5446454"/>
            <a:ext cx="973593" cy="532735"/>
          </a:xfrm>
          <a:prstGeom prst="rightArrow">
            <a:avLst/>
          </a:prstGeom>
          <a:solidFill>
            <a:schemeClr val="accent5"/>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46" name="Rectangle 45"/>
          <p:cNvSpPr/>
          <p:nvPr/>
        </p:nvSpPr>
        <p:spPr>
          <a:xfrm>
            <a:off x="7446816" y="4829060"/>
            <a:ext cx="2037238" cy="58477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a:latin typeface="华文楷体" panose="02010600040101010101" pitchFamily="2" charset="-122"/>
                <a:ea typeface="华文楷体" panose="02010600040101010101" pitchFamily="2" charset="-122"/>
              </a:rPr>
              <a:t>由</a:t>
            </a:r>
            <a:r>
              <a:rPr lang="zh-CN" altLang="en-US" sz="1600" smtClean="0">
                <a:latin typeface="华文楷体" panose="02010600040101010101" pitchFamily="2" charset="-122"/>
                <a:ea typeface="华文楷体" panose="02010600040101010101" pitchFamily="2" charset="-122"/>
              </a:rPr>
              <a:t>子公司负责供应客户物资及货款结算</a:t>
            </a:r>
            <a:endParaRPr lang="en-US" altLang="zh-CN" sz="1600" smtClean="0">
              <a:latin typeface="华文楷体" panose="02010600040101010101" pitchFamily="2" charset="-122"/>
              <a:ea typeface="华文楷体" panose="02010600040101010101" pitchFamily="2" charset="-122"/>
            </a:endParaRPr>
          </a:p>
        </p:txBody>
      </p:sp>
      <p:sp>
        <p:nvSpPr>
          <p:cNvPr id="47" name="Oval 46"/>
          <p:cNvSpPr/>
          <p:nvPr/>
        </p:nvSpPr>
        <p:spPr>
          <a:xfrm>
            <a:off x="7261448" y="4678288"/>
            <a:ext cx="288032" cy="288032"/>
          </a:xfrm>
          <a:prstGeom prst="ellipse">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b="1" smtClean="0">
                <a:solidFill>
                  <a:schemeClr val="bg2"/>
                </a:solidFill>
                <a:latin typeface="华文楷体" panose="02010600040101010101" pitchFamily="2" charset="-122"/>
                <a:ea typeface="华文楷体" panose="02010600040101010101" pitchFamily="2" charset="-122"/>
              </a:rPr>
              <a:t>3</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spTree>
    <p:extLst>
      <p:ext uri="{BB962C8B-B14F-4D97-AF65-F5344CB8AC3E}">
        <p14:creationId xmlns:p14="http://schemas.microsoft.com/office/powerpoint/2010/main" val="1698702138"/>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2" name="Object 31" hidden="1"/>
          <p:cNvGraphicFramePr>
            <a:graphicFrameLocks noChangeAspect="1"/>
          </p:cNvGraphicFramePr>
          <p:nvPr>
            <p:custDataLst>
              <p:tags r:id="rId3"/>
            </p:custDataLst>
            <p:extLst>
              <p:ext uri="{D42A27DB-BD31-4B8C-83A1-F6EECF244321}">
                <p14:modId xmlns:p14="http://schemas.microsoft.com/office/powerpoint/2010/main" val="2467723721"/>
              </p:ext>
            </p:extLst>
          </p:nvPr>
        </p:nvGraphicFramePr>
        <p:xfrm>
          <a:off x="1588" y="1588"/>
          <a:ext cx="1587" cy="1587"/>
        </p:xfrm>
        <a:graphic>
          <a:graphicData uri="http://schemas.openxmlformats.org/presentationml/2006/ole">
            <mc:AlternateContent>
              <mc:Choice xmlns:v="urn:schemas-microsoft-com:vml" Requires="v">
                <p:oleObj spid="_x0000_s1042" name="think-cell Slide" r:id="rId4" imgW="270" imgH="270" progId="TCLayout.ActiveDocument.1">
                  <p:embed/>
                </p:oleObj>
              </mc:Choice>
              <mc:Fallback>
                <p:oleObj name="think-cell Slide" r:id="rId4" imgW="270" imgH="270" progId="TCLayout.ActiveDocument.1">
                  <p:embed/>
                  <p:pic>
                    <p:nvPicPr>
                      <p:cNvPr id="0" name="OLE substitute image"/>
                      <p:cNvPicPr/>
                      <p:nvPr/>
                    </p:nvPicPr>
                    <p:blipFill>
                      <a:blip r:embed="rId5"/>
                      <a:stretch>
                        <a:fillRect/>
                      </a:stretch>
                    </p:blipFill>
                    <p:spPr>
                      <a:xfrm>
                        <a:off x="1588" y="1588"/>
                        <a:ext cx="1587" cy="1587"/>
                      </a:xfrm>
                      <a:prstGeom prst="rect">
                        <a:avLst/>
                      </a:prstGeom>
                    </p:spPr>
                  </p:pic>
                </p:oleObj>
              </mc:Fallback>
            </mc:AlternateContent>
          </a:graphicData>
        </a:graphic>
      </p:graphicFrame>
      <p:sp>
        <p:nvSpPr>
          <p:cNvPr id="5" name="Title 4"/>
          <p:cNvSpPr>
            <a:spLocks noGrp="1"/>
          </p:cNvSpPr>
          <p:nvPr>
            <p:ph type="title"/>
          </p:nvPr>
        </p:nvSpPr>
        <p:spPr/>
        <p:txBody>
          <a:bodyPr/>
          <a:lstStyle/>
          <a:p>
            <a:r>
              <a:rPr lang="zh-CN" altLang="en-US">
                <a:latin typeface="华文楷体" panose="02010600040101010101" pitchFamily="2" charset="-122"/>
                <a:ea typeface="华文楷体" panose="02010600040101010101" pitchFamily="2" charset="-122"/>
              </a:rPr>
              <a:t>集团化企业采购－集采分收分结</a:t>
            </a:r>
            <a:br>
              <a:rPr lang="en-US" altLang="zh-CN">
                <a:latin typeface="华文楷体" panose="02010600040101010101" pitchFamily="2" charset="-122"/>
                <a:ea typeface="华文楷体" panose="02010600040101010101" pitchFamily="2" charset="-122"/>
              </a:rPr>
            </a:br>
            <a:r>
              <a:rPr lang="zh-CN" altLang="en-US" b="0">
                <a:latin typeface="华文楷体" panose="02010600040101010101" pitchFamily="2" charset="-122"/>
                <a:ea typeface="华文楷体" panose="02010600040101010101" pitchFamily="2" charset="-122"/>
              </a:rPr>
              <a:t>由集团统一向供应商下达订单，供应商按照需求送货地点进行送货，各分子公司与供应商进行结算</a:t>
            </a:r>
            <a:endParaRPr lang="zh-CN" altLang="en-US"/>
          </a:p>
        </p:txBody>
      </p:sp>
      <p:grpSp>
        <p:nvGrpSpPr>
          <p:cNvPr id="48" name="Group 47"/>
          <p:cNvGrpSpPr/>
          <p:nvPr/>
        </p:nvGrpSpPr>
        <p:grpSpPr>
          <a:xfrm>
            <a:off x="636055" y="2108229"/>
            <a:ext cx="2088889" cy="612000"/>
            <a:chOff x="636055" y="2266088"/>
            <a:chExt cx="2088889" cy="612000"/>
          </a:xfrm>
        </p:grpSpPr>
        <p:sp>
          <p:nvSpPr>
            <p:cNvPr id="19" name="Rounded Rectangle 18"/>
            <p:cNvSpPr/>
            <p:nvPr/>
          </p:nvSpPr>
          <p:spPr>
            <a:xfrm>
              <a:off x="885354" y="2384576"/>
              <a:ext cx="1839590"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供应商</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16" name="Group 15"/>
            <p:cNvGrpSpPr/>
            <p:nvPr/>
          </p:nvGrpSpPr>
          <p:grpSpPr>
            <a:xfrm>
              <a:off x="636055" y="2266088"/>
              <a:ext cx="612000" cy="612000"/>
              <a:chOff x="7573215" y="2258092"/>
              <a:chExt cx="612000" cy="612000"/>
            </a:xfrm>
          </p:grpSpPr>
          <p:sp>
            <p:nvSpPr>
              <p:cNvPr id="17" name="Oval 16"/>
              <p:cNvSpPr/>
              <p:nvPr/>
            </p:nvSpPr>
            <p:spPr bwMode="ltGray">
              <a:xfrm>
                <a:off x="7573215" y="2258092"/>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18" name="Freeform 4974"/>
              <p:cNvSpPr>
                <a:spLocks noEditPoints="1"/>
              </p:cNvSpPr>
              <p:nvPr/>
            </p:nvSpPr>
            <p:spPr bwMode="auto">
              <a:xfrm>
                <a:off x="7635895" y="2438919"/>
                <a:ext cx="486641" cy="284275"/>
              </a:xfrm>
              <a:custGeom>
                <a:gdLst>
                  <a:gd name="T0" fmla="*/ 160 w 404"/>
                  <a:gd name="T1" fmla="*/ 0 h 236"/>
                  <a:gd name="T2" fmla="*/ 226 w 404"/>
                  <a:gd name="T3" fmla="*/ 66 h 236"/>
                  <a:gd name="T4" fmla="*/ 124 w 404"/>
                  <a:gd name="T5" fmla="*/ 86 h 236"/>
                  <a:gd name="T6" fmla="*/ 58 w 404"/>
                  <a:gd name="T7" fmla="*/ 20 h 236"/>
                  <a:gd name="T8" fmla="*/ 58 w 404"/>
                  <a:gd name="T9" fmla="*/ 20 h 236"/>
                  <a:gd name="T10" fmla="*/ 282 w 404"/>
                  <a:gd name="T11" fmla="*/ 0 h 236"/>
                  <a:gd name="T12" fmla="*/ 74 w 404"/>
                  <a:gd name="T13" fmla="*/ 196 h 236"/>
                  <a:gd name="T14" fmla="*/ 44 w 404"/>
                  <a:gd name="T15" fmla="*/ 190 h 236"/>
                  <a:gd name="T16" fmla="*/ 38 w 404"/>
                  <a:gd name="T17" fmla="*/ 162 h 236"/>
                  <a:gd name="T18" fmla="*/ 50 w 404"/>
                  <a:gd name="T19" fmla="*/ 170 h 236"/>
                  <a:gd name="T20" fmla="*/ 58 w 404"/>
                  <a:gd name="T21" fmla="*/ 166 h 236"/>
                  <a:gd name="T22" fmla="*/ 58 w 404"/>
                  <a:gd name="T23" fmla="*/ 152 h 236"/>
                  <a:gd name="T24" fmla="*/ 68 w 404"/>
                  <a:gd name="T25" fmla="*/ 146 h 236"/>
                  <a:gd name="T26" fmla="*/ 88 w 404"/>
                  <a:gd name="T27" fmla="*/ 162 h 236"/>
                  <a:gd name="T28" fmla="*/ 82 w 404"/>
                  <a:gd name="T29" fmla="*/ 190 h 236"/>
                  <a:gd name="T30" fmla="*/ 230 w 404"/>
                  <a:gd name="T31" fmla="*/ 172 h 236"/>
                  <a:gd name="T32" fmla="*/ 202 w 404"/>
                  <a:gd name="T33" fmla="*/ 198 h 236"/>
                  <a:gd name="T34" fmla="*/ 178 w 404"/>
                  <a:gd name="T35" fmla="*/ 182 h 236"/>
                  <a:gd name="T36" fmla="*/ 182 w 404"/>
                  <a:gd name="T37" fmla="*/ 152 h 236"/>
                  <a:gd name="T38" fmla="*/ 212 w 404"/>
                  <a:gd name="T39" fmla="*/ 146 h 236"/>
                  <a:gd name="T40" fmla="*/ 204 w 404"/>
                  <a:gd name="T41" fmla="*/ 160 h 236"/>
                  <a:gd name="T42" fmla="*/ 210 w 404"/>
                  <a:gd name="T43" fmla="*/ 168 h 236"/>
                  <a:gd name="T44" fmla="*/ 222 w 404"/>
                  <a:gd name="T45" fmla="*/ 166 h 236"/>
                  <a:gd name="T46" fmla="*/ 340 w 404"/>
                  <a:gd name="T47" fmla="*/ 198 h 236"/>
                  <a:gd name="T48" fmla="*/ 316 w 404"/>
                  <a:gd name="T49" fmla="*/ 182 h 236"/>
                  <a:gd name="T50" fmla="*/ 322 w 404"/>
                  <a:gd name="T51" fmla="*/ 152 h 236"/>
                  <a:gd name="T52" fmla="*/ 352 w 404"/>
                  <a:gd name="T53" fmla="*/ 146 h 236"/>
                  <a:gd name="T54" fmla="*/ 368 w 404"/>
                  <a:gd name="T55" fmla="*/ 172 h 236"/>
                  <a:gd name="T56" fmla="*/ 358 w 404"/>
                  <a:gd name="T57" fmla="*/ 176 h 236"/>
                  <a:gd name="T58" fmla="*/ 346 w 404"/>
                  <a:gd name="T59" fmla="*/ 178 h 236"/>
                  <a:gd name="T60" fmla="*/ 346 w 404"/>
                  <a:gd name="T61" fmla="*/ 192 h 236"/>
                  <a:gd name="T62" fmla="*/ 282 w 404"/>
                  <a:gd name="T63" fmla="*/ 236 h 236"/>
                  <a:gd name="T64" fmla="*/ 272 w 404"/>
                  <a:gd name="T65" fmla="*/ 226 h 236"/>
                  <a:gd name="T66" fmla="*/ 278 w 404"/>
                  <a:gd name="T67" fmla="*/ 216 h 236"/>
                  <a:gd name="T68" fmla="*/ 350 w 404"/>
                  <a:gd name="T69" fmla="*/ 214 h 236"/>
                  <a:gd name="T70" fmla="*/ 378 w 404"/>
                  <a:gd name="T71" fmla="*/ 196 h 236"/>
                  <a:gd name="T72" fmla="*/ 384 w 404"/>
                  <a:gd name="T73" fmla="*/ 172 h 236"/>
                  <a:gd name="T74" fmla="*/ 372 w 404"/>
                  <a:gd name="T75" fmla="*/ 140 h 236"/>
                  <a:gd name="T76" fmla="*/ 340 w 404"/>
                  <a:gd name="T77" fmla="*/ 128 h 236"/>
                  <a:gd name="T78" fmla="*/ 150 w 404"/>
                  <a:gd name="T79" fmla="*/ 124 h 236"/>
                  <a:gd name="T80" fmla="*/ 148 w 404"/>
                  <a:gd name="T81" fmla="*/ 114 h 236"/>
                  <a:gd name="T82" fmla="*/ 340 w 404"/>
                  <a:gd name="T83" fmla="*/ 108 h 236"/>
                  <a:gd name="T84" fmla="*/ 376 w 404"/>
                  <a:gd name="T85" fmla="*/ 118 h 236"/>
                  <a:gd name="T86" fmla="*/ 404 w 404"/>
                  <a:gd name="T87" fmla="*/ 158 h 236"/>
                  <a:gd name="T88" fmla="*/ 400 w 404"/>
                  <a:gd name="T89" fmla="*/ 196 h 236"/>
                  <a:gd name="T90" fmla="*/ 366 w 404"/>
                  <a:gd name="T91" fmla="*/ 230 h 236"/>
                  <a:gd name="T92" fmla="*/ 246 w 404"/>
                  <a:gd name="T93" fmla="*/ 236 h 236"/>
                  <a:gd name="T94" fmla="*/ 38 w 404"/>
                  <a:gd name="T95" fmla="*/ 230 h 236"/>
                  <a:gd name="T96" fmla="*/ 4 w 404"/>
                  <a:gd name="T97" fmla="*/ 196 h 236"/>
                  <a:gd name="T98" fmla="*/ 0 w 404"/>
                  <a:gd name="T99" fmla="*/ 158 h 236"/>
                  <a:gd name="T100" fmla="*/ 28 w 404"/>
                  <a:gd name="T101" fmla="*/ 118 h 236"/>
                  <a:gd name="T102" fmla="*/ 122 w 404"/>
                  <a:gd name="T103" fmla="*/ 108 h 236"/>
                  <a:gd name="T104" fmla="*/ 130 w 404"/>
                  <a:gd name="T105" fmla="*/ 114 h 236"/>
                  <a:gd name="T106" fmla="*/ 128 w 404"/>
                  <a:gd name="T107" fmla="*/ 124 h 236"/>
                  <a:gd name="T108" fmla="*/ 64 w 404"/>
                  <a:gd name="T109" fmla="*/ 128 h 236"/>
                  <a:gd name="T110" fmla="*/ 32 w 404"/>
                  <a:gd name="T111" fmla="*/ 140 h 236"/>
                  <a:gd name="T112" fmla="*/ 20 w 404"/>
                  <a:gd name="T113" fmla="*/ 172 h 236"/>
                  <a:gd name="T114" fmla="*/ 26 w 404"/>
                  <a:gd name="T115" fmla="*/ 196 h 236"/>
                  <a:gd name="T116" fmla="*/ 54 w 404"/>
                  <a:gd name="T117" fmla="*/ 214 h 236"/>
                  <a:gd name="T118" fmla="*/ 250 w 404"/>
                  <a:gd name="T119" fmla="*/ 216 h 236"/>
                  <a:gd name="T120" fmla="*/ 256 w 404"/>
                  <a:gd name="T121" fmla="*/ 226 h 236"/>
                  <a:gd name="T122" fmla="*/ 246 w 404"/>
                  <a:gd name="T123" fmla="*/ 236 h 2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02" h="236">
                    <a:moveTo>
                      <a:pt x="160" y="86"/>
                    </a:moveTo>
                    <a:lnTo>
                      <a:pt x="246" y="86"/>
                    </a:lnTo>
                    <a:lnTo>
                      <a:pt x="246" y="0"/>
                    </a:lnTo>
                    <a:lnTo>
                      <a:pt x="160" y="0"/>
                    </a:lnTo>
                    <a:lnTo>
                      <a:pt x="160" y="86"/>
                    </a:lnTo>
                    <a:close/>
                    <a:moveTo>
                      <a:pt x="180" y="20"/>
                    </a:moveTo>
                    <a:lnTo>
                      <a:pt x="226" y="20"/>
                    </a:lnTo>
                    <a:lnTo>
                      <a:pt x="226" y="66"/>
                    </a:lnTo>
                    <a:lnTo>
                      <a:pt x="180" y="66"/>
                    </a:lnTo>
                    <a:lnTo>
                      <a:pt x="180" y="20"/>
                    </a:lnTo>
                    <a:close/>
                    <a:moveTo>
                      <a:pt x="38" y="86"/>
                    </a:moveTo>
                    <a:lnTo>
                      <a:pt x="124" y="86"/>
                    </a:lnTo>
                    <a:lnTo>
                      <a:pt x="124" y="0"/>
                    </a:lnTo>
                    <a:lnTo>
                      <a:pt x="38" y="0"/>
                    </a:lnTo>
                    <a:lnTo>
                      <a:pt x="38" y="86"/>
                    </a:lnTo>
                    <a:close/>
                    <a:moveTo>
                      <a:pt x="58" y="20"/>
                    </a:moveTo>
                    <a:lnTo>
                      <a:pt x="104" y="20"/>
                    </a:lnTo>
                    <a:lnTo>
                      <a:pt x="104" y="66"/>
                    </a:lnTo>
                    <a:lnTo>
                      <a:pt x="58" y="66"/>
                    </a:lnTo>
                    <a:lnTo>
                      <a:pt x="58" y="20"/>
                    </a:lnTo>
                    <a:close/>
                    <a:moveTo>
                      <a:pt x="368" y="0"/>
                    </a:moveTo>
                    <a:lnTo>
                      <a:pt x="368" y="86"/>
                    </a:lnTo>
                    <a:lnTo>
                      <a:pt x="282" y="86"/>
                    </a:lnTo>
                    <a:lnTo>
                      <a:pt x="282" y="0"/>
                    </a:lnTo>
                    <a:lnTo>
                      <a:pt x="368" y="0"/>
                    </a:lnTo>
                    <a:close/>
                    <a:moveTo>
                      <a:pt x="82" y="190"/>
                    </a:moveTo>
                    <a:lnTo>
                      <a:pt x="82" y="190"/>
                    </a:lnTo>
                    <a:lnTo>
                      <a:pt x="74" y="196"/>
                    </a:lnTo>
                    <a:lnTo>
                      <a:pt x="64" y="198"/>
                    </a:lnTo>
                    <a:lnTo>
                      <a:pt x="54" y="196"/>
                    </a:lnTo>
                    <a:lnTo>
                      <a:pt x="44" y="190"/>
                    </a:lnTo>
                    <a:lnTo>
                      <a:pt x="44" y="190"/>
                    </a:lnTo>
                    <a:lnTo>
                      <a:pt x="40" y="184"/>
                    </a:lnTo>
                    <a:lnTo>
                      <a:pt x="36" y="176"/>
                    </a:lnTo>
                    <a:lnTo>
                      <a:pt x="36" y="168"/>
                    </a:lnTo>
                    <a:lnTo>
                      <a:pt x="38" y="162"/>
                    </a:lnTo>
                    <a:lnTo>
                      <a:pt x="44" y="166"/>
                    </a:lnTo>
                    <a:lnTo>
                      <a:pt x="44" y="166"/>
                    </a:lnTo>
                    <a:lnTo>
                      <a:pt x="46" y="168"/>
                    </a:lnTo>
                    <a:lnTo>
                      <a:pt x="50" y="170"/>
                    </a:lnTo>
                    <a:lnTo>
                      <a:pt x="50" y="170"/>
                    </a:lnTo>
                    <a:lnTo>
                      <a:pt x="54" y="168"/>
                    </a:lnTo>
                    <a:lnTo>
                      <a:pt x="58" y="166"/>
                    </a:lnTo>
                    <a:lnTo>
                      <a:pt x="58" y="166"/>
                    </a:lnTo>
                    <a:lnTo>
                      <a:pt x="60" y="162"/>
                    </a:lnTo>
                    <a:lnTo>
                      <a:pt x="60" y="160"/>
                    </a:lnTo>
                    <a:lnTo>
                      <a:pt x="60" y="156"/>
                    </a:lnTo>
                    <a:lnTo>
                      <a:pt x="58" y="152"/>
                    </a:lnTo>
                    <a:lnTo>
                      <a:pt x="52" y="148"/>
                    </a:lnTo>
                    <a:lnTo>
                      <a:pt x="52" y="148"/>
                    </a:lnTo>
                    <a:lnTo>
                      <a:pt x="60" y="144"/>
                    </a:lnTo>
                    <a:lnTo>
                      <a:pt x="68" y="146"/>
                    </a:lnTo>
                    <a:lnTo>
                      <a:pt x="76" y="148"/>
                    </a:lnTo>
                    <a:lnTo>
                      <a:pt x="82" y="152"/>
                    </a:lnTo>
                    <a:lnTo>
                      <a:pt x="82" y="152"/>
                    </a:lnTo>
                    <a:lnTo>
                      <a:pt x="88" y="162"/>
                    </a:lnTo>
                    <a:lnTo>
                      <a:pt x="90" y="172"/>
                    </a:lnTo>
                    <a:lnTo>
                      <a:pt x="88" y="182"/>
                    </a:lnTo>
                    <a:lnTo>
                      <a:pt x="82" y="190"/>
                    </a:lnTo>
                    <a:lnTo>
                      <a:pt x="82" y="190"/>
                    </a:lnTo>
                    <a:close/>
                    <a:moveTo>
                      <a:pt x="226" y="162"/>
                    </a:moveTo>
                    <a:lnTo>
                      <a:pt x="226" y="162"/>
                    </a:lnTo>
                    <a:lnTo>
                      <a:pt x="230" y="172"/>
                    </a:lnTo>
                    <a:lnTo>
                      <a:pt x="230" y="172"/>
                    </a:lnTo>
                    <a:lnTo>
                      <a:pt x="226" y="182"/>
                    </a:lnTo>
                    <a:lnTo>
                      <a:pt x="222" y="190"/>
                    </a:lnTo>
                    <a:lnTo>
                      <a:pt x="212" y="196"/>
                    </a:lnTo>
                    <a:lnTo>
                      <a:pt x="202" y="198"/>
                    </a:lnTo>
                    <a:lnTo>
                      <a:pt x="202" y="198"/>
                    </a:lnTo>
                    <a:lnTo>
                      <a:pt x="192" y="196"/>
                    </a:lnTo>
                    <a:lnTo>
                      <a:pt x="182" y="190"/>
                    </a:lnTo>
                    <a:lnTo>
                      <a:pt x="178" y="182"/>
                    </a:lnTo>
                    <a:lnTo>
                      <a:pt x="176" y="172"/>
                    </a:lnTo>
                    <a:lnTo>
                      <a:pt x="176" y="172"/>
                    </a:lnTo>
                    <a:lnTo>
                      <a:pt x="178" y="162"/>
                    </a:lnTo>
                    <a:lnTo>
                      <a:pt x="182" y="152"/>
                    </a:lnTo>
                    <a:lnTo>
                      <a:pt x="192" y="146"/>
                    </a:lnTo>
                    <a:lnTo>
                      <a:pt x="202" y="144"/>
                    </a:lnTo>
                    <a:lnTo>
                      <a:pt x="202" y="144"/>
                    </a:lnTo>
                    <a:lnTo>
                      <a:pt x="212" y="146"/>
                    </a:lnTo>
                    <a:lnTo>
                      <a:pt x="208" y="152"/>
                    </a:lnTo>
                    <a:lnTo>
                      <a:pt x="208" y="152"/>
                    </a:lnTo>
                    <a:lnTo>
                      <a:pt x="206" y="156"/>
                    </a:lnTo>
                    <a:lnTo>
                      <a:pt x="204" y="160"/>
                    </a:lnTo>
                    <a:lnTo>
                      <a:pt x="206" y="162"/>
                    </a:lnTo>
                    <a:lnTo>
                      <a:pt x="208" y="166"/>
                    </a:lnTo>
                    <a:lnTo>
                      <a:pt x="208" y="166"/>
                    </a:lnTo>
                    <a:lnTo>
                      <a:pt x="210" y="168"/>
                    </a:lnTo>
                    <a:lnTo>
                      <a:pt x="214" y="170"/>
                    </a:lnTo>
                    <a:lnTo>
                      <a:pt x="214" y="170"/>
                    </a:lnTo>
                    <a:lnTo>
                      <a:pt x="218" y="168"/>
                    </a:lnTo>
                    <a:lnTo>
                      <a:pt x="222" y="166"/>
                    </a:lnTo>
                    <a:lnTo>
                      <a:pt x="226" y="162"/>
                    </a:lnTo>
                    <a:close/>
                    <a:moveTo>
                      <a:pt x="352" y="196"/>
                    </a:moveTo>
                    <a:lnTo>
                      <a:pt x="352" y="196"/>
                    </a:lnTo>
                    <a:lnTo>
                      <a:pt x="340" y="198"/>
                    </a:lnTo>
                    <a:lnTo>
                      <a:pt x="340" y="198"/>
                    </a:lnTo>
                    <a:lnTo>
                      <a:pt x="330" y="196"/>
                    </a:lnTo>
                    <a:lnTo>
                      <a:pt x="322" y="190"/>
                    </a:lnTo>
                    <a:lnTo>
                      <a:pt x="316" y="182"/>
                    </a:lnTo>
                    <a:lnTo>
                      <a:pt x="314" y="172"/>
                    </a:lnTo>
                    <a:lnTo>
                      <a:pt x="314" y="172"/>
                    </a:lnTo>
                    <a:lnTo>
                      <a:pt x="316" y="162"/>
                    </a:lnTo>
                    <a:lnTo>
                      <a:pt x="322" y="152"/>
                    </a:lnTo>
                    <a:lnTo>
                      <a:pt x="330" y="146"/>
                    </a:lnTo>
                    <a:lnTo>
                      <a:pt x="340" y="144"/>
                    </a:lnTo>
                    <a:lnTo>
                      <a:pt x="340" y="144"/>
                    </a:lnTo>
                    <a:lnTo>
                      <a:pt x="352" y="146"/>
                    </a:lnTo>
                    <a:lnTo>
                      <a:pt x="360" y="152"/>
                    </a:lnTo>
                    <a:lnTo>
                      <a:pt x="366" y="162"/>
                    </a:lnTo>
                    <a:lnTo>
                      <a:pt x="368" y="172"/>
                    </a:lnTo>
                    <a:lnTo>
                      <a:pt x="368" y="172"/>
                    </a:lnTo>
                    <a:lnTo>
                      <a:pt x="366" y="182"/>
                    </a:lnTo>
                    <a:lnTo>
                      <a:pt x="360" y="178"/>
                    </a:lnTo>
                    <a:lnTo>
                      <a:pt x="360" y="178"/>
                    </a:lnTo>
                    <a:lnTo>
                      <a:pt x="358" y="176"/>
                    </a:lnTo>
                    <a:lnTo>
                      <a:pt x="354" y="174"/>
                    </a:lnTo>
                    <a:lnTo>
                      <a:pt x="350" y="176"/>
                    </a:lnTo>
                    <a:lnTo>
                      <a:pt x="346" y="178"/>
                    </a:lnTo>
                    <a:lnTo>
                      <a:pt x="346" y="178"/>
                    </a:lnTo>
                    <a:lnTo>
                      <a:pt x="344" y="180"/>
                    </a:lnTo>
                    <a:lnTo>
                      <a:pt x="344" y="184"/>
                    </a:lnTo>
                    <a:lnTo>
                      <a:pt x="344" y="188"/>
                    </a:lnTo>
                    <a:lnTo>
                      <a:pt x="346" y="192"/>
                    </a:lnTo>
                    <a:lnTo>
                      <a:pt x="352" y="196"/>
                    </a:lnTo>
                    <a:close/>
                    <a:moveTo>
                      <a:pt x="340" y="236"/>
                    </a:moveTo>
                    <a:lnTo>
                      <a:pt x="282" y="236"/>
                    </a:lnTo>
                    <a:lnTo>
                      <a:pt x="282" y="236"/>
                    </a:lnTo>
                    <a:lnTo>
                      <a:pt x="278" y="236"/>
                    </a:lnTo>
                    <a:lnTo>
                      <a:pt x="276" y="232"/>
                    </a:lnTo>
                    <a:lnTo>
                      <a:pt x="274" y="230"/>
                    </a:lnTo>
                    <a:lnTo>
                      <a:pt x="272" y="226"/>
                    </a:lnTo>
                    <a:lnTo>
                      <a:pt x="272" y="226"/>
                    </a:lnTo>
                    <a:lnTo>
                      <a:pt x="274" y="222"/>
                    </a:lnTo>
                    <a:lnTo>
                      <a:pt x="276" y="218"/>
                    </a:lnTo>
                    <a:lnTo>
                      <a:pt x="278" y="216"/>
                    </a:lnTo>
                    <a:lnTo>
                      <a:pt x="282" y="216"/>
                    </a:lnTo>
                    <a:lnTo>
                      <a:pt x="340" y="216"/>
                    </a:lnTo>
                    <a:lnTo>
                      <a:pt x="340" y="216"/>
                    </a:lnTo>
                    <a:lnTo>
                      <a:pt x="350" y="214"/>
                    </a:lnTo>
                    <a:lnTo>
                      <a:pt x="358" y="212"/>
                    </a:lnTo>
                    <a:lnTo>
                      <a:pt x="366" y="208"/>
                    </a:lnTo>
                    <a:lnTo>
                      <a:pt x="372" y="202"/>
                    </a:lnTo>
                    <a:lnTo>
                      <a:pt x="378" y="196"/>
                    </a:lnTo>
                    <a:lnTo>
                      <a:pt x="382" y="188"/>
                    </a:lnTo>
                    <a:lnTo>
                      <a:pt x="384" y="180"/>
                    </a:lnTo>
                    <a:lnTo>
                      <a:pt x="384" y="172"/>
                    </a:lnTo>
                    <a:lnTo>
                      <a:pt x="384" y="172"/>
                    </a:lnTo>
                    <a:lnTo>
                      <a:pt x="384" y="162"/>
                    </a:lnTo>
                    <a:lnTo>
                      <a:pt x="382" y="154"/>
                    </a:lnTo>
                    <a:lnTo>
                      <a:pt x="378" y="148"/>
                    </a:lnTo>
                    <a:lnTo>
                      <a:pt x="372" y="140"/>
                    </a:lnTo>
                    <a:lnTo>
                      <a:pt x="366" y="136"/>
                    </a:lnTo>
                    <a:lnTo>
                      <a:pt x="358" y="132"/>
                    </a:lnTo>
                    <a:lnTo>
                      <a:pt x="350" y="128"/>
                    </a:lnTo>
                    <a:lnTo>
                      <a:pt x="340" y="128"/>
                    </a:lnTo>
                    <a:lnTo>
                      <a:pt x="158" y="128"/>
                    </a:lnTo>
                    <a:lnTo>
                      <a:pt x="158" y="128"/>
                    </a:lnTo>
                    <a:lnTo>
                      <a:pt x="154" y="128"/>
                    </a:lnTo>
                    <a:lnTo>
                      <a:pt x="150" y="124"/>
                    </a:lnTo>
                    <a:lnTo>
                      <a:pt x="148" y="122"/>
                    </a:lnTo>
                    <a:lnTo>
                      <a:pt x="148" y="118"/>
                    </a:lnTo>
                    <a:lnTo>
                      <a:pt x="148" y="118"/>
                    </a:lnTo>
                    <a:lnTo>
                      <a:pt x="148" y="114"/>
                    </a:lnTo>
                    <a:lnTo>
                      <a:pt x="150" y="110"/>
                    </a:lnTo>
                    <a:lnTo>
                      <a:pt x="154" y="108"/>
                    </a:lnTo>
                    <a:lnTo>
                      <a:pt x="158" y="108"/>
                    </a:lnTo>
                    <a:lnTo>
                      <a:pt x="340" y="108"/>
                    </a:lnTo>
                    <a:lnTo>
                      <a:pt x="340" y="108"/>
                    </a:lnTo>
                    <a:lnTo>
                      <a:pt x="354" y="110"/>
                    </a:lnTo>
                    <a:lnTo>
                      <a:pt x="366" y="112"/>
                    </a:lnTo>
                    <a:lnTo>
                      <a:pt x="376" y="118"/>
                    </a:lnTo>
                    <a:lnTo>
                      <a:pt x="386" y="126"/>
                    </a:lnTo>
                    <a:lnTo>
                      <a:pt x="394" y="136"/>
                    </a:lnTo>
                    <a:lnTo>
                      <a:pt x="400" y="146"/>
                    </a:lnTo>
                    <a:lnTo>
                      <a:pt x="404" y="158"/>
                    </a:lnTo>
                    <a:lnTo>
                      <a:pt x="404" y="172"/>
                    </a:lnTo>
                    <a:lnTo>
                      <a:pt x="404" y="172"/>
                    </a:lnTo>
                    <a:lnTo>
                      <a:pt x="404" y="184"/>
                    </a:lnTo>
                    <a:lnTo>
                      <a:pt x="400" y="196"/>
                    </a:lnTo>
                    <a:lnTo>
                      <a:pt x="394" y="208"/>
                    </a:lnTo>
                    <a:lnTo>
                      <a:pt x="386" y="218"/>
                    </a:lnTo>
                    <a:lnTo>
                      <a:pt x="376" y="224"/>
                    </a:lnTo>
                    <a:lnTo>
                      <a:pt x="366" y="230"/>
                    </a:lnTo>
                    <a:lnTo>
                      <a:pt x="354" y="234"/>
                    </a:lnTo>
                    <a:lnTo>
                      <a:pt x="340" y="236"/>
                    </a:lnTo>
                    <a:lnTo>
                      <a:pt x="340" y="236"/>
                    </a:lnTo>
                    <a:close/>
                    <a:moveTo>
                      <a:pt x="246" y="236"/>
                    </a:moveTo>
                    <a:lnTo>
                      <a:pt x="64" y="236"/>
                    </a:lnTo>
                    <a:lnTo>
                      <a:pt x="64" y="236"/>
                    </a:lnTo>
                    <a:lnTo>
                      <a:pt x="50" y="234"/>
                    </a:lnTo>
                    <a:lnTo>
                      <a:pt x="38" y="230"/>
                    </a:lnTo>
                    <a:lnTo>
                      <a:pt x="28" y="224"/>
                    </a:lnTo>
                    <a:lnTo>
                      <a:pt x="18" y="218"/>
                    </a:lnTo>
                    <a:lnTo>
                      <a:pt x="10" y="208"/>
                    </a:lnTo>
                    <a:lnTo>
                      <a:pt x="4" y="196"/>
                    </a:lnTo>
                    <a:lnTo>
                      <a:pt x="0" y="184"/>
                    </a:lnTo>
                    <a:lnTo>
                      <a:pt x="0" y="172"/>
                    </a:lnTo>
                    <a:lnTo>
                      <a:pt x="0" y="172"/>
                    </a:lnTo>
                    <a:lnTo>
                      <a:pt x="0" y="158"/>
                    </a:lnTo>
                    <a:lnTo>
                      <a:pt x="4" y="146"/>
                    </a:lnTo>
                    <a:lnTo>
                      <a:pt x="10" y="136"/>
                    </a:lnTo>
                    <a:lnTo>
                      <a:pt x="18" y="126"/>
                    </a:lnTo>
                    <a:lnTo>
                      <a:pt x="28" y="118"/>
                    </a:lnTo>
                    <a:lnTo>
                      <a:pt x="38" y="112"/>
                    </a:lnTo>
                    <a:lnTo>
                      <a:pt x="50" y="110"/>
                    </a:lnTo>
                    <a:lnTo>
                      <a:pt x="64" y="108"/>
                    </a:lnTo>
                    <a:lnTo>
                      <a:pt x="122" y="108"/>
                    </a:lnTo>
                    <a:lnTo>
                      <a:pt x="122" y="108"/>
                    </a:lnTo>
                    <a:lnTo>
                      <a:pt x="126" y="108"/>
                    </a:lnTo>
                    <a:lnTo>
                      <a:pt x="128" y="110"/>
                    </a:lnTo>
                    <a:lnTo>
                      <a:pt x="130" y="114"/>
                    </a:lnTo>
                    <a:lnTo>
                      <a:pt x="132" y="118"/>
                    </a:lnTo>
                    <a:lnTo>
                      <a:pt x="132" y="118"/>
                    </a:lnTo>
                    <a:lnTo>
                      <a:pt x="130" y="122"/>
                    </a:lnTo>
                    <a:lnTo>
                      <a:pt x="128" y="124"/>
                    </a:lnTo>
                    <a:lnTo>
                      <a:pt x="126" y="128"/>
                    </a:lnTo>
                    <a:lnTo>
                      <a:pt x="122" y="128"/>
                    </a:lnTo>
                    <a:lnTo>
                      <a:pt x="64" y="128"/>
                    </a:lnTo>
                    <a:lnTo>
                      <a:pt x="64" y="128"/>
                    </a:lnTo>
                    <a:lnTo>
                      <a:pt x="54" y="128"/>
                    </a:lnTo>
                    <a:lnTo>
                      <a:pt x="46" y="132"/>
                    </a:lnTo>
                    <a:lnTo>
                      <a:pt x="38" y="136"/>
                    </a:lnTo>
                    <a:lnTo>
                      <a:pt x="32" y="140"/>
                    </a:lnTo>
                    <a:lnTo>
                      <a:pt x="26" y="148"/>
                    </a:lnTo>
                    <a:lnTo>
                      <a:pt x="22" y="154"/>
                    </a:lnTo>
                    <a:lnTo>
                      <a:pt x="20" y="162"/>
                    </a:lnTo>
                    <a:lnTo>
                      <a:pt x="20" y="172"/>
                    </a:lnTo>
                    <a:lnTo>
                      <a:pt x="20" y="172"/>
                    </a:lnTo>
                    <a:lnTo>
                      <a:pt x="20" y="180"/>
                    </a:lnTo>
                    <a:lnTo>
                      <a:pt x="22" y="188"/>
                    </a:lnTo>
                    <a:lnTo>
                      <a:pt x="26" y="196"/>
                    </a:lnTo>
                    <a:lnTo>
                      <a:pt x="32" y="202"/>
                    </a:lnTo>
                    <a:lnTo>
                      <a:pt x="38" y="208"/>
                    </a:lnTo>
                    <a:lnTo>
                      <a:pt x="46" y="212"/>
                    </a:lnTo>
                    <a:lnTo>
                      <a:pt x="54" y="214"/>
                    </a:lnTo>
                    <a:lnTo>
                      <a:pt x="64" y="216"/>
                    </a:lnTo>
                    <a:lnTo>
                      <a:pt x="246" y="216"/>
                    </a:lnTo>
                    <a:lnTo>
                      <a:pt x="246" y="216"/>
                    </a:lnTo>
                    <a:lnTo>
                      <a:pt x="250" y="216"/>
                    </a:lnTo>
                    <a:lnTo>
                      <a:pt x="254" y="218"/>
                    </a:lnTo>
                    <a:lnTo>
                      <a:pt x="256" y="222"/>
                    </a:lnTo>
                    <a:lnTo>
                      <a:pt x="256" y="226"/>
                    </a:lnTo>
                    <a:lnTo>
                      <a:pt x="256" y="226"/>
                    </a:lnTo>
                    <a:lnTo>
                      <a:pt x="256" y="230"/>
                    </a:lnTo>
                    <a:lnTo>
                      <a:pt x="254" y="232"/>
                    </a:lnTo>
                    <a:lnTo>
                      <a:pt x="250" y="236"/>
                    </a:lnTo>
                    <a:lnTo>
                      <a:pt x="246" y="236"/>
                    </a:lnTo>
                    <a:lnTo>
                      <a:pt x="246" y="2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grpSp>
        <p:nvGrpSpPr>
          <p:cNvPr id="49" name="Group 48"/>
          <p:cNvGrpSpPr/>
          <p:nvPr/>
        </p:nvGrpSpPr>
        <p:grpSpPr>
          <a:xfrm>
            <a:off x="3603098" y="2108229"/>
            <a:ext cx="2897899" cy="612000"/>
            <a:chOff x="3216946" y="2258092"/>
            <a:chExt cx="2897899" cy="612000"/>
          </a:xfrm>
        </p:grpSpPr>
        <p:sp>
          <p:nvSpPr>
            <p:cNvPr id="20" name="Rounded Rectangle 19"/>
            <p:cNvSpPr/>
            <p:nvPr/>
          </p:nvSpPr>
          <p:spPr>
            <a:xfrm>
              <a:off x="3373016" y="2384072"/>
              <a:ext cx="2741829"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总公司</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22" name="Group 21"/>
            <p:cNvGrpSpPr/>
            <p:nvPr/>
          </p:nvGrpSpPr>
          <p:grpSpPr>
            <a:xfrm>
              <a:off x="3216946" y="2258092"/>
              <a:ext cx="612000" cy="612000"/>
              <a:chOff x="3216946" y="2258092"/>
              <a:chExt cx="612000" cy="612000"/>
            </a:xfrm>
          </p:grpSpPr>
          <p:sp>
            <p:nvSpPr>
              <p:cNvPr id="23" name="Oval 22"/>
              <p:cNvSpPr/>
              <p:nvPr/>
            </p:nvSpPr>
            <p:spPr bwMode="ltGray">
              <a:xfrm>
                <a:off x="3216946" y="2258092"/>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24" name="Freeform 4806"/>
              <p:cNvSpPr>
                <a:spLocks noEditPoints="1"/>
              </p:cNvSpPr>
              <p:nvPr/>
            </p:nvSpPr>
            <p:spPr bwMode="auto">
              <a:xfrm>
                <a:off x="3299862" y="2321752"/>
                <a:ext cx="446169" cy="392236"/>
              </a:xfrm>
              <a:custGeom>
                <a:gdLst>
                  <a:gd name="T0" fmla="*/ 310 w 364"/>
                  <a:gd name="T1" fmla="*/ 104 h 320"/>
                  <a:gd name="T2" fmla="*/ 314 w 364"/>
                  <a:gd name="T3" fmla="*/ 242 h 320"/>
                  <a:gd name="T4" fmla="*/ 304 w 364"/>
                  <a:gd name="T5" fmla="*/ 252 h 320"/>
                  <a:gd name="T6" fmla="*/ 276 w 364"/>
                  <a:gd name="T7" fmla="*/ 248 h 320"/>
                  <a:gd name="T8" fmla="*/ 274 w 364"/>
                  <a:gd name="T9" fmla="*/ 110 h 320"/>
                  <a:gd name="T10" fmla="*/ 284 w 364"/>
                  <a:gd name="T11" fmla="*/ 100 h 320"/>
                  <a:gd name="T12" fmla="*/ 26 w 364"/>
                  <a:gd name="T13" fmla="*/ 66 h 320"/>
                  <a:gd name="T14" fmla="*/ 178 w 364"/>
                  <a:gd name="T15" fmla="*/ 0 h 320"/>
                  <a:gd name="T16" fmla="*/ 180 w 364"/>
                  <a:gd name="T17" fmla="*/ 0 h 320"/>
                  <a:gd name="T18" fmla="*/ 184 w 364"/>
                  <a:gd name="T19" fmla="*/ 0 h 320"/>
                  <a:gd name="T20" fmla="*/ 186 w 364"/>
                  <a:gd name="T21" fmla="*/ 0 h 320"/>
                  <a:gd name="T22" fmla="*/ 332 w 364"/>
                  <a:gd name="T23" fmla="*/ 62 h 320"/>
                  <a:gd name="T24" fmla="*/ 338 w 364"/>
                  <a:gd name="T25" fmla="*/ 74 h 320"/>
                  <a:gd name="T26" fmla="*/ 328 w 364"/>
                  <a:gd name="T27" fmla="*/ 82 h 320"/>
                  <a:gd name="T28" fmla="*/ 36 w 364"/>
                  <a:gd name="T29" fmla="*/ 82 h 320"/>
                  <a:gd name="T30" fmla="*/ 26 w 364"/>
                  <a:gd name="T31" fmla="*/ 72 h 320"/>
                  <a:gd name="T32" fmla="*/ 168 w 364"/>
                  <a:gd name="T33" fmla="*/ 56 h 320"/>
                  <a:gd name="T34" fmla="*/ 190 w 364"/>
                  <a:gd name="T35" fmla="*/ 60 h 320"/>
                  <a:gd name="T36" fmla="*/ 200 w 364"/>
                  <a:gd name="T37" fmla="*/ 42 h 320"/>
                  <a:gd name="T38" fmla="*/ 182 w 364"/>
                  <a:gd name="T39" fmla="*/ 24 h 320"/>
                  <a:gd name="T40" fmla="*/ 164 w 364"/>
                  <a:gd name="T41" fmla="*/ 36 h 320"/>
                  <a:gd name="T42" fmla="*/ 230 w 364"/>
                  <a:gd name="T43" fmla="*/ 252 h 320"/>
                  <a:gd name="T44" fmla="*/ 240 w 364"/>
                  <a:gd name="T45" fmla="*/ 242 h 320"/>
                  <a:gd name="T46" fmla="*/ 236 w 364"/>
                  <a:gd name="T47" fmla="*/ 104 h 320"/>
                  <a:gd name="T48" fmla="*/ 134 w 364"/>
                  <a:gd name="T49" fmla="*/ 100 h 320"/>
                  <a:gd name="T50" fmla="*/ 124 w 364"/>
                  <a:gd name="T51" fmla="*/ 110 h 320"/>
                  <a:gd name="T52" fmla="*/ 128 w 364"/>
                  <a:gd name="T53" fmla="*/ 248 h 320"/>
                  <a:gd name="T54" fmla="*/ 162 w 364"/>
                  <a:gd name="T55" fmla="*/ 170 h 320"/>
                  <a:gd name="T56" fmla="*/ 174 w 364"/>
                  <a:gd name="T57" fmla="*/ 152 h 320"/>
                  <a:gd name="T58" fmla="*/ 196 w 364"/>
                  <a:gd name="T59" fmla="*/ 156 h 320"/>
                  <a:gd name="T60" fmla="*/ 230 w 364"/>
                  <a:gd name="T61" fmla="*/ 252 h 320"/>
                  <a:gd name="T62" fmla="*/ 332 w 364"/>
                  <a:gd name="T63" fmla="*/ 286 h 320"/>
                  <a:gd name="T64" fmla="*/ 338 w 364"/>
                  <a:gd name="T65" fmla="*/ 278 h 320"/>
                  <a:gd name="T66" fmla="*/ 328 w 364"/>
                  <a:gd name="T67" fmla="*/ 268 h 320"/>
                  <a:gd name="T68" fmla="*/ 28 w 364"/>
                  <a:gd name="T69" fmla="*/ 270 h 320"/>
                  <a:gd name="T70" fmla="*/ 26 w 364"/>
                  <a:gd name="T71" fmla="*/ 282 h 320"/>
                  <a:gd name="T72" fmla="*/ 36 w 364"/>
                  <a:gd name="T73" fmla="*/ 288 h 320"/>
                  <a:gd name="T74" fmla="*/ 6 w 364"/>
                  <a:gd name="T75" fmla="*/ 302 h 320"/>
                  <a:gd name="T76" fmla="*/ 0 w 364"/>
                  <a:gd name="T77" fmla="*/ 310 h 320"/>
                  <a:gd name="T78" fmla="*/ 10 w 364"/>
                  <a:gd name="T79" fmla="*/ 320 h 320"/>
                  <a:gd name="T80" fmla="*/ 362 w 364"/>
                  <a:gd name="T81" fmla="*/ 318 h 320"/>
                  <a:gd name="T82" fmla="*/ 364 w 364"/>
                  <a:gd name="T83" fmla="*/ 306 h 320"/>
                  <a:gd name="T84" fmla="*/ 354 w 364"/>
                  <a:gd name="T85" fmla="*/ 300 h 320"/>
                  <a:gd name="T86" fmla="*/ 54 w 364"/>
                  <a:gd name="T87" fmla="*/ 104 h 320"/>
                  <a:gd name="T88" fmla="*/ 50 w 364"/>
                  <a:gd name="T89" fmla="*/ 242 h 320"/>
                  <a:gd name="T90" fmla="*/ 60 w 364"/>
                  <a:gd name="T91" fmla="*/ 252 h 320"/>
                  <a:gd name="T92" fmla="*/ 88 w 364"/>
                  <a:gd name="T93" fmla="*/ 248 h 320"/>
                  <a:gd name="T94" fmla="*/ 90 w 364"/>
                  <a:gd name="T95" fmla="*/ 110 h 320"/>
                  <a:gd name="T96" fmla="*/ 80 w 364"/>
                  <a:gd name="T97" fmla="*/ 100 h 3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64" h="320">
                    <a:moveTo>
                      <a:pt x="304" y="100"/>
                    </a:moveTo>
                    <a:lnTo>
                      <a:pt x="304" y="100"/>
                    </a:lnTo>
                    <a:lnTo>
                      <a:pt x="308" y="102"/>
                    </a:lnTo>
                    <a:lnTo>
                      <a:pt x="310" y="104"/>
                    </a:lnTo>
                    <a:lnTo>
                      <a:pt x="312" y="106"/>
                    </a:lnTo>
                    <a:lnTo>
                      <a:pt x="314" y="110"/>
                    </a:lnTo>
                    <a:lnTo>
                      <a:pt x="314" y="242"/>
                    </a:lnTo>
                    <a:lnTo>
                      <a:pt x="314" y="242"/>
                    </a:lnTo>
                    <a:lnTo>
                      <a:pt x="312" y="246"/>
                    </a:lnTo>
                    <a:lnTo>
                      <a:pt x="310" y="248"/>
                    </a:lnTo>
                    <a:lnTo>
                      <a:pt x="308" y="250"/>
                    </a:lnTo>
                    <a:lnTo>
                      <a:pt x="304" y="252"/>
                    </a:lnTo>
                    <a:lnTo>
                      <a:pt x="284" y="252"/>
                    </a:lnTo>
                    <a:lnTo>
                      <a:pt x="284" y="252"/>
                    </a:lnTo>
                    <a:lnTo>
                      <a:pt x="280" y="250"/>
                    </a:lnTo>
                    <a:lnTo>
                      <a:pt x="276" y="248"/>
                    </a:lnTo>
                    <a:lnTo>
                      <a:pt x="274" y="246"/>
                    </a:lnTo>
                    <a:lnTo>
                      <a:pt x="274" y="242"/>
                    </a:lnTo>
                    <a:lnTo>
                      <a:pt x="274" y="110"/>
                    </a:lnTo>
                    <a:lnTo>
                      <a:pt x="274" y="110"/>
                    </a:lnTo>
                    <a:lnTo>
                      <a:pt x="274" y="106"/>
                    </a:lnTo>
                    <a:lnTo>
                      <a:pt x="276" y="104"/>
                    </a:lnTo>
                    <a:lnTo>
                      <a:pt x="280" y="102"/>
                    </a:lnTo>
                    <a:lnTo>
                      <a:pt x="284" y="100"/>
                    </a:lnTo>
                    <a:lnTo>
                      <a:pt x="304" y="100"/>
                    </a:lnTo>
                    <a:close/>
                    <a:moveTo>
                      <a:pt x="26" y="72"/>
                    </a:moveTo>
                    <a:lnTo>
                      <a:pt x="26" y="72"/>
                    </a:lnTo>
                    <a:lnTo>
                      <a:pt x="26" y="66"/>
                    </a:lnTo>
                    <a:lnTo>
                      <a:pt x="32" y="62"/>
                    </a:lnTo>
                    <a:lnTo>
                      <a:pt x="178" y="0"/>
                    </a:lnTo>
                    <a:lnTo>
                      <a:pt x="178" y="0"/>
                    </a:lnTo>
                    <a:lnTo>
                      <a:pt x="178" y="0"/>
                    </a:lnTo>
                    <a:lnTo>
                      <a:pt x="178" y="0"/>
                    </a:lnTo>
                    <a:lnTo>
                      <a:pt x="180" y="0"/>
                    </a:lnTo>
                    <a:lnTo>
                      <a:pt x="180" y="0"/>
                    </a:lnTo>
                    <a:lnTo>
                      <a:pt x="180" y="0"/>
                    </a:lnTo>
                    <a:lnTo>
                      <a:pt x="180" y="0"/>
                    </a:lnTo>
                    <a:lnTo>
                      <a:pt x="182" y="0"/>
                    </a:lnTo>
                    <a:lnTo>
                      <a:pt x="182" y="0"/>
                    </a:lnTo>
                    <a:lnTo>
                      <a:pt x="184" y="0"/>
                    </a:lnTo>
                    <a:lnTo>
                      <a:pt x="184" y="0"/>
                    </a:lnTo>
                    <a:lnTo>
                      <a:pt x="184" y="0"/>
                    </a:lnTo>
                    <a:lnTo>
                      <a:pt x="184" y="0"/>
                    </a:lnTo>
                    <a:lnTo>
                      <a:pt x="186" y="0"/>
                    </a:lnTo>
                    <a:lnTo>
                      <a:pt x="186" y="0"/>
                    </a:lnTo>
                    <a:lnTo>
                      <a:pt x="186" y="0"/>
                    </a:lnTo>
                    <a:lnTo>
                      <a:pt x="332" y="62"/>
                    </a:lnTo>
                    <a:lnTo>
                      <a:pt x="332" y="62"/>
                    </a:lnTo>
                    <a:lnTo>
                      <a:pt x="336" y="64"/>
                    </a:lnTo>
                    <a:lnTo>
                      <a:pt x="338" y="72"/>
                    </a:lnTo>
                    <a:lnTo>
                      <a:pt x="338" y="72"/>
                    </a:lnTo>
                    <a:lnTo>
                      <a:pt x="338" y="74"/>
                    </a:lnTo>
                    <a:lnTo>
                      <a:pt x="336" y="78"/>
                    </a:lnTo>
                    <a:lnTo>
                      <a:pt x="332" y="80"/>
                    </a:lnTo>
                    <a:lnTo>
                      <a:pt x="328" y="82"/>
                    </a:lnTo>
                    <a:lnTo>
                      <a:pt x="328" y="82"/>
                    </a:lnTo>
                    <a:lnTo>
                      <a:pt x="328" y="82"/>
                    </a:lnTo>
                    <a:lnTo>
                      <a:pt x="182" y="82"/>
                    </a:lnTo>
                    <a:lnTo>
                      <a:pt x="182" y="82"/>
                    </a:lnTo>
                    <a:lnTo>
                      <a:pt x="36" y="82"/>
                    </a:lnTo>
                    <a:lnTo>
                      <a:pt x="36" y="82"/>
                    </a:lnTo>
                    <a:lnTo>
                      <a:pt x="30" y="78"/>
                    </a:lnTo>
                    <a:lnTo>
                      <a:pt x="26" y="72"/>
                    </a:lnTo>
                    <a:lnTo>
                      <a:pt x="26" y="72"/>
                    </a:lnTo>
                    <a:close/>
                    <a:moveTo>
                      <a:pt x="164" y="42"/>
                    </a:moveTo>
                    <a:lnTo>
                      <a:pt x="164" y="42"/>
                    </a:lnTo>
                    <a:lnTo>
                      <a:pt x="164" y="50"/>
                    </a:lnTo>
                    <a:lnTo>
                      <a:pt x="168" y="56"/>
                    </a:lnTo>
                    <a:lnTo>
                      <a:pt x="174" y="60"/>
                    </a:lnTo>
                    <a:lnTo>
                      <a:pt x="182" y="62"/>
                    </a:lnTo>
                    <a:lnTo>
                      <a:pt x="182" y="62"/>
                    </a:lnTo>
                    <a:lnTo>
                      <a:pt x="190" y="60"/>
                    </a:lnTo>
                    <a:lnTo>
                      <a:pt x="196" y="56"/>
                    </a:lnTo>
                    <a:lnTo>
                      <a:pt x="200" y="50"/>
                    </a:lnTo>
                    <a:lnTo>
                      <a:pt x="200" y="42"/>
                    </a:lnTo>
                    <a:lnTo>
                      <a:pt x="200" y="42"/>
                    </a:lnTo>
                    <a:lnTo>
                      <a:pt x="200" y="36"/>
                    </a:lnTo>
                    <a:lnTo>
                      <a:pt x="196" y="30"/>
                    </a:lnTo>
                    <a:lnTo>
                      <a:pt x="190" y="26"/>
                    </a:lnTo>
                    <a:lnTo>
                      <a:pt x="182" y="24"/>
                    </a:lnTo>
                    <a:lnTo>
                      <a:pt x="182" y="24"/>
                    </a:lnTo>
                    <a:lnTo>
                      <a:pt x="174" y="26"/>
                    </a:lnTo>
                    <a:lnTo>
                      <a:pt x="168" y="30"/>
                    </a:lnTo>
                    <a:lnTo>
                      <a:pt x="164" y="36"/>
                    </a:lnTo>
                    <a:lnTo>
                      <a:pt x="164" y="42"/>
                    </a:lnTo>
                    <a:lnTo>
                      <a:pt x="164" y="42"/>
                    </a:lnTo>
                    <a:close/>
                    <a:moveTo>
                      <a:pt x="230" y="252"/>
                    </a:moveTo>
                    <a:lnTo>
                      <a:pt x="230" y="252"/>
                    </a:lnTo>
                    <a:lnTo>
                      <a:pt x="234" y="250"/>
                    </a:lnTo>
                    <a:lnTo>
                      <a:pt x="236" y="248"/>
                    </a:lnTo>
                    <a:lnTo>
                      <a:pt x="238" y="246"/>
                    </a:lnTo>
                    <a:lnTo>
                      <a:pt x="240" y="242"/>
                    </a:lnTo>
                    <a:lnTo>
                      <a:pt x="240" y="110"/>
                    </a:lnTo>
                    <a:lnTo>
                      <a:pt x="240" y="110"/>
                    </a:lnTo>
                    <a:lnTo>
                      <a:pt x="238" y="106"/>
                    </a:lnTo>
                    <a:lnTo>
                      <a:pt x="236" y="104"/>
                    </a:lnTo>
                    <a:lnTo>
                      <a:pt x="234" y="102"/>
                    </a:lnTo>
                    <a:lnTo>
                      <a:pt x="230" y="100"/>
                    </a:lnTo>
                    <a:lnTo>
                      <a:pt x="134" y="100"/>
                    </a:lnTo>
                    <a:lnTo>
                      <a:pt x="134" y="100"/>
                    </a:lnTo>
                    <a:lnTo>
                      <a:pt x="130" y="102"/>
                    </a:lnTo>
                    <a:lnTo>
                      <a:pt x="128" y="104"/>
                    </a:lnTo>
                    <a:lnTo>
                      <a:pt x="126" y="106"/>
                    </a:lnTo>
                    <a:lnTo>
                      <a:pt x="124" y="110"/>
                    </a:lnTo>
                    <a:lnTo>
                      <a:pt x="124" y="242"/>
                    </a:lnTo>
                    <a:lnTo>
                      <a:pt x="124" y="242"/>
                    </a:lnTo>
                    <a:lnTo>
                      <a:pt x="126" y="246"/>
                    </a:lnTo>
                    <a:lnTo>
                      <a:pt x="128" y="248"/>
                    </a:lnTo>
                    <a:lnTo>
                      <a:pt x="130" y="250"/>
                    </a:lnTo>
                    <a:lnTo>
                      <a:pt x="134" y="252"/>
                    </a:lnTo>
                    <a:lnTo>
                      <a:pt x="162" y="252"/>
                    </a:lnTo>
                    <a:lnTo>
                      <a:pt x="162" y="170"/>
                    </a:lnTo>
                    <a:lnTo>
                      <a:pt x="162" y="170"/>
                    </a:lnTo>
                    <a:lnTo>
                      <a:pt x="164" y="162"/>
                    </a:lnTo>
                    <a:lnTo>
                      <a:pt x="168" y="156"/>
                    </a:lnTo>
                    <a:lnTo>
                      <a:pt x="174" y="152"/>
                    </a:lnTo>
                    <a:lnTo>
                      <a:pt x="182" y="150"/>
                    </a:lnTo>
                    <a:lnTo>
                      <a:pt x="182" y="150"/>
                    </a:lnTo>
                    <a:lnTo>
                      <a:pt x="190" y="152"/>
                    </a:lnTo>
                    <a:lnTo>
                      <a:pt x="196" y="156"/>
                    </a:lnTo>
                    <a:lnTo>
                      <a:pt x="200" y="162"/>
                    </a:lnTo>
                    <a:lnTo>
                      <a:pt x="202" y="170"/>
                    </a:lnTo>
                    <a:lnTo>
                      <a:pt x="202" y="252"/>
                    </a:lnTo>
                    <a:lnTo>
                      <a:pt x="230" y="252"/>
                    </a:lnTo>
                    <a:close/>
                    <a:moveTo>
                      <a:pt x="36" y="288"/>
                    </a:moveTo>
                    <a:lnTo>
                      <a:pt x="328" y="288"/>
                    </a:lnTo>
                    <a:lnTo>
                      <a:pt x="328" y="288"/>
                    </a:lnTo>
                    <a:lnTo>
                      <a:pt x="332" y="286"/>
                    </a:lnTo>
                    <a:lnTo>
                      <a:pt x="336" y="284"/>
                    </a:lnTo>
                    <a:lnTo>
                      <a:pt x="338" y="282"/>
                    </a:lnTo>
                    <a:lnTo>
                      <a:pt x="338" y="278"/>
                    </a:lnTo>
                    <a:lnTo>
                      <a:pt x="338" y="278"/>
                    </a:lnTo>
                    <a:lnTo>
                      <a:pt x="338" y="274"/>
                    </a:lnTo>
                    <a:lnTo>
                      <a:pt x="336" y="270"/>
                    </a:lnTo>
                    <a:lnTo>
                      <a:pt x="332" y="268"/>
                    </a:lnTo>
                    <a:lnTo>
                      <a:pt x="328" y="268"/>
                    </a:lnTo>
                    <a:lnTo>
                      <a:pt x="36" y="268"/>
                    </a:lnTo>
                    <a:lnTo>
                      <a:pt x="36" y="268"/>
                    </a:lnTo>
                    <a:lnTo>
                      <a:pt x="32" y="268"/>
                    </a:lnTo>
                    <a:lnTo>
                      <a:pt x="28" y="270"/>
                    </a:lnTo>
                    <a:lnTo>
                      <a:pt x="26" y="274"/>
                    </a:lnTo>
                    <a:lnTo>
                      <a:pt x="26" y="278"/>
                    </a:lnTo>
                    <a:lnTo>
                      <a:pt x="26" y="278"/>
                    </a:lnTo>
                    <a:lnTo>
                      <a:pt x="26" y="282"/>
                    </a:lnTo>
                    <a:lnTo>
                      <a:pt x="28" y="284"/>
                    </a:lnTo>
                    <a:lnTo>
                      <a:pt x="32" y="286"/>
                    </a:lnTo>
                    <a:lnTo>
                      <a:pt x="36" y="288"/>
                    </a:lnTo>
                    <a:lnTo>
                      <a:pt x="36" y="288"/>
                    </a:lnTo>
                    <a:close/>
                    <a:moveTo>
                      <a:pt x="354" y="300"/>
                    </a:moveTo>
                    <a:lnTo>
                      <a:pt x="10" y="300"/>
                    </a:lnTo>
                    <a:lnTo>
                      <a:pt x="10" y="300"/>
                    </a:lnTo>
                    <a:lnTo>
                      <a:pt x="6" y="302"/>
                    </a:lnTo>
                    <a:lnTo>
                      <a:pt x="2" y="304"/>
                    </a:lnTo>
                    <a:lnTo>
                      <a:pt x="0" y="306"/>
                    </a:lnTo>
                    <a:lnTo>
                      <a:pt x="0" y="310"/>
                    </a:lnTo>
                    <a:lnTo>
                      <a:pt x="0" y="310"/>
                    </a:lnTo>
                    <a:lnTo>
                      <a:pt x="0" y="314"/>
                    </a:lnTo>
                    <a:lnTo>
                      <a:pt x="2" y="318"/>
                    </a:lnTo>
                    <a:lnTo>
                      <a:pt x="6" y="320"/>
                    </a:lnTo>
                    <a:lnTo>
                      <a:pt x="10" y="320"/>
                    </a:lnTo>
                    <a:lnTo>
                      <a:pt x="354" y="320"/>
                    </a:lnTo>
                    <a:lnTo>
                      <a:pt x="354" y="320"/>
                    </a:lnTo>
                    <a:lnTo>
                      <a:pt x="358" y="320"/>
                    </a:lnTo>
                    <a:lnTo>
                      <a:pt x="362" y="318"/>
                    </a:lnTo>
                    <a:lnTo>
                      <a:pt x="364" y="314"/>
                    </a:lnTo>
                    <a:lnTo>
                      <a:pt x="364" y="310"/>
                    </a:lnTo>
                    <a:lnTo>
                      <a:pt x="364" y="310"/>
                    </a:lnTo>
                    <a:lnTo>
                      <a:pt x="364" y="306"/>
                    </a:lnTo>
                    <a:lnTo>
                      <a:pt x="362" y="304"/>
                    </a:lnTo>
                    <a:lnTo>
                      <a:pt x="358" y="302"/>
                    </a:lnTo>
                    <a:lnTo>
                      <a:pt x="354" y="300"/>
                    </a:lnTo>
                    <a:lnTo>
                      <a:pt x="354" y="300"/>
                    </a:lnTo>
                    <a:close/>
                    <a:moveTo>
                      <a:pt x="60" y="100"/>
                    </a:moveTo>
                    <a:lnTo>
                      <a:pt x="60" y="100"/>
                    </a:lnTo>
                    <a:lnTo>
                      <a:pt x="56" y="102"/>
                    </a:lnTo>
                    <a:lnTo>
                      <a:pt x="54" y="104"/>
                    </a:lnTo>
                    <a:lnTo>
                      <a:pt x="52" y="106"/>
                    </a:lnTo>
                    <a:lnTo>
                      <a:pt x="50" y="110"/>
                    </a:lnTo>
                    <a:lnTo>
                      <a:pt x="50" y="242"/>
                    </a:lnTo>
                    <a:lnTo>
                      <a:pt x="50" y="242"/>
                    </a:lnTo>
                    <a:lnTo>
                      <a:pt x="52" y="246"/>
                    </a:lnTo>
                    <a:lnTo>
                      <a:pt x="54" y="248"/>
                    </a:lnTo>
                    <a:lnTo>
                      <a:pt x="56" y="250"/>
                    </a:lnTo>
                    <a:lnTo>
                      <a:pt x="60" y="252"/>
                    </a:lnTo>
                    <a:lnTo>
                      <a:pt x="80" y="252"/>
                    </a:lnTo>
                    <a:lnTo>
                      <a:pt x="80" y="252"/>
                    </a:lnTo>
                    <a:lnTo>
                      <a:pt x="84" y="250"/>
                    </a:lnTo>
                    <a:lnTo>
                      <a:pt x="88" y="248"/>
                    </a:lnTo>
                    <a:lnTo>
                      <a:pt x="90" y="246"/>
                    </a:lnTo>
                    <a:lnTo>
                      <a:pt x="90" y="242"/>
                    </a:lnTo>
                    <a:lnTo>
                      <a:pt x="90" y="110"/>
                    </a:lnTo>
                    <a:lnTo>
                      <a:pt x="90" y="110"/>
                    </a:lnTo>
                    <a:lnTo>
                      <a:pt x="90" y="106"/>
                    </a:lnTo>
                    <a:lnTo>
                      <a:pt x="88" y="104"/>
                    </a:lnTo>
                    <a:lnTo>
                      <a:pt x="84" y="102"/>
                    </a:lnTo>
                    <a:lnTo>
                      <a:pt x="80" y="100"/>
                    </a:lnTo>
                    <a:lnTo>
                      <a:pt x="60" y="100"/>
                    </a:lnTo>
                    <a:close/>
                  </a:path>
                </a:pathLst>
              </a:custGeom>
              <a:solidFill>
                <a:schemeClr val="bg2"/>
              </a:solidFill>
              <a:ln>
                <a:noFill/>
              </a:ln>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grpSp>
        <p:nvGrpSpPr>
          <p:cNvPr id="50" name="Group 49"/>
          <p:cNvGrpSpPr/>
          <p:nvPr/>
        </p:nvGrpSpPr>
        <p:grpSpPr>
          <a:xfrm>
            <a:off x="7178856" y="2108229"/>
            <a:ext cx="2285899" cy="612000"/>
            <a:chOff x="3205801" y="3850264"/>
            <a:chExt cx="2285899" cy="612000"/>
          </a:xfrm>
        </p:grpSpPr>
        <p:sp>
          <p:nvSpPr>
            <p:cNvPr id="21" name="Rounded Rectangle 20"/>
            <p:cNvSpPr/>
            <p:nvPr/>
          </p:nvSpPr>
          <p:spPr>
            <a:xfrm>
              <a:off x="3373016" y="3976244"/>
              <a:ext cx="2118684" cy="360040"/>
            </a:xfrm>
            <a:prstGeom prst="roundRect">
              <a:avLst>
                <a:gd name="adj" fmla="val 50000"/>
              </a:avLst>
            </a:prstGeom>
            <a:solidFill>
              <a:schemeClr val="accent1"/>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b="1" smtClean="0">
                  <a:solidFill>
                    <a:schemeClr val="bg2"/>
                  </a:solidFill>
                  <a:latin typeface="华文楷体" panose="02010600040101010101" pitchFamily="2" charset="-122"/>
                  <a:ea typeface="华文楷体" panose="02010600040101010101" pitchFamily="2" charset="-122"/>
                </a:rPr>
                <a:t>子公司</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grpSp>
          <p:nvGrpSpPr>
            <p:cNvPr id="25" name="Group 24"/>
            <p:cNvGrpSpPr/>
            <p:nvPr/>
          </p:nvGrpSpPr>
          <p:grpSpPr>
            <a:xfrm>
              <a:off x="3205801" y="3850264"/>
              <a:ext cx="612000" cy="612000"/>
              <a:chOff x="592807" y="4690710"/>
              <a:chExt cx="612000" cy="612000"/>
            </a:xfrm>
          </p:grpSpPr>
          <p:sp>
            <p:nvSpPr>
              <p:cNvPr id="26" name="Oval 25"/>
              <p:cNvSpPr/>
              <p:nvPr/>
            </p:nvSpPr>
            <p:spPr bwMode="ltGray">
              <a:xfrm>
                <a:off x="592807" y="4690710"/>
                <a:ext cx="612000" cy="612000"/>
              </a:xfrm>
              <a:prstGeom prst="ellipse">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27" name="Freeform 4923"/>
              <p:cNvSpPr>
                <a:spLocks noEditPoints="1"/>
              </p:cNvSpPr>
              <p:nvPr/>
            </p:nvSpPr>
            <p:spPr bwMode="auto">
              <a:xfrm>
                <a:off x="681987" y="4800382"/>
                <a:ext cx="433640" cy="397503"/>
              </a:xfrm>
              <a:custGeom>
                <a:gdLst>
                  <a:gd name="T0" fmla="*/ 310 w 360"/>
                  <a:gd name="T1" fmla="*/ 80 h 330"/>
                  <a:gd name="T2" fmla="*/ 310 w 360"/>
                  <a:gd name="T3" fmla="*/ 36 h 330"/>
                  <a:gd name="T4" fmla="*/ 310 w 360"/>
                  <a:gd name="T5" fmla="*/ 34 h 330"/>
                  <a:gd name="T6" fmla="*/ 310 w 360"/>
                  <a:gd name="T7" fmla="*/ 32 h 330"/>
                  <a:gd name="T8" fmla="*/ 310 w 360"/>
                  <a:gd name="T9" fmla="*/ 32 h 330"/>
                  <a:gd name="T10" fmla="*/ 310 w 360"/>
                  <a:gd name="T11" fmla="*/ 32 h 330"/>
                  <a:gd name="T12" fmla="*/ 308 w 360"/>
                  <a:gd name="T13" fmla="*/ 30 h 330"/>
                  <a:gd name="T14" fmla="*/ 308 w 360"/>
                  <a:gd name="T15" fmla="*/ 30 h 330"/>
                  <a:gd name="T16" fmla="*/ 308 w 360"/>
                  <a:gd name="T17" fmla="*/ 28 h 330"/>
                  <a:gd name="T18" fmla="*/ 306 w 360"/>
                  <a:gd name="T19" fmla="*/ 28 h 330"/>
                  <a:gd name="T20" fmla="*/ 274 w 360"/>
                  <a:gd name="T21" fmla="*/ 12 h 330"/>
                  <a:gd name="T22" fmla="*/ 272 w 360"/>
                  <a:gd name="T23" fmla="*/ 12 h 330"/>
                  <a:gd name="T24" fmla="*/ 254 w 360"/>
                  <a:gd name="T25" fmla="*/ 20 h 330"/>
                  <a:gd name="T26" fmla="*/ 238 w 360"/>
                  <a:gd name="T27" fmla="*/ 2 h 330"/>
                  <a:gd name="T28" fmla="*/ 226 w 360"/>
                  <a:gd name="T29" fmla="*/ 0 h 330"/>
                  <a:gd name="T30" fmla="*/ 110 w 360"/>
                  <a:gd name="T31" fmla="*/ 58 h 330"/>
                  <a:gd name="T32" fmla="*/ 110 w 360"/>
                  <a:gd name="T33" fmla="*/ 60 h 330"/>
                  <a:gd name="T34" fmla="*/ 108 w 360"/>
                  <a:gd name="T35" fmla="*/ 60 h 330"/>
                  <a:gd name="T36" fmla="*/ 108 w 360"/>
                  <a:gd name="T37" fmla="*/ 60 h 330"/>
                  <a:gd name="T38" fmla="*/ 2 w 360"/>
                  <a:gd name="T39" fmla="*/ 158 h 330"/>
                  <a:gd name="T40" fmla="*/ 0 w 360"/>
                  <a:gd name="T41" fmla="*/ 170 h 330"/>
                  <a:gd name="T42" fmla="*/ 4 w 360"/>
                  <a:gd name="T43" fmla="*/ 174 h 330"/>
                  <a:gd name="T44" fmla="*/ 10 w 360"/>
                  <a:gd name="T45" fmla="*/ 176 h 330"/>
                  <a:gd name="T46" fmla="*/ 40 w 360"/>
                  <a:gd name="T47" fmla="*/ 172 h 330"/>
                  <a:gd name="T48" fmla="*/ 40 w 360"/>
                  <a:gd name="T49" fmla="*/ 304 h 330"/>
                  <a:gd name="T50" fmla="*/ 44 w 360"/>
                  <a:gd name="T51" fmla="*/ 312 h 330"/>
                  <a:gd name="T52" fmla="*/ 50 w 360"/>
                  <a:gd name="T53" fmla="*/ 314 h 330"/>
                  <a:gd name="T54" fmla="*/ 220 w 360"/>
                  <a:gd name="T55" fmla="*/ 330 h 330"/>
                  <a:gd name="T56" fmla="*/ 220 w 360"/>
                  <a:gd name="T57" fmla="*/ 330 h 330"/>
                  <a:gd name="T58" fmla="*/ 224 w 360"/>
                  <a:gd name="T59" fmla="*/ 330 h 330"/>
                  <a:gd name="T60" fmla="*/ 224 w 360"/>
                  <a:gd name="T61" fmla="*/ 330 h 330"/>
                  <a:gd name="T62" fmla="*/ 322 w 360"/>
                  <a:gd name="T63" fmla="*/ 282 h 330"/>
                  <a:gd name="T64" fmla="*/ 326 w 360"/>
                  <a:gd name="T65" fmla="*/ 278 h 330"/>
                  <a:gd name="T66" fmla="*/ 326 w 360"/>
                  <a:gd name="T67" fmla="*/ 160 h 330"/>
                  <a:gd name="T68" fmla="*/ 356 w 360"/>
                  <a:gd name="T69" fmla="*/ 146 h 330"/>
                  <a:gd name="T70" fmla="*/ 360 w 360"/>
                  <a:gd name="T71" fmla="*/ 138 h 330"/>
                  <a:gd name="T72" fmla="*/ 360 w 360"/>
                  <a:gd name="T73" fmla="*/ 134 h 330"/>
                  <a:gd name="T74" fmla="*/ 358 w 360"/>
                  <a:gd name="T75" fmla="*/ 130 h 330"/>
                  <a:gd name="T76" fmla="*/ 150 w 360"/>
                  <a:gd name="T77" fmla="*/ 304 h 330"/>
                  <a:gd name="T78" fmla="*/ 150 w 360"/>
                  <a:gd name="T79" fmla="*/ 208 h 330"/>
                  <a:gd name="T80" fmla="*/ 144 w 360"/>
                  <a:gd name="T81" fmla="*/ 192 h 330"/>
                  <a:gd name="T82" fmla="*/ 128 w 360"/>
                  <a:gd name="T83" fmla="*/ 184 h 330"/>
                  <a:gd name="T84" fmla="*/ 120 w 360"/>
                  <a:gd name="T85" fmla="*/ 184 h 330"/>
                  <a:gd name="T86" fmla="*/ 108 w 360"/>
                  <a:gd name="T87" fmla="*/ 196 h 330"/>
                  <a:gd name="T88" fmla="*/ 106 w 360"/>
                  <a:gd name="T89" fmla="*/ 300 h 330"/>
                  <a:gd name="T90" fmla="*/ 60 w 360"/>
                  <a:gd name="T91" fmla="*/ 138 h 330"/>
                  <a:gd name="T92" fmla="*/ 210 w 360"/>
                  <a:gd name="T93" fmla="*/ 182 h 330"/>
                  <a:gd name="T94" fmla="*/ 272 w 360"/>
                  <a:gd name="T95" fmla="*/ 28 h 330"/>
                  <a:gd name="T96" fmla="*/ 264 w 360"/>
                  <a:gd name="T97" fmla="*/ 46 h 330"/>
                  <a:gd name="T98" fmla="*/ 272 w 360"/>
                  <a:gd name="T99" fmla="*/ 28 h 330"/>
                  <a:gd name="T100" fmla="*/ 294 w 360"/>
                  <a:gd name="T101" fmla="*/ 124 h 330"/>
                  <a:gd name="T102" fmla="*/ 272 w 360"/>
                  <a:gd name="T103" fmla="*/ 60 h 330"/>
                  <a:gd name="T104" fmla="*/ 240 w 360"/>
                  <a:gd name="T105" fmla="*/ 52 h 330"/>
                  <a:gd name="T106" fmla="*/ 256 w 360"/>
                  <a:gd name="T107" fmla="*/ 136 h 330"/>
                  <a:gd name="T108" fmla="*/ 240 w 360"/>
                  <a:gd name="T109" fmla="*/ 52 h 330"/>
                  <a:gd name="T110" fmla="*/ 230 w 360"/>
                  <a:gd name="T111" fmla="*/ 304 h 330"/>
                  <a:gd name="T112" fmla="*/ 230 w 360"/>
                  <a:gd name="T113" fmla="*/ 204 h 330"/>
                  <a:gd name="T114" fmla="*/ 236 w 360"/>
                  <a:gd name="T115" fmla="*/ 206 h 330"/>
                  <a:gd name="T116" fmla="*/ 306 w 360"/>
                  <a:gd name="T117" fmla="*/ 170 h 3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0" h="330">
                    <a:moveTo>
                      <a:pt x="358" y="130"/>
                    </a:moveTo>
                    <a:lnTo>
                      <a:pt x="310" y="80"/>
                    </a:lnTo>
                    <a:lnTo>
                      <a:pt x="310" y="36"/>
                    </a:lnTo>
                    <a:lnTo>
                      <a:pt x="310" y="36"/>
                    </a:lnTo>
                    <a:lnTo>
                      <a:pt x="310" y="34"/>
                    </a:lnTo>
                    <a:lnTo>
                      <a:pt x="310" y="34"/>
                    </a:lnTo>
                    <a:lnTo>
                      <a:pt x="310" y="32"/>
                    </a:lnTo>
                    <a:lnTo>
                      <a:pt x="310" y="32"/>
                    </a:lnTo>
                    <a:lnTo>
                      <a:pt x="310" y="32"/>
                    </a:lnTo>
                    <a:lnTo>
                      <a:pt x="310" y="32"/>
                    </a:lnTo>
                    <a:lnTo>
                      <a:pt x="310" y="32"/>
                    </a:lnTo>
                    <a:lnTo>
                      <a:pt x="310" y="32"/>
                    </a:lnTo>
                    <a:lnTo>
                      <a:pt x="308" y="30"/>
                    </a:lnTo>
                    <a:lnTo>
                      <a:pt x="308" y="30"/>
                    </a:lnTo>
                    <a:lnTo>
                      <a:pt x="308" y="30"/>
                    </a:lnTo>
                    <a:lnTo>
                      <a:pt x="308" y="30"/>
                    </a:lnTo>
                    <a:lnTo>
                      <a:pt x="308" y="28"/>
                    </a:lnTo>
                    <a:lnTo>
                      <a:pt x="308" y="28"/>
                    </a:lnTo>
                    <a:lnTo>
                      <a:pt x="306" y="28"/>
                    </a:lnTo>
                    <a:lnTo>
                      <a:pt x="306" y="28"/>
                    </a:lnTo>
                    <a:lnTo>
                      <a:pt x="306" y="28"/>
                    </a:lnTo>
                    <a:lnTo>
                      <a:pt x="274" y="12"/>
                    </a:lnTo>
                    <a:lnTo>
                      <a:pt x="274" y="12"/>
                    </a:lnTo>
                    <a:lnTo>
                      <a:pt x="272" y="12"/>
                    </a:lnTo>
                    <a:lnTo>
                      <a:pt x="268" y="12"/>
                    </a:lnTo>
                    <a:lnTo>
                      <a:pt x="254" y="20"/>
                    </a:lnTo>
                    <a:lnTo>
                      <a:pt x="238" y="2"/>
                    </a:lnTo>
                    <a:lnTo>
                      <a:pt x="238" y="2"/>
                    </a:lnTo>
                    <a:lnTo>
                      <a:pt x="232" y="0"/>
                    </a:lnTo>
                    <a:lnTo>
                      <a:pt x="226" y="0"/>
                    </a:lnTo>
                    <a:lnTo>
                      <a:pt x="114" y="58"/>
                    </a:lnTo>
                    <a:lnTo>
                      <a:pt x="110" y="58"/>
                    </a:lnTo>
                    <a:lnTo>
                      <a:pt x="110" y="58"/>
                    </a:lnTo>
                    <a:lnTo>
                      <a:pt x="110" y="60"/>
                    </a:lnTo>
                    <a:lnTo>
                      <a:pt x="110" y="60"/>
                    </a:lnTo>
                    <a:lnTo>
                      <a:pt x="108" y="60"/>
                    </a:lnTo>
                    <a:lnTo>
                      <a:pt x="108" y="60"/>
                    </a:lnTo>
                    <a:lnTo>
                      <a:pt x="108" y="60"/>
                    </a:lnTo>
                    <a:lnTo>
                      <a:pt x="2" y="158"/>
                    </a:lnTo>
                    <a:lnTo>
                      <a:pt x="2" y="158"/>
                    </a:lnTo>
                    <a:lnTo>
                      <a:pt x="0" y="164"/>
                    </a:lnTo>
                    <a:lnTo>
                      <a:pt x="0" y="170"/>
                    </a:lnTo>
                    <a:lnTo>
                      <a:pt x="0" y="170"/>
                    </a:lnTo>
                    <a:lnTo>
                      <a:pt x="4" y="174"/>
                    </a:lnTo>
                    <a:lnTo>
                      <a:pt x="10" y="176"/>
                    </a:lnTo>
                    <a:lnTo>
                      <a:pt x="10" y="176"/>
                    </a:lnTo>
                    <a:lnTo>
                      <a:pt x="10" y="176"/>
                    </a:lnTo>
                    <a:lnTo>
                      <a:pt x="40" y="172"/>
                    </a:lnTo>
                    <a:lnTo>
                      <a:pt x="40" y="304"/>
                    </a:lnTo>
                    <a:lnTo>
                      <a:pt x="40" y="304"/>
                    </a:lnTo>
                    <a:lnTo>
                      <a:pt x="42" y="308"/>
                    </a:lnTo>
                    <a:lnTo>
                      <a:pt x="44" y="312"/>
                    </a:lnTo>
                    <a:lnTo>
                      <a:pt x="46" y="314"/>
                    </a:lnTo>
                    <a:lnTo>
                      <a:pt x="50" y="314"/>
                    </a:lnTo>
                    <a:lnTo>
                      <a:pt x="220" y="330"/>
                    </a:lnTo>
                    <a:lnTo>
                      <a:pt x="220" y="330"/>
                    </a:lnTo>
                    <a:lnTo>
                      <a:pt x="220" y="330"/>
                    </a:lnTo>
                    <a:lnTo>
                      <a:pt x="220" y="330"/>
                    </a:lnTo>
                    <a:lnTo>
                      <a:pt x="224" y="330"/>
                    </a:lnTo>
                    <a:lnTo>
                      <a:pt x="224" y="330"/>
                    </a:lnTo>
                    <a:lnTo>
                      <a:pt x="224" y="330"/>
                    </a:lnTo>
                    <a:lnTo>
                      <a:pt x="224" y="330"/>
                    </a:lnTo>
                    <a:lnTo>
                      <a:pt x="224" y="330"/>
                    </a:lnTo>
                    <a:lnTo>
                      <a:pt x="322" y="282"/>
                    </a:lnTo>
                    <a:lnTo>
                      <a:pt x="322" y="282"/>
                    </a:lnTo>
                    <a:lnTo>
                      <a:pt x="326" y="278"/>
                    </a:lnTo>
                    <a:lnTo>
                      <a:pt x="326" y="272"/>
                    </a:lnTo>
                    <a:lnTo>
                      <a:pt x="326" y="160"/>
                    </a:lnTo>
                    <a:lnTo>
                      <a:pt x="356" y="146"/>
                    </a:lnTo>
                    <a:lnTo>
                      <a:pt x="356" y="146"/>
                    </a:lnTo>
                    <a:lnTo>
                      <a:pt x="358" y="142"/>
                    </a:lnTo>
                    <a:lnTo>
                      <a:pt x="360" y="138"/>
                    </a:lnTo>
                    <a:lnTo>
                      <a:pt x="360" y="138"/>
                    </a:lnTo>
                    <a:lnTo>
                      <a:pt x="360" y="134"/>
                    </a:lnTo>
                    <a:lnTo>
                      <a:pt x="358" y="130"/>
                    </a:lnTo>
                    <a:lnTo>
                      <a:pt x="358" y="130"/>
                    </a:lnTo>
                    <a:close/>
                    <a:moveTo>
                      <a:pt x="210" y="310"/>
                    </a:moveTo>
                    <a:lnTo>
                      <a:pt x="150" y="304"/>
                    </a:lnTo>
                    <a:lnTo>
                      <a:pt x="150" y="208"/>
                    </a:lnTo>
                    <a:lnTo>
                      <a:pt x="150" y="208"/>
                    </a:lnTo>
                    <a:lnTo>
                      <a:pt x="148" y="200"/>
                    </a:lnTo>
                    <a:lnTo>
                      <a:pt x="144" y="192"/>
                    </a:lnTo>
                    <a:lnTo>
                      <a:pt x="136" y="186"/>
                    </a:lnTo>
                    <a:lnTo>
                      <a:pt x="128" y="184"/>
                    </a:lnTo>
                    <a:lnTo>
                      <a:pt x="128" y="184"/>
                    </a:lnTo>
                    <a:lnTo>
                      <a:pt x="120" y="184"/>
                    </a:lnTo>
                    <a:lnTo>
                      <a:pt x="112" y="188"/>
                    </a:lnTo>
                    <a:lnTo>
                      <a:pt x="108" y="196"/>
                    </a:lnTo>
                    <a:lnTo>
                      <a:pt x="106" y="204"/>
                    </a:lnTo>
                    <a:lnTo>
                      <a:pt x="106" y="300"/>
                    </a:lnTo>
                    <a:lnTo>
                      <a:pt x="60" y="296"/>
                    </a:lnTo>
                    <a:lnTo>
                      <a:pt x="60" y="138"/>
                    </a:lnTo>
                    <a:lnTo>
                      <a:pt x="118" y="86"/>
                    </a:lnTo>
                    <a:lnTo>
                      <a:pt x="210" y="182"/>
                    </a:lnTo>
                    <a:lnTo>
                      <a:pt x="210" y="310"/>
                    </a:lnTo>
                    <a:close/>
                    <a:moveTo>
                      <a:pt x="272" y="28"/>
                    </a:moveTo>
                    <a:lnTo>
                      <a:pt x="286" y="36"/>
                    </a:lnTo>
                    <a:lnTo>
                      <a:pt x="264" y="46"/>
                    </a:lnTo>
                    <a:lnTo>
                      <a:pt x="250" y="40"/>
                    </a:lnTo>
                    <a:lnTo>
                      <a:pt x="272" y="28"/>
                    </a:lnTo>
                    <a:close/>
                    <a:moveTo>
                      <a:pt x="294" y="48"/>
                    </a:moveTo>
                    <a:lnTo>
                      <a:pt x="294" y="124"/>
                    </a:lnTo>
                    <a:lnTo>
                      <a:pt x="272" y="136"/>
                    </a:lnTo>
                    <a:lnTo>
                      <a:pt x="272" y="60"/>
                    </a:lnTo>
                    <a:lnTo>
                      <a:pt x="294" y="48"/>
                    </a:lnTo>
                    <a:close/>
                    <a:moveTo>
                      <a:pt x="240" y="52"/>
                    </a:moveTo>
                    <a:lnTo>
                      <a:pt x="256" y="60"/>
                    </a:lnTo>
                    <a:lnTo>
                      <a:pt x="256" y="136"/>
                    </a:lnTo>
                    <a:lnTo>
                      <a:pt x="240" y="128"/>
                    </a:lnTo>
                    <a:lnTo>
                      <a:pt x="240" y="52"/>
                    </a:lnTo>
                    <a:close/>
                    <a:moveTo>
                      <a:pt x="306" y="266"/>
                    </a:moveTo>
                    <a:lnTo>
                      <a:pt x="230" y="304"/>
                    </a:lnTo>
                    <a:lnTo>
                      <a:pt x="230" y="204"/>
                    </a:lnTo>
                    <a:lnTo>
                      <a:pt x="230" y="204"/>
                    </a:lnTo>
                    <a:lnTo>
                      <a:pt x="236" y="206"/>
                    </a:lnTo>
                    <a:lnTo>
                      <a:pt x="236" y="206"/>
                    </a:lnTo>
                    <a:lnTo>
                      <a:pt x="240" y="204"/>
                    </a:lnTo>
                    <a:lnTo>
                      <a:pt x="306" y="170"/>
                    </a:lnTo>
                    <a:lnTo>
                      <a:pt x="306" y="26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grpSp>
      <p:sp>
        <p:nvSpPr>
          <p:cNvPr id="31" name="Rectangle 30"/>
          <p:cNvSpPr/>
          <p:nvPr/>
        </p:nvSpPr>
        <p:spPr>
          <a:xfrm>
            <a:off x="3554277" y="2725247"/>
            <a:ext cx="2924692" cy="2308324"/>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a:latin typeface="华文楷体" panose="02010600040101010101" pitchFamily="2" charset="-122"/>
                <a:ea typeface="华文楷体" panose="02010600040101010101" pitchFamily="2" charset="-122"/>
              </a:rPr>
              <a:t>凤凰医疗集团成立全资控股子公司</a:t>
            </a:r>
            <a:r>
              <a:rPr lang="zh-CN" altLang="en-US" sz="1600" smtClean="0">
                <a:latin typeface="华文楷体" panose="02010600040101010101" pitchFamily="2" charset="-122"/>
                <a:ea typeface="华文楷体" panose="02010600040101010101" pitchFamily="2" charset="-122"/>
              </a:rPr>
              <a:t>，</a:t>
            </a:r>
            <a:r>
              <a:rPr lang="zh-CN" altLang="en-US" sz="1600">
                <a:latin typeface="华文楷体" panose="02010600040101010101" pitchFamily="2" charset="-122"/>
                <a:ea typeface="华文楷体" panose="02010600040101010101" pitchFamily="2" charset="-122"/>
              </a:rPr>
              <a:t>由总公司汇总采购</a:t>
            </a:r>
            <a:r>
              <a:rPr lang="zh-CN" altLang="en-US" sz="1600" smtClean="0">
                <a:latin typeface="华文楷体" panose="02010600040101010101" pitchFamily="2" charset="-122"/>
                <a:ea typeface="华文楷体" panose="02010600040101010101" pitchFamily="2" charset="-122"/>
              </a:rPr>
              <a:t>需求，向</a:t>
            </a:r>
            <a:r>
              <a:rPr lang="zh-CN" altLang="en-US" sz="1600">
                <a:latin typeface="华文楷体" panose="02010600040101010101" pitchFamily="2" charset="-122"/>
                <a:ea typeface="华文楷体" panose="02010600040101010101" pitchFamily="2" charset="-122"/>
              </a:rPr>
              <a:t>供应商规模采购药品、医疗器械以及医用</a:t>
            </a:r>
            <a:r>
              <a:rPr lang="zh-CN" altLang="en-US" sz="1600" smtClean="0">
                <a:latin typeface="华文楷体" panose="02010600040101010101" pitchFamily="2" charset="-122"/>
                <a:ea typeface="华文楷体" panose="02010600040101010101" pitchFamily="2" charset="-122"/>
              </a:rPr>
              <a:t>耗材</a:t>
            </a:r>
            <a:endParaRPr lang="en-US" altLang="zh-CN" sz="1600" smtClean="0">
              <a:latin typeface="华文楷体" panose="02010600040101010101" pitchFamily="2" charset="-122"/>
              <a:ea typeface="华文楷体" panose="02010600040101010101" pitchFamily="2" charset="-122"/>
            </a:endParaRPr>
          </a:p>
          <a:p>
            <a:pPr marL="285750" indent="-285750">
              <a:spcBef>
                <a:spcPct val="0"/>
              </a:spcBef>
              <a:buFont typeface="Arial" pitchFamily="34" charset="0"/>
              <a:buChar char="•"/>
            </a:pPr>
            <a:r>
              <a:rPr lang="zh-CN" altLang="en-US" sz="1600" smtClean="0">
                <a:latin typeface="华文楷体" panose="02010600040101010101" pitchFamily="2" charset="-122"/>
                <a:ea typeface="华文楷体" panose="02010600040101010101" pitchFamily="2" charset="-122"/>
              </a:rPr>
              <a:t>总公司负责进行计划制定、收货验货、核算及结算活动</a:t>
            </a:r>
            <a:endParaRPr lang="en-US" altLang="zh-CN" sz="1600" smtClean="0">
              <a:latin typeface="华文楷体" panose="02010600040101010101" pitchFamily="2" charset="-122"/>
              <a:ea typeface="华文楷体" panose="02010600040101010101" pitchFamily="2" charset="-122"/>
            </a:endParaRPr>
          </a:p>
          <a:p>
            <a:pPr marL="285750" indent="-285750">
              <a:spcBef>
                <a:spcPct val="0"/>
              </a:spcBef>
              <a:buFont typeface="Arial" pitchFamily="34" charset="0"/>
              <a:buChar char="•"/>
            </a:pPr>
            <a:r>
              <a:rPr lang="zh-CN" altLang="en-US" sz="1600">
                <a:latin typeface="华文楷体" panose="02010600040101010101" pitchFamily="2" charset="-122"/>
                <a:ea typeface="华文楷体" panose="02010600040101010101" pitchFamily="2" charset="-122"/>
              </a:rPr>
              <a:t>集中</a:t>
            </a:r>
            <a:r>
              <a:rPr lang="zh-CN" altLang="en-US" sz="1600" smtClean="0">
                <a:latin typeface="华文楷体" panose="02010600040101010101" pitchFamily="2" charset="-122"/>
                <a:ea typeface="华文楷体" panose="02010600040101010101" pitchFamily="2" charset="-122"/>
              </a:rPr>
              <a:t>采购、集中</a:t>
            </a:r>
            <a:r>
              <a:rPr lang="zh-CN" altLang="en-US" sz="1600">
                <a:latin typeface="华文楷体" panose="02010600040101010101" pitchFamily="2" charset="-122"/>
                <a:ea typeface="华文楷体" panose="02010600040101010101" pitchFamily="2" charset="-122"/>
              </a:rPr>
              <a:t>跟供应商结算、企业内部通过销售配送，再进行内部结算</a:t>
            </a:r>
          </a:p>
        </p:txBody>
      </p:sp>
      <p:sp>
        <p:nvSpPr>
          <p:cNvPr id="34" name="Rectangle 33"/>
          <p:cNvSpPr/>
          <p:nvPr/>
        </p:nvSpPr>
        <p:spPr>
          <a:xfrm>
            <a:off x="7329021" y="2907074"/>
            <a:ext cx="2155032" cy="58477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smtClean="0">
                <a:latin typeface="华文楷体" panose="02010600040101010101" pitchFamily="2" charset="-122"/>
                <a:ea typeface="华文楷体" panose="02010600040101010101" pitchFamily="2" charset="-122"/>
              </a:rPr>
              <a:t>提出采购需求及请购单，呈报总公司审批</a:t>
            </a:r>
            <a:endParaRPr lang="en-US" altLang="zh-CN" sz="1600" smtClean="0">
              <a:latin typeface="华文楷体" panose="02010600040101010101" pitchFamily="2" charset="-122"/>
              <a:ea typeface="华文楷体" panose="02010600040101010101" pitchFamily="2" charset="-122"/>
            </a:endParaRPr>
          </a:p>
        </p:txBody>
      </p:sp>
      <p:sp>
        <p:nvSpPr>
          <p:cNvPr id="38" name="Rectangle 37"/>
          <p:cNvSpPr/>
          <p:nvPr/>
        </p:nvSpPr>
        <p:spPr>
          <a:xfrm>
            <a:off x="678192" y="2956852"/>
            <a:ext cx="2037238" cy="58477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smtClean="0">
                <a:latin typeface="华文楷体" panose="02010600040101010101" pitchFamily="2" charset="-122"/>
                <a:ea typeface="华文楷体" panose="02010600040101010101" pitchFamily="2" charset="-122"/>
              </a:rPr>
              <a:t>与总公司对接进行采购订单接收</a:t>
            </a:r>
            <a:endParaRPr lang="en-US" altLang="zh-CN" sz="1600" smtClean="0">
              <a:latin typeface="华文楷体" panose="02010600040101010101" pitchFamily="2" charset="-122"/>
              <a:ea typeface="华文楷体" panose="02010600040101010101" pitchFamily="2" charset="-122"/>
            </a:endParaRPr>
          </a:p>
        </p:txBody>
      </p:sp>
      <p:sp>
        <p:nvSpPr>
          <p:cNvPr id="40" name="Oval 39"/>
          <p:cNvSpPr/>
          <p:nvPr/>
        </p:nvSpPr>
        <p:spPr>
          <a:xfrm>
            <a:off x="7178856" y="2710445"/>
            <a:ext cx="288032" cy="288032"/>
          </a:xfrm>
          <a:prstGeom prst="ellipse">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b="1" smtClean="0">
                <a:solidFill>
                  <a:schemeClr val="bg2"/>
                </a:solidFill>
                <a:latin typeface="华文楷体" panose="02010600040101010101" pitchFamily="2" charset="-122"/>
                <a:ea typeface="华文楷体" panose="02010600040101010101" pitchFamily="2" charset="-122"/>
              </a:rPr>
              <a:t>1</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sp>
        <p:nvSpPr>
          <p:cNvPr id="41" name="Rectangle 40"/>
          <p:cNvSpPr/>
          <p:nvPr/>
        </p:nvSpPr>
        <p:spPr>
          <a:xfrm>
            <a:off x="759714" y="5237519"/>
            <a:ext cx="2037238" cy="584775"/>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pPr>
            <a:r>
              <a:rPr lang="zh-CN" altLang="en-US" sz="1600" smtClean="0">
                <a:latin typeface="华文楷体" panose="02010600040101010101" pitchFamily="2" charset="-122"/>
                <a:ea typeface="华文楷体" panose="02010600040101010101" pitchFamily="2" charset="-122"/>
              </a:rPr>
              <a:t>与总公司进行物资供应以及货款结算</a:t>
            </a:r>
            <a:endParaRPr lang="en-US" altLang="zh-CN" sz="1600" smtClean="0">
              <a:latin typeface="华文楷体" panose="02010600040101010101" pitchFamily="2" charset="-122"/>
              <a:ea typeface="华文楷体" panose="02010600040101010101" pitchFamily="2" charset="-122"/>
            </a:endParaRPr>
          </a:p>
        </p:txBody>
      </p:sp>
      <p:sp>
        <p:nvSpPr>
          <p:cNvPr id="42" name="Oval 41"/>
          <p:cNvSpPr/>
          <p:nvPr/>
        </p:nvSpPr>
        <p:spPr>
          <a:xfrm>
            <a:off x="534176" y="2769877"/>
            <a:ext cx="288032" cy="288032"/>
          </a:xfrm>
          <a:prstGeom prst="ellipse">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b="1" smtClean="0">
                <a:solidFill>
                  <a:schemeClr val="bg2"/>
                </a:solidFill>
                <a:latin typeface="华文楷体" panose="02010600040101010101" pitchFamily="2" charset="-122"/>
                <a:ea typeface="华文楷体" panose="02010600040101010101" pitchFamily="2" charset="-122"/>
              </a:rPr>
              <a:t>2</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sp>
        <p:nvSpPr>
          <p:cNvPr id="43" name="Rectangle 42"/>
          <p:cNvSpPr/>
          <p:nvPr/>
        </p:nvSpPr>
        <p:spPr>
          <a:xfrm>
            <a:off x="514452" y="2057400"/>
            <a:ext cx="2327493" cy="4837625"/>
          </a:xfrm>
          <a:prstGeom prst="rect">
            <a:avLst/>
          </a:prstGeom>
          <a:noFill/>
          <a:ln w="19050">
            <a:solidFill>
              <a:schemeClr val="accent2"/>
            </a:solidFill>
            <a:prstDash val="dash"/>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71" name="Rectangle 70"/>
          <p:cNvSpPr/>
          <p:nvPr/>
        </p:nvSpPr>
        <p:spPr>
          <a:xfrm>
            <a:off x="3543144" y="5287451"/>
            <a:ext cx="2935825" cy="830997"/>
          </a:xfrm>
          <a:prstGeom prst="rect">
            <a:avLst/>
          </a:prstGeom>
        </p:spPr>
        <p:txBody>
          <a:bodyPr wrap="squar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Bef>
                <a:spcPct val="0"/>
              </a:spcBef>
              <a:buNone/>
            </a:pPr>
            <a:r>
              <a:rPr lang="zh-CN" altLang="en-US" sz="1600" smtClean="0">
                <a:latin typeface="华文楷体" panose="02010600040101010101" pitchFamily="2" charset="-122"/>
                <a:ea typeface="华文楷体" panose="02010600040101010101" pitchFamily="2" charset="-122"/>
              </a:rPr>
              <a:t>以</a:t>
            </a:r>
            <a:r>
              <a:rPr lang="zh-CN" altLang="en-US" sz="1600">
                <a:latin typeface="华文楷体" panose="02010600040101010101" pitchFamily="2" charset="-122"/>
                <a:ea typeface="华文楷体" panose="02010600040101010101" pitchFamily="2" charset="-122"/>
              </a:rPr>
              <a:t>招标价或当地政府机关设定的其他价格上限卖给集团旗下医院及诊所</a:t>
            </a:r>
          </a:p>
        </p:txBody>
      </p:sp>
      <p:sp>
        <p:nvSpPr>
          <p:cNvPr id="72" name="Left Arrow 71"/>
          <p:cNvSpPr/>
          <p:nvPr/>
        </p:nvSpPr>
        <p:spPr>
          <a:xfrm>
            <a:off x="2653789" y="3060273"/>
            <a:ext cx="731475" cy="532735"/>
          </a:xfrm>
          <a:prstGeom prst="leftArrow">
            <a:avLst/>
          </a:prstGeom>
          <a:solidFill>
            <a:schemeClr val="accent5"/>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2" name="Snip Diagonal Corner Rectangle 1"/>
          <p:cNvSpPr/>
          <p:nvPr/>
        </p:nvSpPr>
        <p:spPr>
          <a:xfrm>
            <a:off x="1460665" y="3796575"/>
            <a:ext cx="2009105" cy="1139436"/>
          </a:xfrm>
          <a:prstGeom prst="snip2DiagRect">
            <a:avLst/>
          </a:prstGeom>
          <a:solidFill>
            <a:schemeClr val="accent6">
              <a:lumMod val="20000"/>
              <a:lumOff val="80000"/>
            </a:schemeClr>
          </a:solidFill>
          <a:ln w="19050">
            <a:solidFill>
              <a:schemeClr val="accent5"/>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a:latin typeface="华文楷体" panose="02010600040101010101" pitchFamily="2" charset="-122"/>
                <a:ea typeface="华文楷体" panose="02010600040101010101" pitchFamily="2" charset="-122"/>
              </a:rPr>
              <a:t>有较好的议价能力，节省采购成本，利于集中管控</a:t>
            </a:r>
            <a:endParaRPr lang="zh-CN" altLang="en-US" sz="1600" smtClean="0">
              <a:latin typeface="华文楷体" panose="02010600040101010101" pitchFamily="2" charset="-122"/>
              <a:ea typeface="华文楷体" panose="02010600040101010101" pitchFamily="2" charset="-122"/>
            </a:endParaRPr>
          </a:p>
        </p:txBody>
      </p:sp>
      <p:sp>
        <p:nvSpPr>
          <p:cNvPr id="3" name="5-Point Star 2"/>
          <p:cNvSpPr/>
          <p:nvPr/>
        </p:nvSpPr>
        <p:spPr>
          <a:xfrm>
            <a:off x="1273377" y="3573986"/>
            <a:ext cx="374575" cy="366796"/>
          </a:xfrm>
          <a:prstGeom prst="star5">
            <a:avLst/>
          </a:prstGeom>
          <a:solidFill>
            <a:srgbClr val="FFFF00"/>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74" name="Right Arrow 73"/>
          <p:cNvSpPr/>
          <p:nvPr/>
        </p:nvSpPr>
        <p:spPr>
          <a:xfrm>
            <a:off x="2721469" y="5428186"/>
            <a:ext cx="731475" cy="532735"/>
          </a:xfrm>
          <a:prstGeom prst="rightArrow">
            <a:avLst/>
          </a:prstGeom>
          <a:solidFill>
            <a:schemeClr val="accent5"/>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75" name="Oval 74"/>
          <p:cNvSpPr/>
          <p:nvPr/>
        </p:nvSpPr>
        <p:spPr>
          <a:xfrm>
            <a:off x="551661" y="5140154"/>
            <a:ext cx="288032" cy="288032"/>
          </a:xfrm>
          <a:prstGeom prst="ellipse">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b="1" smtClean="0">
                <a:solidFill>
                  <a:schemeClr val="bg2"/>
                </a:solidFill>
                <a:latin typeface="华文楷体" panose="02010600040101010101" pitchFamily="2" charset="-122"/>
                <a:ea typeface="华文楷体" panose="02010600040101010101" pitchFamily="2" charset="-122"/>
              </a:rPr>
              <a:t>3</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sp>
        <p:nvSpPr>
          <p:cNvPr id="84" name="Oval 83"/>
          <p:cNvSpPr/>
          <p:nvPr/>
        </p:nvSpPr>
        <p:spPr>
          <a:xfrm>
            <a:off x="3393435" y="5135011"/>
            <a:ext cx="288032" cy="288032"/>
          </a:xfrm>
          <a:prstGeom prst="ellipse">
            <a:avLst/>
          </a:prstGeom>
          <a:solidFill>
            <a:schemeClr val="accent2"/>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b="1" smtClean="0">
                <a:solidFill>
                  <a:schemeClr val="bg2"/>
                </a:solidFill>
                <a:latin typeface="华文楷体" panose="02010600040101010101" pitchFamily="2" charset="-122"/>
                <a:ea typeface="华文楷体" panose="02010600040101010101" pitchFamily="2" charset="-122"/>
              </a:rPr>
              <a:t>4</a:t>
            </a:r>
            <a:endParaRPr lang="zh-CN" altLang="en-US" sz="1600" b="1" smtClean="0">
              <a:solidFill>
                <a:schemeClr val="bg2"/>
              </a:solidFill>
              <a:latin typeface="华文楷体" panose="02010600040101010101" pitchFamily="2" charset="-122"/>
              <a:ea typeface="华文楷体" panose="02010600040101010101" pitchFamily="2" charset="-122"/>
            </a:endParaRPr>
          </a:p>
        </p:txBody>
      </p:sp>
      <p:sp>
        <p:nvSpPr>
          <p:cNvPr id="85" name="Rectangle 84"/>
          <p:cNvSpPr/>
          <p:nvPr/>
        </p:nvSpPr>
        <p:spPr>
          <a:xfrm>
            <a:off x="7045424" y="2056548"/>
            <a:ext cx="2498523" cy="4837625"/>
          </a:xfrm>
          <a:prstGeom prst="rect">
            <a:avLst/>
          </a:prstGeom>
          <a:noFill/>
          <a:ln w="19050">
            <a:solidFill>
              <a:schemeClr val="accent2"/>
            </a:solidFill>
            <a:prstDash val="dash"/>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82" name="Snip Diagonal Corner Rectangle 81"/>
          <p:cNvSpPr/>
          <p:nvPr/>
        </p:nvSpPr>
        <p:spPr>
          <a:xfrm>
            <a:off x="5476304" y="6029296"/>
            <a:ext cx="2049385" cy="613577"/>
          </a:xfrm>
          <a:prstGeom prst="snip2DiagRect">
            <a:avLst/>
          </a:prstGeom>
          <a:solidFill>
            <a:schemeClr val="accent6">
              <a:lumMod val="20000"/>
              <a:lumOff val="80000"/>
            </a:schemeClr>
          </a:solidFill>
          <a:ln w="19050">
            <a:solidFill>
              <a:schemeClr val="accent5"/>
            </a:solid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600" smtClean="0">
                <a:latin typeface="华文楷体" panose="02010600040101010101" pitchFamily="2" charset="-122"/>
                <a:ea typeface="华文楷体" panose="02010600040101010101" pitchFamily="2" charset="-122"/>
              </a:rPr>
              <a:t>总公司可赚取差价</a:t>
            </a:r>
            <a:endParaRPr lang="zh-CN" altLang="en-US" sz="1600" smtClean="0">
              <a:latin typeface="华文楷体" panose="02010600040101010101" pitchFamily="2" charset="-122"/>
              <a:ea typeface="华文楷体" panose="02010600040101010101" pitchFamily="2" charset="-122"/>
            </a:endParaRPr>
          </a:p>
        </p:txBody>
      </p:sp>
      <p:sp>
        <p:nvSpPr>
          <p:cNvPr id="83" name="5-Point Star 82"/>
          <p:cNvSpPr/>
          <p:nvPr/>
        </p:nvSpPr>
        <p:spPr>
          <a:xfrm>
            <a:off x="5289016" y="5842001"/>
            <a:ext cx="374575" cy="366796"/>
          </a:xfrm>
          <a:prstGeom prst="star5">
            <a:avLst/>
          </a:prstGeom>
          <a:solidFill>
            <a:srgbClr val="FFFF00"/>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
        <p:nvSpPr>
          <p:cNvPr id="86" name="Left Arrow 85"/>
          <p:cNvSpPr/>
          <p:nvPr/>
        </p:nvSpPr>
        <p:spPr>
          <a:xfrm>
            <a:off x="6541368" y="2970948"/>
            <a:ext cx="731475" cy="532735"/>
          </a:xfrm>
          <a:prstGeom prst="leftArrow">
            <a:avLst/>
          </a:prstGeom>
          <a:solidFill>
            <a:schemeClr val="accent5"/>
          </a:solidFill>
          <a:ln w="635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extLst>
      <p:ext uri="{BB962C8B-B14F-4D97-AF65-F5344CB8AC3E}">
        <p14:creationId xmlns:p14="http://schemas.microsoft.com/office/powerpoint/2010/main" val="3639774580"/>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grid" hidden="1"/>
          <p:cNvGrpSpPr/>
          <p:nvPr>
            <p:custDataLst>
              <p:tags r:id="rId3"/>
            </p:custDataLst>
          </p:nvPr>
        </p:nvGrpSpPr>
        <p:grpSpPr>
          <a:xfrm>
            <a:off x="530352" y="685800"/>
            <a:ext cx="8997696" cy="6711696"/>
            <a:chOff x="530352" y="685800"/>
            <a:chExt cx="8997696" cy="6711696"/>
          </a:xfrm>
        </p:grpSpPr>
        <p:sp>
          <p:nvSpPr>
            <p:cNvPr id="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9" name="Group 600" hidden="1"/>
            <p:cNvGrpSpPr/>
            <p:nvPr userDrawn="1"/>
          </p:nvGrpSpPr>
          <p:grpSpPr>
            <a:xfrm>
              <a:off x="530352" y="6016752"/>
              <a:ext cx="8997696" cy="609600"/>
              <a:chOff x="530352" y="6016752"/>
              <a:chExt cx="8997696" cy="609600"/>
            </a:xfrm>
          </p:grpSpPr>
          <p:sp>
            <p:nvSpPr>
              <p:cNvPr id="4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500" hidden="1"/>
            <p:cNvGrpSpPr/>
            <p:nvPr userDrawn="1"/>
          </p:nvGrpSpPr>
          <p:grpSpPr>
            <a:xfrm>
              <a:off x="530352" y="5257800"/>
              <a:ext cx="8997696" cy="609600"/>
              <a:chOff x="530352" y="5257800"/>
              <a:chExt cx="8997696" cy="609600"/>
            </a:xfrm>
          </p:grpSpPr>
          <p:sp>
            <p:nvSpPr>
              <p:cNvPr id="3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400" hidden="1"/>
            <p:cNvGrpSpPr/>
            <p:nvPr userDrawn="1"/>
          </p:nvGrpSpPr>
          <p:grpSpPr>
            <a:xfrm>
              <a:off x="530352" y="4498848"/>
              <a:ext cx="8997696" cy="609600"/>
              <a:chOff x="530352" y="4498848"/>
              <a:chExt cx="8997696" cy="609600"/>
            </a:xfrm>
          </p:grpSpPr>
          <p:sp>
            <p:nvSpPr>
              <p:cNvPr id="3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300" hidden="1"/>
            <p:cNvGrpSpPr/>
            <p:nvPr userDrawn="1"/>
          </p:nvGrpSpPr>
          <p:grpSpPr>
            <a:xfrm>
              <a:off x="530352" y="3730752"/>
              <a:ext cx="8997696" cy="609600"/>
              <a:chOff x="530352" y="3730752"/>
              <a:chExt cx="8997696" cy="609600"/>
            </a:xfrm>
          </p:grpSpPr>
          <p:sp>
            <p:nvSpPr>
              <p:cNvPr id="2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200" hidden="1"/>
            <p:cNvGrpSpPr/>
            <p:nvPr userDrawn="1"/>
          </p:nvGrpSpPr>
          <p:grpSpPr>
            <a:xfrm>
              <a:off x="530352" y="2971800"/>
              <a:ext cx="8997696" cy="609600"/>
              <a:chOff x="530352" y="2971800"/>
              <a:chExt cx="8997696" cy="609600"/>
            </a:xfrm>
          </p:grpSpPr>
          <p:sp>
            <p:nvSpPr>
              <p:cNvPr id="2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100" hidden="1"/>
            <p:cNvGrpSpPr/>
            <p:nvPr userDrawn="1"/>
          </p:nvGrpSpPr>
          <p:grpSpPr>
            <a:xfrm>
              <a:off x="530352" y="2212848"/>
              <a:ext cx="8997696" cy="609600"/>
              <a:chOff x="530352" y="2212848"/>
              <a:chExt cx="8997696" cy="609600"/>
            </a:xfrm>
          </p:grpSpPr>
          <p:sp>
            <p:nvSpPr>
              <p:cNvPr id="1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p:txBody>
          <a:bodyPr/>
          <a:lstStyle/>
          <a:p>
            <a:pPr>
              <a:lnSpc>
                <a:spcPct val="100000"/>
              </a:lnSpc>
              <a:spcBef>
                <a:spcPct val="50000"/>
              </a:spcBef>
              <a:spcAft>
                <a:spcPct val="0"/>
              </a:spcAft>
            </a:pPr>
            <a:r>
              <a:rPr lang="zh-CN" altLang="en-US">
                <a:latin typeface="华文楷体" panose="02010600040101010101" pitchFamily="2" charset="-122"/>
                <a:ea typeface="华文楷体" panose="02010600040101010101" pitchFamily="2" charset="-122"/>
              </a:rPr>
              <a:t>单一企业供应链的分类</a:t>
            </a:r>
            <a:br>
              <a:rPr lang="zh-CN" altLang="en-US" smtClean="0">
                <a:latin typeface="华文楷体" panose="02010600040101010101" pitchFamily="2" charset="-122"/>
                <a:ea typeface="华文楷体" panose="02010600040101010101" pitchFamily="2" charset="-122"/>
              </a:rPr>
            </a:br>
            <a:br>
              <a:rPr lang="zh-CN" altLang="en-US" smtClean="0">
                <a:solidFill>
                  <a:srgbClr val="FF3300"/>
                </a:solidFill>
                <a:latin typeface="华文楷体" panose="02010600040101010101" pitchFamily="2" charset="-122"/>
                <a:ea typeface="华文楷体" panose="02010600040101010101" pitchFamily="2" charset="-122"/>
              </a:rPr>
            </a:br>
            <a:endParaRPr lang="zh-CN" altLang="en-US" b="0">
              <a:latin typeface="华文楷体" panose="02010600040101010101" pitchFamily="2" charset="-122"/>
              <a:ea typeface="华文楷体" panose="02010600040101010101" pitchFamily="2" charset="-122"/>
            </a:endParaRPr>
          </a:p>
        </p:txBody>
      </p:sp>
      <p:sp>
        <p:nvSpPr>
          <p:cNvPr id="51" name="Page Number"/>
          <p:cNvSpPr txBox="1"/>
          <p:nvPr>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latin typeface="华文楷体" panose="02010600040101010101" pitchFamily="2" charset="-122"/>
                <a:ea typeface="华文楷体" panose="02010600040101010101" pitchFamily="2" charset="-122"/>
              </a:rPr>
              <a:t>22</a:t>
            </a:r>
            <a:endParaRPr lang="zh-CN" altLang="en-US" sz="900" noProof="1" smtClean="0">
              <a:latin typeface="华文楷体" panose="02010600040101010101" pitchFamily="2" charset="-122"/>
              <a:ea typeface="华文楷体" panose="02010600040101010101" pitchFamily="2" charset="-122"/>
            </a:endParaRPr>
          </a:p>
        </p:txBody>
      </p:sp>
      <p:sp>
        <p:nvSpPr>
          <p:cNvPr id="5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泰康之家供应链管理 </a:t>
            </a:r>
            <a:r>
              <a:rPr lang="en-US" altLang="zh-CN" sz="900" noProof="1" smtClean="0">
                <a:solidFill>
                  <a:schemeClr val="tx1"/>
                </a:solidFill>
                <a:latin typeface="华文楷体" panose="02010600040101010101" pitchFamily="2" charset="-122"/>
                <a:ea typeface="华文楷体" panose="02010600040101010101" pitchFamily="2" charset="-122"/>
              </a:rPr>
              <a:t>• </a:t>
            </a:r>
            <a:r>
              <a:rPr lang="zh-CN" altLang="en-US" sz="900" noProof="1" smtClean="0">
                <a:solidFill>
                  <a:schemeClr val="tx1"/>
                </a:solidFill>
                <a:latin typeface="华文楷体" panose="02010600040101010101" pitchFamily="2" charset="-122"/>
                <a:ea typeface="华文楷体" panose="02010600040101010101" pitchFamily="2" charset="-122"/>
              </a:rPr>
              <a:t>培训材料</a:t>
            </a:r>
          </a:p>
        </p:txBody>
      </p:sp>
      <p:sp>
        <p:nvSpPr>
          <p:cNvPr id="5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latin typeface="华文楷体" panose="02010600040101010101" pitchFamily="2" charset="-122"/>
                <a:ea typeface="华文楷体" panose="02010600040101010101" pitchFamily="2" charset="-122"/>
              </a:rPr>
              <a:t>章节 </a:t>
            </a:r>
            <a:r>
              <a:rPr lang="en-US" altLang="zh-CN" sz="900" noProof="1" smtClean="0">
                <a:solidFill>
                  <a:schemeClr val="tx1"/>
                </a:solidFill>
                <a:latin typeface="华文楷体" panose="02010600040101010101" pitchFamily="2" charset="-122"/>
                <a:ea typeface="华文楷体" panose="02010600040101010101" pitchFamily="2" charset="-122"/>
              </a:rPr>
              <a:t>2.1 – </a:t>
            </a:r>
            <a:r>
              <a:rPr lang="zh-CN" altLang="en-US" sz="900" noProof="1" smtClean="0">
                <a:solidFill>
                  <a:schemeClr val="tx1"/>
                </a:solidFill>
                <a:latin typeface="华文楷体" panose="02010600040101010101" pitchFamily="2" charset="-122"/>
                <a:ea typeface="华文楷体" panose="02010600040101010101" pitchFamily="2" charset="-122"/>
              </a:rPr>
              <a:t>集团供应链管理框架战略和方法论</a:t>
            </a:r>
          </a:p>
        </p:txBody>
      </p:sp>
      <p:graphicFrame>
        <p:nvGraphicFramePr>
          <p:cNvPr id="55" name="Group 87"/>
          <p:cNvGraphicFramePr>
            <a:graphicFrameLocks noGrp="1"/>
          </p:cNvGraphicFramePr>
          <p:nvPr>
            <p:ph idx="4294967295"/>
            <p:extLst>
              <p:ext uri="{D42A27DB-BD31-4B8C-83A1-F6EECF244321}">
                <p14:modId xmlns:p14="http://schemas.microsoft.com/office/powerpoint/2010/main" val="3980340508"/>
              </p:ext>
            </p:extLst>
          </p:nvPr>
        </p:nvGraphicFramePr>
        <p:xfrm>
          <a:off x="1508760" y="4569655"/>
          <a:ext cx="6957060" cy="1333062"/>
        </p:xfrm>
        <a:graphic>
          <a:graphicData uri="http://schemas.openxmlformats.org/drawingml/2006/table">
            <a:tbl>
              <a:tblPr/>
              <a:tblGrid>
                <a:gridCol w="849484"/>
                <a:gridCol w="1357239"/>
                <a:gridCol w="2293766"/>
                <a:gridCol w="2456571"/>
              </a:tblGrid>
              <a:tr h="311788">
                <a:tc gridSpan="2">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1"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类别</a:t>
                      </a:r>
                    </a:p>
                  </a:txBody>
                  <a:tcPr marL="91385" marR="91385" marT="47536" marB="47536"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vert="horz" wrap="square"/>
                    <a:lstStyle/>
                    <a:p>
                      <a:endParaRPr lang="zh-CN" altLang="en-US"/>
                    </a:p>
                  </a:txBody>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1"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标准产品</a:t>
                      </a:r>
                    </a:p>
                  </a:txBody>
                  <a:tcPr marL="91385" marR="91385" marT="47536" marB="47536" anchor="ctr" anchorCtr="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1"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项目</a:t>
                      </a:r>
                    </a:p>
                  </a:txBody>
                  <a:tcPr marL="91385" marR="91385" marT="47536" marB="47536"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1788">
                <a:tc rowSpan="2">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实物</a:t>
                      </a:r>
                    </a:p>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产品</a:t>
                      </a:r>
                    </a:p>
                  </a:txBody>
                  <a:tcPr marL="91385" marR="91385" marT="47536" marB="47536"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制造供应链</a:t>
                      </a:r>
                    </a:p>
                  </a:txBody>
                  <a:tcPr marL="91385" marR="91385" marT="47536" marB="47536" anchor="ctr" anchorCtr="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消费品、标准工业品</a:t>
                      </a:r>
                    </a:p>
                  </a:txBody>
                  <a:tcPr marL="91385" marR="91385" marT="47536" marB="47536" anchor="ctr" anchorCtr="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专用设备制造（船舶）</a:t>
                      </a:r>
                    </a:p>
                  </a:txBody>
                  <a:tcPr marL="91385" marR="91385" marT="47536" marB="47536"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86993">
                <a:tc vMerge="1">
                  <a:txBody>
                    <a:bodyPr vert="horz" wrap="square"/>
                    <a:lstStyle/>
                    <a:p>
                      <a:endParaRPr lang="zh-CN" altLang="en-US"/>
                    </a:p>
                  </a:txBody>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流通供应链</a:t>
                      </a:r>
                    </a:p>
                  </a:txBody>
                  <a:tcPr marL="91385" marR="91385" marT="47536" marB="47536" anchor="ctr" anchorCtr="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商业批发、百货零售</a:t>
                      </a:r>
                    </a:p>
                  </a:txBody>
                  <a:tcPr marL="91385" marR="91385" marT="47536" marB="47536" anchor="ctr" anchorCtr="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endParaRPr>
                    </a:p>
                  </a:txBody>
                  <a:tcPr marL="91385" marR="91385" marT="47536" marB="47536"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22493">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服务</a:t>
                      </a:r>
                    </a:p>
                  </a:txBody>
                  <a:tcPr marL="91385" marR="91385" marT="47536" marB="47536"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服务供应链</a:t>
                      </a:r>
                    </a:p>
                  </a:txBody>
                  <a:tcPr marL="91385" marR="91385" marT="47536" marB="47536" anchor="ctr" anchorCtr="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电信、金融、保险、医疗</a:t>
                      </a:r>
                    </a:p>
                  </a:txBody>
                  <a:tcPr marL="91385" marR="91385" marT="47536" marB="47536" anchor="ctr" anchorCtr="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400" b="0" i="0" u="none" strike="noStrike" cap="none" normalizeH="0" baseline="0" smtClean="0">
                          <a:ln>
                            <a:noFill/>
                          </a:ln>
                          <a:solidFill>
                            <a:schemeClr val="tx1"/>
                          </a:solidFill>
                          <a:effectLst/>
                          <a:latin typeface="华文楷体" panose="02010600040101010101" pitchFamily="2" charset="-122"/>
                          <a:ea typeface="华文楷体" panose="02010600040101010101" pitchFamily="2" charset="-122"/>
                        </a:rPr>
                        <a:t>咨询业、策划设计业</a:t>
                      </a:r>
                    </a:p>
                  </a:txBody>
                  <a:tcPr marL="91385" marR="91385" marT="47536" marB="47536"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pSp>
        <p:nvGrpSpPr>
          <p:cNvPr id="56" name="Group 86"/>
          <p:cNvGrpSpPr/>
          <p:nvPr/>
        </p:nvGrpSpPr>
        <p:grpSpPr>
          <a:xfrm>
            <a:off x="1005840" y="2029265"/>
            <a:ext cx="7376160" cy="2011680"/>
            <a:chOff x="480" y="1008"/>
            <a:chExt cx="4224" cy="1248"/>
          </a:xfrm>
        </p:grpSpPr>
        <p:sp>
          <p:nvSpPr>
            <p:cNvPr id="57" name="AutoShape 3"/>
            <p:cNvSpPr>
              <a:spLocks noChangeArrowheads="1"/>
            </p:cNvSpPr>
            <p:nvPr/>
          </p:nvSpPr>
          <p:spPr bwMode="auto">
            <a:xfrm>
              <a:off x="2964" y="1008"/>
              <a:ext cx="1740" cy="384"/>
            </a:xfrm>
            <a:prstGeom prst="notchedRightArrow">
              <a:avLst>
                <a:gd name="adj1" fmla="val 50000"/>
                <a:gd name="adj2" fmla="val 113281"/>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828" smtClean="0">
                  <a:latin typeface="华文楷体" panose="02010600040101010101" pitchFamily="2" charset="-122"/>
                  <a:ea typeface="华文楷体" panose="02010600040101010101" pitchFamily="2" charset="-122"/>
                </a:rPr>
                <a:t>流通 </a:t>
              </a:r>
              <a:r>
                <a:rPr lang="en-US" altLang="zh-CN" sz="1828" smtClean="0">
                  <a:latin typeface="华文楷体" panose="02010600040101010101" pitchFamily="2" charset="-122"/>
                  <a:ea typeface="华文楷体" panose="02010600040101010101" pitchFamily="2" charset="-122"/>
                </a:rPr>
                <a:t>SCM DRP</a:t>
              </a:r>
              <a:endParaRPr lang="zh-CN" altLang="en-US" sz="1828">
                <a:latin typeface="华文楷体" panose="02010600040101010101" pitchFamily="2" charset="-122"/>
                <a:ea typeface="华文楷体" panose="02010600040101010101" pitchFamily="2" charset="-122"/>
              </a:endParaRPr>
            </a:p>
          </p:txBody>
        </p:sp>
        <p:sp>
          <p:nvSpPr>
            <p:cNvPr id="58" name="AutoShape 4"/>
            <p:cNvSpPr>
              <a:spLocks noChangeArrowheads="1"/>
            </p:cNvSpPr>
            <p:nvPr/>
          </p:nvSpPr>
          <p:spPr bwMode="auto">
            <a:xfrm flipH="1">
              <a:off x="1104" y="1008"/>
              <a:ext cx="1740" cy="384"/>
            </a:xfrm>
            <a:prstGeom prst="notchedRightArrow">
              <a:avLst>
                <a:gd name="adj1" fmla="val 50000"/>
                <a:gd name="adj2" fmla="val 113281"/>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828" smtClean="0">
                  <a:latin typeface="华文楷体" panose="02010600040101010101" pitchFamily="2" charset="-122"/>
                  <a:ea typeface="华文楷体" panose="02010600040101010101" pitchFamily="2" charset="-122"/>
                </a:rPr>
                <a:t>制造 </a:t>
              </a:r>
              <a:r>
                <a:rPr lang="en-US" altLang="zh-CN" sz="1828" smtClean="0">
                  <a:latin typeface="华文楷体" panose="02010600040101010101" pitchFamily="2" charset="-122"/>
                  <a:ea typeface="华文楷体" panose="02010600040101010101" pitchFamily="2" charset="-122"/>
                </a:rPr>
                <a:t>SCM MRP</a:t>
              </a:r>
              <a:endParaRPr lang="zh-CN" altLang="en-US" sz="1828">
                <a:latin typeface="华文楷体" panose="02010600040101010101" pitchFamily="2" charset="-122"/>
                <a:ea typeface="华文楷体" panose="02010600040101010101" pitchFamily="2" charset="-122"/>
              </a:endParaRPr>
            </a:p>
          </p:txBody>
        </p:sp>
        <p:sp>
          <p:nvSpPr>
            <p:cNvPr id="59" name="AutoShape 5"/>
            <p:cNvSpPr>
              <a:spLocks noChangeArrowheads="1"/>
            </p:cNvSpPr>
            <p:nvPr/>
          </p:nvSpPr>
          <p:spPr bwMode="auto">
            <a:xfrm>
              <a:off x="1104" y="1872"/>
              <a:ext cx="1740" cy="384"/>
            </a:xfrm>
            <a:prstGeom prst="notchedRightArrow">
              <a:avLst>
                <a:gd name="adj1" fmla="val 50000"/>
                <a:gd name="adj2" fmla="val 113281"/>
              </a:avLst>
            </a:prstGeom>
            <a:solidFill>
              <a:schemeClr val="accent1"/>
            </a:solidFill>
            <a:ln w="6350">
              <a:solidFill>
                <a:schemeClr val="tx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828" smtClean="0">
                  <a:latin typeface="华文楷体" panose="02010600040101010101" pitchFamily="2" charset="-122"/>
                  <a:ea typeface="华文楷体" panose="02010600040101010101" pitchFamily="2" charset="-122"/>
                </a:rPr>
                <a:t>服务 </a:t>
              </a:r>
              <a:r>
                <a:rPr lang="en-US" altLang="zh-CN" sz="1828" smtClean="0">
                  <a:latin typeface="华文楷体" panose="02010600040101010101" pitchFamily="2" charset="-122"/>
                  <a:ea typeface="华文楷体" panose="02010600040101010101" pitchFamily="2" charset="-122"/>
                </a:rPr>
                <a:t>SCM</a:t>
              </a:r>
              <a:endParaRPr lang="zh-CN" altLang="en-US" sz="1828">
                <a:latin typeface="华文楷体" panose="02010600040101010101" pitchFamily="2" charset="-122"/>
                <a:ea typeface="华文楷体" panose="02010600040101010101" pitchFamily="2" charset="-122"/>
              </a:endParaRPr>
            </a:p>
          </p:txBody>
        </p:sp>
        <p:sp>
          <p:nvSpPr>
            <p:cNvPr id="60" name="Rectangle 73"/>
            <p:cNvSpPr>
              <a:spLocks noChangeArrowheads="1"/>
            </p:cNvSpPr>
            <p:nvPr/>
          </p:nvSpPr>
          <p:spPr bwMode="auto">
            <a:xfrm>
              <a:off x="480" y="1104"/>
              <a:ext cx="528" cy="192"/>
            </a:xfrm>
            <a:prstGeom prst="rect">
              <a:avLst/>
            </a:prstGeom>
            <a:solidFill>
              <a:schemeClr val="bg1"/>
            </a:solidFill>
            <a:ln w="6350">
              <a:solidFill>
                <a:schemeClr val="bg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实物产品</a:t>
              </a:r>
            </a:p>
          </p:txBody>
        </p:sp>
        <p:sp>
          <p:nvSpPr>
            <p:cNvPr id="61" name="Rectangle 74"/>
            <p:cNvSpPr>
              <a:spLocks noChangeArrowheads="1"/>
            </p:cNvSpPr>
            <p:nvPr/>
          </p:nvSpPr>
          <p:spPr bwMode="auto">
            <a:xfrm>
              <a:off x="480" y="1968"/>
              <a:ext cx="528" cy="192"/>
            </a:xfrm>
            <a:prstGeom prst="rect">
              <a:avLst/>
            </a:prstGeom>
            <a:solidFill>
              <a:schemeClr val="bg1"/>
            </a:solidFill>
            <a:ln w="6350">
              <a:solidFill>
                <a:schemeClr val="bg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服务产品</a:t>
              </a:r>
            </a:p>
          </p:txBody>
        </p:sp>
        <p:sp>
          <p:nvSpPr>
            <p:cNvPr id="62" name="Rectangle 75"/>
            <p:cNvSpPr>
              <a:spLocks noChangeArrowheads="1"/>
            </p:cNvSpPr>
            <p:nvPr/>
          </p:nvSpPr>
          <p:spPr bwMode="auto">
            <a:xfrm>
              <a:off x="1344" y="1584"/>
              <a:ext cx="432" cy="96"/>
            </a:xfrm>
            <a:prstGeom prst="rect">
              <a:avLst/>
            </a:prstGeom>
            <a:solidFill>
              <a:schemeClr val="bg1"/>
            </a:solidFill>
            <a:ln w="6350">
              <a:solidFill>
                <a:schemeClr val="bg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服务产品</a:t>
              </a:r>
            </a:p>
          </p:txBody>
        </p:sp>
        <p:sp>
          <p:nvSpPr>
            <p:cNvPr id="63" name="Rectangle 76"/>
            <p:cNvSpPr>
              <a:spLocks noChangeArrowheads="1"/>
            </p:cNvSpPr>
            <p:nvPr/>
          </p:nvSpPr>
          <p:spPr bwMode="auto">
            <a:xfrm>
              <a:off x="2112" y="1584"/>
              <a:ext cx="432" cy="96"/>
            </a:xfrm>
            <a:prstGeom prst="rect">
              <a:avLst/>
            </a:prstGeom>
            <a:solidFill>
              <a:schemeClr val="bg1"/>
            </a:solidFill>
            <a:ln w="6350">
              <a:solidFill>
                <a:schemeClr val="bg1"/>
              </a:solidFill>
              <a:miter lim="800000"/>
            </a:ln>
          </p:spPr>
          <p:txBody>
            <a:bodyPr wrap="none" anchor="ctr"/>
            <a:lstStyle>
              <a:defPPr>
                <a:defRPr lang="en-US"/>
              </a:defPPr>
              <a:lvl1pPr marL="0" algn="l" defTabSz="1018824" rtl="0" eaLnBrk="1" latinLnBrk="0" hangingPunct="1">
                <a:spcBef>
                  <a:spcPct val="20000"/>
                </a:spcBef>
                <a:buChar char="•"/>
                <a:defRPr sz="3200" kern="1200">
                  <a:solidFill>
                    <a:schemeClr val="tx1"/>
                  </a:solidFill>
                  <a:latin typeface="Arial" pitchFamily="34" charset="0"/>
                  <a:ea typeface="宋体" panose="02010600030101010101" pitchFamily="2" charset="-122"/>
                  <a:cs typeface="+mn-cs"/>
                </a:defRPr>
              </a:lvl1pPr>
              <a:lvl2pPr marL="742950" indent="-285750" algn="l" defTabSz="1018824" rtl="0" eaLnBrk="1" latinLnBrk="0" hangingPunct="1">
                <a:spcBef>
                  <a:spcPct val="20000"/>
                </a:spcBef>
                <a:buChar char="–"/>
                <a:defRPr sz="2800" kern="1200">
                  <a:solidFill>
                    <a:schemeClr val="tx1"/>
                  </a:solidFill>
                  <a:latin typeface="Arial" pitchFamily="34" charset="0"/>
                  <a:ea typeface="宋体" panose="02010600030101010101" pitchFamily="2" charset="-122"/>
                  <a:cs typeface="+mn-cs"/>
                </a:defRPr>
              </a:lvl2pPr>
              <a:lvl3pPr marL="1143000" indent="-228600" algn="l" defTabSz="1018824" rtl="0" eaLnBrk="1" latinLnBrk="0" hangingPunct="1">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1018824" rtl="0" eaLnBrk="1" latinLnBrk="0" hangingPunct="1">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1018824"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1218">
                  <a:latin typeface="华文楷体" panose="02010600040101010101" pitchFamily="2" charset="-122"/>
                  <a:ea typeface="华文楷体" panose="02010600040101010101" pitchFamily="2" charset="-122"/>
                </a:rPr>
                <a:t>项目</a:t>
              </a:r>
            </a:p>
          </p:txBody>
        </p:sp>
        <p:sp>
          <p:nvSpPr>
            <p:cNvPr id="64" name="Line 82"/>
            <p:cNvSpPr>
              <a:spLocks noChangeShapeType="1"/>
            </p:cNvSpPr>
            <p:nvPr/>
          </p:nvSpPr>
          <p:spPr bwMode="auto">
            <a:xfrm flipV="1">
              <a:off x="1968" y="1728"/>
              <a:ext cx="288" cy="24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65" name="Line 83"/>
            <p:cNvSpPr>
              <a:spLocks noChangeShapeType="1"/>
            </p:cNvSpPr>
            <p:nvPr/>
          </p:nvSpPr>
          <p:spPr bwMode="auto">
            <a:xfrm flipH="1" flipV="1">
              <a:off x="1728" y="1728"/>
              <a:ext cx="240" cy="24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66" name="Line 84"/>
            <p:cNvSpPr>
              <a:spLocks noChangeShapeType="1"/>
            </p:cNvSpPr>
            <p:nvPr/>
          </p:nvSpPr>
          <p:spPr bwMode="auto">
            <a:xfrm>
              <a:off x="1968" y="1296"/>
              <a:ext cx="288" cy="24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sp>
          <p:nvSpPr>
            <p:cNvPr id="67" name="Line 85"/>
            <p:cNvSpPr>
              <a:spLocks noChangeShapeType="1"/>
            </p:cNvSpPr>
            <p:nvPr/>
          </p:nvSpPr>
          <p:spPr bwMode="auto">
            <a:xfrm flipH="1">
              <a:off x="1728" y="1296"/>
              <a:ext cx="240" cy="240"/>
            </a:xfrm>
            <a:prstGeom prst="line">
              <a:avLst/>
            </a:prstGeom>
            <a:noFill/>
            <a:ln w="6350">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117">
                <a:latin typeface="华文楷体" panose="02010600040101010101" pitchFamily="2" charset="-122"/>
                <a:ea typeface="华文楷体" panose="02010600040101010101" pitchFamily="2" charset="-122"/>
              </a:endParaRPr>
            </a:p>
          </p:txBody>
        </p:sp>
      </p:grpSp>
    </p:spTree>
    <p:extLst>
      <p:ext uri="{BB962C8B-B14F-4D97-AF65-F5344CB8AC3E}">
        <p14:creationId xmlns:p14="http://schemas.microsoft.com/office/powerpoint/2010/main" val="1576960452"/>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788400" cy="65024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https://d.book118.com/395210222214011041</a:t>
            </a:r>
          </a:p>
        </p:txBody>
      </p:sp>
    </p:spTree>
  </p:cSld>
  <p:clrMapOvr>
    <a:masterClrMapping/>
  </p:clrMapOvr>
  <p:transition/>
  <p:timing/>
</p:sld>
</file>

<file path=ppt/tags/tag1.xml><?xml version="1.0" encoding="utf-8"?>
<p:tagLst xmlns:p="http://schemas.openxmlformats.org/presentationml/2006/main">
  <p:tag name="SMARTOBJECT" val="Descriptor Large Title and Subtitle v.2"/>
  <p:tag name="SMARTREAD" val="{@BusinessUnitCoverText}"/>
  <p:tag name="SMARTWRITE" val="{@BusinessUnitCoverText}"/>
</p:tagLst>
</file>

<file path=ppt/tags/tag2.xml><?xml version="1.0" encoding="utf-8"?>
<p:tagLst xmlns:p="http://schemas.openxmlformats.org/presentationml/2006/main">
  <p:tag name="SMARTLINKEDSHAPEID" val="Title"/>
  <p:tag name="SMARTREAD" val="{@Title}"/>
  <p:tag name="SMARTWRITE" val="{@Title}"/>
</p:tagLst>
</file>

<file path=ppt/tags/tag3.xml><?xml version="1.0" encoding="utf-8"?>
<p:tagLst xmlns:p="http://schemas.openxmlformats.org/presentationml/2006/main">
  <p:tag name="SMARTLINKEDSHAPEID" val="Title"/>
  <p:tag name="SMARTREAD" val="{@Subtitle}"/>
  <p:tag name="SMARTWRITE" val="{@Subtitle}"/>
</p:tagLst>
</file>

<file path=ppt/tags/tag4.xml><?xml version="1.0" encoding="utf-8"?>
<p:tagLst xmlns:p="http://schemas.openxmlformats.org/presentationml/2006/main">
  <p:tag name="SMARTLINKEDSHAPEID" val="SideBar"/>
  <p:tag name="SMARTOBJECT" val="Confidentiality stamp Large Title and Subtitle v.2"/>
  <p:tag name="SMARTREAD" val="{@Confidentiality stamp}"/>
  <p:tag name="SMARTWRITE" val="{@Confidentiality stamp}"/>
</p:tagLst>
</file>

<file path=ppt/tags/tag5.xml><?xml version="1.0" encoding="utf-8"?>
<p:tagLst xmlns:p="http://schemas.openxmlformats.org/presentationml/2006/main">
  <p:tag name="SMARTISVISIBLE" val="{@Show Draft stamp} = Yes"/>
  <p:tag name="SMARTLINKEDSHAPEID" val="SideBar"/>
  <p:tag name="SMARTOBJECT" val="Draft stamp Large Title and Subtitle v.2"/>
  <p:tag name="SMARTREAD" val="{@Draft stamp}"/>
  <p:tag name="SMARTWRITE" val="{@Draft stamp}"/>
</p:tagLst>
</file>

<file path=ppt/tags/tag6.xml><?xml version="1.0" encoding="utf-8"?>
<p:tagLst xmlns:p="http://schemas.openxmlformats.org/presentationml/2006/main">
  <p:tag name="SMARTLINKEDSHAPEID" val="SideBar"/>
  <p:tag name="SMARTOBJECT" val="Report date Large Title and Subtitle v.2"/>
  <p:tag name="SMARTREAD" val="{@Report date}"/>
  <p:tag name="SMARTWRITE" val="{@Report date}"/>
</p:tagLst>
</file>

<file path=ppt/tags/tag7.xml><?xml version="1.0" encoding="utf-8"?>
<p:tagLst xmlns:p="http://schemas.openxmlformats.org/presentationml/2006/main">
  <p:tag name="SMARTSHAPETYPE" val="Front Cover Image"/>
</p:tagLst>
</file>

<file path=ppt/tags/tag8.xml><?xml version="1.0" encoding="utf-8"?>
<p:tagLst xmlns:p="http://schemas.openxmlformats.org/presentationml/2006/main">
  <p:tag name="FULLLENGTH" val="True"/>
</p:tagLst>
</file>

<file path=ppt/tags/tag9.xml><?xml version="1.0" encoding="utf-8"?>
<p:tagLst xmlns:p="http://schemas.openxmlformats.org/presentationml/2006/main">
  <p:tag name="SMARTLOCKSHAPE" val="Yes"/>
  <p:tag name="SMARTOBJECT" val="Page Number v.2"/>
  <p:tag name="SMARTWRITE" val="{!PageNumber}"/>
</p:tagLst>
</file>

<file path=ppt/tags/tag10.xml><?xml version="1.0" encoding="utf-8"?>
<p:tagLst xmlns:p="http://schemas.openxmlformats.org/presentationml/2006/main">
  <p:tag name="SMARTLOCKSHAPE" val="Yes"/>
  <p:tag name="SMARTWRITE" val="{@Report date}"/>
</p:tagLst>
</file>

<file path=ppt/tags/tag11.xml><?xml version="1.0" encoding="utf-8"?>
<p:tagLst xmlns:p="http://schemas.openxmlformats.org/presentationml/2006/main">
  <p:tag name="SMARTLOCKSHAPE" val="Yes"/>
  <p:tag name="SMARTOBJECT" val="Section Footer v.2"/>
  <p:tag name="SMARTWRITE" val="{@Title} • {@Subtitle}"/>
</p:tagLst>
</file>

<file path=ppt/tags/tag12.xml><?xml version="1.0" encoding="utf-8"?>
<p:tagLst xmlns:p="http://schemas.openxmlformats.org/presentationml/2006/main">
  <p:tag name="SMARTISVISIBLE" val="{SmartShowDisclaimer} = Yes"/>
  <p:tag name="SMARTSHAPETYPE" val="Disclaimer"/>
</p:tagLst>
</file>

<file path=ppt/tags/tag13.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4.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5.xml><?xml version="1.0" encoding="utf-8"?>
<p:tagLst xmlns:p="http://schemas.openxmlformats.org/presentationml/2006/main">
  <p:tag name="SMARTISVISIBLE" val="{@Show Draft stamp} = Yes"/>
  <p:tag name="SMARTLOCKSHAPE" val="Yes"/>
  <p:tag name="SMARTWRITE" val="{@Draft stamp}"/>
</p:tagLst>
</file>

<file path=ppt/tags/tag1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7.xml><?xml version="1.0" encoding="utf-8"?>
<p:tagLst xmlns:p="http://schemas.openxmlformats.org/presentationml/2006/main">
  <p:tag name="SMARTISVISIBLE" val="{@Show Date FilePath} = Yes"/>
  <p:tag name="SMARTLOCKSHAPE" val="Yes"/>
  <p:tag name="SMARTWRITE" val="{!Today} {!FilePath}"/>
</p:tagLst>
</file>

<file path=ppt/tags/tag18.xml><?xml version="1.0" encoding="utf-8"?>
<p:tagLst xmlns:p="http://schemas.openxmlformats.org/presentationml/2006/main">
  <p:tag name="FULLLENGTH" val="True"/>
</p:tagLst>
</file>

<file path=ppt/tags/tag19.xml><?xml version="1.0" encoding="utf-8"?>
<p:tagLst xmlns:p="http://schemas.openxmlformats.org/presentationml/2006/main">
  <p:tag name="FULLLENGTH" val="True"/>
</p:tagLst>
</file>

<file path=ppt/tags/tag20.xml><?xml version="1.0" encoding="utf-8"?>
<p:tagLst xmlns:p="http://schemas.openxmlformats.org/presentationml/2006/main">
  <p:tag name="SMARTLOCKSHAPE" val="Yes"/>
  <p:tag name="SMARTOBJECT" val="Page Number v.2"/>
  <p:tag name="SMARTWRITE" val="{!PageNumber}"/>
</p:tagLst>
</file>

<file path=ppt/tags/tag21.xml><?xml version="1.0" encoding="utf-8"?>
<p:tagLst xmlns:p="http://schemas.openxmlformats.org/presentationml/2006/main">
  <p:tag name="SMARTLOCKSHAPE" val="Yes"/>
  <p:tag name="SMARTWRITE" val="{@Report date}"/>
</p:tagLst>
</file>

<file path=ppt/tags/tag22.xml><?xml version="1.0" encoding="utf-8"?>
<p:tagLst xmlns:p="http://schemas.openxmlformats.org/presentationml/2006/main">
  <p:tag name="SMARTLOCKSHAPE" val="Yes"/>
  <p:tag name="SMARTOBJECT" val="Section Footer v.2"/>
  <p:tag name="SMARTWRITE" val="{@Title} • {@Subtitle}"/>
</p:tagLst>
</file>

<file path=ppt/tags/tag23.xml><?xml version="1.0" encoding="utf-8"?>
<p:tagLst xmlns:p="http://schemas.openxmlformats.org/presentationml/2006/main">
  <p:tag name="SMARTISVISIBLE" val="{SmartShowDisclaimer} = Yes"/>
  <p:tag name="SMARTSHAPETYPE" val="Disclaimer"/>
</p:tagLst>
</file>

<file path=ppt/tags/tag24.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2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6.xml><?xml version="1.0" encoding="utf-8"?>
<p:tagLst xmlns:p="http://schemas.openxmlformats.org/presentationml/2006/main">
  <p:tag name="SMARTISVISIBLE" val="{@Show Draft stamp} = Yes"/>
  <p:tag name="SMARTLOCKSHAPE" val="Yes"/>
  <p:tag name="SMARTWRITE" val="{@Draft stamp}"/>
</p:tagLst>
</file>

<file path=ppt/tags/tag27.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8.xml><?xml version="1.0" encoding="utf-8"?>
<p:tagLst xmlns:p="http://schemas.openxmlformats.org/presentationml/2006/main">
  <p:tag name="SMARTISVISIBLE" val="{@Show Date FilePath} = Yes"/>
  <p:tag name="SMARTLOCKSHAPE" val="Yes"/>
  <p:tag name="SMARTWRITE" val="{!Today} {!FilePath}"/>
</p:tagLst>
</file>

<file path=ppt/tags/tag29.xml><?xml version="1.0" encoding="utf-8"?>
<p:tagLst xmlns:p="http://schemas.openxmlformats.org/presentationml/2006/main">
  <p:tag name="FULLLENGTH" val="True"/>
</p:tagLst>
</file>

<file path=ppt/tags/tag30.xml><?xml version="1.0" encoding="utf-8"?>
<p:tagLst xmlns:p="http://schemas.openxmlformats.org/presentationml/2006/main">
  <p:tag name="FULLLENGTH" val="True"/>
</p:tagLst>
</file>

<file path=ppt/tags/tag31.xml><?xml version="1.0" encoding="utf-8"?>
<p:tagLst xmlns:p="http://schemas.openxmlformats.org/presentationml/2006/main">
  <p:tag name="SMARTLOCKSHAPE" val="Yes"/>
  <p:tag name="SMARTOBJECT" val="Page Number v.2"/>
  <p:tag name="SMARTWRITE" val="{!PageNumber}"/>
</p:tagLst>
</file>

<file path=ppt/tags/tag32.xml><?xml version="1.0" encoding="utf-8"?>
<p:tagLst xmlns:p="http://schemas.openxmlformats.org/presentationml/2006/main">
  <p:tag name="SMARTLOCKSHAPE" val="Yes"/>
  <p:tag name="SMARTWRITE" val="{@Report date}"/>
</p:tagLst>
</file>

<file path=ppt/tags/tag33.xml><?xml version="1.0" encoding="utf-8"?>
<p:tagLst xmlns:p="http://schemas.openxmlformats.org/presentationml/2006/main">
  <p:tag name="SMARTLOCKSHAPE" val="Yes"/>
  <p:tag name="SMARTOBJECT" val="Section Footer v.2"/>
  <p:tag name="SMARTWRITE" val="{@Title} • {@Subtitle}"/>
</p:tagLst>
</file>

<file path=ppt/tags/tag34.xml><?xml version="1.0" encoding="utf-8"?>
<p:tagLst xmlns:p="http://schemas.openxmlformats.org/presentationml/2006/main">
  <p:tag name="SMARTISVISIBLE" val="{SmartShowDisclaimer} = Yes"/>
  <p:tag name="SMARTSHAPETYPE" val="Disclaimer"/>
</p:tagLst>
</file>

<file path=ppt/tags/tag35.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36.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7.xml><?xml version="1.0" encoding="utf-8"?>
<p:tagLst xmlns:p="http://schemas.openxmlformats.org/presentationml/2006/main">
  <p:tag name="SMARTISVISIBLE" val="{@Show Draft stamp} = Yes"/>
  <p:tag name="SMARTLOCKSHAPE" val="Yes"/>
  <p:tag name="SMARTWRITE" val="{@Draft stamp}"/>
</p:tagLst>
</file>

<file path=ppt/tags/tag38.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9.xml><?xml version="1.0" encoding="utf-8"?>
<p:tagLst xmlns:p="http://schemas.openxmlformats.org/presentationml/2006/main">
  <p:tag name="SMARTISVISIBLE" val="{@Show Date FilePath} = Yes"/>
  <p:tag name="SMARTLOCKSHAPE" val="Yes"/>
  <p:tag name="SMARTWRITE" val="{!Today} {!FilePath}"/>
</p:tagLst>
</file>

<file path=ppt/tags/tag40.xml><?xml version="1.0" encoding="utf-8"?>
<p:tagLst xmlns:p="http://schemas.openxmlformats.org/presentationml/2006/main">
  <p:tag name="FULLLENGTH" val="True"/>
</p:tagLst>
</file>

<file path=ppt/tags/tag41.xml><?xml version="1.0" encoding="utf-8"?>
<p:tagLst xmlns:p="http://schemas.openxmlformats.org/presentationml/2006/main">
  <p:tag name="FULLLENGTH" val="True"/>
</p:tagLst>
</file>

<file path=ppt/tags/tag42.xml><?xml version="1.0" encoding="utf-8"?>
<p:tagLst xmlns:p="http://schemas.openxmlformats.org/presentationml/2006/main">
  <p:tag name="SMARTLOCKSHAPE" val="Yes"/>
  <p:tag name="SMARTOBJECT" val="Page Number v.2"/>
  <p:tag name="SMARTWRITE" val="{!PageNumber}"/>
</p:tagLst>
</file>

<file path=ppt/tags/tag43.xml><?xml version="1.0" encoding="utf-8"?>
<p:tagLst xmlns:p="http://schemas.openxmlformats.org/presentationml/2006/main">
  <p:tag name="SMARTLOCKSHAPE" val="Yes"/>
  <p:tag name="SMARTWRITE" val="{@Report date}"/>
</p:tagLst>
</file>

<file path=ppt/tags/tag44.xml><?xml version="1.0" encoding="utf-8"?>
<p:tagLst xmlns:p="http://schemas.openxmlformats.org/presentationml/2006/main">
  <p:tag name="SMARTLOCKSHAPE" val="Yes"/>
  <p:tag name="SMARTOBJECT" val="Section Footer v.2"/>
  <p:tag name="SMARTWRITE" val="{@Title} • {@Subtitle}"/>
</p:tagLst>
</file>

<file path=ppt/tags/tag45.xml><?xml version="1.0" encoding="utf-8"?>
<p:tagLst xmlns:p="http://schemas.openxmlformats.org/presentationml/2006/main">
  <p:tag name="SMARTISVISIBLE" val="{SmartShowDisclaimer} = Yes"/>
  <p:tag name="SMARTSHAPETYPE" val="Disclaimer"/>
</p:tagLst>
</file>

<file path=ppt/tags/tag46.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47.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48.xml><?xml version="1.0" encoding="utf-8"?>
<p:tagLst xmlns:p="http://schemas.openxmlformats.org/presentationml/2006/main">
  <p:tag name="SMARTISVISIBLE" val="{@Show Draft stamp} = Yes"/>
  <p:tag name="SMARTLOCKSHAPE" val="Yes"/>
  <p:tag name="SMARTWRITE" val="{@Draft stamp}"/>
</p:tagLst>
</file>

<file path=ppt/tags/tag49.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50.xml><?xml version="1.0" encoding="utf-8"?>
<p:tagLst xmlns:p="http://schemas.openxmlformats.org/presentationml/2006/main">
  <p:tag name="SMARTISVISIBLE" val="{@Show Date FilePath} = Yes"/>
  <p:tag name="SMARTLOCKSHAPE" val="Yes"/>
  <p:tag name="SMARTWRITE" val="{!Today} {!FilePath}"/>
</p:tagLst>
</file>

<file path=ppt/tags/tag51.xml><?xml version="1.0" encoding="utf-8"?>
<p:tagLst xmlns:p="http://schemas.openxmlformats.org/presentationml/2006/main">
  <p:tag name="FULLLENGTH" val="True"/>
</p:tagLst>
</file>

<file path=ppt/tags/tag52.xml><?xml version="1.0" encoding="utf-8"?>
<p:tagLst xmlns:p="http://schemas.openxmlformats.org/presentationml/2006/main">
  <p:tag name="FULLLENGTH" val="True"/>
</p:tagLst>
</file>

<file path=ppt/tags/tag53.xml><?xml version="1.0" encoding="utf-8"?>
<p:tagLst xmlns:p="http://schemas.openxmlformats.org/presentationml/2006/main">
  <p:tag name="FULLLENGTH" val="True"/>
</p:tagLst>
</file>

<file path=ppt/tags/tag54.xml><?xml version="1.0" encoding="utf-8"?>
<p:tagLst xmlns:p="http://schemas.openxmlformats.org/presentationml/2006/main">
  <p:tag name="SMARTLOCKSHAPE" val="Yes"/>
  <p:tag name="SMARTOBJECT" val="Page Number v.2"/>
  <p:tag name="SMARTWRITE" val="{!PageNumber}"/>
</p:tagLst>
</file>

<file path=ppt/tags/tag55.xml><?xml version="1.0" encoding="utf-8"?>
<p:tagLst xmlns:p="http://schemas.openxmlformats.org/presentationml/2006/main">
  <p:tag name="SMARTLOCKSHAPE" val="Yes"/>
  <p:tag name="SMARTWRITE" val="{@Report date}"/>
</p:tagLst>
</file>

<file path=ppt/tags/tag56.xml><?xml version="1.0" encoding="utf-8"?>
<p:tagLst xmlns:p="http://schemas.openxmlformats.org/presentationml/2006/main">
  <p:tag name="SMARTLOCKSHAPE" val="Yes"/>
  <p:tag name="SMARTOBJECT" val="Section Footer v.2"/>
  <p:tag name="SMARTWRITE" val="{@Title} • {@Subtitle}"/>
</p:tagLst>
</file>

<file path=ppt/tags/tag57.xml><?xml version="1.0" encoding="utf-8"?>
<p:tagLst xmlns:p="http://schemas.openxmlformats.org/presentationml/2006/main">
  <p:tag name="SMARTISVISIBLE" val="{SmartShowDisclaimer} = Yes"/>
  <p:tag name="SMARTSHAPETYPE" val="Disclaimer"/>
</p:tagLst>
</file>

<file path=ppt/tags/tag58.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59.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60.xml><?xml version="1.0" encoding="utf-8"?>
<p:tagLst xmlns:p="http://schemas.openxmlformats.org/presentationml/2006/main">
  <p:tag name="SMARTISVISIBLE" val="{@Show Draft stamp} = Yes"/>
  <p:tag name="SMARTLOCKSHAPE" val="Yes"/>
  <p:tag name="SMARTWRITE" val="{@Draft stamp}"/>
</p:tagLst>
</file>

<file path=ppt/tags/tag6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62.xml><?xml version="1.0" encoding="utf-8"?>
<p:tagLst xmlns:p="http://schemas.openxmlformats.org/presentationml/2006/main">
  <p:tag name="SMARTISVISIBLE" val="{@Show Date FilePath} = Yes"/>
  <p:tag name="SMARTLOCKSHAPE" val="Yes"/>
  <p:tag name="SMARTWRITE" val="{!Today} {!FilePath}"/>
</p:tagLst>
</file>

<file path=ppt/tags/tag63.xml><?xml version="1.0" encoding="utf-8"?>
<p:tagLst xmlns:p="http://schemas.openxmlformats.org/presentationml/2006/main">
  <p:tag name="FULLENGTH" val="True"/>
</p:tagLst>
</file>

<file path=ppt/tags/tag64.xml><?xml version="1.0" encoding="utf-8"?>
<p:tagLst xmlns:p="http://schemas.openxmlformats.org/presentationml/2006/main">
  <p:tag name="FULLLENGTH" val="True"/>
</p:tagLst>
</file>

<file path=ppt/tags/tag65.xml><?xml version="1.0" encoding="utf-8"?>
<p:tagLst xmlns:p="http://schemas.openxmlformats.org/presentationml/2006/main">
  <p:tag name="FULLLENGTH" val="True"/>
</p:tagLst>
</file>

<file path=ppt/tags/tag66.xml><?xml version="1.0" encoding="utf-8"?>
<p:tagLst xmlns:p="http://schemas.openxmlformats.org/presentationml/2006/main">
  <p:tag name="SMARTLOCKSHAPE" val="Yes"/>
  <p:tag name="SMARTOBJECT" val="Page Number v.2"/>
  <p:tag name="SMARTWRITE" val="{!PageNumber}"/>
</p:tagLst>
</file>

<file path=ppt/tags/tag67.xml><?xml version="1.0" encoding="utf-8"?>
<p:tagLst xmlns:p="http://schemas.openxmlformats.org/presentationml/2006/main">
  <p:tag name="SMARTLOCKSHAPE" val="Yes"/>
  <p:tag name="SMARTWRITE" val="{@Report date}"/>
</p:tagLst>
</file>

<file path=ppt/tags/tag68.xml><?xml version="1.0" encoding="utf-8"?>
<p:tagLst xmlns:p="http://schemas.openxmlformats.org/presentationml/2006/main">
  <p:tag name="SMARTLOCKSHAPE" val="Yes"/>
  <p:tag name="SMARTOBJECT" val="Section Footer v.2"/>
  <p:tag name="SMARTWRITE" val="{@Title} • {@Subtitle}"/>
</p:tagLst>
</file>

<file path=ppt/tags/tag69.xml><?xml version="1.0" encoding="utf-8"?>
<p:tagLst xmlns:p="http://schemas.openxmlformats.org/presentationml/2006/main">
  <p:tag name="SMARTISVISIBLE" val="{SmartShowDisclaimer} = Yes"/>
  <p:tag name="SMARTSHAPETYPE" val="Disclaimer"/>
</p:tagLst>
</file>

<file path=ppt/tags/tag70.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71.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72.xml><?xml version="1.0" encoding="utf-8"?>
<p:tagLst xmlns:p="http://schemas.openxmlformats.org/presentationml/2006/main">
  <p:tag name="SMARTISVISIBLE" val="{@Show Draft stamp} = Yes"/>
  <p:tag name="SMARTLOCKSHAPE" val="Yes"/>
  <p:tag name="SMARTWRITE" val="{@Draft stamp}"/>
</p:tagLst>
</file>

<file path=ppt/tags/tag73.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74.xml><?xml version="1.0" encoding="utf-8"?>
<p:tagLst xmlns:p="http://schemas.openxmlformats.org/presentationml/2006/main">
  <p:tag name="SMARTISVISIBLE" val="{@Show Date FilePath} = Yes"/>
  <p:tag name="SMARTLOCKSHAPE" val="Yes"/>
  <p:tag name="SMARTWRITE" val="{!Today} {!FilePath}"/>
</p:tagLst>
</file>

<file path=ppt/tags/tag75.xml><?xml version="1.0" encoding="utf-8"?>
<p:tagLst xmlns:p="http://schemas.openxmlformats.org/presentationml/2006/main">
  <p:tag name="FULLLENGTH" val="True"/>
</p:tagLst>
</file>

<file path=ppt/tags/tag76.xml><?xml version="1.0" encoding="utf-8"?>
<p:tagLst xmlns:p="http://schemas.openxmlformats.org/presentationml/2006/main">
  <p:tag name="FULLLENGTH" val="True"/>
</p:tagLst>
</file>

<file path=ppt/tags/tag77.xml><?xml version="1.0" encoding="utf-8"?>
<p:tagLst xmlns:p="http://schemas.openxmlformats.org/presentationml/2006/main">
  <p:tag name="FULLLENGTH" val="True"/>
</p:tagLst>
</file>

<file path=ppt/tags/tag78.xml><?xml version="1.0" encoding="utf-8"?>
<p:tagLst xmlns:p="http://schemas.openxmlformats.org/presentationml/2006/main">
  <p:tag name="SMARTLOCKSHAPE" val="Yes"/>
  <p:tag name="SMARTOBJECT" val="Page Number v.2"/>
  <p:tag name="SMARTWRITE" val="{!PageNumber}"/>
</p:tagLst>
</file>

<file path=ppt/tags/tag79.xml><?xml version="1.0" encoding="utf-8"?>
<p:tagLst xmlns:p="http://schemas.openxmlformats.org/presentationml/2006/main">
  <p:tag name="SMARTLOCKSHAPE" val="Yes"/>
  <p:tag name="SMARTWRITE" val="{@Report date}"/>
</p:tagLst>
</file>

<file path=ppt/tags/tag80.xml><?xml version="1.0" encoding="utf-8"?>
<p:tagLst xmlns:p="http://schemas.openxmlformats.org/presentationml/2006/main">
  <p:tag name="SMARTLOCKSHAPE" val="Yes"/>
  <p:tag name="SMARTOBJECT" val="Section Footer v.2"/>
  <p:tag name="SMARTWRITE" val="{@Title} • {@Subtitle}"/>
</p:tagLst>
</file>

<file path=ppt/tags/tag81.xml><?xml version="1.0" encoding="utf-8"?>
<p:tagLst xmlns:p="http://schemas.openxmlformats.org/presentationml/2006/main">
  <p:tag name="SMARTISVISIBLE" val="{SmartShowDisclaimer} = Yes"/>
  <p:tag name="SMARTSHAPETYPE" val="Disclaimer"/>
</p:tagLst>
</file>

<file path=ppt/tags/tag82.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83.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84.xml><?xml version="1.0" encoding="utf-8"?>
<p:tagLst xmlns:p="http://schemas.openxmlformats.org/presentationml/2006/main">
  <p:tag name="SMARTISVISIBLE" val="{@Show Draft stamp} = Yes"/>
  <p:tag name="SMARTLOCKSHAPE" val="Yes"/>
  <p:tag name="SMARTWRITE" val="{@Draft stamp}"/>
</p:tagLst>
</file>

<file path=ppt/tags/tag85.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86.xml><?xml version="1.0" encoding="utf-8"?>
<p:tagLst xmlns:p="http://schemas.openxmlformats.org/presentationml/2006/main">
  <p:tag name="SMARTISVISIBLE" val="{@Show Date FilePath} = Yes"/>
  <p:tag name="SMARTLOCKSHAPE" val="Yes"/>
  <p:tag name="SMARTWRITE" val="{!Today} {!FilePath}"/>
</p:tagLst>
</file>

<file path=ppt/tags/tag87.xml><?xml version="1.0" encoding="utf-8"?>
<p:tagLst xmlns:p="http://schemas.openxmlformats.org/presentationml/2006/main">
  <p:tag name="SMARTLOCKSHAPE" val="Yes"/>
  <p:tag name="SMARTOBJECT" val="Page Number v.2"/>
  <p:tag name="SMARTWRITE" val="{!PageNumber}"/>
</p:tagLst>
</file>

<file path=ppt/tags/tag88.xml><?xml version="1.0" encoding="utf-8"?>
<p:tagLst xmlns:p="http://schemas.openxmlformats.org/presentationml/2006/main">
  <p:tag name="SMARTLOCKSHAPE" val="Yes"/>
  <p:tag name="SMARTWRITE" val="{@Report date}"/>
</p:tagLst>
</file>

<file path=ppt/tags/tag89.xml><?xml version="1.0" encoding="utf-8"?>
<p:tagLst xmlns:p="http://schemas.openxmlformats.org/presentationml/2006/main">
  <p:tag name="SMARTLOCKSHAPE" val="Yes"/>
  <p:tag name="SMARTOBJECT" val="Section Footer v.2"/>
  <p:tag name="SMARTWRITE" val="{@Title} • {@Subtitle}"/>
</p:tagLst>
</file>

<file path=ppt/tags/tag90.xml><?xml version="1.0" encoding="utf-8"?>
<p:tagLst xmlns:p="http://schemas.openxmlformats.org/presentationml/2006/main">
  <p:tag name="SMARTISVISIBLE" val="{SmartShowDisclaimer} = Yes"/>
  <p:tag name="SMARTSHAPETYPE" val="Disclaimer"/>
</p:tagLst>
</file>

<file path=ppt/tags/tag91.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92.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93.xml><?xml version="1.0" encoding="utf-8"?>
<p:tagLst xmlns:p="http://schemas.openxmlformats.org/presentationml/2006/main">
  <p:tag name="SMARTISVISIBLE" val="{@Show Draft stamp} = Yes"/>
  <p:tag name="SMARTLOCKSHAPE" val="Yes"/>
  <p:tag name="SMARTWRITE" val="{@Draft stamp}"/>
</p:tagLst>
</file>

<file path=ppt/tags/tag94.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95.xml><?xml version="1.0" encoding="utf-8"?>
<p:tagLst xmlns:p="http://schemas.openxmlformats.org/presentationml/2006/main">
  <p:tag name="SMARTISVISIBLE" val="{@Show Date FilePath} = Yes"/>
  <p:tag name="SMARTLOCKSHAPE" val="Yes"/>
  <p:tag name="SMARTWRITE" val="{!Today} {!FilePath}"/>
</p:tagLst>
</file>

<file path=ppt/tags/tag96.xml><?xml version="1.0" encoding="utf-8"?>
<p:tagLst xmlns:p="http://schemas.openxmlformats.org/presentationml/2006/main">
  <p:tag name="SMARTLOCKSHAPE" val="Yes"/>
  <p:tag name="SMARTOBJECT" val="Page Number v.2"/>
  <p:tag name="SMARTWRITE" val="{!PageNumber}"/>
</p:tagLst>
</file>

<file path=ppt/tags/tag97.xml><?xml version="1.0" encoding="utf-8"?>
<p:tagLst xmlns:p="http://schemas.openxmlformats.org/presentationml/2006/main">
  <p:tag name="SMARTLOCKSHAPE" val="Yes"/>
  <p:tag name="SMARTWRITE" val="{@Report date}"/>
</p:tagLst>
</file>

<file path=ppt/tags/tag98.xml><?xml version="1.0" encoding="utf-8"?>
<p:tagLst xmlns:p="http://schemas.openxmlformats.org/presentationml/2006/main">
  <p:tag name="SMARTLOCKSHAPE" val="Yes"/>
  <p:tag name="SMARTOBJECT" val="Section Footer v.2"/>
  <p:tag name="SMARTWRITE" val="{@Title} • {@Subtitle}"/>
</p:tagLst>
</file>

<file path=ppt/tags/tag99.xml><?xml version="1.0" encoding="utf-8"?>
<p:tagLst xmlns:p="http://schemas.openxmlformats.org/presentationml/2006/main">
  <p:tag name="SMARTISVISIBLE" val="{SmartShowDisclaimer} = Yes"/>
  <p:tag name="SMARTSHAPETYPE" val="Disclaimer"/>
</p:tagLst>
</file>

<file path=ppt/tags/tag100.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01.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02.xml><?xml version="1.0" encoding="utf-8"?>
<p:tagLst xmlns:p="http://schemas.openxmlformats.org/presentationml/2006/main">
  <p:tag name="SMARTISVISIBLE" val="{@Show Draft stamp} = Yes"/>
  <p:tag name="SMARTLOCKSHAPE" val="Yes"/>
  <p:tag name="SMARTWRITE" val="{@Draft stamp}"/>
</p:tagLst>
</file>

<file path=ppt/tags/tag103.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04.xml><?xml version="1.0" encoding="utf-8"?>
<p:tagLst xmlns:p="http://schemas.openxmlformats.org/presentationml/2006/main">
  <p:tag name="SMARTISVISIBLE" val="{@Show Date FilePath} = Yes"/>
  <p:tag name="SMARTLOCKSHAPE" val="Yes"/>
  <p:tag name="SMARTWRITE" val="{!Today} {!FilePath}"/>
</p:tagLst>
</file>

<file path=ppt/tags/tag105.xml><?xml version="1.0" encoding="utf-8"?>
<p:tagLst xmlns:p="http://schemas.openxmlformats.org/presentationml/2006/main">
  <p:tag name="SMARTLOCKSHAPE" val="Yes"/>
  <p:tag name="SMARTOBJECT" val="Page Number v.2"/>
  <p:tag name="SMARTWRITE" val="{!PageNumber}"/>
</p:tagLst>
</file>

<file path=ppt/tags/tag106.xml><?xml version="1.0" encoding="utf-8"?>
<p:tagLst xmlns:p="http://schemas.openxmlformats.org/presentationml/2006/main">
  <p:tag name="SMARTLOCKSHAPE" val="Yes"/>
  <p:tag name="SMARTWRITE" val="{@Report date}"/>
</p:tagLst>
</file>

<file path=ppt/tags/tag107.xml><?xml version="1.0" encoding="utf-8"?>
<p:tagLst xmlns:p="http://schemas.openxmlformats.org/presentationml/2006/main">
  <p:tag name="SMARTLOCKSHAPE" val="Yes"/>
  <p:tag name="SMARTOBJECT" val="Section Footer v.2"/>
  <p:tag name="SMARTWRITE" val="{@Title} • {@Subtitle}"/>
</p:tagLst>
</file>

<file path=ppt/tags/tag108.xml><?xml version="1.0" encoding="utf-8"?>
<p:tagLst xmlns:p="http://schemas.openxmlformats.org/presentationml/2006/main">
  <p:tag name="SMARTISVISIBLE" val="{SmartShowDisclaimer} = Yes"/>
  <p:tag name="SMARTSHAPETYPE" val="Disclaimer"/>
</p:tagLst>
</file>

<file path=ppt/tags/tag109.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1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11.xml><?xml version="1.0" encoding="utf-8"?>
<p:tagLst xmlns:p="http://schemas.openxmlformats.org/presentationml/2006/main">
  <p:tag name="SMARTISVISIBLE" val="{@Show Draft stamp} = Yes"/>
  <p:tag name="SMARTLOCKSHAPE" val="Yes"/>
  <p:tag name="SMARTWRITE" val="{@Draft stamp}"/>
</p:tagLst>
</file>

<file path=ppt/tags/tag112.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13.xml><?xml version="1.0" encoding="utf-8"?>
<p:tagLst xmlns:p="http://schemas.openxmlformats.org/presentationml/2006/main">
  <p:tag name="SMARTISVISIBLE" val="{@Show Date FilePath} = Yes"/>
  <p:tag name="SMARTLOCKSHAPE" val="Yes"/>
  <p:tag name="SMARTWRITE" val="{!Today} {!FilePath}"/>
</p:tagLst>
</file>

<file path=ppt/tags/tag114.xml><?xml version="1.0" encoding="utf-8"?>
<p:tagLst xmlns:p="http://schemas.openxmlformats.org/presentationml/2006/main">
  <p:tag name="SMARTLOCKSHAPE" val="Yes"/>
  <p:tag name="SMARTOBJECT" val="Page Number v.2"/>
  <p:tag name="SMARTWRITE" val="{!PageNumber}"/>
</p:tagLst>
</file>

<file path=ppt/tags/tag115.xml><?xml version="1.0" encoding="utf-8"?>
<p:tagLst xmlns:p="http://schemas.openxmlformats.org/presentationml/2006/main">
  <p:tag name="SMARTLOCKSHAPE" val="Yes"/>
  <p:tag name="SMARTWRITE" val="{@Report date}"/>
</p:tagLst>
</file>

<file path=ppt/tags/tag116.xml><?xml version="1.0" encoding="utf-8"?>
<p:tagLst xmlns:p="http://schemas.openxmlformats.org/presentationml/2006/main">
  <p:tag name="SMARTLOCKSHAPE" val="Yes"/>
  <p:tag name="SMARTOBJECT" val="Section Footer v.2"/>
  <p:tag name="SMARTWRITE" val="{@Title} • {@Subtitle}"/>
</p:tagLst>
</file>

<file path=ppt/tags/tag117.xml><?xml version="1.0" encoding="utf-8"?>
<p:tagLst xmlns:p="http://schemas.openxmlformats.org/presentationml/2006/main">
  <p:tag name="SMARTISVISIBLE" val="{SmartShowDisclaimer} = Yes"/>
  <p:tag name="SMARTSHAPETYPE" val="Disclaimer"/>
</p:tagLst>
</file>

<file path=ppt/tags/tag118.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19.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20.xml><?xml version="1.0" encoding="utf-8"?>
<p:tagLst xmlns:p="http://schemas.openxmlformats.org/presentationml/2006/main">
  <p:tag name="SMARTISVISIBLE" val="{@Show Draft stamp} = Yes"/>
  <p:tag name="SMARTLOCKSHAPE" val="Yes"/>
  <p:tag name="SMARTWRITE" val="{@Draft stamp}"/>
</p:tagLst>
</file>

<file path=ppt/tags/tag12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22.xml><?xml version="1.0" encoding="utf-8"?>
<p:tagLst xmlns:p="http://schemas.openxmlformats.org/presentationml/2006/main">
  <p:tag name="SMARTISVISIBLE" val="{@Show Date FilePath} = Yes"/>
  <p:tag name="SMARTLOCKSHAPE" val="Yes"/>
  <p:tag name="SMARTWRITE" val="{!Today} {!FilePath}"/>
</p:tagLst>
</file>

<file path=ppt/tags/tag123.xml><?xml version="1.0" encoding="utf-8"?>
<p:tagLst xmlns:p="http://schemas.openxmlformats.org/presentationml/2006/main">
  <p:tag name="SMARTLOCKSHAPE" val="Yes"/>
  <p:tag name="SMARTOBJECT" val="Page Number v.2"/>
  <p:tag name="SMARTWRITE" val="{!PageNumber}"/>
</p:tagLst>
</file>

<file path=ppt/tags/tag124.xml><?xml version="1.0" encoding="utf-8"?>
<p:tagLst xmlns:p="http://schemas.openxmlformats.org/presentationml/2006/main">
  <p:tag name="SMARTLOCKSHAPE" val="Yes"/>
  <p:tag name="SMARTWRITE" val="{@Report date}"/>
</p:tagLst>
</file>

<file path=ppt/tags/tag125.xml><?xml version="1.0" encoding="utf-8"?>
<p:tagLst xmlns:p="http://schemas.openxmlformats.org/presentationml/2006/main">
  <p:tag name="SMARTLOCKSHAPE" val="Yes"/>
  <p:tag name="SMARTOBJECT" val="Section Footer v.2"/>
  <p:tag name="SMARTWRITE" val="{@Title} • {@Subtitle}"/>
</p:tagLst>
</file>

<file path=ppt/tags/tag126.xml><?xml version="1.0" encoding="utf-8"?>
<p:tagLst xmlns:p="http://schemas.openxmlformats.org/presentationml/2006/main">
  <p:tag name="SMARTISVISIBLE" val="{SmartShowDisclaimer} = Yes"/>
  <p:tag name="SMARTSHAPETYPE" val="Disclaimer"/>
</p:tagLst>
</file>

<file path=ppt/tags/tag127.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28.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29.xml><?xml version="1.0" encoding="utf-8"?>
<p:tagLst xmlns:p="http://schemas.openxmlformats.org/presentationml/2006/main">
  <p:tag name="SMARTISVISIBLE" val="{@Show Draft stamp} = Yes"/>
  <p:tag name="SMARTLOCKSHAPE" val="Yes"/>
  <p:tag name="SMARTWRITE" val="{@Draft stamp}"/>
</p:tagLst>
</file>

<file path=ppt/tags/tag130.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31.xml><?xml version="1.0" encoding="utf-8"?>
<p:tagLst xmlns:p="http://schemas.openxmlformats.org/presentationml/2006/main">
  <p:tag name="SMARTISVISIBLE" val="{@Show Date FilePath} = Yes"/>
  <p:tag name="SMARTLOCKSHAPE" val="Yes"/>
  <p:tag name="SMARTWRITE" val="{!Today} {!FilePath}"/>
</p:tagLst>
</file>

<file path=ppt/tags/tag132.xml><?xml version="1.0" encoding="utf-8"?>
<p:tagLst xmlns:p="http://schemas.openxmlformats.org/presentationml/2006/main">
  <p:tag name="SMARTREAD" val="{Smart Divider title}"/>
  <p:tag name="SMARTWRITE" val="{Smart Divider title}"/>
</p:tagLst>
</file>

<file path=ppt/tags/tag133.xml><?xml version="1.0" encoding="utf-8"?>
<p:tagLst xmlns:p="http://schemas.openxmlformats.org/presentationml/2006/main">
  <p:tag name="SMARTLOCKSHAPE" val="Yes"/>
  <p:tag name="SMARTOBJECT" val="Page Number v.2"/>
  <p:tag name="SMARTWRITE" val="{!PageNumber}"/>
</p:tagLst>
</file>

<file path=ppt/tags/tag134.xml><?xml version="1.0" encoding="utf-8"?>
<p:tagLst xmlns:p="http://schemas.openxmlformats.org/presentationml/2006/main">
  <p:tag name="SMARTSHAPETYPE" val="DividerHeader"/>
  <p:tag name="SMARTWRITE" val="{SmartDividertext} {SmartDividernumber}"/>
</p:tagLst>
</file>

<file path=ppt/tags/tag135.xml><?xml version="1.0" encoding="utf-8"?>
<p:tagLst xmlns:p="http://schemas.openxmlformats.org/presentationml/2006/main">
  <p:tag name="SMARTLOCKSHAPE" val="Yes"/>
  <p:tag name="SMARTWRITE" val="{@Report date}"/>
</p:tagLst>
</file>

<file path=ppt/tags/tag136.xml><?xml version="1.0" encoding="utf-8"?>
<p:tagLst xmlns:p="http://schemas.openxmlformats.org/presentationml/2006/main">
  <p:tag name="SMARTLOCKSHAPE" val="Yes"/>
  <p:tag name="SMARTOBJECT" val="Section Footer v.2"/>
  <p:tag name="SMARTWRITE" val="{@Title} • {@Subtitle}"/>
</p:tagLst>
</file>

<file path=ppt/tags/tag137.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38.xml><?xml version="1.0" encoding="utf-8"?>
<p:tagLst xmlns:p="http://schemas.openxmlformats.org/presentationml/2006/main">
  <p:tag name="SHOW EXECUTIVE SUMMARY" val="No"/>
  <p:tag name="SMARTDIVIDERLEVEL" val="0"/>
  <p:tag name="SMARTDIVIDERTYPE" val="Section"/>
  <p:tag name="SMARTSLIDETYPE" val="Divider"/>
</p:tagLst>
</file>

<file path=ppt/tags/tag139.xml><?xml version="1.0" encoding="utf-8"?>
<p:tagLst xmlns:p="http://schemas.openxmlformats.org/presentationml/2006/main">
  <p:tag name="SMARTREAD" val="{Smart Divider title}"/>
  <p:tag name="SMARTWRITE" val="{Smart Divider title}"/>
</p:tagLst>
</file>

<file path=ppt/tags/tag140.xml><?xml version="1.0" encoding="utf-8"?>
<p:tagLst xmlns:p="http://schemas.openxmlformats.org/presentationml/2006/main">
  <p:tag name="SMARTLOCKSHAPE" val="Yes"/>
  <p:tag name="SMARTOBJECT" val="Page Number v.2"/>
  <p:tag name="SMARTWRITE" val="{!PageNumber}"/>
</p:tagLst>
</file>

<file path=ppt/tags/tag141.xml><?xml version="1.0" encoding="utf-8"?>
<p:tagLst xmlns:p="http://schemas.openxmlformats.org/presentationml/2006/main">
  <p:tag name="SMARTSHAPETYPE" val="DividerHeader"/>
  <p:tag name="SMARTWRITE" val="{SmartDividertext} {SmartDividernumber}"/>
</p:tagLst>
</file>

<file path=ppt/tags/tag142.xml><?xml version="1.0" encoding="utf-8"?>
<p:tagLst xmlns:p="http://schemas.openxmlformats.org/presentationml/2006/main">
  <p:tag name="SMARTLOCKSHAPE" val="Yes"/>
  <p:tag name="SMARTWRITE" val="{@Report date}"/>
</p:tagLst>
</file>

<file path=ppt/tags/tag143.xml><?xml version="1.0" encoding="utf-8"?>
<p:tagLst xmlns:p="http://schemas.openxmlformats.org/presentationml/2006/main">
  <p:tag name="SMARTLOCKSHAPE" val="Yes"/>
  <p:tag name="SMARTOBJECT" val="Section Footer v.2"/>
  <p:tag name="SMARTWRITE" val="{@Title} • {@Subtitle}"/>
</p:tagLst>
</file>

<file path=ppt/tags/tag144.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45.xml><?xml version="1.0" encoding="utf-8"?>
<p:tagLst xmlns:p="http://schemas.openxmlformats.org/presentationml/2006/main">
  <p:tag name="SHOW EXECUTIVE SUMMARY" val="No"/>
  <p:tag name="SMARTDIVIDERLEVEL" val="0"/>
  <p:tag name="SMARTDIVIDERTYPE" val="Appendix"/>
  <p:tag name="SMARTSLIDETYPE" val="Divider"/>
</p:tagLst>
</file>

<file path=ppt/tags/tag146.xml><?xml version="1.0" encoding="utf-8"?>
<p:tagLst xmlns:p="http://schemas.openxmlformats.org/presentationml/2006/main">
  <p:tag name="SMARTOBJECT" val="Descriptor Large Title and Subtitle v.2"/>
  <p:tag name="SMARTREAD" val="{@BusinessUnitCoverText}"/>
  <p:tag name="SMARTWRITE" val="{@BusinessUnitCoverText}"/>
</p:tagLst>
</file>

<file path=ppt/tags/tag147.xml><?xml version="1.0" encoding="utf-8"?>
<p:tagLst xmlns:p="http://schemas.openxmlformats.org/presentationml/2006/main">
  <p:tag name="SMARTLINKEDSHAPEID" val="Title"/>
  <p:tag name="SMARTREAD" val="{@Title}"/>
  <p:tag name="SMARTWRITE" val="{@Title}"/>
</p:tagLst>
</file>

<file path=ppt/tags/tag148.xml><?xml version="1.0" encoding="utf-8"?>
<p:tagLst xmlns:p="http://schemas.openxmlformats.org/presentationml/2006/main">
  <p:tag name="SMARTLINKEDSHAPEID" val="Title"/>
  <p:tag name="SMARTREAD" val="{@Subtitle}"/>
  <p:tag name="SMARTWRITE" val="{@Subtitle}"/>
</p:tagLst>
</file>

<file path=ppt/tags/tag149.xml><?xml version="1.0" encoding="utf-8"?>
<p:tagLst xmlns:p="http://schemas.openxmlformats.org/presentationml/2006/main">
  <p:tag name="SMARTLINKEDSHAPEID" val="SideBar"/>
  <p:tag name="SMARTOBJECT" val="Confidentiality stamp Large Title and Subtitle v.2"/>
  <p:tag name="SMARTREAD" val="{@Confidentiality stamp}"/>
  <p:tag name="SMARTWRITE" val="{@Confidentiality stamp}"/>
</p:tagLst>
</file>

<file path=ppt/tags/tag150.xml><?xml version="1.0" encoding="utf-8"?>
<p:tagLst xmlns:p="http://schemas.openxmlformats.org/presentationml/2006/main">
  <p:tag name="SMARTISVISIBLE" val="{@Show Draft stamp} = Yes"/>
  <p:tag name="SMARTLINKEDSHAPEID" val="SideBar"/>
  <p:tag name="SMARTOBJECT" val="Draft stamp Large Title and Subtitle v.2"/>
  <p:tag name="SMARTREAD" val="{@Draft stamp}"/>
  <p:tag name="SMARTWRITE" val="{@Draft stamp}"/>
</p:tagLst>
</file>

<file path=ppt/tags/tag151.xml><?xml version="1.0" encoding="utf-8"?>
<p:tagLst xmlns:p="http://schemas.openxmlformats.org/presentationml/2006/main">
  <p:tag name="SMARTLINKEDSHAPEID" val="SideBar"/>
  <p:tag name="SMARTOBJECT" val="Report date Large Title and Subtitle v.2"/>
  <p:tag name="SMARTREAD" val="{@Report date}"/>
  <p:tag name="SMARTWRITE" val="{@Report date}"/>
</p:tagLst>
</file>

<file path=ppt/tags/tag152.xml><?xml version="1.0" encoding="utf-8"?>
<p:tagLst xmlns:p="http://schemas.openxmlformats.org/presentationml/2006/main">
  <p:tag name="SMARTLINKEDSHAPEID" val="SideBar"/>
  <p:tag name="SMARTOBJECT" val="Cover Content"/>
</p:tagLst>
</file>

<file path=ppt/tags/tag153.xml><?xml version="1.0" encoding="utf-8"?>
<p:tagLst xmlns:p="http://schemas.openxmlformats.org/presentationml/2006/main">
  <p:tag name="SMARTSHAPETYPE" val="Front Cover Image"/>
</p:tagLst>
</file>

<file path=ppt/tags/tag154.xml><?xml version="1.0" encoding="utf-8"?>
<p:tagLst xmlns:p="http://schemas.openxmlformats.org/presentationml/2006/main">
  <p:tag name="SMARTOBJECT" val="Descriptor Fixed Logo v.2"/>
  <p:tag name="SMARTREAD" val="{@BusinessUnitCoverText}"/>
  <p:tag name="SMARTWRITE" val="{@BusinessUnitCoverText}"/>
</p:tagLst>
</file>

<file path=ppt/tags/tag155.xml><?xml version="1.0" encoding="utf-8"?>
<p:tagLst xmlns:p="http://schemas.openxmlformats.org/presentationml/2006/main">
  <p:tag name="SMARTLINKEDSHAPEID" val="Title"/>
  <p:tag name="SMARTREAD" val="{@Title}"/>
  <p:tag name="SMARTWRITE" val="{@Title}"/>
</p:tagLst>
</file>

<file path=ppt/tags/tag156.xml><?xml version="1.0" encoding="utf-8"?>
<p:tagLst xmlns:p="http://schemas.openxmlformats.org/presentationml/2006/main">
  <p:tag name="SMARTLINKEDSHAPEID" val="Title"/>
  <p:tag name="SMARTREAD" val="{@Subtitle}"/>
  <p:tag name="SMARTWRITE" val="{@Subtitle}"/>
</p:tagLst>
</file>

<file path=ppt/tags/tag157.xml><?xml version="1.0" encoding="utf-8"?>
<p:tagLst xmlns:p="http://schemas.openxmlformats.org/presentationml/2006/main">
  <p:tag name="SMARTLINKEDSHAPEID" val="SideBar"/>
  <p:tag name="SMARTOBJECT" val="Confidentiality stamp Fixed Logo v.2"/>
  <p:tag name="SMARTREAD" val="{@Confidentiality stamp}"/>
  <p:tag name="SMARTWRITE" val="{@Confidentiality stamp}"/>
</p:tagLst>
</file>

<file path=ppt/tags/tag158.xml><?xml version="1.0" encoding="utf-8"?>
<p:tagLst xmlns:p="http://schemas.openxmlformats.org/presentationml/2006/main">
  <p:tag name="SMARTISVISIBLE" val="{@Show Draft stamp} = Yes"/>
  <p:tag name="SMARTLINKEDSHAPEID" val="SideBar"/>
  <p:tag name="SMARTOBJECT" val="Draft stamp Fixed Logo v.2"/>
  <p:tag name="SMARTREAD" val="{@Draft stamp}"/>
  <p:tag name="SMARTWRITE" val="{@Draft stamp}"/>
</p:tagLst>
</file>

<file path=ppt/tags/tag159.xml><?xml version="1.0" encoding="utf-8"?>
<p:tagLst xmlns:p="http://schemas.openxmlformats.org/presentationml/2006/main">
  <p:tag name="SMARTLINKEDSHAPEID" val="SideBar"/>
  <p:tag name="SMARTOBJECT" val="Report date Fixed Logo v.2"/>
  <p:tag name="SMARTREAD" val="{@Report date}"/>
  <p:tag name="SMARTWRITE" val="{@Report date}"/>
</p:tagLst>
</file>

<file path=ppt/tags/tag160.xml><?xml version="1.0" encoding="utf-8"?>
<p:tagLst xmlns:p="http://schemas.openxmlformats.org/presentationml/2006/main">
  <p:tag name="SMARTOBJECT" val="Descriptor Colour v.2"/>
  <p:tag name="SMARTREAD" val="{@BusinessUnitCoverText}"/>
  <p:tag name="SMARTWRITE" val="{@BusinessUnitCoverText}"/>
</p:tagLst>
</file>

<file path=ppt/tags/tag161.xml><?xml version="1.0" encoding="utf-8"?>
<p:tagLst xmlns:p="http://schemas.openxmlformats.org/presentationml/2006/main">
  <p:tag name="SMARTLINKEDSHAPEID" val="Title"/>
  <p:tag name="SMARTREAD" val="{@Title}"/>
  <p:tag name="SMARTWRITE" val="{@Title}"/>
</p:tagLst>
</file>

<file path=ppt/tags/tag162.xml><?xml version="1.0" encoding="utf-8"?>
<p:tagLst xmlns:p="http://schemas.openxmlformats.org/presentationml/2006/main">
  <p:tag name="SMARTLINKEDSHAPEID" val="Title"/>
  <p:tag name="SMARTREAD" val="{@Subtitle}"/>
  <p:tag name="SMARTWRITE" val="{@Subtitle}"/>
</p:tagLst>
</file>

<file path=ppt/tags/tag163.xml><?xml version="1.0" encoding="utf-8"?>
<p:tagLst xmlns:p="http://schemas.openxmlformats.org/presentationml/2006/main">
  <p:tag name="SMARTISVISIBLE" val="{@Show Draft stamp} = Yes"/>
  <p:tag name="SMARTLINKEDSHAPEID" val="SideBar"/>
  <p:tag name="SMARTOBJECT" val="Confidentiality stamp Colour v.2"/>
  <p:tag name="SMARTREAD" val="{@Confidentiality stamp}"/>
  <p:tag name="SMARTWRITE" val="{@Confidentiality stamp}"/>
</p:tagLst>
</file>

<file path=ppt/tags/tag164.xml><?xml version="1.0" encoding="utf-8"?>
<p:tagLst xmlns:p="http://schemas.openxmlformats.org/presentationml/2006/main">
  <p:tag name="SMARTISVISIBLE" val="{@Show Draft stamp} = Yes"/>
  <p:tag name="SMARTLINKEDSHAPEID" val="SideBar"/>
  <p:tag name="SMARTOBJECT" val="Draft stamp Colour v.2"/>
  <p:tag name="SMARTREAD" val="{@Draft stamp}"/>
  <p:tag name="SMARTWRITE" val="{@Draft stamp}"/>
</p:tagLst>
</file>

<file path=ppt/tags/tag165.xml><?xml version="1.0" encoding="utf-8"?>
<p:tagLst xmlns:p="http://schemas.openxmlformats.org/presentationml/2006/main">
  <p:tag name="SMARTLINKEDSHAPEID" val="SideBar"/>
  <p:tag name="SMARTOBJECT" val="Report date Colour v.2"/>
  <p:tag name="SMARTREAD" val="{@Report date}"/>
  <p:tag name="SMARTWRITE" val="{@Report date}"/>
</p:tagLst>
</file>

<file path=ppt/tags/tag166.xml><?xml version="1.0" encoding="utf-8"?>
<p:tagLst xmlns:p="http://schemas.openxmlformats.org/presentationml/2006/main">
  <p:tag name="THINKCELLSHAPEDONOTDELETE" val="thinkcellActiveDocDoNotDelete"/>
</p:tagLst>
</file>

<file path=ppt/tags/tag167.xml><?xml version="1.0" encoding="utf-8"?>
<p:tagLst xmlns:p="http://schemas.openxmlformats.org/presentationml/2006/main">
  <p:tag name="SMARTGRID" val="Yes"/>
  <p:tag name="SMARTISVISIBLE" val="{@GridOn}=Yes"/>
  <p:tag name="SMARTLOCKSHAPE" val="Yes"/>
  <p:tag name="SMARTOBJECT" val="grid"/>
</p:tagLst>
</file>

<file path=ppt/tags/tag168.xml><?xml version="1.0" encoding="utf-8"?>
<p:tagLst xmlns:p="http://schemas.openxmlformats.org/presentationml/2006/main">
  <p:tag name="SMARTGRID" val="Yes"/>
  <p:tag name="SMARTISVISIBLE" val="{@GridOn}=Yes"/>
  <p:tag name="SMARTLOCKSHAPE" val="Yes"/>
  <p:tag name="SMARTOBJECT" val="grid"/>
</p:tagLst>
</file>

<file path=ppt/tags/tag169.xml><?xml version="1.0" encoding="utf-8"?>
<p:tagLst xmlns:p="http://schemas.openxmlformats.org/presentationml/2006/main">
  <p:tag name="SMARTOBJECT" val="Descriptor Large Title and Subtitle v.2"/>
  <p:tag name="SMARTREAD" val="{@BusinessUnitCoverText}"/>
  <p:tag name="SMARTWRITE" val="{@BusinessUnitCoverText}"/>
</p:tagLst>
</file>

<file path=ppt/tags/tag170.xml><?xml version="1.0" encoding="utf-8"?>
<p:tagLst xmlns:p="http://schemas.openxmlformats.org/presentationml/2006/main">
  <p:tag name="SMARTLINKEDSHAPEID" val="Title"/>
  <p:tag name="SMARTREAD" val="{@Title}"/>
  <p:tag name="SMARTWRITE" val="{@Title}"/>
</p:tagLst>
</file>

<file path=ppt/tags/tag171.xml><?xml version="1.0" encoding="utf-8"?>
<p:tagLst xmlns:p="http://schemas.openxmlformats.org/presentationml/2006/main">
  <p:tag name="SMARTLINKEDSHAPEID" val="Title"/>
  <p:tag name="SMARTREAD" val="{@Subtitle}"/>
  <p:tag name="SMARTWRITE" val="{@Subtitle}"/>
</p:tagLst>
</file>

<file path=ppt/tags/tag172.xml><?xml version="1.0" encoding="utf-8"?>
<p:tagLst xmlns:p="http://schemas.openxmlformats.org/presentationml/2006/main">
  <p:tag name="SMARTLINKEDSHAPEID" val="SideBar"/>
  <p:tag name="SMARTOBJECT" val="Confidentiality stamp Large Title and Subtitle v.2"/>
  <p:tag name="SMARTREAD" val="{@Confidentiality stamp}"/>
  <p:tag name="SMARTWRITE" val="{@Confidentiality stamp}"/>
</p:tagLst>
</file>

<file path=ppt/tags/tag173.xml><?xml version="1.0" encoding="utf-8"?>
<p:tagLst xmlns:p="http://schemas.openxmlformats.org/presentationml/2006/main">
  <p:tag name="SMARTISVISIBLE" val="{@Show Draft stamp} = Yes"/>
  <p:tag name="SMARTLINKEDSHAPEID" val="SideBar"/>
  <p:tag name="SMARTOBJECT" val="Draft stamp Large Title and Subtitle v.2"/>
  <p:tag name="SMARTREAD" val="{@Draft stamp}"/>
  <p:tag name="SMARTWRITE" val="{@Draft stamp}"/>
</p:tagLst>
</file>

<file path=ppt/tags/tag174.xml><?xml version="1.0" encoding="utf-8"?>
<p:tagLst xmlns:p="http://schemas.openxmlformats.org/presentationml/2006/main">
  <p:tag name="SMARTLINKEDSHAPEID" val="SideBar"/>
  <p:tag name="SMARTOBJECT" val="Report date Large Title and Subtitle v.2"/>
  <p:tag name="SMARTREAD" val="{@Report date}"/>
  <p:tag name="SMARTWRITE" val="{@Report date}"/>
</p:tagLst>
</file>

<file path=ppt/tags/tag175.xml><?xml version="1.0" encoding="utf-8"?>
<p:tagLst xmlns:p="http://schemas.openxmlformats.org/presentationml/2006/main">
  <p:tag name="UNLOCK SHAPES" val="NO"/>
</p:tagLst>
</file>

<file path=ppt/tags/tag176.xml><?xml version="1.0" encoding="utf-8"?>
<p:tagLst xmlns:p="http://schemas.openxmlformats.org/presentationml/2006/main">
  <p:tag name="SMARTGRID" val="Yes"/>
  <p:tag name="SMARTISVISIBLE" val="{@GridOn}=Yes"/>
  <p:tag name="SMARTLOCKSHAPE" val="Yes"/>
  <p:tag name="SMARTOBJECT" val="grid"/>
</p:tagLst>
</file>

<file path=ppt/tags/tag177.xml><?xml version="1.0" encoding="utf-8"?>
<p:tagLst xmlns:p="http://schemas.openxmlformats.org/presentationml/2006/main">
  <p:tag name="UNLOCK SHAPES" val="NO"/>
</p:tagLst>
</file>

<file path=ppt/tags/tag178.xml><?xml version="1.0" encoding="utf-8"?>
<p:tagLst xmlns:p="http://schemas.openxmlformats.org/presentationml/2006/main">
  <p:tag name="SMARTGRID" val="Yes"/>
  <p:tag name="SMARTISVISIBLE" val="{@GridOn}=Yes"/>
  <p:tag name="SMARTLOCKSHAPE" val="Yes"/>
  <p:tag name="SMARTOBJECT" val="grid"/>
</p:tagLst>
</file>

<file path=ppt/tags/tag179.xml><?xml version="1.0" encoding="utf-8"?>
<p:tagLst xmlns:p="http://schemas.openxmlformats.org/presentationml/2006/main">
  <p:tag name="SMARTSHAPETYPE" val="TOC"/>
  <p:tag name="TOCTYPE" val="Destination"/>
</p:tagLst>
</file>

<file path=ppt/tags/tag180.xml><?xml version="1.0" encoding="utf-8"?>
<p:tagLst xmlns:p="http://schemas.openxmlformats.org/presentationml/2006/main">
  <p:tag name="SMARTREAD" val="{@TOCText}"/>
</p:tagLst>
</file>

<file path=ppt/tags/tag181.xml><?xml version="1.0" encoding="utf-8"?>
<p:tagLst xmlns:p="http://schemas.openxmlformats.org/presentationml/2006/main">
  <p:tag name="SMARTLOCKSHAPE" val="YES"/>
  <p:tag name="SMARTTEMPTOCSHAPE" val="TEMPTOC"/>
</p:tagLst>
</file>

<file path=ppt/tags/tag182.xml><?xml version="1.0" encoding="utf-8"?>
<p:tagLst xmlns:p="http://schemas.openxmlformats.org/presentationml/2006/main">
  <p:tag name="SMARTLOCKSHAPE" val="YES"/>
  <p:tag name="SMARTTEMPTOCSHAPE" val="TEMPTOC"/>
</p:tagLst>
</file>

<file path=ppt/tags/tag183.xml><?xml version="1.0" encoding="utf-8"?>
<p:tagLst xmlns:p="http://schemas.openxmlformats.org/presentationml/2006/main">
  <p:tag name="SMARTLOCKSHAPE" val="YES"/>
  <p:tag name="SMARTTEMPTOCSHAPE" val="TEMPTOC"/>
</p:tagLst>
</file>

<file path=ppt/tags/tag184.xml><?xml version="1.0" encoding="utf-8"?>
<p:tagLst xmlns:p="http://schemas.openxmlformats.org/presentationml/2006/main">
  <p:tag name="SMARTLOCKSHAPE" val="YES"/>
  <p:tag name="SMARTTEMPTOCSHAPE" val="TEMPTOC"/>
</p:tagLst>
</file>

<file path=ppt/tags/tag185.xml><?xml version="1.0" encoding="utf-8"?>
<p:tagLst xmlns:p="http://schemas.openxmlformats.org/presentationml/2006/main">
  <p:tag name="SMARTLOCKSHAPE" val="YES"/>
  <p:tag name="SMARTTEMPTOCSHAPE" val="TEMPTOC"/>
</p:tagLst>
</file>

<file path=ppt/tags/tag186.xml><?xml version="1.0" encoding="utf-8"?>
<p:tagLst xmlns:p="http://schemas.openxmlformats.org/presentationml/2006/main">
  <p:tag name="SMARTLOCKSHAPE" val="YES"/>
  <p:tag name="SMARTTEMPTOCSHAPE" val="TEMPTOC"/>
</p:tagLst>
</file>

<file path=ppt/tags/tag187.xml><?xml version="1.0" encoding="utf-8"?>
<p:tagLst xmlns:p="http://schemas.openxmlformats.org/presentationml/2006/main">
  <p:tag name="SMARTLOCKSHAPE" val="YES"/>
  <p:tag name="SMARTTEMPTOCSHAPE" val="TEMPTOC"/>
</p:tagLst>
</file>

<file path=ppt/tags/tag188.xml><?xml version="1.0" encoding="utf-8"?>
<p:tagLst xmlns:p="http://schemas.openxmlformats.org/presentationml/2006/main">
  <p:tag name="SMARTLOCKSHAPE" val="YES"/>
  <p:tag name="SMARTTEMPTOCSHAPE" val="TEMPTOC"/>
</p:tagLst>
</file>

<file path=ppt/tags/tag189.xml><?xml version="1.0" encoding="utf-8"?>
<p:tagLst xmlns:p="http://schemas.openxmlformats.org/presentationml/2006/main">
  <p:tag name="SMARTLOCKSHAPE" val="YES"/>
  <p:tag name="SMARTTEMPTOCSHAPE" val="TEMPTOC"/>
</p:tagLst>
</file>

<file path=ppt/tags/tag190.xml><?xml version="1.0" encoding="utf-8"?>
<p:tagLst xmlns:p="http://schemas.openxmlformats.org/presentationml/2006/main">
  <p:tag name="SMARTLOCKSHAPE" val="YES"/>
  <p:tag name="SMARTTEMPTOCSHAPE" val="TEMPTOC"/>
</p:tagLst>
</file>

<file path=ppt/tags/tag191.xml><?xml version="1.0" encoding="utf-8"?>
<p:tagLst xmlns:p="http://schemas.openxmlformats.org/presentationml/2006/main">
  <p:tag name="SMARTLOCKSHAPE" val="YES"/>
  <p:tag name="SMARTTEMPTOCSHAPE" val="TEMPTOC"/>
</p:tagLst>
</file>

<file path=ppt/tags/tag192.xml><?xml version="1.0" encoding="utf-8"?>
<p:tagLst xmlns:p="http://schemas.openxmlformats.org/presentationml/2006/main">
  <p:tag name="SMARTLOCKSHAPE" val="YES"/>
  <p:tag name="SMARTTEMPTOCSHAPE" val="TEMPTOC"/>
</p:tagLst>
</file>

<file path=ppt/tags/tag193.xml><?xml version="1.0" encoding="utf-8"?>
<p:tagLst xmlns:p="http://schemas.openxmlformats.org/presentationml/2006/main">
  <p:tag name="SMARTLOCKSHAPE" val="YES"/>
  <p:tag name="SMARTTEMPTOCSHAPE" val="TEMPTOC"/>
</p:tagLst>
</file>

<file path=ppt/tags/tag194.xml><?xml version="1.0" encoding="utf-8"?>
<p:tagLst xmlns:p="http://schemas.openxmlformats.org/presentationml/2006/main">
  <p:tag name="SMARTLOCKSHAPE" val="YES"/>
  <p:tag name="SMARTTEMPTOCSHAPE" val="TEMPTOC"/>
</p:tagLst>
</file>

<file path=ppt/tags/tag195.xml><?xml version="1.0" encoding="utf-8"?>
<p:tagLst xmlns:p="http://schemas.openxmlformats.org/presentationml/2006/main">
  <p:tag name="SMARTLOCKSHAPE" val="YES"/>
  <p:tag name="SMARTTEMPTOCSHAPE" val="TEMPTOC"/>
</p:tagLst>
</file>

<file path=ppt/tags/tag196.xml><?xml version="1.0" encoding="utf-8"?>
<p:tagLst xmlns:p="http://schemas.openxmlformats.org/presentationml/2006/main">
  <p:tag name="SMARTLOCKSHAPE" val="YES"/>
  <p:tag name="SMARTTEMPTOCSHAPE" val="TEMPTOC"/>
</p:tagLst>
</file>

<file path=ppt/tags/tag197.xml><?xml version="1.0" encoding="utf-8"?>
<p:tagLst xmlns:p="http://schemas.openxmlformats.org/presentationml/2006/main">
  <p:tag name="SMARTLOCKSHAPE" val="YES"/>
  <p:tag name="SMARTTEMPTOCSHAPE" val="TEMPTOC"/>
</p:tagLst>
</file>

<file path=ppt/tags/tag198.xml><?xml version="1.0" encoding="utf-8"?>
<p:tagLst xmlns:p="http://schemas.openxmlformats.org/presentationml/2006/main">
  <p:tag name="SMARTLOCKSHAPE" val="YES"/>
  <p:tag name="SMARTTEMPTOCSHAPE" val="TEMPTOC"/>
</p:tagLst>
</file>

<file path=ppt/tags/tag199.xml><?xml version="1.0" encoding="utf-8"?>
<p:tagLst xmlns:p="http://schemas.openxmlformats.org/presentationml/2006/main">
  <p:tag name="SMARTLOCKSHAPE" val="YES"/>
  <p:tag name="SMARTTEMPTOCSHAPE" val="TEMPTOC"/>
</p:tagLst>
</file>

<file path=ppt/tags/tag200.xml><?xml version="1.0" encoding="utf-8"?>
<p:tagLst xmlns:p="http://schemas.openxmlformats.org/presentationml/2006/main">
  <p:tag name="SMARTLOCKSHAPE" val="YES"/>
  <p:tag name="SMARTTEMPTOCSHAPE" val="TEMPTOC"/>
</p:tagLst>
</file>

<file path=ppt/tags/tag201.xml><?xml version="1.0" encoding="utf-8"?>
<p:tagLst xmlns:p="http://schemas.openxmlformats.org/presentationml/2006/main">
  <p:tag name="SMARTLOCKSHAPE" val="YES"/>
  <p:tag name="SMARTTEMPTOCSHAPE" val="TEMPTOC"/>
</p:tagLst>
</file>

<file path=ppt/tags/tag202.xml><?xml version="1.0" encoding="utf-8"?>
<p:tagLst xmlns:p="http://schemas.openxmlformats.org/presentationml/2006/main">
  <p:tag name="SMARTLOCKSHAPE" val="YES"/>
  <p:tag name="SMARTTEMPTOCSHAPE" val="TEMPTOC"/>
</p:tagLst>
</file>

<file path=ppt/tags/tag203.xml><?xml version="1.0" encoding="utf-8"?>
<p:tagLst xmlns:p="http://schemas.openxmlformats.org/presentationml/2006/main">
  <p:tag name="SMARTLOCKSHAPE" val="YES"/>
  <p:tag name="SMARTTEMPTOCSHAPE" val="TEMPTOC"/>
</p:tagLst>
</file>

<file path=ppt/tags/tag204.xml><?xml version="1.0" encoding="utf-8"?>
<p:tagLst xmlns:p="http://schemas.openxmlformats.org/presentationml/2006/main">
  <p:tag name="SMARTLOCKSHAPE" val="YES"/>
  <p:tag name="SMARTTEMPTOCSHAPE" val="TEMPTOC"/>
</p:tagLst>
</file>

<file path=ppt/tags/tag205.xml><?xml version="1.0" encoding="utf-8"?>
<p:tagLst xmlns:p="http://schemas.openxmlformats.org/presentationml/2006/main">
  <p:tag name="SMARTLOCKSHAPE" val="YES"/>
  <p:tag name="SMARTTEMPTOCSHAPE" val="TEMPTOC"/>
</p:tagLst>
</file>

<file path=ppt/tags/tag206.xml><?xml version="1.0" encoding="utf-8"?>
<p:tagLst xmlns:p="http://schemas.openxmlformats.org/presentationml/2006/main">
  <p:tag name="SMARTLOCKSHAPE" val="YES"/>
  <p:tag name="SMARTTEMPTOCSHAPE" val="TEMPTOC"/>
</p:tagLst>
</file>

<file path=ppt/tags/tag207.xml><?xml version="1.0" encoding="utf-8"?>
<p:tagLst xmlns:p="http://schemas.openxmlformats.org/presentationml/2006/main">
  <p:tag name="SMARTLOCKSHAPE" val="YES"/>
  <p:tag name="SMARTTEMPTOCSHAPE" val="TEMPTOC"/>
</p:tagLst>
</file>

<file path=ppt/tags/tag208.xml><?xml version="1.0" encoding="utf-8"?>
<p:tagLst xmlns:p="http://schemas.openxmlformats.org/presentationml/2006/main">
  <p:tag name="SMARTLOCKSHAPE" val="YES"/>
  <p:tag name="SMARTTEMPTOCSHAPE" val="TEMPTOC"/>
</p:tagLst>
</file>

<file path=ppt/tags/tag209.xml><?xml version="1.0" encoding="utf-8"?>
<p:tagLst xmlns:p="http://schemas.openxmlformats.org/presentationml/2006/main">
  <p:tag name="SMARTLOCKSHAPE" val="YES"/>
  <p:tag name="SMARTTEMPTOCSHAPE" val="TEMPTOC"/>
</p:tagLst>
</file>

<file path=ppt/tags/tag210.xml><?xml version="1.0" encoding="utf-8"?>
<p:tagLst xmlns:p="http://schemas.openxmlformats.org/presentationml/2006/main">
  <p:tag name="SMARTLOCKSHAPE" val="YES"/>
  <p:tag name="SMARTTEMPTOCSHAPE" val="TEMPTOC"/>
</p:tagLst>
</file>

<file path=ppt/tags/tag211.xml><?xml version="1.0" encoding="utf-8"?>
<p:tagLst xmlns:p="http://schemas.openxmlformats.org/presentationml/2006/main">
  <p:tag name="SMARTLOCKSHAPE" val="YES"/>
  <p:tag name="SMARTTEMPTOCSHAPE" val="TEMPTOC"/>
</p:tagLst>
</file>

<file path=ppt/tags/tag212.xml><?xml version="1.0" encoding="utf-8"?>
<p:tagLst xmlns:p="http://schemas.openxmlformats.org/presentationml/2006/main">
  <p:tag name="SMARTLOCKSHAPE" val="YES"/>
  <p:tag name="SMARTTEMPTOCSHAPE" val="TEMPTOC"/>
</p:tagLst>
</file>

<file path=ppt/tags/tag213.xml><?xml version="1.0" encoding="utf-8"?>
<p:tagLst xmlns:p="http://schemas.openxmlformats.org/presentationml/2006/main">
  <p:tag name="SMARTLOCKSHAPE" val="YES"/>
  <p:tag name="SMARTTEMPTOCSHAPE" val="TEMPTOC"/>
</p:tagLst>
</file>

<file path=ppt/tags/tag214.xml><?xml version="1.0" encoding="utf-8"?>
<p:tagLst xmlns:p="http://schemas.openxmlformats.org/presentationml/2006/main">
  <p:tag name="SMARTLOCKSHAPE" val="YES"/>
  <p:tag name="SMARTTEMPTOCSHAPE" val="TEMPTOC"/>
</p:tagLst>
</file>

<file path=ppt/tags/tag215.xml><?xml version="1.0" encoding="utf-8"?>
<p:tagLst xmlns:p="http://schemas.openxmlformats.org/presentationml/2006/main">
  <p:tag name="SMARTLOCKSHAPE" val="YES"/>
  <p:tag name="SMARTTEMPTOCSHAPE" val="TEMPTOC"/>
</p:tagLst>
</file>

<file path=ppt/tags/tag216.xml><?xml version="1.0" encoding="utf-8"?>
<p:tagLst xmlns:p="http://schemas.openxmlformats.org/presentationml/2006/main">
  <p:tag name="SMARTLOCKSHAPE" val="YES"/>
  <p:tag name="SMARTTEMPTOCSHAPE" val="TEMPTOC"/>
</p:tagLst>
</file>

<file path=ppt/tags/tag217.xml><?xml version="1.0" encoding="utf-8"?>
<p:tagLst xmlns:p="http://schemas.openxmlformats.org/presentationml/2006/main">
  <p:tag name="INCLUDEINHORIZONTALTOC" val="Yes"/>
  <p:tag name="SMARTSLIDETYPE" val="TOC"/>
  <p:tag name="SMARTTOCSTYLE" val="Standard Table of Contents"/>
  <p:tag name="UNLOCK SHAPES" val="NO"/>
</p:tagLst>
</file>

<file path=ppt/tags/tag218.xml><?xml version="1.0" encoding="utf-8"?>
<p:tagLst xmlns:p="http://schemas.openxmlformats.org/presentationml/2006/main">
  <p:tag name="SMARTGRID" val="Yes"/>
  <p:tag name="SMARTISVISIBLE" val="{@GridOn}=Yes"/>
  <p:tag name="SMARTLOCKSHAPE" val="Yes"/>
  <p:tag name="SMARTOBJECT" val="grid"/>
</p:tagLst>
</file>

<file path=ppt/tags/tag219.xml><?xml version="1.0" encoding="utf-8"?>
<p:tagLst xmlns:p="http://schemas.openxmlformats.org/presentationml/2006/main">
  <p:tag name="SMARTSHAPETYPE" val="DividerHeader"/>
  <p:tag name="SMARTWRITE" val="{SmartDividertext} {SmartDividernumber}"/>
</p:tagLst>
</file>

<file path=ppt/tags/tag220.xml><?xml version="1.0" encoding="utf-8"?>
<p:tagLst xmlns:p="http://schemas.openxmlformats.org/presentationml/2006/main">
  <p:tag name="SMARTREAD" val="{Smart Divider title}"/>
  <p:tag name="SMARTWRITE" val="{Smart Divider title}"/>
</p:tagLst>
</file>

<file path=ppt/tags/tag221.xml><?xml version="1.0" encoding="utf-8"?>
<p:tagLst xmlns:p="http://schemas.openxmlformats.org/presentationml/2006/main">
  <p:tag name="SMARTLOCKSHAPE" val="Yes"/>
  <p:tag name="SMARTOBJECT" val="Page Number v.2"/>
  <p:tag name="SMARTWRITE" val="{!PageNumber}"/>
</p:tagLst>
</file>

<file path=ppt/tags/tag222.xml><?xml version="1.0" encoding="utf-8"?>
<p:tagLst xmlns:p="http://schemas.openxmlformats.org/presentationml/2006/main">
  <p:tag name="SMARTLOCKSHAPE" val="Yes"/>
  <p:tag name="SMARTOBJECT" val="Section Footer v.2"/>
  <p:tag name="SMARTWRITE" val="{@Title} • {@Subtitle}"/>
</p:tagLst>
</file>

<file path=ppt/tags/tag223.xml><?xml version="1.0" encoding="utf-8"?>
<p:tagLst xmlns:p="http://schemas.openxmlformats.org/presentationml/2006/main">
  <p:tag name="SHOW EXECUTIVE SUMMARY" val="No"/>
  <p:tag name="SMART DIVIDER TITLE" val="供应链管理的理解"/>
  <p:tag name="SMARTDIVIDERLEVEL" val="0"/>
  <p:tag name="SMARTDIVIDERNUMBER" val="1"/>
  <p:tag name="SMARTDIVIDERTEXT" val="章节"/>
  <p:tag name="SMARTDIVIDERTYPE" val="Section"/>
  <p:tag name="SMARTSLIDETYPE" val="Divider"/>
  <p:tag name="UNLOCK SHAPES" val="YES"/>
</p:tagLst>
</file>

<file path=ppt/tags/tag224.xml><?xml version="1.0" encoding="utf-8"?>
<p:tagLst xmlns:p="http://schemas.openxmlformats.org/presentationml/2006/main">
  <p:tag name="SMARTGRID" val="Yes"/>
  <p:tag name="SMARTISVISIBLE" val="{@GridOn}=Yes"/>
  <p:tag name="SMARTLOCKSHAPE" val="Yes"/>
  <p:tag name="SMARTOBJECT" val="grid"/>
</p:tagLst>
</file>

<file path=ppt/tags/tag225.xml><?xml version="1.0" encoding="utf-8"?>
<p:tagLst xmlns:p="http://schemas.openxmlformats.org/presentationml/2006/main">
  <p:tag name="SMARTSHAPETYPE" val="DividerHeader"/>
  <p:tag name="SMARTWRITE" val="{SmartDividertext} {SmartDividernumber}"/>
</p:tagLst>
</file>

<file path=ppt/tags/tag226.xml><?xml version="1.0" encoding="utf-8"?>
<p:tagLst xmlns:p="http://schemas.openxmlformats.org/presentationml/2006/main">
  <p:tag name="SMARTREAD" val="{Smart Divider title}"/>
  <p:tag name="SMARTWRITE" val="{Smart Divider title}"/>
</p:tagLst>
</file>

<file path=ppt/tags/tag227.xml><?xml version="1.0" encoding="utf-8"?>
<p:tagLst xmlns:p="http://schemas.openxmlformats.org/presentationml/2006/main">
  <p:tag name="SMARTLOCKSHAPE" val="Yes"/>
  <p:tag name="SMARTOBJECT" val="Page Number v.2"/>
  <p:tag name="SMARTWRITE" val="{!PageNumber}"/>
</p:tagLst>
</file>

<file path=ppt/tags/tag228.xml><?xml version="1.0" encoding="utf-8"?>
<p:tagLst xmlns:p="http://schemas.openxmlformats.org/presentationml/2006/main">
  <p:tag name="SMARTLOCKSHAPE" val="Yes"/>
  <p:tag name="SMARTOBJECT" val="Section Footer v.2"/>
  <p:tag name="SMARTWRITE" val="{@Title} • {@Subtitle}"/>
</p:tagLst>
</file>

<file path=ppt/tags/tag229.xml><?xml version="1.0" encoding="utf-8"?>
<p:tagLst xmlns:p="http://schemas.openxmlformats.org/presentationml/2006/main">
  <p:tag name="INCLUDEINHORIZONTALTOC" val="NO"/>
  <p:tag name="INCLUDEINPRIMARYTOC" val="YES"/>
  <p:tag name="INCLUDEINSECTIONTOC" val="YES"/>
  <p:tag name="SHOW EXECUTIVE SUMMARY" val="No"/>
  <p:tag name="SMART DIVIDER TITLE" val="供应链管理的概念"/>
  <p:tag name="SMARTDIVIDERLEVEL" val="1"/>
  <p:tag name="SMARTDIVIDERNUMBER" val="1.1"/>
  <p:tag name="SMARTDIVIDERTEXT" val="章节"/>
  <p:tag name="SMARTDIVIDERTYPE" val="Section"/>
  <p:tag name="SMARTSLIDETYPE" val="Divider"/>
  <p:tag name="UNLOCK SHAPES" val="YES"/>
</p:tagLst>
</file>

<file path=ppt/tags/tag230.xml><?xml version="1.0" encoding="utf-8"?>
<p:tagLst xmlns:p="http://schemas.openxmlformats.org/presentationml/2006/main">
  <p:tag name="SMARTGRID" val="Yes"/>
  <p:tag name="SMARTISVISIBLE" val="{@GridOn}=Yes"/>
  <p:tag name="SMARTLOCKSHAPE" val="Yes"/>
  <p:tag name="SMARTOBJECT" val="grid"/>
</p:tagLst>
</file>

<file path=ppt/tags/tag231.xml><?xml version="1.0" encoding="utf-8"?>
<p:tagLst xmlns:p="http://schemas.openxmlformats.org/presentationml/2006/main">
  <p:tag name="SMARTLOCKSHAPE" val="Yes"/>
  <p:tag name="SMARTOBJECT" val="Page Number v.2"/>
  <p:tag name="SMARTWRITE" val="{!PageNumber}"/>
</p:tagLst>
</file>

<file path=ppt/tags/tag232.xml><?xml version="1.0" encoding="utf-8"?>
<p:tagLst xmlns:p="http://schemas.openxmlformats.org/presentationml/2006/main">
  <p:tag name="SMARTLOCKSHAPE" val="Yes"/>
  <p:tag name="SMARTOBJECT" val="Section Footer v.2"/>
  <p:tag name="SMARTWRITE" val="{@Title} • {@Subtitle}"/>
</p:tagLst>
</file>

<file path=ppt/tags/tag233.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34.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35.xml><?xml version="1.0" encoding="utf-8"?>
<p:tagLst xmlns:p="http://schemas.openxmlformats.org/presentationml/2006/main">
  <p:tag name="SMARTGRID" val="Yes"/>
  <p:tag name="SMARTISVISIBLE" val="{@GridOn}=Yes"/>
  <p:tag name="SMARTLOCKSHAPE" val="Yes"/>
  <p:tag name="SMARTOBJECT" val="grid"/>
</p:tagLst>
</file>

<file path=ppt/tags/tag236.xml><?xml version="1.0" encoding="utf-8"?>
<p:tagLst xmlns:p="http://schemas.openxmlformats.org/presentationml/2006/main">
  <p:tag name="SMARTLOCKSHAPE" val="Yes"/>
  <p:tag name="SMARTOBJECT" val="Page Number v.2"/>
  <p:tag name="SMARTWRITE" val="{!PageNumber}"/>
</p:tagLst>
</file>

<file path=ppt/tags/tag237.xml><?xml version="1.0" encoding="utf-8"?>
<p:tagLst xmlns:p="http://schemas.openxmlformats.org/presentationml/2006/main">
  <p:tag name="SMARTLOCKSHAPE" val="Yes"/>
  <p:tag name="SMARTOBJECT" val="Section Footer v.2"/>
  <p:tag name="SMARTWRITE" val="{@Title} • {@Subtitle}"/>
</p:tagLst>
</file>

<file path=ppt/tags/tag238.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39.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40.xml><?xml version="1.0" encoding="utf-8"?>
<p:tagLst xmlns:p="http://schemas.openxmlformats.org/presentationml/2006/main">
  <p:tag name="SMARTGRID" val="Yes"/>
  <p:tag name="SMARTISVISIBLE" val="{@GridOn}=Yes"/>
  <p:tag name="SMARTLOCKSHAPE" val="Yes"/>
  <p:tag name="SMARTOBJECT" val="grid"/>
</p:tagLst>
</file>

<file path=ppt/tags/tag241.xml><?xml version="1.0" encoding="utf-8"?>
<p:tagLst xmlns:p="http://schemas.openxmlformats.org/presentationml/2006/main">
  <p:tag name="SMARTLOCKSHAPE" val="Yes"/>
  <p:tag name="SMARTOBJECT" val="Page Number v.2"/>
  <p:tag name="SMARTWRITE" val="{!PageNumber}"/>
</p:tagLst>
</file>

<file path=ppt/tags/tag242.xml><?xml version="1.0" encoding="utf-8"?>
<p:tagLst xmlns:p="http://schemas.openxmlformats.org/presentationml/2006/main">
  <p:tag name="SMARTLOCKSHAPE" val="Yes"/>
  <p:tag name="SMARTOBJECT" val="Section Footer v.2"/>
  <p:tag name="SMARTWRITE" val="{@Title} • {@Subtitle}"/>
</p:tagLst>
</file>

<file path=ppt/tags/tag243.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44.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45.xml><?xml version="1.0" encoding="utf-8"?>
<p:tagLst xmlns:p="http://schemas.openxmlformats.org/presentationml/2006/main">
  <p:tag name="SMARTGRID" val="Yes"/>
  <p:tag name="SMARTISVISIBLE" val="{@GridOn}=Yes"/>
  <p:tag name="SMARTLOCKSHAPE" val="Yes"/>
  <p:tag name="SMARTOBJECT" val="grid"/>
</p:tagLst>
</file>

<file path=ppt/tags/tag246.xml><?xml version="1.0" encoding="utf-8"?>
<p:tagLst xmlns:p="http://schemas.openxmlformats.org/presentationml/2006/main">
  <p:tag name="SMARTSHAPETYPE" val="DividerHeader"/>
  <p:tag name="SMARTWRITE" val="{SmartDividertext} {SmartDividernumber}"/>
</p:tagLst>
</file>

<file path=ppt/tags/tag247.xml><?xml version="1.0" encoding="utf-8"?>
<p:tagLst xmlns:p="http://schemas.openxmlformats.org/presentationml/2006/main">
  <p:tag name="SMARTREAD" val="{Smart Divider title}"/>
  <p:tag name="SMARTWRITE" val="{Smart Divider title}"/>
</p:tagLst>
</file>

<file path=ppt/tags/tag248.xml><?xml version="1.0" encoding="utf-8"?>
<p:tagLst xmlns:p="http://schemas.openxmlformats.org/presentationml/2006/main">
  <p:tag name="SMARTLOCKSHAPE" val="Yes"/>
  <p:tag name="SMARTOBJECT" val="Page Number v.2"/>
  <p:tag name="SMARTWRITE" val="{!PageNumber}"/>
</p:tagLst>
</file>

<file path=ppt/tags/tag249.xml><?xml version="1.0" encoding="utf-8"?>
<p:tagLst xmlns:p="http://schemas.openxmlformats.org/presentationml/2006/main">
  <p:tag name="SMARTLOCKSHAPE" val="Yes"/>
  <p:tag name="SMARTOBJECT" val="Section Footer v.2"/>
  <p:tag name="SMARTWRITE" val="{@Title} • {@Subtitle}"/>
</p:tagLst>
</file>

<file path=ppt/tags/tag250.xml><?xml version="1.0" encoding="utf-8"?>
<p:tagLst xmlns:p="http://schemas.openxmlformats.org/presentationml/2006/main">
  <p:tag name="INCLUDEINHORIZONTALTOC" val="NO"/>
  <p:tag name="INCLUDEINPRIMARYTOC" val="YES"/>
  <p:tag name="INCLUDEINSECTIONTOC" val="YES"/>
  <p:tag name="SHOW EXECUTIVE SUMMARY" val="No"/>
  <p:tag name="SMART DIVIDER TITLE" val="供应链管理的价值"/>
  <p:tag name="SMARTDIVIDERLEVEL" val="1"/>
  <p:tag name="SMARTDIVIDERNUMBER" val="1.2"/>
  <p:tag name="SMARTDIVIDERTEXT" val="章节"/>
  <p:tag name="SMARTDIVIDERTYPE" val="Section"/>
  <p:tag name="SMARTSLIDETYPE" val="Divider"/>
  <p:tag name="UNLOCK SHAPES" val="YES"/>
</p:tagLst>
</file>

<file path=ppt/tags/tag251.xml><?xml version="1.0" encoding="utf-8"?>
<p:tagLst xmlns:p="http://schemas.openxmlformats.org/presentationml/2006/main">
  <p:tag name="SMARTGRID" val="Yes"/>
  <p:tag name="SMARTISVISIBLE" val="{@GridOn}=Yes"/>
  <p:tag name="SMARTLOCKSHAPE" val="Yes"/>
  <p:tag name="SMARTOBJECT" val="grid"/>
</p:tagLst>
</file>

<file path=ppt/tags/tag252.xml><?xml version="1.0" encoding="utf-8"?>
<p:tagLst xmlns:p="http://schemas.openxmlformats.org/presentationml/2006/main">
  <p:tag name="SMARTLOCKSHAPE" val="Yes"/>
  <p:tag name="SMARTOBJECT" val="Page Number v.2"/>
  <p:tag name="SMARTWRITE" val="{!PageNumber}"/>
</p:tagLst>
</file>

<file path=ppt/tags/tag253.xml><?xml version="1.0" encoding="utf-8"?>
<p:tagLst xmlns:p="http://schemas.openxmlformats.org/presentationml/2006/main">
  <p:tag name="SMARTLOCKSHAPE" val="Yes"/>
  <p:tag name="SMARTOBJECT" val="Section Footer v.2"/>
  <p:tag name="SMARTWRITE" val="{@Title} • {@Subtitle}"/>
</p:tagLst>
</file>

<file path=ppt/tags/tag254.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55.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56.xml><?xml version="1.0" encoding="utf-8"?>
<p:tagLst xmlns:p="http://schemas.openxmlformats.org/presentationml/2006/main">
  <p:tag name="SMARTGRID" val="Yes"/>
  <p:tag name="SMARTISVISIBLE" val="{@GridOn}=Yes"/>
  <p:tag name="SMARTLOCKSHAPE" val="Yes"/>
  <p:tag name="SMARTOBJECT" val="grid"/>
</p:tagLst>
</file>

<file path=ppt/tags/tag257.xml><?xml version="1.0" encoding="utf-8"?>
<p:tagLst xmlns:p="http://schemas.openxmlformats.org/presentationml/2006/main">
  <p:tag name="SMARTLOCKSHAPE" val="Yes"/>
  <p:tag name="SMARTOBJECT" val="Page Number v.2"/>
  <p:tag name="SMARTWRITE" val="{!PageNumber}"/>
</p:tagLst>
</file>

<file path=ppt/tags/tag258.xml><?xml version="1.0" encoding="utf-8"?>
<p:tagLst xmlns:p="http://schemas.openxmlformats.org/presentationml/2006/main">
  <p:tag name="SMARTLOCKSHAPE" val="Yes"/>
  <p:tag name="SMARTOBJECT" val="Section Footer v.2"/>
  <p:tag name="SMARTWRITE" val="{@Title} • {@Subtitle}"/>
</p:tagLst>
</file>

<file path=ppt/tags/tag259.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60.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61.xml><?xml version="1.0" encoding="utf-8"?>
<p:tagLst xmlns:p="http://schemas.openxmlformats.org/presentationml/2006/main">
  <p:tag name="SMARTGRID" val="Yes"/>
  <p:tag name="SMARTISVISIBLE" val="{@GridOn}=Yes"/>
  <p:tag name="SMARTLOCKSHAPE" val="Yes"/>
  <p:tag name="SMARTOBJECT" val="grid"/>
</p:tagLst>
</file>

<file path=ppt/tags/tag262.xml><?xml version="1.0" encoding="utf-8"?>
<p:tagLst xmlns:p="http://schemas.openxmlformats.org/presentationml/2006/main">
  <p:tag name="SMARTLOCKSHAPE" val="Yes"/>
  <p:tag name="SMARTOBJECT" val="Page Number v.2"/>
  <p:tag name="SMARTWRITE" val="{!PageNumber}"/>
</p:tagLst>
</file>

<file path=ppt/tags/tag263.xml><?xml version="1.0" encoding="utf-8"?>
<p:tagLst xmlns:p="http://schemas.openxmlformats.org/presentationml/2006/main">
  <p:tag name="SMARTLOCKSHAPE" val="Yes"/>
  <p:tag name="SMARTOBJECT" val="Section Footer v.2"/>
  <p:tag name="SMARTWRITE" val="{@Title} • {@Subtitle}"/>
</p:tagLst>
</file>

<file path=ppt/tags/tag264.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65.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66.xml><?xml version="1.0" encoding="utf-8"?>
<p:tagLst xmlns:p="http://schemas.openxmlformats.org/presentationml/2006/main">
  <p:tag name="SMARTGRID" val="Yes"/>
  <p:tag name="SMARTISVISIBLE" val="{@GridOn}=Yes"/>
  <p:tag name="SMARTLOCKSHAPE" val="Yes"/>
  <p:tag name="SMARTOBJECT" val="grid"/>
</p:tagLst>
</file>

<file path=ppt/tags/tag267.xml><?xml version="1.0" encoding="utf-8"?>
<p:tagLst xmlns:p="http://schemas.openxmlformats.org/presentationml/2006/main">
  <p:tag name="SMARTLOCKSHAPE" val="Yes"/>
  <p:tag name="SMARTOBJECT" val="Page Number v.2"/>
  <p:tag name="SMARTWRITE" val="{!PageNumber}"/>
</p:tagLst>
</file>

<file path=ppt/tags/tag268.xml><?xml version="1.0" encoding="utf-8"?>
<p:tagLst xmlns:p="http://schemas.openxmlformats.org/presentationml/2006/main">
  <p:tag name="SMARTLOCKSHAPE" val="Yes"/>
  <p:tag name="SMARTOBJECT" val="Section Footer v.2"/>
  <p:tag name="SMARTWRITE" val="{@Title} • {@Subtitle}"/>
</p:tagLst>
</file>

<file path=ppt/tags/tag269.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70.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71.xml><?xml version="1.0" encoding="utf-8"?>
<p:tagLst xmlns:p="http://schemas.openxmlformats.org/presentationml/2006/main">
  <p:tag name="SMARTGRID" val="Yes"/>
  <p:tag name="SMARTISVISIBLE" val="{@GridOn}=Yes"/>
  <p:tag name="SMARTLOCKSHAPE" val="Yes"/>
  <p:tag name="SMARTOBJECT" val="grid"/>
</p:tagLst>
</file>

<file path=ppt/tags/tag272.xml><?xml version="1.0" encoding="utf-8"?>
<p:tagLst xmlns:p="http://schemas.openxmlformats.org/presentationml/2006/main">
  <p:tag name="SMARTREAD" val="{Smart Divider title}"/>
  <p:tag name="SMARTWRITE" val="{Smart Divider title}"/>
</p:tagLst>
</file>

<file path=ppt/tags/tag273.xml><?xml version="1.0" encoding="utf-8"?>
<p:tagLst xmlns:p="http://schemas.openxmlformats.org/presentationml/2006/main">
  <p:tag name="SMARTSHAPETYPE" val="DividerHeader"/>
  <p:tag name="SMARTWRITE" val="{SmartDividertext} {SmartDividernumber}"/>
</p:tagLst>
</file>

<file path=ppt/tags/tag274.xml><?xml version="1.0" encoding="utf-8"?>
<p:tagLst xmlns:p="http://schemas.openxmlformats.org/presentationml/2006/main">
  <p:tag name="SMARTLOCKSHAPE" val="Yes"/>
  <p:tag name="SMARTOBJECT" val="Page Number v.2"/>
  <p:tag name="SMARTWRITE" val="{!PageNumber}"/>
</p:tagLst>
</file>

<file path=ppt/tags/tag275.xml><?xml version="1.0" encoding="utf-8"?>
<p:tagLst xmlns:p="http://schemas.openxmlformats.org/presentationml/2006/main">
  <p:tag name="SMARTLOCKSHAPE" val="Yes"/>
  <p:tag name="SMARTOBJECT" val="Section Footer v.2"/>
  <p:tag name="SMARTWRITE" val="{@Title} • {@Subtitle}"/>
</p:tagLst>
</file>

<file path=ppt/tags/tag276.xml><?xml version="1.0" encoding="utf-8"?>
<p:tagLst xmlns:p="http://schemas.openxmlformats.org/presentationml/2006/main">
  <p:tag name="EXECUTIVE SUMMARY" val="Executive Summary"/>
  <p:tag name="SHOW EXECUTIVE SUMMARY" val="No"/>
  <p:tag name="SMART DIVIDER TITLE" val="供应链管理战略理念和方法"/>
  <p:tag name="SMARTDIVIDERLEVEL" val="0"/>
  <p:tag name="SMARTDIVIDERNUMBER" val="2"/>
  <p:tag name="SMARTDIVIDERTEXT" val="章节"/>
  <p:tag name="SMARTDIVIDERTYPE" val="Section"/>
  <p:tag name="SMARTSLIDETYPE" val="Divider"/>
</p:tagLst>
</file>

<file path=ppt/tags/tag277.xml><?xml version="1.0" encoding="utf-8"?>
<p:tagLst xmlns:p="http://schemas.openxmlformats.org/presentationml/2006/main">
  <p:tag name="SMARTGRID" val="Yes"/>
  <p:tag name="SMARTISVISIBLE" val="{@GridOn}=Yes"/>
  <p:tag name="SMARTLOCKSHAPE" val="Yes"/>
  <p:tag name="SMARTOBJECT" val="grid"/>
</p:tagLst>
</file>

<file path=ppt/tags/tag278.xml><?xml version="1.0" encoding="utf-8"?>
<p:tagLst xmlns:p="http://schemas.openxmlformats.org/presentationml/2006/main">
  <p:tag name="SMARTSHAPETYPE" val="DividerHeader"/>
  <p:tag name="SMARTWRITE" val="{SmartDividertext} {SmartDividernumber}"/>
</p:tagLst>
</file>

<file path=ppt/tags/tag279.xml><?xml version="1.0" encoding="utf-8"?>
<p:tagLst xmlns:p="http://schemas.openxmlformats.org/presentationml/2006/main">
  <p:tag name="SMARTREAD" val="{Smart Divider title}"/>
  <p:tag name="SMARTWRITE" val="{Smart Divider title}"/>
</p:tagLst>
</file>

<file path=ppt/tags/tag280.xml><?xml version="1.0" encoding="utf-8"?>
<p:tagLst xmlns:p="http://schemas.openxmlformats.org/presentationml/2006/main">
  <p:tag name="SMARTLOCKSHAPE" val="Yes"/>
  <p:tag name="SMARTOBJECT" val="Page Number v.2"/>
  <p:tag name="SMARTWRITE" val="{!PageNumber}"/>
</p:tagLst>
</file>

<file path=ppt/tags/tag281.xml><?xml version="1.0" encoding="utf-8"?>
<p:tagLst xmlns:p="http://schemas.openxmlformats.org/presentationml/2006/main">
  <p:tag name="SMARTLOCKSHAPE" val="Yes"/>
  <p:tag name="SMARTOBJECT" val="Section Footer v.2"/>
  <p:tag name="SMARTWRITE" val="{@Title} • {@Subtitle}"/>
</p:tagLst>
</file>

<file path=ppt/tags/tag282.xml><?xml version="1.0" encoding="utf-8"?>
<p:tagLst xmlns:p="http://schemas.openxmlformats.org/presentationml/2006/main">
  <p:tag name="INCLUDEINHORIZONTALTOC" val="NO"/>
  <p:tag name="INCLUDEINPRIMARYTOC" val="YES"/>
  <p:tag name="INCLUDEINSECTIONTOC" val="YES"/>
  <p:tag name="SHOW EXECUTIVE SUMMARY" val="No"/>
  <p:tag name="SMART DIVIDER TITLE" val="集团供应链管理框架战略和方法论"/>
  <p:tag name="SMARTDIVIDERLEVEL" val="1"/>
  <p:tag name="SMARTDIVIDERNUMBER" val="2.1"/>
  <p:tag name="SMARTDIVIDERTEXT" val="章节"/>
  <p:tag name="SMARTDIVIDERTYPE" val="Section"/>
  <p:tag name="SMARTSLIDETYPE" val="Divider"/>
  <p:tag name="UNLOCK SHAPES" val="YES"/>
</p:tagLst>
</file>

<file path=ppt/tags/tag283.xml><?xml version="1.0" encoding="utf-8"?>
<p:tagLst xmlns:p="http://schemas.openxmlformats.org/presentationml/2006/main">
  <p:tag name="SMARTGRID" val="Yes"/>
  <p:tag name="SMARTISVISIBLE" val="{@GridOn}=Yes"/>
  <p:tag name="SMARTLOCKSHAPE" val="Yes"/>
  <p:tag name="SMARTOBJECT" val="grid"/>
</p:tagLst>
</file>

<file path=ppt/tags/tag284.xml><?xml version="1.0" encoding="utf-8"?>
<p:tagLst xmlns:p="http://schemas.openxmlformats.org/presentationml/2006/main">
  <p:tag name="SMARTLOCKSHAPE" val="Yes"/>
  <p:tag name="SMARTOBJECT" val="Page Number v.2"/>
  <p:tag name="SMARTWRITE" val="{!PageNumber}"/>
</p:tagLst>
</file>

<file path=ppt/tags/tag285.xml><?xml version="1.0" encoding="utf-8"?>
<p:tagLst xmlns:p="http://schemas.openxmlformats.org/presentationml/2006/main">
  <p:tag name="SMARTLOCKSHAPE" val="Yes"/>
  <p:tag name="SMARTOBJECT" val="Section Footer v.2"/>
  <p:tag name="SMARTWRITE" val="{@Title} • {@Subtitle}"/>
</p:tagLst>
</file>

<file path=ppt/tags/tag286.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87.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88.xml><?xml version="1.0" encoding="utf-8"?>
<p:tagLst xmlns:p="http://schemas.openxmlformats.org/presentationml/2006/main">
  <p:tag name="SMARTGRID" val="Yes"/>
  <p:tag name="SMARTISVISIBLE" val="{@GridOn}=Yes"/>
  <p:tag name="SMARTLOCKSHAPE" val="Yes"/>
  <p:tag name="SMARTOBJECT" val="grid"/>
</p:tagLst>
</file>

<file path=ppt/tags/tag289.xml><?xml version="1.0" encoding="utf-8"?>
<p:tagLst xmlns:p="http://schemas.openxmlformats.org/presentationml/2006/main">
  <p:tag name="SMARTLOCKSHAPE" val="Yes"/>
  <p:tag name="SMARTOBJECT" val="Page Number v.2"/>
  <p:tag name="SMARTWRITE" val="{!PageNumber}"/>
</p:tagLst>
</file>

<file path=ppt/tags/tag290.xml><?xml version="1.0" encoding="utf-8"?>
<p:tagLst xmlns:p="http://schemas.openxmlformats.org/presentationml/2006/main">
  <p:tag name="SMARTLOCKSHAPE" val="Yes"/>
  <p:tag name="SMARTOBJECT" val="Section Footer v.2"/>
  <p:tag name="SMARTWRITE" val="{@Title} • {@Subtitle}"/>
</p:tagLst>
</file>

<file path=ppt/tags/tag291.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92.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93.xml><?xml version="1.0" encoding="utf-8"?>
<p:tagLst xmlns:p="http://schemas.openxmlformats.org/presentationml/2006/main">
  <p:tag name="SMARTGRID" val="Yes"/>
  <p:tag name="SMARTISVISIBLE" val="{@GridOn}=Yes"/>
  <p:tag name="SMARTLOCKSHAPE" val="Yes"/>
  <p:tag name="SMARTOBJECT" val="grid"/>
</p:tagLst>
</file>

<file path=ppt/tags/tag294.xml><?xml version="1.0" encoding="utf-8"?>
<p:tagLst xmlns:p="http://schemas.openxmlformats.org/presentationml/2006/main">
  <p:tag name="SMARTLOCKSHAPE" val="Yes"/>
  <p:tag name="SMARTOBJECT" val="Page Number v.2"/>
  <p:tag name="SMARTWRITE" val="{!PageNumber}"/>
</p:tagLst>
</file>

<file path=ppt/tags/tag295.xml><?xml version="1.0" encoding="utf-8"?>
<p:tagLst xmlns:p="http://schemas.openxmlformats.org/presentationml/2006/main">
  <p:tag name="SMARTLOCKSHAPE" val="Yes"/>
  <p:tag name="SMARTOBJECT" val="Section Footer v.2"/>
  <p:tag name="SMARTWRITE" val="{@Title} • {@Subtitle}"/>
</p:tagLst>
</file>

<file path=ppt/tags/tag296.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97.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98.xml><?xml version="1.0" encoding="utf-8"?>
<p:tagLst xmlns:p="http://schemas.openxmlformats.org/presentationml/2006/main">
  <p:tag name="SMARTGRID" val="Yes"/>
  <p:tag name="SMARTISVISIBLE" val="{@GridOn}=Yes"/>
  <p:tag name="SMARTLOCKSHAPE" val="Yes"/>
  <p:tag name="SMARTOBJECT" val="grid"/>
</p:tagLst>
</file>

<file path=ppt/tags/tag299.xml><?xml version="1.0" encoding="utf-8"?>
<p:tagLst xmlns:p="http://schemas.openxmlformats.org/presentationml/2006/main">
  <p:tag name="SMARTLOCKSHAPE" val="Yes"/>
  <p:tag name="SMARTOBJECT" val="Page Number v.2"/>
  <p:tag name="SMARTWRITE" val="{!PageNumber}"/>
</p:tagLst>
</file>

<file path=ppt/tags/tag300.xml><?xml version="1.0" encoding="utf-8"?>
<p:tagLst xmlns:p="http://schemas.openxmlformats.org/presentationml/2006/main">
  <p:tag name="SMARTLOCKSHAPE" val="Yes"/>
  <p:tag name="SMARTOBJECT" val="Section Footer v.2"/>
  <p:tag name="SMARTWRITE" val="{@Title} • {@Subtitle}"/>
</p:tagLst>
</file>

<file path=ppt/tags/tag301.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02.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03.xml><?xml version="1.0" encoding="utf-8"?>
<p:tagLst xmlns:p="http://schemas.openxmlformats.org/presentationml/2006/main">
  <p:tag name="THINKCELLSHAPEDONOTDELETE" val="thinkcellActiveDocDoNotDelete"/>
</p:tagLst>
</file>

<file path=ppt/tags/tag304.xml><?xml version="1.0" encoding="utf-8"?>
<p:tagLst xmlns:p="http://schemas.openxmlformats.org/presentationml/2006/main">
  <p:tag name="THINKCELLSHAPEDONOTDELETE" val="thinkcellActiveDocDoNotDelete"/>
</p:tagLst>
</file>

<file path=ppt/tags/tag305.xml><?xml version="1.0" encoding="utf-8"?>
<p:tagLst xmlns:p="http://schemas.openxmlformats.org/presentationml/2006/main">
  <p:tag name="THINKCELLSHAPEDONOTDELETE" val="thinkcellActiveDocDoNotDelete"/>
</p:tagLst>
</file>

<file path=ppt/tags/tag306.xml><?xml version="1.0" encoding="utf-8"?>
<p:tagLst xmlns:p="http://schemas.openxmlformats.org/presentationml/2006/main">
  <p:tag name="THINKCELLSHAPEDONOTDELETE" val="thinkcellActiveDocDoNotDelete"/>
</p:tagLst>
</file>

<file path=ppt/tags/tag307.xml><?xml version="1.0" encoding="utf-8"?>
<p:tagLst xmlns:p="http://schemas.openxmlformats.org/presentationml/2006/main">
  <p:tag name="SMARTGRID" val="Yes"/>
  <p:tag name="SMARTISVISIBLE" val="{@GridOn}=Yes"/>
  <p:tag name="SMARTLOCKSHAPE" val="Yes"/>
  <p:tag name="SMARTOBJECT" val="grid"/>
</p:tagLst>
</file>

<file path=ppt/tags/tag308.xml><?xml version="1.0" encoding="utf-8"?>
<p:tagLst xmlns:p="http://schemas.openxmlformats.org/presentationml/2006/main">
  <p:tag name="SMARTLOCKSHAPE" val="Yes"/>
  <p:tag name="SMARTOBJECT" val="Page Number v.2"/>
  <p:tag name="SMARTWRITE" val="{!PageNumber}"/>
</p:tagLst>
</file>

<file path=ppt/tags/tag309.xml><?xml version="1.0" encoding="utf-8"?>
<p:tagLst xmlns:p="http://schemas.openxmlformats.org/presentationml/2006/main">
  <p:tag name="SMARTLOCKSHAPE" val="Yes"/>
  <p:tag name="SMARTOBJECT" val="Section Footer v.2"/>
  <p:tag name="SMARTWRITE" val="{@Title} • {@Subtitle}"/>
</p:tagLst>
</file>

<file path=ppt/tags/tag31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1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Consulting Report - Beijing">
  <a:themeElements>
    <a:clrScheme name="PwC Burgundy">
      <a:dk1>
        <a:srgbClr val="000000"/>
      </a:dk1>
      <a:lt1>
        <a:srgbClr val="FFFFFF"/>
      </a:lt1>
      <a:dk2>
        <a:srgbClr val="A32020"/>
      </a:dk2>
      <a:lt2>
        <a:srgbClr val="FFFFFF"/>
      </a:lt2>
      <a:accent1>
        <a:srgbClr val="A32020"/>
      </a:accent1>
      <a:accent2>
        <a:srgbClr val="E0301E"/>
      </a:accent2>
      <a:accent3>
        <a:srgbClr val="602320"/>
      </a:accent3>
      <a:accent4>
        <a:srgbClr val="DB536A"/>
      </a:accent4>
      <a:accent5>
        <a:srgbClr val="DC6900"/>
      </a:accent5>
      <a:accent6>
        <a:srgbClr val="FFB600"/>
      </a:accent6>
      <a:hlink>
        <a:srgbClr val="A32020"/>
      </a:hlink>
      <a:folHlink>
        <a:srgbClr val="A32020"/>
      </a:folHlink>
    </a:clrScheme>
    <a:fontScheme name="PwC">
      <a:majorFont>
        <a:latin typeface="Georgia"/>
        <a:ea typeface="Georgia"/>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6350">
          <a:solidFill>
            <a:schemeClr val="tx1"/>
          </a:solidFill>
        </a:ln>
      </a:spPr>
      <a:bodyPr vert="horz" wrap="square" lIns="91440" tIns="45720" rIns="91440" bIns="45720" rtlCol="0" anchor="ctr">
        <a:noAutofit/>
      </a:bodyPr>
      <a:lstStyle>
        <a:defPPr algn="ctr">
          <a:defRPr dirty="0" smtClean="0"/>
        </a:defPPr>
      </a:lstStyle>
    </a:spDef>
    <a:lnDef>
      <a:spPr>
        <a:ln w="12700">
          <a:solidFill>
            <a:srgbClr val="DC6900"/>
          </a:solidFill>
        </a:ln>
      </a:spPr>
      <a:bodyPr/>
      <a:lstStyle/>
      <a:style>
        <a:lnRef idx="1">
          <a:schemeClr val="accent1"/>
        </a:lnRef>
        <a:fillRef idx="0">
          <a:schemeClr val="accent1"/>
        </a:fillRef>
        <a:effectRef idx="0">
          <a:schemeClr val="accent1"/>
        </a:effectRef>
        <a:fontRef idx="minor">
          <a:schemeClr val="tx1"/>
        </a:fontRef>
      </a:style>
    </a:lnDef>
    <a:txDef>
      <a:spPr>
        <a:noFill/>
        <a:ln>
          <a:noFill/>
        </a:ln>
      </a:spPr>
      <a:bodyPr wrap="square" lIns="0" tIns="0" rIns="0" bIns="0" rtlCol="0">
        <a:spAutoFit/>
      </a:bodyPr>
      <a:lstStyle>
        <a:defPPr>
          <a:defRPr noProof="0" dirty="0" smtClean="0">
            <a:solidFill>
              <a:schemeClr val="tx1"/>
            </a:solidFill>
            <a:latin typeface="Georgia" pitchFamily="18" charset="0"/>
            <a:cs typeface="Arial" pitchFamily="34" charset="0"/>
          </a:defRPr>
        </a:defPPr>
      </a:lstStyle>
    </a:txDef>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406</Paragraphs>
  <Slides>25</Slides>
  <Notes>11</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25</vt:i4>
      </vt:variant>
    </vt:vector>
  </HeadingPairs>
  <TitlesOfParts>
    <vt:vector baseType="lpstr" size="37">
      <vt:lpstr>Arial</vt:lpstr>
      <vt:lpstr>Calibri</vt:lpstr>
      <vt:lpstr>Georgia</vt:lpstr>
      <vt:lpstr>Wingdings</vt:lpstr>
      <vt:lpstr>Times New Roman</vt:lpstr>
      <vt:lpstr>华文楷体</vt:lpstr>
      <vt:lpstr>SimSun</vt:lpstr>
      <vt:lpstr>Times</vt:lpstr>
      <vt:lpstr>新細明體</vt:lpstr>
      <vt:lpstr>Monotype Sorts</vt:lpstr>
      <vt:lpstr>宋体</vt:lpstr>
      <vt:lpstr>Office Theme</vt:lpstr>
      <vt:lpstr>泰康之家供应链管理</vt:lpstr>
      <vt:lpstr>重要信息</vt:lpstr>
      <vt:lpstr>PowerPoint Presentation</vt:lpstr>
      <vt:lpstr>供应链管理的理解</vt:lpstr>
      <vt:lpstr>供应链管理的概念</vt:lpstr>
      <vt:lpstr>什么是供应链？传统供应链：供应链指上游供应商、核心企业、下游经销商等直到最终用户，一系列伴随着物流、信息流和资金流的活动和工作。通过增值过程和分销渠道控制从供应商到用户的流就是供应链，它开始于供应的源点，结束于消费的终点。</vt:lpstr>
      <vt:lpstr>什么是供应链管理？供应链管理是企业的有效性管理，表现了企业在战略和战术上对企业整个作业流程的优化。整合并优化了供应商、制造商、零售商的业务效率，使商品以正确的数量、正确的品质、在正确的地点、以正确的时间、最佳的成本进行生产和销售。</vt:lpstr>
      <vt:lpstr>供应链管理的构建模式</vt:lpstr>
      <vt:lpstr>供应链管理的价值</vt:lpstr>
      <vt:lpstr>改善供应链管理对有战略及财务具有巨大影响降低供应风险，减少库存资金占用，控制成本，为企业带来收益</vt:lpstr>
      <vt:lpstr>供应链管理提升企业竞争优势</vt:lpstr>
      <vt:lpstr>供应链管理提升企业竞争优势</vt:lpstr>
      <vt:lpstr>良好的供应链管理实现企业巨大价值</vt:lpstr>
      <vt:lpstr>供应链管理战略理念和方法</vt:lpstr>
      <vt:lpstr>集团供应链管理框架战略和方法论</vt:lpstr>
      <vt:lpstr>集团化企业供应链管理框架</vt:lpstr>
      <vt:lpstr>集团供应链管理的对象</vt:lpstr>
      <vt:lpstr>集团采购职能分析</vt:lpstr>
      <vt:lpstr>采购成本分析</vt:lpstr>
      <vt:lpstr>集团化企业采购类型</vt:lpstr>
      <vt:lpstr>集团化企业采购－分采分收分结由集团下 属各分子公司各自执行采购、收货及供应商结算业务</vt:lpstr>
      <vt:lpstr>集团化企业采购－集采分收分结由集团统一向供应商下达订单，供应商按照需求送货地点进行送货，各分子公司与供应商进行结算</vt:lpstr>
      <vt:lpstr>集团化企业采购－集采分收分结由集团统一向供应商下达订单，供应商按照需求送货地点进行送货，各分子公司与供应商进行结算</vt:lpstr>
      <vt:lpstr>单一企业供应链的分类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2024-09-02T06:24:03.136</cp:lastPrinted>
  <dcterms:created xsi:type="dcterms:W3CDTF">2024-09-01T22:24:03Z</dcterms:created>
  <dcterms:modified xsi:type="dcterms:W3CDTF">2024-09-01T22:24:08Z</dcterms:modified>
</cp:coreProperties>
</file>