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98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0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820E3-0B46-4BB9-A7B6-44713B55D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D2F68-AC48-41E6-94F6-29F2E9C09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A4E54-B350-490E-A9AD-1D9D0B1B5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B447C-682C-4EF9-92EB-B99333D89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899D9A-248E-4949-B8E5-A9C641D02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FB3F53-20AC-452E-8C89-1A5E373F2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2A4372-1DE8-477E-A533-2430208D6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0A2EC8-2FF9-459A-9A40-8DD69718F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3FA2D6-4268-4C01-B55F-1A8758F63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E7D7DE-CB40-4DCD-81DD-5193EA51D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6A248-24BF-4F14-B2C4-9536E35E0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414923" y="1742132"/>
            <a:ext cx="10777077" cy="5115868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 userDrawn="1">
            <p:ph type="ctrTitle"/>
            <p:custDataLst>
              <p:tags r:id="rId3"/>
            </p:custDataLst>
          </p:nvPr>
        </p:nvSpPr>
        <p:spPr>
          <a:xfrm>
            <a:off x="694800" y="1955258"/>
            <a:ext cx="6094615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署名占位符 10"/>
          <p:cNvSpPr>
            <a:spLocks noGrp="1"/>
          </p:cNvSpPr>
          <p:nvPr userDrawn="1"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551882"/>
            <a:ext cx="7341844" cy="4302942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2114416" y="1303507"/>
            <a:ext cx="2880000" cy="234665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987730" y="1496287"/>
            <a:ext cx="9204270" cy="5358465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1322070" y="3168015"/>
            <a:ext cx="8319770" cy="2193925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节编号 3"/>
          <p:cNvSpPr>
            <a:spLocks noGrp="1"/>
          </p:cNvSpPr>
          <p:nvPr userDrawn="1">
            <p:ph type="body" sz="quarter" idx="13" hasCustomPrompt="1"/>
            <p:custDataLst>
              <p:tags r:id="rId4"/>
            </p:custDataLst>
          </p:nvPr>
        </p:nvSpPr>
        <p:spPr>
          <a:xfrm>
            <a:off x="1322070" y="1767840"/>
            <a:ext cx="8319770" cy="1224280"/>
          </a:xfrm>
        </p:spPr>
        <p:txBody>
          <a:bodyPr anchor="b">
            <a:noAutofit/>
          </a:bodyPr>
          <a:lstStyle>
            <a:lvl1pPr marL="0" indent="0" algn="l">
              <a:buNone/>
              <a:defRPr sz="8000" b="1"/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696" name="日期占位符 2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内容占位符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94799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313200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标题 7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4800" y="1277189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4800" y="1916723"/>
            <a:ext cx="5157787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77189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916723"/>
            <a:ext cx="5183188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日期占位符 10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11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12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5800" y="360000"/>
            <a:ext cx="108140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4799" y="1266825"/>
            <a:ext cx="10805051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400300" y="1409248"/>
            <a:ext cx="9791699" cy="5448751"/>
          </a:xfrm>
          <a:prstGeom prst="rect">
            <a:avLst/>
          </a:prstGeom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694799" y="1954800"/>
            <a:ext cx="60948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9.xml" /><Relationship Id="rId13" Type="http://schemas.openxmlformats.org/officeDocument/2006/relationships/tags" Target="../tags/tag60.xml" /><Relationship Id="rId14" Type="http://schemas.openxmlformats.org/officeDocument/2006/relationships/tags" Target="../tags/tag61.xml" /><Relationship Id="rId15" Type="http://schemas.openxmlformats.org/officeDocument/2006/relationships/tags" Target="../tags/tag62.xml" /><Relationship Id="rId16" Type="http://schemas.openxmlformats.org/officeDocument/2006/relationships/tags" Target="../tags/tag63.xml" /><Relationship Id="rId17" Type="http://schemas.openxmlformats.org/officeDocument/2006/relationships/tags" Target="../tags/tag64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799" y="1266825"/>
            <a:ext cx="10799999" cy="4910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799" y="6356350"/>
            <a:ext cx="2886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884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979" r:id="rId2"/>
    <p:sldLayoutId id="2147486980" r:id="rId3"/>
    <p:sldLayoutId id="2147486981" r:id="rId4"/>
    <p:sldLayoutId id="2147486982" r:id="rId5"/>
    <p:sldLayoutId id="2147486983" r:id="rId6"/>
    <p:sldLayoutId id="2147486984" r:id="rId7"/>
    <p:sldLayoutId id="2147486985" r:id="rId8"/>
    <p:sldLayoutId id="2147486986" r:id="rId9"/>
    <p:sldLayoutId id="2147486987" r:id="rId10"/>
    <p:sldLayoutId id="214748698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tags" Target="../tags/tag115.xml" /><Relationship Id="rId16" Type="http://schemas.openxmlformats.org/officeDocument/2006/relationships/tags" Target="../tags/tag116.xml" /><Relationship Id="rId17" Type="http://schemas.openxmlformats.org/officeDocument/2006/relationships/tags" Target="../tags/tag117.xml" /><Relationship Id="rId18" Type="http://schemas.openxmlformats.org/officeDocument/2006/relationships/tags" Target="../tags/tag118.xml" /><Relationship Id="rId19" Type="http://schemas.openxmlformats.org/officeDocument/2006/relationships/tags" Target="../tags/tag119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tags" Target="../tags/tag151.xml" /><Relationship Id="rId19" Type="http://schemas.openxmlformats.org/officeDocument/2006/relationships/tags" Target="../tags/tag152.xml" /><Relationship Id="rId2" Type="http://schemas.openxmlformats.org/officeDocument/2006/relationships/tags" Target="../tags/tag135.xml" /><Relationship Id="rId20" Type="http://schemas.openxmlformats.org/officeDocument/2006/relationships/tags" Target="../tags/tag153.xml" /><Relationship Id="rId21" Type="http://schemas.openxmlformats.org/officeDocument/2006/relationships/tags" Target="../tags/tag154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22431412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脑卒中肢体功能康复课件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小无名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84" name="序号"/>
          <p:cNvSpPr txBox="1"/>
          <p:nvPr>
            <p:custDataLst>
              <p:tags r:id="rId3"/>
            </p:custDataLst>
          </p:nvPr>
        </p:nvSpPr>
        <p:spPr>
          <a:xfrm>
            <a:off x="5643245" y="166243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4"/>
            </p:custDataLst>
          </p:nvPr>
        </p:nvSpPr>
        <p:spPr>
          <a:xfrm>
            <a:off x="6717030" y="166306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单击添加目录项标题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5"/>
            </p:custDataLst>
          </p:nvPr>
        </p:nvSpPr>
        <p:spPr>
          <a:xfrm>
            <a:off x="5643245" y="320040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6"/>
            </p:custDataLst>
          </p:nvPr>
        </p:nvSpPr>
        <p:spPr>
          <a:xfrm>
            <a:off x="6717030" y="320103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脑卒中肢体功能康复的基本原则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7"/>
            </p:custDataLst>
          </p:nvPr>
        </p:nvSpPr>
        <p:spPr>
          <a:xfrm>
            <a:off x="5643245" y="396938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8"/>
            </p:custDataLst>
          </p:nvPr>
        </p:nvSpPr>
        <p:spPr>
          <a:xfrm>
            <a:off x="6717030" y="397002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脑卒中肢体功能康复的方法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9"/>
            </p:custDataLst>
          </p:nvPr>
        </p:nvSpPr>
        <p:spPr>
          <a:xfrm>
            <a:off x="5643245" y="473837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0"/>
            </p:custDataLst>
          </p:nvPr>
        </p:nvSpPr>
        <p:spPr>
          <a:xfrm>
            <a:off x="6717030" y="473900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脑卒中肢体功能康复的注意事项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1"/>
            </p:custDataLst>
          </p:nvPr>
        </p:nvSpPr>
        <p:spPr>
          <a:xfrm>
            <a:off x="5643245" y="550735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2"/>
            </p:custDataLst>
          </p:nvPr>
        </p:nvSpPr>
        <p:spPr>
          <a:xfrm>
            <a:off x="6717030" y="550799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脑卒中肢体功能康复的案例分享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3"/>
            </p:custDataLst>
          </p:nvPr>
        </p:nvSpPr>
        <p:spPr>
          <a:xfrm>
            <a:off x="5643245" y="243141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4"/>
            </p:custDataLst>
          </p:nvPr>
        </p:nvSpPr>
        <p:spPr>
          <a:xfrm>
            <a:off x="6717030" y="243205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脑卒中肢体功能康复概述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脑卒中肢体功能康复概述</a:t>
            </a:r>
            <a:endParaRPr lang="zh-CN" altLang="en-US"/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脑卒中的定义</a:t>
            </a:r>
            <a:endParaRPr lang="zh-CN" altLang="en-US"/>
          </a:p>
        </p:txBody>
      </p:sp>
      <p:sp>
        <p:nvSpPr>
          <p:cNvPr id="1048910" name="弧形 58"/>
          <p:cNvSpPr/>
          <p:nvPr>
            <p:custDataLst>
              <p:tags r:id="rId2"/>
            </p:custDataLst>
          </p:nvPr>
        </p:nvSpPr>
        <p:spPr>
          <a:xfrm>
            <a:off x="8078443" y="2014035"/>
            <a:ext cx="3417145" cy="341714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弧形 57"/>
          <p:cNvSpPr/>
          <p:nvPr>
            <p:custDataLst>
              <p:tags r:id="rId3"/>
            </p:custDataLst>
          </p:nvPr>
        </p:nvSpPr>
        <p:spPr>
          <a:xfrm>
            <a:off x="694799" y="2014035"/>
            <a:ext cx="3417145" cy="341714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椭圆 22"/>
          <p:cNvSpPr/>
          <p:nvPr>
            <p:custDataLst>
              <p:tags r:id="rId4"/>
            </p:custDataLst>
          </p:nvPr>
        </p:nvSpPr>
        <p:spPr>
          <a:xfrm>
            <a:off x="8414357" y="2285350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椭圆 23"/>
          <p:cNvSpPr/>
          <p:nvPr>
            <p:custDataLst>
              <p:tags r:id="rId5"/>
            </p:custDataLst>
          </p:nvPr>
        </p:nvSpPr>
        <p:spPr>
          <a:xfrm>
            <a:off x="8794567" y="2342566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正文"/>
          <p:cNvSpPr txBox="1"/>
          <p:nvPr>
            <p:custDataLst>
              <p:tags r:id="rId6"/>
            </p:custDataLst>
          </p:nvPr>
        </p:nvSpPr>
        <p:spPr>
          <a:xfrm>
            <a:off x="8860089" y="3114984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出血性脑卒中是由于脑部血管破裂，导致脑组织出血和脑水肿。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0" name="椭圆 24"/>
          <p:cNvSpPr/>
          <p:nvPr>
            <p:custDataLst>
              <p:tags r:id="rId7"/>
            </p:custDataLst>
          </p:nvPr>
        </p:nvSpPr>
        <p:spPr>
          <a:xfrm>
            <a:off x="6019587" y="2285350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椭圆 25"/>
          <p:cNvSpPr/>
          <p:nvPr>
            <p:custDataLst>
              <p:tags r:id="rId8"/>
            </p:custDataLst>
          </p:nvPr>
        </p:nvSpPr>
        <p:spPr>
          <a:xfrm>
            <a:off x="6398874" y="2342566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正文"/>
          <p:cNvSpPr txBox="1"/>
          <p:nvPr>
            <p:custDataLst>
              <p:tags r:id="rId9"/>
            </p:custDataLst>
          </p:nvPr>
        </p:nvSpPr>
        <p:spPr>
          <a:xfrm>
            <a:off x="6465319" y="3114984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缺血性脑卒中是由于脑部供血不足，导致脑组织缺血、缺氧和代谢紊乱。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椭圆 7"/>
          <p:cNvSpPr/>
          <p:nvPr>
            <p:custDataLst>
              <p:tags r:id="rId10"/>
            </p:custDataLst>
          </p:nvPr>
        </p:nvSpPr>
        <p:spPr>
          <a:xfrm>
            <a:off x="3624817" y="2285350"/>
            <a:ext cx="2873724" cy="28737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椭圆 9"/>
          <p:cNvSpPr/>
          <p:nvPr>
            <p:custDataLst>
              <p:tags r:id="rId11"/>
            </p:custDataLst>
          </p:nvPr>
        </p:nvSpPr>
        <p:spPr>
          <a:xfrm>
            <a:off x="4004104" y="2342566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0" name="正文"/>
          <p:cNvSpPr txBox="1"/>
          <p:nvPr>
            <p:custDataLst>
              <p:tags r:id="rId12"/>
            </p:custDataLst>
          </p:nvPr>
        </p:nvSpPr>
        <p:spPr>
          <a:xfrm>
            <a:off x="4070548" y="3114984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脑卒中分为缺血性脑卒中和出血性脑卒中两种类型。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32" name="椭圆 5"/>
          <p:cNvSpPr/>
          <p:nvPr>
            <p:custDataLst>
              <p:tags r:id="rId13"/>
            </p:custDataLst>
          </p:nvPr>
        </p:nvSpPr>
        <p:spPr>
          <a:xfrm>
            <a:off x="957808" y="2285350"/>
            <a:ext cx="2873724" cy="28737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椭圆 4"/>
          <p:cNvSpPr/>
          <p:nvPr>
            <p:custDataLst>
              <p:tags r:id="rId14"/>
            </p:custDataLst>
          </p:nvPr>
        </p:nvSpPr>
        <p:spPr>
          <a:xfrm>
            <a:off x="1337096" y="2342566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正文"/>
          <p:cNvSpPr txBox="1"/>
          <p:nvPr>
            <p:custDataLst>
              <p:tags r:id="rId15"/>
            </p:custDataLst>
          </p:nvPr>
        </p:nvSpPr>
        <p:spPr>
          <a:xfrm>
            <a:off x="1403540" y="3114984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脑卒中是一种常见的脑血管疾病，也称为中风或脑血管意外。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肢体功能障碍的表现</a:t>
            </a:r>
            <a:endParaRPr lang="zh-CN" altLang="en-US"/>
          </a:p>
        </p:txBody>
      </p:sp>
      <p:sp>
        <p:nvSpPr>
          <p:cNvPr id="1048972" name="圆角矩形 26"/>
          <p:cNvSpPr/>
          <p:nvPr>
            <p:custDataLst>
              <p:tags r:id="rId2"/>
            </p:custDataLst>
          </p:nvPr>
        </p:nvSpPr>
        <p:spPr>
          <a:xfrm>
            <a:off x="694799" y="1911984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74" name="圆角矩形 28"/>
          <p:cNvSpPr/>
          <p:nvPr>
            <p:custDataLst>
              <p:tags r:id="rId3"/>
            </p:custDataLst>
          </p:nvPr>
        </p:nvSpPr>
        <p:spPr>
          <a:xfrm>
            <a:off x="696697" y="1911984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76" name="文本框 31"/>
          <p:cNvSpPr txBox="1"/>
          <p:nvPr>
            <p:custDataLst>
              <p:tags r:id="rId4"/>
            </p:custDataLst>
          </p:nvPr>
        </p:nvSpPr>
        <p:spPr>
          <a:xfrm>
            <a:off x="797301" y="2292885"/>
            <a:ext cx="1431226" cy="320792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运动功能障碍：如偏瘫、四肢瘫痪等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29"/>
          <p:cNvSpPr/>
          <p:nvPr>
            <p:custDataLst>
              <p:tags r:id="rId5"/>
            </p:custDataLst>
          </p:nvPr>
        </p:nvSpPr>
        <p:spPr>
          <a:xfrm>
            <a:off x="2527806" y="1911984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0" name="圆角矩形 32"/>
          <p:cNvSpPr/>
          <p:nvPr>
            <p:custDataLst>
              <p:tags r:id="rId6"/>
            </p:custDataLst>
          </p:nvPr>
        </p:nvSpPr>
        <p:spPr>
          <a:xfrm>
            <a:off x="2529704" y="1911984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82" name="文本框 34"/>
          <p:cNvSpPr txBox="1"/>
          <p:nvPr>
            <p:custDataLst>
              <p:tags r:id="rId7"/>
            </p:custDataLst>
          </p:nvPr>
        </p:nvSpPr>
        <p:spPr>
          <a:xfrm>
            <a:off x="2630308" y="2292885"/>
            <a:ext cx="1431226" cy="320918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感觉功能障碍：如感觉减退、感觉异常等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3"/>
          <p:cNvSpPr/>
          <p:nvPr>
            <p:custDataLst>
              <p:tags r:id="rId8"/>
            </p:custDataLst>
          </p:nvPr>
        </p:nvSpPr>
        <p:spPr>
          <a:xfrm>
            <a:off x="4360813" y="1911984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6" name="圆角矩形 4"/>
          <p:cNvSpPr/>
          <p:nvPr>
            <p:custDataLst>
              <p:tags r:id="rId9"/>
            </p:custDataLst>
          </p:nvPr>
        </p:nvSpPr>
        <p:spPr>
          <a:xfrm>
            <a:off x="4362711" y="1911984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88" name="文本框 5"/>
          <p:cNvSpPr txBox="1"/>
          <p:nvPr>
            <p:custDataLst>
              <p:tags r:id="rId10"/>
            </p:custDataLst>
          </p:nvPr>
        </p:nvSpPr>
        <p:spPr>
          <a:xfrm>
            <a:off x="4463315" y="2292885"/>
            <a:ext cx="1431226" cy="320918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认知功能障碍：如记忆力减退、注意力不集中等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8"/>
          <p:cNvSpPr/>
          <p:nvPr>
            <p:custDataLst>
              <p:tags r:id="rId11"/>
            </p:custDataLst>
          </p:nvPr>
        </p:nvSpPr>
        <p:spPr>
          <a:xfrm>
            <a:off x="6193820" y="1911984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2" name="圆角矩形 9"/>
          <p:cNvSpPr/>
          <p:nvPr>
            <p:custDataLst>
              <p:tags r:id="rId12"/>
            </p:custDataLst>
          </p:nvPr>
        </p:nvSpPr>
        <p:spPr>
          <a:xfrm>
            <a:off x="6195718" y="1911984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4" name="文本框 10"/>
          <p:cNvSpPr txBox="1"/>
          <p:nvPr>
            <p:custDataLst>
              <p:tags r:id="rId13"/>
            </p:custDataLst>
          </p:nvPr>
        </p:nvSpPr>
        <p:spPr>
          <a:xfrm>
            <a:off x="6296322" y="2292885"/>
            <a:ext cx="1431226" cy="320918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言语功能障碍：如言语不清、言语理解困难等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6"/>
          <p:cNvSpPr/>
          <p:nvPr>
            <p:custDataLst>
              <p:tags r:id="rId14"/>
            </p:custDataLst>
          </p:nvPr>
        </p:nvSpPr>
        <p:spPr>
          <a:xfrm>
            <a:off x="8026827" y="1913249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8" name="圆角矩形 7"/>
          <p:cNvSpPr/>
          <p:nvPr>
            <p:custDataLst>
              <p:tags r:id="rId15"/>
            </p:custDataLst>
          </p:nvPr>
        </p:nvSpPr>
        <p:spPr>
          <a:xfrm>
            <a:off x="8028725" y="1913249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0" name="文本框 11"/>
          <p:cNvSpPr txBox="1"/>
          <p:nvPr>
            <p:custDataLst>
              <p:tags r:id="rId16"/>
            </p:custDataLst>
          </p:nvPr>
        </p:nvSpPr>
        <p:spPr>
          <a:xfrm>
            <a:off x="8129329" y="2294150"/>
            <a:ext cx="1431226" cy="320918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心理功能障碍：如抑郁、焦虑等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6"/>
          <p:cNvSpPr/>
          <p:nvPr>
            <p:custDataLst>
              <p:tags r:id="rId17"/>
            </p:custDataLst>
          </p:nvPr>
        </p:nvSpPr>
        <p:spPr>
          <a:xfrm>
            <a:off x="9859834" y="1913249"/>
            <a:ext cx="1635309" cy="36198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4" name="圆角矩形 17"/>
          <p:cNvSpPr/>
          <p:nvPr>
            <p:custDataLst>
              <p:tags r:id="rId18"/>
            </p:custDataLst>
          </p:nvPr>
        </p:nvSpPr>
        <p:spPr>
          <a:xfrm>
            <a:off x="9861732" y="1913249"/>
            <a:ext cx="1631858" cy="1923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6" name="文本框 18"/>
          <p:cNvSpPr txBox="1"/>
          <p:nvPr>
            <p:custDataLst>
              <p:tags r:id="rId19"/>
            </p:custDataLst>
          </p:nvPr>
        </p:nvSpPr>
        <p:spPr>
          <a:xfrm>
            <a:off x="9962336" y="2294150"/>
            <a:ext cx="1431226" cy="320918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社会功能障碍：如生活自理能力下降、社交活动受限等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康复治疗的重要性</a:t>
            </a:r>
            <a:endParaRPr lang="zh-CN" altLang="en-US"/>
          </a:p>
        </p:txBody>
      </p:sp>
      <p:sp>
        <p:nvSpPr>
          <p:cNvPr id="1049042" name="任意多边形 20"/>
          <p:cNvSpPr/>
          <p:nvPr>
            <p:custDataLst>
              <p:tags r:id="rId2"/>
            </p:custDataLst>
          </p:nvPr>
        </p:nvSpPr>
        <p:spPr>
          <a:xfrm rot="2700000">
            <a:off x="1585176" y="1266825"/>
            <a:ext cx="1317787" cy="13200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19459" y="3051285"/>
            <a:ext cx="2049704" cy="3126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脑卒中是导致肢体功能障碍的主要原因之一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2"/>
          <p:cNvSpPr/>
          <p:nvPr>
            <p:custDataLst>
              <p:tags r:id="rId4"/>
            </p:custDataLst>
          </p:nvPr>
        </p:nvSpPr>
        <p:spPr>
          <a:xfrm>
            <a:off x="1355182" y="2663504"/>
            <a:ext cx="1777906" cy="12590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52552" y="1266825"/>
            <a:ext cx="1317787" cy="13200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86166" y="3051285"/>
            <a:ext cx="2049704" cy="3126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康复治疗可以帮助患者恢复肢体功能，提高生活质量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3"/>
          <p:cNvSpPr/>
          <p:nvPr>
            <p:custDataLst>
              <p:tags r:id="rId7"/>
            </p:custDataLst>
          </p:nvPr>
        </p:nvSpPr>
        <p:spPr>
          <a:xfrm>
            <a:off x="3922558" y="2663504"/>
            <a:ext cx="1777906" cy="12590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19259" y="1266825"/>
            <a:ext cx="1317787" cy="13200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3542" y="3051285"/>
            <a:ext cx="2049704" cy="3126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康复治疗可以预防并发症，降低再次发病的风险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4"/>
          <p:cNvSpPr/>
          <p:nvPr>
            <p:custDataLst>
              <p:tags r:id="rId10"/>
            </p:custDataLst>
          </p:nvPr>
        </p:nvSpPr>
        <p:spPr>
          <a:xfrm>
            <a:off x="6488597" y="2663504"/>
            <a:ext cx="1777906" cy="12590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85967" y="1266825"/>
            <a:ext cx="1317787" cy="13200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0249" y="3051285"/>
            <a:ext cx="2049704" cy="3126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康复治疗可以减轻患者和家庭的经济负担，提高社会参与度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5"/>
          <p:cNvSpPr/>
          <p:nvPr>
            <p:custDataLst>
              <p:tags r:id="rId13"/>
            </p:custDataLst>
          </p:nvPr>
        </p:nvSpPr>
        <p:spPr>
          <a:xfrm>
            <a:off x="9055972" y="2663504"/>
            <a:ext cx="1777906" cy="12590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脑卒中肢体功能康复的基本原则</a:t>
            </a:r>
            <a:endParaRPr lang="zh-CN" altLang="en-US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早期康复介入</a:t>
            </a:r>
            <a:endParaRPr lang="zh-CN" altLang="en-US"/>
          </a:p>
        </p:txBody>
      </p:sp>
      <p:sp>
        <p:nvSpPr>
          <p:cNvPr id="104913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4732" y="1502840"/>
            <a:ext cx="842420" cy="24512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5553" y="4233599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8"/>
          <p:cNvSpPr/>
          <p:nvPr>
            <p:custDataLst>
              <p:tags r:id="rId4"/>
            </p:custDataLst>
          </p:nvPr>
        </p:nvSpPr>
        <p:spPr>
          <a:xfrm>
            <a:off x="6435828" y="2304149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9"/>
          <p:cNvSpPr/>
          <p:nvPr>
            <p:custDataLst>
              <p:tags r:id="rId5"/>
            </p:custDataLst>
          </p:nvPr>
        </p:nvSpPr>
        <p:spPr>
          <a:xfrm flipV="1">
            <a:off x="6310268" y="1674459"/>
            <a:ext cx="2451261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631" y="1503471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715" y="4233599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4"/>
          <p:cNvSpPr/>
          <p:nvPr>
            <p:custDataLst>
              <p:tags r:id="rId8"/>
            </p:custDataLst>
          </p:nvPr>
        </p:nvSpPr>
        <p:spPr>
          <a:xfrm>
            <a:off x="820989" y="2304149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5"/>
          <p:cNvSpPr/>
          <p:nvPr>
            <p:custDataLst>
              <p:tags r:id="rId9"/>
            </p:custDataLst>
          </p:nvPr>
        </p:nvSpPr>
        <p:spPr>
          <a:xfrm flipV="1">
            <a:off x="694799" y="1674459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0989" y="3002612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早期康复的重要性：尽早开始康复训练，提高康复效果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5828" y="3002612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康复方法：物理治疗、作业治疗、言语治疗等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8926" y="1516090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0378" y="4246218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1"/>
          <p:cNvSpPr/>
          <p:nvPr>
            <p:custDataLst>
              <p:tags r:id="rId14"/>
            </p:custDataLst>
          </p:nvPr>
        </p:nvSpPr>
        <p:spPr>
          <a:xfrm>
            <a:off x="3700653" y="2316137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2"/>
          <p:cNvSpPr/>
          <p:nvPr>
            <p:custDataLst>
              <p:tags r:id="rId15"/>
            </p:custDataLst>
          </p:nvPr>
        </p:nvSpPr>
        <p:spPr>
          <a:xfrm flipV="1">
            <a:off x="3575093" y="1687709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49276" y="1540697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0728" y="4269563"/>
            <a:ext cx="800837" cy="220104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25"/>
          <p:cNvSpPr/>
          <p:nvPr>
            <p:custDataLst>
              <p:tags r:id="rId18"/>
            </p:custDataLst>
          </p:nvPr>
        </p:nvSpPr>
        <p:spPr>
          <a:xfrm>
            <a:off x="9170372" y="2340744"/>
            <a:ext cx="2201044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6"/>
          <p:cNvSpPr/>
          <p:nvPr>
            <p:custDataLst>
              <p:tags r:id="rId19"/>
            </p:custDataLst>
          </p:nvPr>
        </p:nvSpPr>
        <p:spPr>
          <a:xfrm flipV="1">
            <a:off x="9045444" y="171231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1003" y="3039207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康复团队：医生、治疗师、护士、患者及家属共同参与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0653" y="30146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康复目标：恢复肢体功能，提高生活质量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全面康复</a:t>
            </a:r>
            <a:endParaRPr lang="zh-CN" altLang="en-US"/>
          </a:p>
        </p:txBody>
      </p:sp>
      <p:sp>
        <p:nvSpPr>
          <p:cNvPr id="1049210" name="对角圆角矩形 15"/>
          <p:cNvSpPr/>
          <p:nvPr>
            <p:custDataLst>
              <p:tags r:id="rId2"/>
            </p:custDataLst>
          </p:nvPr>
        </p:nvSpPr>
        <p:spPr>
          <a:xfrm>
            <a:off x="1355082" y="4056342"/>
            <a:ext cx="9479587" cy="79899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对角圆角矩形 16"/>
          <p:cNvSpPr/>
          <p:nvPr>
            <p:custDataLst>
              <p:tags r:id="rId3"/>
            </p:custDataLst>
          </p:nvPr>
        </p:nvSpPr>
        <p:spPr>
          <a:xfrm>
            <a:off x="1355082" y="3911242"/>
            <a:ext cx="576944" cy="55052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直角三角形 17"/>
          <p:cNvSpPr/>
          <p:nvPr>
            <p:custDataLst>
              <p:tags r:id="rId4"/>
            </p:custDataLst>
          </p:nvPr>
        </p:nvSpPr>
        <p:spPr>
          <a:xfrm>
            <a:off x="1932155" y="3911908"/>
            <a:ext cx="86926" cy="14487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>
          <a:xfrm>
            <a:off x="1969428" y="4067657"/>
            <a:ext cx="8565081" cy="7852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个性化治疗：根据患者的具体情况制定个性化的康复方案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2"/>
          <p:cNvSpPr/>
          <p:nvPr>
            <p:custDataLst>
              <p:tags r:id="rId6"/>
            </p:custDataLst>
          </p:nvPr>
        </p:nvSpPr>
        <p:spPr>
          <a:xfrm>
            <a:off x="1355082" y="1412591"/>
            <a:ext cx="9479587" cy="79899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对角圆角矩形 53"/>
          <p:cNvSpPr/>
          <p:nvPr>
            <p:custDataLst>
              <p:tags r:id="rId7"/>
            </p:custDataLst>
          </p:nvPr>
        </p:nvSpPr>
        <p:spPr>
          <a:xfrm>
            <a:off x="1355082" y="1266825"/>
            <a:ext cx="576944" cy="55052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直角三角形 54"/>
          <p:cNvSpPr/>
          <p:nvPr>
            <p:custDataLst>
              <p:tags r:id="rId8"/>
            </p:custDataLst>
          </p:nvPr>
        </p:nvSpPr>
        <p:spPr>
          <a:xfrm>
            <a:off x="1932155" y="1267491"/>
            <a:ext cx="86926" cy="14487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4" name="文本框 56"/>
          <p:cNvSpPr txBox="1"/>
          <p:nvPr>
            <p:custDataLst>
              <p:tags r:id="rId9"/>
            </p:custDataLst>
          </p:nvPr>
        </p:nvSpPr>
        <p:spPr>
          <a:xfrm>
            <a:off x="1969428" y="1415919"/>
            <a:ext cx="8565081" cy="7852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早期介入：在病情稳定后尽早开始康复治疗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"/>
          <p:cNvSpPr/>
          <p:nvPr>
            <p:custDataLst>
              <p:tags r:id="rId10"/>
            </p:custDataLst>
          </p:nvPr>
        </p:nvSpPr>
        <p:spPr>
          <a:xfrm>
            <a:off x="1355082" y="2734467"/>
            <a:ext cx="9479587" cy="79899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对角圆角矩形 6"/>
          <p:cNvSpPr/>
          <p:nvPr>
            <p:custDataLst>
              <p:tags r:id="rId11"/>
            </p:custDataLst>
          </p:nvPr>
        </p:nvSpPr>
        <p:spPr>
          <a:xfrm>
            <a:off x="1355082" y="2588701"/>
            <a:ext cx="576944" cy="55052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直角三角形 7"/>
          <p:cNvSpPr/>
          <p:nvPr>
            <p:custDataLst>
              <p:tags r:id="rId12"/>
            </p:custDataLst>
          </p:nvPr>
        </p:nvSpPr>
        <p:spPr>
          <a:xfrm>
            <a:off x="1932155" y="2590032"/>
            <a:ext cx="86926" cy="14487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3"/>
            </p:custDataLst>
          </p:nvPr>
        </p:nvSpPr>
        <p:spPr>
          <a:xfrm>
            <a:off x="1969428" y="2745782"/>
            <a:ext cx="8565081" cy="7852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综合治疗：结合药物、手术、物理治疗、言语治疗等多种手段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9"/>
          <p:cNvSpPr/>
          <p:nvPr>
            <p:custDataLst>
              <p:tags r:id="rId14"/>
            </p:custDataLst>
          </p:nvPr>
        </p:nvSpPr>
        <p:spPr>
          <a:xfrm>
            <a:off x="1355082" y="5378884"/>
            <a:ext cx="9479587" cy="79899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对角圆角矩形 10"/>
          <p:cNvSpPr/>
          <p:nvPr>
            <p:custDataLst>
              <p:tags r:id="rId15"/>
            </p:custDataLst>
          </p:nvPr>
        </p:nvSpPr>
        <p:spPr>
          <a:xfrm>
            <a:off x="1355082" y="5233118"/>
            <a:ext cx="576944" cy="55052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直角三角形 11"/>
          <p:cNvSpPr/>
          <p:nvPr>
            <p:custDataLst>
              <p:tags r:id="rId16"/>
            </p:custDataLst>
          </p:nvPr>
        </p:nvSpPr>
        <p:spPr>
          <a:xfrm>
            <a:off x="1932155" y="5233783"/>
            <a:ext cx="86926" cy="14487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文本框 12"/>
          <p:cNvSpPr txBox="1"/>
          <p:nvPr>
            <p:custDataLst>
              <p:tags r:id="rId17"/>
            </p:custDataLst>
          </p:nvPr>
        </p:nvSpPr>
        <p:spPr>
          <a:xfrm>
            <a:off x="1969428" y="5389533"/>
            <a:ext cx="8565081" cy="7852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家庭参与：鼓励家属参与康复过程，提高患者的康复效果和生活质量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科学制定康复计划</a:t>
            </a:r>
            <a:endParaRPr lang="zh-CN" altLang="en-US"/>
          </a:p>
        </p:txBody>
      </p:sp>
      <p:sp>
        <p:nvSpPr>
          <p:cNvPr id="1049276" name="矩形 3"/>
          <p:cNvSpPr/>
          <p:nvPr>
            <p:custDataLst>
              <p:tags r:id="rId2"/>
            </p:custDataLst>
          </p:nvPr>
        </p:nvSpPr>
        <p:spPr>
          <a:xfrm>
            <a:off x="1053494" y="1659717"/>
            <a:ext cx="4842230" cy="122243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矩形 13"/>
          <p:cNvSpPr/>
          <p:nvPr>
            <p:custDataLst>
              <p:tags r:id="rId3"/>
            </p:custDataLst>
          </p:nvPr>
        </p:nvSpPr>
        <p:spPr>
          <a:xfrm>
            <a:off x="694799" y="1659717"/>
            <a:ext cx="174927" cy="122243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文本框 4"/>
          <p:cNvSpPr txBox="1"/>
          <p:nvPr>
            <p:custDataLst>
              <p:tags r:id="rId4"/>
            </p:custDataLst>
          </p:nvPr>
        </p:nvSpPr>
        <p:spPr>
          <a:xfrm>
            <a:off x="1238525" y="1765178"/>
            <a:ext cx="4548330" cy="10112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评估患者病情：了解患者的病情、功能障碍程度、康复潜力等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39"/>
          <p:cNvSpPr/>
          <p:nvPr>
            <p:custDataLst>
              <p:tags r:id="rId5"/>
            </p:custDataLst>
          </p:nvPr>
        </p:nvSpPr>
        <p:spPr>
          <a:xfrm>
            <a:off x="1053494" y="3110916"/>
            <a:ext cx="4842230" cy="122243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矩形 5"/>
          <p:cNvSpPr/>
          <p:nvPr>
            <p:custDataLst>
              <p:tags r:id="rId6"/>
            </p:custDataLst>
          </p:nvPr>
        </p:nvSpPr>
        <p:spPr>
          <a:xfrm>
            <a:off x="694799" y="3110916"/>
            <a:ext cx="174927" cy="122243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文本框 41"/>
          <p:cNvSpPr txBox="1"/>
          <p:nvPr>
            <p:custDataLst>
              <p:tags r:id="rId7"/>
            </p:custDataLst>
          </p:nvPr>
        </p:nvSpPr>
        <p:spPr>
          <a:xfrm>
            <a:off x="1238525" y="3216377"/>
            <a:ext cx="4548330" cy="10112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设定康复目标：根据评估结果，设定切实可行的康复目标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12"/>
          <p:cNvSpPr/>
          <p:nvPr>
            <p:custDataLst>
              <p:tags r:id="rId8"/>
            </p:custDataLst>
          </p:nvPr>
        </p:nvSpPr>
        <p:spPr>
          <a:xfrm>
            <a:off x="1053494" y="4562114"/>
            <a:ext cx="4842230" cy="122243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矩形 17"/>
          <p:cNvSpPr/>
          <p:nvPr>
            <p:custDataLst>
              <p:tags r:id="rId9"/>
            </p:custDataLst>
          </p:nvPr>
        </p:nvSpPr>
        <p:spPr>
          <a:xfrm>
            <a:off x="694799" y="4562114"/>
            <a:ext cx="174927" cy="122243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文本框 19"/>
          <p:cNvSpPr txBox="1"/>
          <p:nvPr>
            <p:custDataLst>
              <p:tags r:id="rId10"/>
            </p:custDataLst>
          </p:nvPr>
        </p:nvSpPr>
        <p:spPr>
          <a:xfrm>
            <a:off x="1238525" y="4667576"/>
            <a:ext cx="4548330" cy="10112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制定康复方案：根据康复目标，制定个性化的康复方案，包括运动疗法、作业疗法、言语疗法等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9"/>
          <p:cNvSpPr/>
          <p:nvPr>
            <p:custDataLst>
              <p:tags r:id="rId11"/>
            </p:custDataLst>
          </p:nvPr>
        </p:nvSpPr>
        <p:spPr>
          <a:xfrm>
            <a:off x="6652417" y="1659717"/>
            <a:ext cx="4842230" cy="122243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矩形 26"/>
          <p:cNvSpPr/>
          <p:nvPr>
            <p:custDataLst>
              <p:tags r:id="rId12"/>
            </p:custDataLst>
          </p:nvPr>
        </p:nvSpPr>
        <p:spPr>
          <a:xfrm>
            <a:off x="6293723" y="1659717"/>
            <a:ext cx="174927" cy="122243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文本框 27"/>
          <p:cNvSpPr txBox="1"/>
          <p:nvPr>
            <p:custDataLst>
              <p:tags r:id="rId13"/>
            </p:custDataLst>
          </p:nvPr>
        </p:nvSpPr>
        <p:spPr>
          <a:xfrm>
            <a:off x="6837448" y="1765178"/>
            <a:ext cx="4548330" cy="10112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实施康复计划：在康复治疗师的指导下，患者按照康复方案进行康复训练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64"/>
          <p:cNvSpPr/>
          <p:nvPr>
            <p:custDataLst>
              <p:tags r:id="rId14"/>
            </p:custDataLst>
          </p:nvPr>
        </p:nvSpPr>
        <p:spPr>
          <a:xfrm>
            <a:off x="6652417" y="3110916"/>
            <a:ext cx="4842230" cy="1222435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矩形 65"/>
          <p:cNvSpPr/>
          <p:nvPr>
            <p:custDataLst>
              <p:tags r:id="rId15"/>
            </p:custDataLst>
          </p:nvPr>
        </p:nvSpPr>
        <p:spPr>
          <a:xfrm>
            <a:off x="6293723" y="3110916"/>
            <a:ext cx="174927" cy="1222435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66"/>
          <p:cNvSpPr txBox="1"/>
          <p:nvPr>
            <p:custDataLst>
              <p:tags r:id="rId16"/>
            </p:custDataLst>
          </p:nvPr>
        </p:nvSpPr>
        <p:spPr>
          <a:xfrm>
            <a:off x="6837448" y="3216377"/>
            <a:ext cx="4548330" cy="10112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调整康复计划：根据患者的康复进展和反馈，适时调整康复计划，以实现最佳康复效果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家庭支持与自我管理</a:t>
            </a:r>
            <a:endParaRPr lang="zh-CN" altLang="en-US"/>
          </a:p>
        </p:txBody>
      </p:sp>
      <p:sp>
        <p:nvSpPr>
          <p:cNvPr id="1049340" name="五边形 30"/>
          <p:cNvSpPr/>
          <p:nvPr>
            <p:custDataLst>
              <p:tags r:id="rId2"/>
            </p:custDataLst>
          </p:nvPr>
        </p:nvSpPr>
        <p:spPr>
          <a:xfrm>
            <a:off x="694799" y="3154317"/>
            <a:ext cx="2862473" cy="116355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6"/>
          <p:cNvSpPr/>
          <p:nvPr>
            <p:custDataLst>
              <p:tags r:id="rId3"/>
            </p:custDataLst>
          </p:nvPr>
        </p:nvSpPr>
        <p:spPr>
          <a:xfrm>
            <a:off x="3266599" y="3154317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7"/>
          <p:cNvSpPr/>
          <p:nvPr>
            <p:custDataLst>
              <p:tags r:id="rId4"/>
            </p:custDataLst>
          </p:nvPr>
        </p:nvSpPr>
        <p:spPr>
          <a:xfrm>
            <a:off x="8410200" y="3154317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8"/>
          <p:cNvSpPr/>
          <p:nvPr>
            <p:custDataLst>
              <p:tags r:id="rId5"/>
            </p:custDataLst>
          </p:nvPr>
        </p:nvSpPr>
        <p:spPr>
          <a:xfrm>
            <a:off x="5838399" y="3154317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8" name="文本框 3"/>
          <p:cNvSpPr txBox="1"/>
          <p:nvPr>
            <p:custDataLst>
              <p:tags r:id="rId6"/>
            </p:custDataLst>
          </p:nvPr>
        </p:nvSpPr>
        <p:spPr>
          <a:xfrm>
            <a:off x="3206729" y="4566030"/>
            <a:ext cx="3087201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自我管理：患者需要学会自我管理，包括饮食、运动、情绪等方面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6"/>
          <p:cNvSpPr txBox="1"/>
          <p:nvPr>
            <p:custDataLst>
              <p:tags r:id="rId7"/>
            </p:custDataLst>
          </p:nvPr>
        </p:nvSpPr>
        <p:spPr>
          <a:xfrm>
            <a:off x="694799" y="1526551"/>
            <a:ext cx="3087201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家庭支持：家属的关爱、理解和支持对患者的康复至关重要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8"/>
            </p:custDataLst>
          </p:nvPr>
        </p:nvSpPr>
        <p:spPr>
          <a:xfrm>
            <a:off x="5836664" y="1526551"/>
            <a:ext cx="3087201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定期复查：患者需要定期复查，以便及时调整治疗方案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9"/>
            </p:custDataLst>
          </p:nvPr>
        </p:nvSpPr>
        <p:spPr>
          <a:xfrm>
            <a:off x="8407597" y="4566030"/>
            <a:ext cx="3087201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心理调适：患者需要学会心理调适，保持积极乐观的心态，有助于康复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脑卒中肢体功能康复的方法</a:t>
            </a:r>
            <a:endParaRPr lang="zh-CN" altLang="en-US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物理疗法</a:t>
            </a:r>
            <a:endParaRPr lang="zh-CN" altLang="en-US"/>
          </a:p>
        </p:txBody>
      </p:sp>
      <p:sp>
        <p:nvSpPr>
          <p:cNvPr id="1049426" name="矩形 3"/>
          <p:cNvSpPr/>
          <p:nvPr>
            <p:custDataLst>
              <p:tags r:id="rId2"/>
            </p:custDataLst>
          </p:nvPr>
        </p:nvSpPr>
        <p:spPr>
          <a:xfrm>
            <a:off x="1470966" y="1266825"/>
            <a:ext cx="9792787" cy="107668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矩形 13"/>
          <p:cNvSpPr/>
          <p:nvPr>
            <p:custDataLst>
              <p:tags r:id="rId3"/>
            </p:custDataLst>
          </p:nvPr>
        </p:nvSpPr>
        <p:spPr>
          <a:xfrm>
            <a:off x="925906" y="1266825"/>
            <a:ext cx="265577" cy="107668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文本框 4"/>
          <p:cNvSpPr txBox="1"/>
          <p:nvPr>
            <p:custDataLst>
              <p:tags r:id="rId4"/>
            </p:custDataLst>
          </p:nvPr>
        </p:nvSpPr>
        <p:spPr>
          <a:xfrm>
            <a:off x="1751357" y="1359852"/>
            <a:ext cx="9369974" cy="8906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物理疗法的定义和目的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39"/>
          <p:cNvSpPr/>
          <p:nvPr>
            <p:custDataLst>
              <p:tags r:id="rId5"/>
            </p:custDataLst>
          </p:nvPr>
        </p:nvSpPr>
        <p:spPr>
          <a:xfrm>
            <a:off x="1470966" y="2544963"/>
            <a:ext cx="9792787" cy="107668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矩形 5"/>
          <p:cNvSpPr/>
          <p:nvPr>
            <p:custDataLst>
              <p:tags r:id="rId6"/>
            </p:custDataLst>
          </p:nvPr>
        </p:nvSpPr>
        <p:spPr>
          <a:xfrm>
            <a:off x="925906" y="2544963"/>
            <a:ext cx="265577" cy="107668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文本框 41"/>
          <p:cNvSpPr txBox="1"/>
          <p:nvPr>
            <p:custDataLst>
              <p:tags r:id="rId7"/>
            </p:custDataLst>
          </p:nvPr>
        </p:nvSpPr>
        <p:spPr>
          <a:xfrm>
            <a:off x="1751357" y="2637990"/>
            <a:ext cx="9369974" cy="8906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物理疗法的主要方法：运动疗法、电疗法、光疗法等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12"/>
          <p:cNvSpPr/>
          <p:nvPr>
            <p:custDataLst>
              <p:tags r:id="rId8"/>
            </p:custDataLst>
          </p:nvPr>
        </p:nvSpPr>
        <p:spPr>
          <a:xfrm>
            <a:off x="1470966" y="3823101"/>
            <a:ext cx="9792787" cy="1076689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矩形 17"/>
          <p:cNvSpPr/>
          <p:nvPr>
            <p:custDataLst>
              <p:tags r:id="rId9"/>
            </p:custDataLst>
          </p:nvPr>
        </p:nvSpPr>
        <p:spPr>
          <a:xfrm>
            <a:off x="925906" y="3823101"/>
            <a:ext cx="265577" cy="1076689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文本框 19"/>
          <p:cNvSpPr txBox="1"/>
          <p:nvPr>
            <p:custDataLst>
              <p:tags r:id="rId10"/>
            </p:custDataLst>
          </p:nvPr>
        </p:nvSpPr>
        <p:spPr>
          <a:xfrm>
            <a:off x="1751357" y="3916128"/>
            <a:ext cx="9369974" cy="8906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物理疗法的适应症和禁忌症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9"/>
          <p:cNvSpPr/>
          <p:nvPr>
            <p:custDataLst>
              <p:tags r:id="rId11"/>
            </p:custDataLst>
          </p:nvPr>
        </p:nvSpPr>
        <p:spPr>
          <a:xfrm>
            <a:off x="1470966" y="5100584"/>
            <a:ext cx="9792787" cy="1076689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矩形 26"/>
          <p:cNvSpPr/>
          <p:nvPr>
            <p:custDataLst>
              <p:tags r:id="rId12"/>
            </p:custDataLst>
          </p:nvPr>
        </p:nvSpPr>
        <p:spPr>
          <a:xfrm>
            <a:off x="925906" y="5100584"/>
            <a:ext cx="265577" cy="1076689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文本框 27"/>
          <p:cNvSpPr txBox="1"/>
          <p:nvPr>
            <p:custDataLst>
              <p:tags r:id="rId13"/>
            </p:custDataLst>
          </p:nvPr>
        </p:nvSpPr>
        <p:spPr>
          <a:xfrm>
            <a:off x="1751357" y="5193611"/>
            <a:ext cx="9369974" cy="8906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物理疗法的效果和注意事项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https://d.book118.com/395224314122011114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61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SLIDE_ID" val="custom2023121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1"/>
  <p:tag name="KSO_WM_UNIT_DIAGRAM_ISNUMVISUAL" val="0"/>
  <p:tag name="KSO_WM_UNIT_DIAGRAM_ISREFERUNIT" val="0"/>
  <p:tag name="KSO_WM_UNIT_HIGHLIGHT" val="0"/>
  <p:tag name="KSO_WM_UNIT_ID" val="custom202312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12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1"/>
  <p:tag name="KSO_WM_UNIT_DIAGRAM_ISNUMVISUAL" val="0"/>
  <p:tag name="KSO_WM_UNIT_DIAGRAM_ISREFERUNIT" val="0"/>
  <p:tag name="KSO_WM_UNIT_HIGHLIGHT" val="0"/>
  <p:tag name="KSO_WM_UNIT_ID" val="custom202312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12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1"/>
  <p:tag name="KSO_WM_UNIT_DIAGRAM_ISNUMVISUAL" val="0"/>
  <p:tag name="KSO_WM_UNIT_DIAGRAM_ISREFERUNIT" val="0"/>
  <p:tag name="KSO_WM_UNIT_HIGHLIGHT" val="0"/>
  <p:tag name="KSO_WM_UNIT_ID" val="custom202312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34.xml><?xml version="1.0" encoding="utf-8"?>
<p:tagLst xmlns:p="http://schemas.openxmlformats.org/presentationml/2006/main">
  <p:tag name="KSO_WM_BEAUTIFY_FLAG" val="#wm#"/>
  <p:tag name="KSO_WM_SLIDE_ID" val="custom202312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1"/>
  <p:tag name="KSO_WM_UNIT_DIAGRAM_ISNUMVISUAL" val="0"/>
  <p:tag name="KSO_WM_UNIT_DIAGRAM_ISREFERUNIT" val="0"/>
  <p:tag name="KSO_WM_UNIT_HIGHLIGHT" val="0"/>
  <p:tag name="KSO_WM_UNIT_ID" val="custom202312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96.xml><?xml version="1.0" encoding="utf-8"?>
<p:tagLst xmlns:p="http://schemas.openxmlformats.org/presentationml/2006/main">
  <p:tag name="KSO_WM_BEAUTIFY_FLAG" val="#wm#"/>
  <p:tag name="KSO_WM_SLIDE_ID" val="custom202312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0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33C6FD"/>
      </a:accent2>
      <a:accent3>
        <a:srgbClr val="6694FC"/>
      </a:accent3>
      <a:accent4>
        <a:srgbClr val="9963FA"/>
      </a:accent4>
      <a:accent5>
        <a:srgbClr val="CC31F9"/>
      </a:accent5>
      <a:accent6>
        <a:srgbClr val="E646C8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Office Theme</vt:lpstr>
      <vt:lpstr>脑卒中肢体功能康复课件</vt:lpstr>
      <vt:lpstr>目录</vt:lpstr>
      <vt:lpstr>添加章节标题</vt:lpstr>
      <vt:lpstr>脑卒中肢体功能康复概述</vt:lpstr>
      <vt:lpstr>脑卒中的定义</vt:lpstr>
      <vt:lpstr>肢体功能障碍的表现</vt:lpstr>
      <vt:lpstr>康复治疗的重要性</vt:lpstr>
      <vt:lpstr>脑卒中肢体功能康复的基本原则</vt:lpstr>
      <vt:lpstr>早期康复介入</vt:lpstr>
      <vt:lpstr>全面康复</vt:lpstr>
      <vt:lpstr>科学制定康复计划</vt:lpstr>
      <vt:lpstr>家庭支持与自我管理</vt:lpstr>
      <vt:lpstr>脑卒中肢体功能康复的方法</vt:lpstr>
      <vt:lpstr>物理疗法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2024-09-21T10:47:36.118</cp:lastPrinted>
  <dcterms:created xsi:type="dcterms:W3CDTF">2024-09-21T02:47:36Z</dcterms:created>
  <dcterms:modified xsi:type="dcterms:W3CDTF">2024-09-21T02:47:38Z</dcterms:modified>
</cp:coreProperties>
</file>